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1"/>
  </p:notesMasterIdLst>
  <p:handoutMasterIdLst>
    <p:handoutMasterId r:id="rId42"/>
  </p:handoutMasterIdLst>
  <p:sldIdLst>
    <p:sldId id="257" r:id="rId5"/>
    <p:sldId id="292" r:id="rId6"/>
    <p:sldId id="293" r:id="rId7"/>
    <p:sldId id="294" r:id="rId8"/>
    <p:sldId id="316" r:id="rId9"/>
    <p:sldId id="301" r:id="rId10"/>
    <p:sldId id="302" r:id="rId11"/>
    <p:sldId id="303" r:id="rId12"/>
    <p:sldId id="304" r:id="rId13"/>
    <p:sldId id="315" r:id="rId14"/>
    <p:sldId id="306" r:id="rId15"/>
    <p:sldId id="307" r:id="rId16"/>
    <p:sldId id="308" r:id="rId17"/>
    <p:sldId id="310" r:id="rId18"/>
    <p:sldId id="309" r:id="rId19"/>
    <p:sldId id="317" r:id="rId20"/>
    <p:sldId id="312" r:id="rId21"/>
    <p:sldId id="311" r:id="rId22"/>
    <p:sldId id="313" r:id="rId23"/>
    <p:sldId id="321" r:id="rId24"/>
    <p:sldId id="322" r:id="rId25"/>
    <p:sldId id="314" r:id="rId26"/>
    <p:sldId id="297" r:id="rId27"/>
    <p:sldId id="323" r:id="rId28"/>
    <p:sldId id="324" r:id="rId29"/>
    <p:sldId id="325" r:id="rId30"/>
    <p:sldId id="318" r:id="rId31"/>
    <p:sldId id="296" r:id="rId32"/>
    <p:sldId id="295" r:id="rId33"/>
    <p:sldId id="300" r:id="rId34"/>
    <p:sldId id="298" r:id="rId35"/>
    <p:sldId id="326" r:id="rId36"/>
    <p:sldId id="330" r:id="rId37"/>
    <p:sldId id="331" r:id="rId38"/>
    <p:sldId id="327" r:id="rId39"/>
    <p:sldId id="299"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2E8"/>
    <a:srgbClr val="FCE5CC"/>
    <a:srgbClr val="F3F3F2"/>
    <a:srgbClr val="FFFFFF"/>
    <a:srgbClr val="394404"/>
    <a:srgbClr val="5F6F0F"/>
    <a:srgbClr val="718412"/>
    <a:srgbClr val="65741A"/>
    <a:srgbClr val="70811D"/>
    <a:srgbClr val="7B8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p:cViewPr varScale="1">
        <p:scale>
          <a:sx n="60" d="100"/>
          <a:sy n="60" d="100"/>
        </p:scale>
        <p:origin x="96" y="192"/>
      </p:cViewPr>
      <p:guideLst>
        <p:guide orient="horz" pos="2160"/>
        <p:guide pos="3839"/>
      </p:guideLst>
    </p:cSldViewPr>
  </p:slideViewPr>
  <p:notesTextViewPr>
    <p:cViewPr>
      <p:scale>
        <a:sx n="1" d="1"/>
        <a:sy n="1" d="1"/>
      </p:scale>
      <p:origin x="0" y="0"/>
    </p:cViewPr>
  </p:notesTextViewPr>
  <p:notesViewPr>
    <p:cSldViewPr showGuides="1">
      <p:cViewPr varScale="1">
        <p:scale>
          <a:sx n="47" d="100"/>
          <a:sy n="47" d="100"/>
        </p:scale>
        <p:origin x="286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242" y="1098388"/>
            <a:ext cx="10315731" cy="4394988"/>
          </a:xfrm>
        </p:spPr>
        <p:txBody>
          <a:bodyPr anchor="ctr">
            <a:noAutofit/>
          </a:bodyPr>
          <a:lstStyle>
            <a:lvl1pPr algn="ctr">
              <a:defRPr sz="9997" spc="800" baseline="0"/>
            </a:lvl1pPr>
          </a:lstStyle>
          <a:p>
            <a:r>
              <a:rPr lang="en-US" dirty="0"/>
              <a:t>Click to edit Master title style</a:t>
            </a:r>
          </a:p>
        </p:txBody>
      </p:sp>
      <p:sp>
        <p:nvSpPr>
          <p:cNvPr id="3" name="Subtitle 2"/>
          <p:cNvSpPr>
            <a:spLocks noGrp="1"/>
          </p:cNvSpPr>
          <p:nvPr>
            <p:ph type="subTitle" idx="1"/>
          </p:nvPr>
        </p:nvSpPr>
        <p:spPr>
          <a:xfrm>
            <a:off x="2214469" y="5979197"/>
            <a:ext cx="8043278" cy="742279"/>
          </a:xfrm>
        </p:spPr>
        <p:txBody>
          <a:bodyPr anchor="t">
            <a:normAutofit/>
          </a:bodyPr>
          <a:lstStyle>
            <a:lvl1pPr marL="0" indent="0" algn="ctr">
              <a:lnSpc>
                <a:spcPct val="100000"/>
              </a:lnSpc>
              <a:buNone/>
              <a:defRPr sz="1999" b="1" i="0" cap="all" spc="400"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242" y="6375679"/>
            <a:ext cx="2329115" cy="348462"/>
          </a:xfrm>
        </p:spPr>
        <p:txBody>
          <a:bodyPr/>
          <a:lstStyle>
            <a:lvl1pPr>
              <a:defRPr baseline="0">
                <a:solidFill>
                  <a:schemeClr val="accent1">
                    <a:lumMod val="50000"/>
                  </a:schemeClr>
                </a:solidFill>
              </a:defRPr>
            </a:lvl1pPr>
          </a:lstStyle>
          <a:p>
            <a:fld id="{F0DFD029-FB74-4578-B929-F66AA97659CA}" type="datetimeFigureOut">
              <a:rPr lang="en-US" smtClean="0"/>
              <a:t>1/7/2018</a:t>
            </a:fld>
            <a:endParaRPr lang="en-US"/>
          </a:p>
        </p:txBody>
      </p:sp>
      <p:sp>
        <p:nvSpPr>
          <p:cNvPr id="5" name="Footer Placeholder 4"/>
          <p:cNvSpPr>
            <a:spLocks noGrp="1"/>
          </p:cNvSpPr>
          <p:nvPr>
            <p:ph type="ftr" sz="quarter" idx="11"/>
          </p:nvPr>
        </p:nvSpPr>
        <p:spPr>
          <a:xfrm>
            <a:off x="4179244" y="6375679"/>
            <a:ext cx="4113728"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4857" y="6375679"/>
            <a:ext cx="2329116" cy="345796"/>
          </a:xfrm>
        </p:spPr>
        <p:txBody>
          <a:bodyPr/>
          <a:lstStyle>
            <a:lvl1pPr>
              <a:defRPr baseline="0">
                <a:solidFill>
                  <a:schemeClr val="accent1">
                    <a:lumMod val="50000"/>
                  </a:schemeClr>
                </a:solidFill>
              </a:defRPr>
            </a:lvl1pPr>
          </a:lstStyle>
          <a:p>
            <a:fld id="{C014DD1E-5D91-48A3-AD6D-45FBA980D106}" type="slidenum">
              <a:rPr lang="en-US" smtClean="0"/>
              <a:t>‹#›</a:t>
            </a:fld>
            <a:endParaRPr lang="en-US"/>
          </a:p>
        </p:txBody>
      </p:sp>
      <p:sp>
        <p:nvSpPr>
          <p:cNvPr id="13" name="Rectangle 12" title="left edge border"/>
          <p:cNvSpPr/>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857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17117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3700" y="382386"/>
            <a:ext cx="1491743"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6973" y="382386"/>
            <a:ext cx="8390399"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076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9185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085" y="1073889"/>
            <a:ext cx="8184939" cy="4064627"/>
          </a:xfrm>
        </p:spPr>
        <p:txBody>
          <a:bodyPr anchor="b">
            <a:normAutofit/>
          </a:bodyPr>
          <a:lstStyle>
            <a:lvl1pPr>
              <a:defRPr sz="8397"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085" y="5159782"/>
            <a:ext cx="7015661" cy="951135"/>
          </a:xfrm>
        </p:spPr>
        <p:txBody>
          <a:bodyPr>
            <a:normAutofit/>
          </a:bodyPr>
          <a:lstStyle>
            <a:lvl1pPr marL="0" indent="0">
              <a:lnSpc>
                <a:spcPct val="100000"/>
              </a:lnSpc>
              <a:buNone/>
              <a:defRPr sz="1999" b="1" i="0" cap="all" spc="400"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5704" y="6375679"/>
            <a:ext cx="1493558" cy="348462"/>
          </a:xfrm>
        </p:spPr>
        <p:txBody>
          <a:bodyPr/>
          <a:lstStyle>
            <a:lvl1pPr>
              <a:defRPr baseline="0">
                <a:solidFill>
                  <a:schemeClr val="tx2"/>
                </a:solidFill>
              </a:defRPr>
            </a:lvl1pPr>
          </a:lstStyle>
          <a:p>
            <a:fld id="{F0DFD029-FB74-4578-B929-F66AA97659CA}" type="datetimeFigureOut">
              <a:rPr lang="en-US" smtClean="0"/>
              <a:t>1/7/2018</a:t>
            </a:fld>
            <a:endParaRPr lang="en-US"/>
          </a:p>
        </p:txBody>
      </p:sp>
      <p:sp>
        <p:nvSpPr>
          <p:cNvPr id="5" name="Footer Placeholder 4"/>
          <p:cNvSpPr>
            <a:spLocks noGrp="1"/>
          </p:cNvSpPr>
          <p:nvPr>
            <p:ph type="ftr" sz="quarter" idx="11"/>
          </p:nvPr>
        </p:nvSpPr>
        <p:spPr>
          <a:xfrm>
            <a:off x="5277689" y="6375679"/>
            <a:ext cx="4113728"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39845" y="6375679"/>
            <a:ext cx="1487179" cy="345796"/>
          </a:xfrm>
        </p:spPr>
        <p:txBody>
          <a:bodyPr/>
          <a:lstStyle>
            <a:lvl1pPr>
              <a:defRPr baseline="0">
                <a:solidFill>
                  <a:schemeClr val="tx2"/>
                </a:solidFill>
              </a:defRPr>
            </a:lvl1pPr>
          </a:lstStyle>
          <a:p>
            <a:fld id="{C014DD1E-5D91-48A3-AD6D-45FBA980D106}" type="slidenum">
              <a:rPr lang="en-US" smtClean="0"/>
              <a:t>‹#›</a:t>
            </a:fld>
            <a:endParaRPr lang="en-US"/>
          </a:p>
        </p:txBody>
      </p:sp>
      <p:grpSp>
        <p:nvGrpSpPr>
          <p:cNvPr id="7" name="Group 6" title="left scallop shape"/>
          <p:cNvGrpSpPr/>
          <p:nvPr/>
        </p:nvGrpSpPr>
        <p:grpSpPr>
          <a:xfrm>
            <a:off x="0" y="0"/>
            <a:ext cx="2813905"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80227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6973" y="2286000"/>
            <a:ext cx="47993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6065" y="2286000"/>
            <a:ext cx="47993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6042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402" y="381001"/>
            <a:ext cx="10170051"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352"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56973" y="2909102"/>
            <a:ext cx="47993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2136"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2136" y="2909102"/>
            <a:ext cx="47993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3792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32247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3654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5713" y="457200"/>
            <a:ext cx="3091310" cy="1196671"/>
          </a:xfrm>
        </p:spPr>
        <p:txBody>
          <a:bodyPr anchor="b">
            <a:normAutofit/>
          </a:bodyPr>
          <a:lstStyle>
            <a:lvl1pPr>
              <a:lnSpc>
                <a:spcPct val="100000"/>
              </a:lnSpc>
              <a:defRPr sz="1899"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4852" y="920377"/>
            <a:ext cx="6156814" cy="4985124"/>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5714" y="1741336"/>
            <a:ext cx="3091310"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4852" y="6375679"/>
            <a:ext cx="1233034" cy="348462"/>
          </a:xfrm>
        </p:spPr>
        <p:txBody>
          <a:bodyPr/>
          <a:lstStyle/>
          <a:p>
            <a:fld id="{F0DFD029-FB74-4578-B929-F66AA97659CA}" type="datetimeFigureOut">
              <a:rPr lang="en-US" smtClean="0"/>
              <a:t>1/7/2018</a:t>
            </a:fld>
            <a:endParaRPr lang="en-US"/>
          </a:p>
        </p:txBody>
      </p:sp>
      <p:sp>
        <p:nvSpPr>
          <p:cNvPr id="6" name="Footer Placeholder 5"/>
          <p:cNvSpPr>
            <a:spLocks noGrp="1"/>
          </p:cNvSpPr>
          <p:nvPr>
            <p:ph type="ftr" sz="quarter" idx="11"/>
          </p:nvPr>
        </p:nvSpPr>
        <p:spPr>
          <a:xfrm>
            <a:off x="2103073" y="6375679"/>
            <a:ext cx="3481272" cy="345796"/>
          </a:xfrm>
        </p:spPr>
        <p:txBody>
          <a:bodyPr/>
          <a:lstStyle/>
          <a:p>
            <a:endParaRPr lang="en-US"/>
          </a:p>
        </p:txBody>
      </p:sp>
      <p:sp>
        <p:nvSpPr>
          <p:cNvPr id="7" name="Slide Number Placeholder 6"/>
          <p:cNvSpPr>
            <a:spLocks noGrp="1"/>
          </p:cNvSpPr>
          <p:nvPr>
            <p:ph type="sldNum" sz="quarter" idx="12"/>
          </p:nvPr>
        </p:nvSpPr>
        <p:spPr>
          <a:xfrm>
            <a:off x="5689532" y="6375679"/>
            <a:ext cx="1232135" cy="345796"/>
          </a:xfrm>
        </p:spPr>
        <p:txBody>
          <a:bodyPr/>
          <a:lstStyle/>
          <a:p>
            <a:fld id="{C014DD1E-5D91-48A3-AD6D-45FBA980D106}" type="slidenum">
              <a:rPr lang="en-US" smtClean="0"/>
              <a:t>‹#›</a:t>
            </a:fld>
            <a:endParaRPr lang="en-US"/>
          </a:p>
        </p:txBody>
      </p:sp>
      <p:sp>
        <p:nvSpPr>
          <p:cNvPr id="8" name="Rectangle 7"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4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391" y="1"/>
            <a:ext cx="7353669"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1"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5712" y="457200"/>
            <a:ext cx="3091312" cy="1196670"/>
          </a:xfrm>
        </p:spPr>
        <p:txBody>
          <a:bodyPr anchor="b">
            <a:normAutofit/>
          </a:bodyPr>
          <a:lstStyle>
            <a:lvl1pPr>
              <a:lnSpc>
                <a:spcPct val="100000"/>
              </a:lnSpc>
              <a:defRPr sz="1899"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5712" y="1741336"/>
            <a:ext cx="3091312"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751" y="6375679"/>
            <a:ext cx="1232135" cy="348462"/>
          </a:xfrm>
        </p:spPr>
        <p:txBody>
          <a:bodyPr/>
          <a:lstStyle/>
          <a:p>
            <a:fld id="{F0DFD029-FB74-4578-B929-F66AA97659CA}" type="datetimeFigureOut">
              <a:rPr lang="en-US" smtClean="0"/>
              <a:t>1/7/2018</a:t>
            </a:fld>
            <a:endParaRPr lang="en-US"/>
          </a:p>
        </p:txBody>
      </p:sp>
      <p:sp>
        <p:nvSpPr>
          <p:cNvPr id="6" name="Footer Placeholder 5"/>
          <p:cNvSpPr>
            <a:spLocks noGrp="1"/>
          </p:cNvSpPr>
          <p:nvPr>
            <p:ph type="ftr" sz="quarter" idx="11"/>
          </p:nvPr>
        </p:nvSpPr>
        <p:spPr>
          <a:xfrm>
            <a:off x="2103073" y="6375679"/>
            <a:ext cx="3481271" cy="345796"/>
          </a:xfrm>
        </p:spPr>
        <p:txBody>
          <a:bodyPr/>
          <a:lstStyle/>
          <a:p>
            <a:endParaRPr lang="en-US"/>
          </a:p>
        </p:txBody>
      </p:sp>
      <p:sp>
        <p:nvSpPr>
          <p:cNvPr id="7" name="Slide Number Placeholder 6"/>
          <p:cNvSpPr>
            <a:spLocks noGrp="1"/>
          </p:cNvSpPr>
          <p:nvPr>
            <p:ph type="sldNum" sz="quarter" idx="12"/>
          </p:nvPr>
        </p:nvSpPr>
        <p:spPr>
          <a:xfrm>
            <a:off x="5686087" y="6375679"/>
            <a:ext cx="1234119" cy="345796"/>
          </a:xfrm>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82304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352" y="382385"/>
            <a:ext cx="10175671"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352" y="2286002"/>
            <a:ext cx="10175671"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352" y="6375679"/>
            <a:ext cx="2329115"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0DFD029-FB74-4578-B929-F66AA97659CA}" type="datetimeFigureOut">
              <a:rPr lang="en-US" smtClean="0"/>
              <a:pPr/>
              <a:t>1/7/2018</a:t>
            </a:fld>
            <a:endParaRPr lang="en-US"/>
          </a:p>
        </p:txBody>
      </p:sp>
      <p:sp>
        <p:nvSpPr>
          <p:cNvPr id="5" name="Footer Placeholder 4"/>
          <p:cNvSpPr>
            <a:spLocks noGrp="1"/>
          </p:cNvSpPr>
          <p:nvPr>
            <p:ph type="ftr" sz="quarter" idx="3"/>
          </p:nvPr>
        </p:nvSpPr>
        <p:spPr>
          <a:xfrm>
            <a:off x="4037549" y="6375679"/>
            <a:ext cx="4113728"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08359" y="6375679"/>
            <a:ext cx="2818665"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014DD1E-5D91-48A3-AD6D-45FBA980D106}" type="slidenum">
              <a:rPr lang="en-US" smtClean="0"/>
              <a:pPr/>
              <a:t>‹#›</a:t>
            </a:fld>
            <a:endParaRPr lang="en-US"/>
          </a:p>
        </p:txBody>
      </p:sp>
      <p:sp>
        <p:nvSpPr>
          <p:cNvPr id="11" name="Freeform 6" title="Left scallop edge"/>
          <p:cNvSpPr/>
          <p:nvPr/>
        </p:nvSpPr>
        <p:spPr bwMode="auto">
          <a:xfrm>
            <a:off x="1"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5435"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450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098" kern="1200" cap="all" spc="200" baseline="0">
          <a:solidFill>
            <a:schemeClr val="tx2"/>
          </a:solidFill>
          <a:latin typeface="+mj-lt"/>
          <a:ea typeface="+mj-ea"/>
          <a:cs typeface="+mj-cs"/>
        </a:defRPr>
      </a:lvl1pPr>
    </p:titleStyle>
    <p:body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guide id="0" orient="horz" pos="2160" userDrawn="1">
          <p15:clr>
            <a:srgbClr val="F26B43"/>
          </p15:clr>
        </p15:guide>
        <p15:guide id="7"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ref.x86asm.net/coder32.html" TargetMode="External"/><Relationship Id="rId7" Type="http://schemas.openxmlformats.org/officeDocument/2006/relationships/hyperlink" Target="http://labs.sawbox.net/txt/disastut.txt" TargetMode="External"/><Relationship Id="rId2" Type="http://schemas.openxmlformats.org/officeDocument/2006/relationships/hyperlink" Target="https://remnux.org/" TargetMode="External"/><Relationship Id="rId1" Type="http://schemas.openxmlformats.org/officeDocument/2006/relationships/slideLayout" Target="../slideLayouts/slideLayout1.xml"/><Relationship Id="rId6" Type="http://schemas.openxmlformats.org/officeDocument/2006/relationships/hyperlink" Target="http://linasm.sourceforge.net/docs/instructions/index.php" TargetMode="External"/><Relationship Id="rId5" Type="http://schemas.openxmlformats.org/officeDocument/2006/relationships/hyperlink" Target="https://manybutfinite.com/post/anatomy-of-a-program-in-memory/" TargetMode="External"/><Relationship Id="rId4" Type="http://schemas.openxmlformats.org/officeDocument/2006/relationships/hyperlink" Target="http://www.sco.com/developers/devspecs/abi386-4.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2" y="228600"/>
            <a:ext cx="11277600" cy="685800"/>
          </a:xfrm>
        </p:spPr>
        <p:txBody>
          <a:bodyPr>
            <a:normAutofit/>
          </a:bodyPr>
          <a:lstStyle/>
          <a:p>
            <a:r>
              <a:rPr lang="en-US" sz="4000" b="1" dirty="0">
                <a:latin typeface="Agency FB" panose="020B0503020202020204" pitchFamily="34" charset="0"/>
              </a:rPr>
              <a:t>Intro to reverse Engineering</a:t>
            </a:r>
            <a:endParaRPr lang="en-US" sz="4800" b="1" dirty="0">
              <a:latin typeface="Agency FB" panose="020B0503020202020204" pitchFamily="34" charset="0"/>
            </a:endParaRPr>
          </a:p>
        </p:txBody>
      </p:sp>
      <p:sp>
        <p:nvSpPr>
          <p:cNvPr id="5" name="Subtitle 4"/>
          <p:cNvSpPr>
            <a:spLocks noGrp="1"/>
          </p:cNvSpPr>
          <p:nvPr>
            <p:ph type="subTitle" idx="1"/>
          </p:nvPr>
        </p:nvSpPr>
        <p:spPr>
          <a:xfrm>
            <a:off x="9294812" y="6324600"/>
            <a:ext cx="2709278" cy="430357"/>
          </a:xfrm>
        </p:spPr>
        <p:txBody>
          <a:bodyPr>
            <a:normAutofit fontScale="40000" lnSpcReduction="20000"/>
          </a:bodyPr>
          <a:lstStyle/>
          <a:p>
            <a:pPr algn="r"/>
            <a:r>
              <a:rPr lang="en-US" sz="2500" dirty="0">
                <a:latin typeface="Constantia" panose="02030602050306030303" pitchFamily="18" charset="0"/>
              </a:rPr>
              <a:t>Michael Edie</a:t>
            </a:r>
          </a:p>
          <a:p>
            <a:pPr algn="r"/>
            <a:r>
              <a:rPr lang="en-US" sz="2100" b="0" dirty="0">
                <a:latin typeface="Consolas" panose="020B0609020204030204" pitchFamily="49" charset="0"/>
                <a:cs typeface="Arial" panose="020B0604020202020204" pitchFamily="34" charset="0"/>
              </a:rPr>
              <a:t>@c0demech</a:t>
            </a:r>
          </a:p>
        </p:txBody>
      </p:sp>
      <p:sp>
        <p:nvSpPr>
          <p:cNvPr id="6" name="TextBox 5">
            <a:extLst>
              <a:ext uri="{FF2B5EF4-FFF2-40B4-BE49-F238E27FC236}">
                <a16:creationId xmlns:a16="http://schemas.microsoft.com/office/drawing/2014/main" id="{CE04133D-A8A4-43FF-8548-EDD2934A3FEA}"/>
              </a:ext>
            </a:extLst>
          </p:cNvPr>
          <p:cNvSpPr txBox="1"/>
          <p:nvPr/>
        </p:nvSpPr>
        <p:spPr>
          <a:xfrm>
            <a:off x="2284412" y="1524000"/>
            <a:ext cx="8561959" cy="4401205"/>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push   %</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                              // 0x55 </a:t>
            </a:r>
          </a:p>
          <a:p>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%esp,%</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                         // 0x89 0xe5 </a:t>
            </a:r>
          </a:p>
          <a:p>
            <a:r>
              <a:rPr lang="en-US" sz="1400" dirty="0">
                <a:latin typeface="Courier New" panose="02070309020205020404" pitchFamily="49" charset="0"/>
                <a:cs typeface="Courier New" panose="02070309020205020404" pitchFamily="49" charset="0"/>
              </a:rPr>
              <a:t>sub    $0x14,%esp                        // 0x83 0xec 0x14</a:t>
            </a:r>
          </a:p>
          <a:p>
            <a:r>
              <a:rPr lang="en-US" sz="1400" dirty="0" err="1">
                <a:latin typeface="Courier New" panose="02070309020205020404" pitchFamily="49" charset="0"/>
                <a:cs typeface="Courier New" panose="02070309020205020404" pitchFamily="49" charset="0"/>
              </a:rPr>
              <a:t>movl</a:t>
            </a:r>
            <a:r>
              <a:rPr lang="en-US" sz="1400" dirty="0">
                <a:latin typeface="Courier New" panose="02070309020205020404" pitchFamily="49" charset="0"/>
                <a:cs typeface="Courier New" panose="02070309020205020404" pitchFamily="49" charset="0"/>
              </a:rPr>
              <a:t>   $0x1,0xfffffff8(%</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             // 0xc7 0x45 0xf8 0x01 0x00 </a:t>
            </a:r>
            <a:r>
              <a:rPr lang="en-US" sz="1400" dirty="0" err="1">
                <a:latin typeface="Courier New" panose="02070309020205020404" pitchFamily="49" charset="0"/>
                <a:cs typeface="Courier New" panose="02070309020205020404" pitchFamily="49" charset="0"/>
              </a:rPr>
              <a:t>0x00</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0x00</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movl</a:t>
            </a:r>
            <a:r>
              <a:rPr lang="en-US" sz="1400" dirty="0">
                <a:latin typeface="Courier New" panose="02070309020205020404" pitchFamily="49" charset="0"/>
                <a:cs typeface="Courier New" panose="02070309020205020404" pitchFamily="49" charset="0"/>
              </a:rPr>
              <a:t>   $0x7a68,0xfffffff4(%</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          // 0xc7 0x45 0xf4 0x68 0x7a 0x00 </a:t>
            </a:r>
            <a:r>
              <a:rPr lang="en-US" sz="1400" dirty="0" err="1">
                <a:latin typeface="Courier New" panose="02070309020205020404" pitchFamily="49" charset="0"/>
                <a:cs typeface="Courier New" panose="02070309020205020404" pitchFamily="49" charset="0"/>
              </a:rPr>
              <a:t>0x00</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cmpl</a:t>
            </a:r>
            <a:r>
              <a:rPr lang="en-US" sz="1400" dirty="0">
                <a:latin typeface="Courier New" panose="02070309020205020404" pitchFamily="49" charset="0"/>
                <a:cs typeface="Courier New" panose="02070309020205020404" pitchFamily="49" charset="0"/>
              </a:rPr>
              <a:t>   $0xa,0xfffffff8(%</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             // 0x83 0x7d 0xf8 0x0a</a:t>
            </a:r>
          </a:p>
          <a:p>
            <a:r>
              <a:rPr lang="en-US" sz="1400" dirty="0" err="1">
                <a:latin typeface="Courier New" panose="02070309020205020404" pitchFamily="49" charset="0"/>
                <a:cs typeface="Courier New" panose="02070309020205020404" pitchFamily="49" charset="0"/>
              </a:rPr>
              <a:t>jne</a:t>
            </a:r>
            <a:r>
              <a:rPr lang="en-US" sz="1400" dirty="0">
                <a:latin typeface="Courier New" panose="02070309020205020404" pitchFamily="49" charset="0"/>
                <a:cs typeface="Courier New" panose="02070309020205020404" pitchFamily="49" charset="0"/>
              </a:rPr>
              <a:t>    0x80484d0 &lt;main+32&gt;               // 0x75 0x06</a:t>
            </a:r>
          </a:p>
          <a:p>
            <a:r>
              <a:rPr lang="en-US" sz="1400" dirty="0" err="1">
                <a:latin typeface="Courier New" panose="02070309020205020404" pitchFamily="49" charset="0"/>
                <a:cs typeface="Courier New" panose="02070309020205020404" pitchFamily="49" charset="0"/>
              </a:rPr>
              <a:t>jmp</a:t>
            </a:r>
            <a:r>
              <a:rPr lang="en-US" sz="1400" dirty="0">
                <a:latin typeface="Courier New" panose="02070309020205020404" pitchFamily="49" charset="0"/>
                <a:cs typeface="Courier New" panose="02070309020205020404" pitchFamily="49" charset="0"/>
              </a:rPr>
              <a:t>    0x8048570 &lt;main+192&gt;              // 0xe9 0xa1 0x00 </a:t>
            </a:r>
            <a:r>
              <a:rPr lang="en-US" sz="1400" dirty="0" err="1">
                <a:latin typeface="Courier New" panose="02070309020205020404" pitchFamily="49" charset="0"/>
                <a:cs typeface="Courier New" panose="02070309020205020404" pitchFamily="49" charset="0"/>
              </a:rPr>
              <a:t>0x00</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0x00</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nop</a:t>
            </a:r>
            <a:r>
              <a:rPr lang="en-US" sz="1400" dirty="0">
                <a:latin typeface="Courier New" panose="02070309020205020404" pitchFamily="49" charset="0"/>
                <a:cs typeface="Courier New" panose="02070309020205020404" pitchFamily="49" charset="0"/>
              </a:rPr>
              <a:t>                                      // 0x90</a:t>
            </a:r>
          </a:p>
          <a:p>
            <a:r>
              <a:rPr lang="en-US" sz="1400" dirty="0">
                <a:latin typeface="Courier New" panose="02070309020205020404" pitchFamily="49" charset="0"/>
                <a:cs typeface="Courier New" panose="02070309020205020404" pitchFamily="49" charset="0"/>
              </a:rPr>
              <a:t>add    $0xfffffff4,%esp                  // 0x83 0xc4 0xf4</a:t>
            </a:r>
          </a:p>
          <a:p>
            <a:r>
              <a:rPr lang="en-US" sz="1400" dirty="0">
                <a:latin typeface="Courier New" panose="02070309020205020404" pitchFamily="49" charset="0"/>
                <a:cs typeface="Courier New" panose="02070309020205020404" pitchFamily="49" charset="0"/>
              </a:rPr>
              <a:t>push   $0x8048600                        // 0x68 0x00 0x86 0x04 0x08</a:t>
            </a:r>
          </a:p>
          <a:p>
            <a:r>
              <a:rPr lang="en-US" sz="1400" dirty="0">
                <a:latin typeface="Courier New" panose="02070309020205020404" pitchFamily="49" charset="0"/>
                <a:cs typeface="Courier New" panose="02070309020205020404" pitchFamily="49" charset="0"/>
              </a:rPr>
              <a:t>call   0x80483b0 &lt;</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&gt;                // 0xe8 0xd3 0xfe 0xff </a:t>
            </a:r>
            <a:r>
              <a:rPr lang="en-US" sz="1400" dirty="0" err="1">
                <a:latin typeface="Courier New" panose="02070309020205020404" pitchFamily="49" charset="0"/>
                <a:cs typeface="Courier New" panose="02070309020205020404" pitchFamily="49" charset="0"/>
              </a:rPr>
              <a:t>0xff</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add    $0x10,%esp                        // 0x83 0xc4 0x10</a:t>
            </a:r>
          </a:p>
          <a:p>
            <a:r>
              <a:rPr lang="en-US" sz="1400" dirty="0">
                <a:latin typeface="Courier New" panose="02070309020205020404" pitchFamily="49" charset="0"/>
                <a:cs typeface="Courier New" panose="02070309020205020404" pitchFamily="49" charset="0"/>
              </a:rPr>
              <a:t>add    $0xfffffffc,%esp                  // 0x83 0xc4 0xfc</a:t>
            </a:r>
          </a:p>
          <a:p>
            <a:r>
              <a:rPr lang="en-US" sz="1400" dirty="0" err="1">
                <a:latin typeface="Courier New" panose="02070309020205020404" pitchFamily="49" charset="0"/>
                <a:cs typeface="Courier New" panose="02070309020205020404" pitchFamily="49" charset="0"/>
              </a:rPr>
              <a:t>mov</a:t>
            </a:r>
            <a:r>
              <a:rPr lang="en-US" sz="1400" dirty="0">
                <a:latin typeface="Courier New" panose="02070309020205020404" pitchFamily="49" charset="0"/>
                <a:cs typeface="Courier New" panose="02070309020205020404" pitchFamily="49" charset="0"/>
              </a:rPr>
              <a:t>    0x8049768,%eax                    // 0xa1 0x68 0x97 0x04 0x08</a:t>
            </a:r>
          </a:p>
          <a:p>
            <a:r>
              <a:rPr lang="en-US" sz="1400" dirty="0">
                <a:latin typeface="Courier New" panose="02070309020205020404" pitchFamily="49" charset="0"/>
                <a:cs typeface="Courier New" panose="02070309020205020404" pitchFamily="49" charset="0"/>
              </a:rPr>
              <a:t>push   %</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 0x50</a:t>
            </a:r>
          </a:p>
          <a:p>
            <a:r>
              <a:rPr lang="en-US" sz="1400" dirty="0">
                <a:latin typeface="Courier New" panose="02070309020205020404" pitchFamily="49" charset="0"/>
                <a:cs typeface="Courier New" panose="02070309020205020404" pitchFamily="49" charset="0"/>
              </a:rPr>
              <a:t>push   $0x8                              // 0x6a 0x08</a:t>
            </a:r>
          </a:p>
          <a:p>
            <a:r>
              <a:rPr lang="en-US" sz="1400" dirty="0">
                <a:latin typeface="Courier New" panose="02070309020205020404" pitchFamily="49" charset="0"/>
                <a:cs typeface="Courier New" panose="02070309020205020404" pitchFamily="49" charset="0"/>
              </a:rPr>
              <a:t>lea    0xffffffec(%</a:t>
            </a:r>
            <a:r>
              <a:rPr lang="en-US" sz="1400" dirty="0" err="1">
                <a:latin typeface="Courier New" panose="02070309020205020404" pitchFamily="49" charset="0"/>
                <a:cs typeface="Courier New" panose="02070309020205020404" pitchFamily="49" charset="0"/>
              </a:rPr>
              <a:t>ebp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 0x8d 0x45 0xec</a:t>
            </a:r>
          </a:p>
          <a:p>
            <a:r>
              <a:rPr lang="en-US" sz="1400" dirty="0">
                <a:latin typeface="Courier New" panose="02070309020205020404" pitchFamily="49" charset="0"/>
                <a:cs typeface="Courier New" panose="02070309020205020404" pitchFamily="49" charset="0"/>
              </a:rPr>
              <a:t>push   %</a:t>
            </a:r>
            <a:r>
              <a:rPr lang="en-US" sz="1400" dirty="0" err="1">
                <a:latin typeface="Courier New" panose="02070309020205020404" pitchFamily="49" charset="0"/>
                <a:cs typeface="Courier New" panose="02070309020205020404" pitchFamily="49" charset="0"/>
              </a:rPr>
              <a:t>eax</a:t>
            </a:r>
            <a:r>
              <a:rPr lang="en-US" sz="1400" dirty="0">
                <a:latin typeface="Courier New" panose="02070309020205020404" pitchFamily="49" charset="0"/>
                <a:cs typeface="Courier New" panose="02070309020205020404" pitchFamily="49" charset="0"/>
              </a:rPr>
              <a:t>                              // 0x50 </a:t>
            </a:r>
          </a:p>
          <a:p>
            <a:r>
              <a:rPr lang="en-US" sz="1400" dirty="0">
                <a:latin typeface="Courier New" panose="02070309020205020404" pitchFamily="49" charset="0"/>
                <a:cs typeface="Courier New" panose="02070309020205020404" pitchFamily="49" charset="0"/>
              </a:rPr>
              <a:t>call   0x8048380 &lt;</a:t>
            </a:r>
            <a:r>
              <a:rPr lang="en-US" sz="1400" dirty="0" err="1">
                <a:latin typeface="Courier New" panose="02070309020205020404" pitchFamily="49" charset="0"/>
                <a:cs typeface="Courier New" panose="02070309020205020404" pitchFamily="49" charset="0"/>
              </a:rPr>
              <a:t>fgets</a:t>
            </a:r>
            <a:r>
              <a:rPr lang="en-US" sz="1400" dirty="0">
                <a:latin typeface="Courier New" panose="02070309020205020404" pitchFamily="49" charset="0"/>
                <a:cs typeface="Courier New" panose="02070309020205020404" pitchFamily="49" charset="0"/>
              </a:rPr>
              <a:t>&gt;                 // 0xe8 0x8c 0xfe 0xff </a:t>
            </a:r>
            <a:r>
              <a:rPr lang="en-US" sz="1400" dirty="0" err="1">
                <a:latin typeface="Courier New" panose="02070309020205020404" pitchFamily="49" charset="0"/>
                <a:cs typeface="Courier New" panose="02070309020205020404" pitchFamily="49" charset="0"/>
              </a:rPr>
              <a:t>0xff</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684212" y="5943600"/>
            <a:ext cx="11035009" cy="830997"/>
          </a:xfrm>
          <a:prstGeom prst="rect">
            <a:avLst/>
          </a:prstGeom>
          <a:noFill/>
        </p:spPr>
        <p:txBody>
          <a:bodyPr wrap="none" rtlCol="0">
            <a:spAutoFit/>
          </a:bodyPr>
          <a:lstStyle/>
          <a:p>
            <a:r>
              <a:rPr lang="en-US" dirty="0"/>
              <a:t>: POP - Loads the value from the top of the stack to the location specified with the</a:t>
            </a:r>
          </a:p>
          <a:p>
            <a:r>
              <a:rPr lang="en-US" dirty="0"/>
              <a:t>          destination operand (or explicit opcode) and then increments the stack pointer. </a:t>
            </a:r>
          </a:p>
        </p:txBody>
      </p:sp>
      <p:sp>
        <p:nvSpPr>
          <p:cNvPr id="6" name="TextBox 5">
            <a:extLst>
              <a:ext uri="{FF2B5EF4-FFF2-40B4-BE49-F238E27FC236}">
                <a16:creationId xmlns:a16="http://schemas.microsoft.com/office/drawing/2014/main" id="{E71DE021-2004-40CB-97FE-7DB4E3338C68}"/>
              </a:ext>
            </a:extLst>
          </p:cNvPr>
          <p:cNvSpPr txBox="1"/>
          <p:nvPr/>
        </p:nvSpPr>
        <p:spPr>
          <a:xfrm>
            <a:off x="3808412" y="2590800"/>
            <a:ext cx="4252065" cy="1015663"/>
          </a:xfrm>
          <a:prstGeom prst="rect">
            <a:avLst/>
          </a:prstGeom>
          <a:noFill/>
        </p:spPr>
        <p:txBody>
          <a:bodyPr wrap="square" rtlCol="0">
            <a:spAutoFit/>
          </a:bodyPr>
          <a:lstStyle/>
          <a:p>
            <a:r>
              <a:rPr lang="en-US" sz="6000" dirty="0"/>
              <a:t>pop </a:t>
            </a:r>
            <a:r>
              <a:rPr lang="en-US" sz="6000" dirty="0" err="1"/>
              <a:t>eax</a:t>
            </a:r>
            <a:endParaRPr lang="en-US" sz="6000" dirty="0"/>
          </a:p>
        </p:txBody>
      </p:sp>
    </p:spTree>
    <p:extLst>
      <p:ext uri="{BB962C8B-B14F-4D97-AF65-F5344CB8AC3E}">
        <p14:creationId xmlns:p14="http://schemas.microsoft.com/office/powerpoint/2010/main" val="308762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455612" y="4495800"/>
            <a:ext cx="11506200" cy="1446550"/>
          </a:xfrm>
          <a:prstGeom prst="rect">
            <a:avLst/>
          </a:prstGeom>
          <a:noFill/>
        </p:spPr>
        <p:txBody>
          <a:bodyPr wrap="square" rtlCol="0">
            <a:spAutoFit/>
          </a:bodyPr>
          <a:lstStyle/>
          <a:p>
            <a:r>
              <a:rPr lang="en-US" dirty="0"/>
              <a:t>: NOP - This instruction performs no operation. </a:t>
            </a:r>
            <a:br>
              <a:rPr lang="en-US" dirty="0"/>
            </a:br>
            <a:endParaRPr lang="en-US" dirty="0"/>
          </a:p>
          <a:p>
            <a:endParaRPr lang="en-US" sz="2000" dirty="0"/>
          </a:p>
          <a:p>
            <a:r>
              <a:rPr lang="en-US" sz="2000" i="1" dirty="0"/>
              <a:t>Note:  </a:t>
            </a:r>
            <a:r>
              <a:rPr lang="en-US" sz="2000" dirty="0"/>
              <a:t>The one-byte NOP instruction is an alias mnemonic for the XCHG (E)AX, (E)AX instruction. </a:t>
            </a:r>
            <a:endParaRPr lang="en-US" sz="1800" dirty="0"/>
          </a:p>
        </p:txBody>
      </p:sp>
      <p:sp>
        <p:nvSpPr>
          <p:cNvPr id="4" name="TextBox 3">
            <a:extLst>
              <a:ext uri="{FF2B5EF4-FFF2-40B4-BE49-F238E27FC236}">
                <a16:creationId xmlns:a16="http://schemas.microsoft.com/office/drawing/2014/main" id="{2044A7A6-D5E0-4907-B96C-55775B15F01D}"/>
              </a:ext>
            </a:extLst>
          </p:cNvPr>
          <p:cNvSpPr txBox="1"/>
          <p:nvPr/>
        </p:nvSpPr>
        <p:spPr>
          <a:xfrm>
            <a:off x="5103812" y="2439546"/>
            <a:ext cx="1524000" cy="1015663"/>
          </a:xfrm>
          <a:prstGeom prst="rect">
            <a:avLst/>
          </a:prstGeom>
          <a:noFill/>
        </p:spPr>
        <p:txBody>
          <a:bodyPr wrap="square" rtlCol="0">
            <a:spAutoFit/>
          </a:bodyPr>
          <a:lstStyle/>
          <a:p>
            <a:r>
              <a:rPr lang="en-US" sz="6000" dirty="0" err="1"/>
              <a:t>nop</a:t>
            </a:r>
            <a:endParaRPr lang="en-US" sz="6000" dirty="0"/>
          </a:p>
        </p:txBody>
      </p:sp>
    </p:spTree>
    <p:extLst>
      <p:ext uri="{BB962C8B-B14F-4D97-AF65-F5344CB8AC3E}">
        <p14:creationId xmlns:p14="http://schemas.microsoft.com/office/powerpoint/2010/main" val="34944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836612" y="5410200"/>
            <a:ext cx="11506200" cy="830997"/>
          </a:xfrm>
          <a:prstGeom prst="rect">
            <a:avLst/>
          </a:prstGeom>
          <a:noFill/>
        </p:spPr>
        <p:txBody>
          <a:bodyPr wrap="square" rtlCol="0">
            <a:spAutoFit/>
          </a:bodyPr>
          <a:lstStyle/>
          <a:p>
            <a:r>
              <a:rPr lang="en-US" dirty="0"/>
              <a:t>: ADD - adds the destination operand (first operand) and the source operand</a:t>
            </a:r>
          </a:p>
          <a:p>
            <a:r>
              <a:rPr lang="en-US" dirty="0"/>
              <a:t>            (second operand) and then stores the result in the destination operand. </a:t>
            </a:r>
            <a:endParaRPr lang="en-US" sz="2000" dirty="0"/>
          </a:p>
        </p:txBody>
      </p:sp>
      <p:sp>
        <p:nvSpPr>
          <p:cNvPr id="4" name="TextBox 3">
            <a:extLst>
              <a:ext uri="{FF2B5EF4-FFF2-40B4-BE49-F238E27FC236}">
                <a16:creationId xmlns:a16="http://schemas.microsoft.com/office/drawing/2014/main" id="{EAEB66ED-291B-4512-A951-2D388DC13391}"/>
              </a:ext>
            </a:extLst>
          </p:cNvPr>
          <p:cNvSpPr txBox="1"/>
          <p:nvPr/>
        </p:nvSpPr>
        <p:spPr>
          <a:xfrm>
            <a:off x="3808412" y="2590800"/>
            <a:ext cx="4252065" cy="1015663"/>
          </a:xfrm>
          <a:prstGeom prst="rect">
            <a:avLst/>
          </a:prstGeom>
          <a:noFill/>
        </p:spPr>
        <p:txBody>
          <a:bodyPr wrap="square" rtlCol="0">
            <a:spAutoFit/>
          </a:bodyPr>
          <a:lstStyle/>
          <a:p>
            <a:r>
              <a:rPr lang="en-US" sz="6000" dirty="0"/>
              <a:t>add esp, 0x6</a:t>
            </a:r>
          </a:p>
        </p:txBody>
      </p:sp>
    </p:spTree>
    <p:extLst>
      <p:ext uri="{BB962C8B-B14F-4D97-AF65-F5344CB8AC3E}">
        <p14:creationId xmlns:p14="http://schemas.microsoft.com/office/powerpoint/2010/main" val="221509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989012" y="5562600"/>
            <a:ext cx="11506200" cy="830997"/>
          </a:xfrm>
          <a:prstGeom prst="rect">
            <a:avLst/>
          </a:prstGeom>
          <a:noFill/>
        </p:spPr>
        <p:txBody>
          <a:bodyPr wrap="square" rtlCol="0">
            <a:spAutoFit/>
          </a:bodyPr>
          <a:lstStyle/>
          <a:p>
            <a:r>
              <a:rPr lang="en-US" dirty="0"/>
              <a:t>: SUB - subtracts the second operand (source operand) from the first operand</a:t>
            </a:r>
            <a:br>
              <a:rPr lang="en-US" dirty="0"/>
            </a:br>
            <a:r>
              <a:rPr lang="en-US" dirty="0"/>
              <a:t>           (destination operand) and stores the result in the destination operand. </a:t>
            </a:r>
            <a:endParaRPr lang="en-US" sz="2000" dirty="0"/>
          </a:p>
        </p:txBody>
      </p:sp>
      <p:sp>
        <p:nvSpPr>
          <p:cNvPr id="4" name="TextBox 3">
            <a:extLst>
              <a:ext uri="{FF2B5EF4-FFF2-40B4-BE49-F238E27FC236}">
                <a16:creationId xmlns:a16="http://schemas.microsoft.com/office/drawing/2014/main" id="{A64602C9-6823-464D-9379-94A24CDC3487}"/>
              </a:ext>
            </a:extLst>
          </p:cNvPr>
          <p:cNvSpPr txBox="1"/>
          <p:nvPr/>
        </p:nvSpPr>
        <p:spPr>
          <a:xfrm>
            <a:off x="3808412" y="2590800"/>
            <a:ext cx="4252065" cy="1015663"/>
          </a:xfrm>
          <a:prstGeom prst="rect">
            <a:avLst/>
          </a:prstGeom>
          <a:noFill/>
        </p:spPr>
        <p:txBody>
          <a:bodyPr wrap="square" rtlCol="0">
            <a:spAutoFit/>
          </a:bodyPr>
          <a:lstStyle/>
          <a:p>
            <a:r>
              <a:rPr lang="en-US" sz="6000" dirty="0"/>
              <a:t>sub esp, 0x8</a:t>
            </a:r>
          </a:p>
        </p:txBody>
      </p:sp>
    </p:spTree>
    <p:extLst>
      <p:ext uri="{BB962C8B-B14F-4D97-AF65-F5344CB8AC3E}">
        <p14:creationId xmlns:p14="http://schemas.microsoft.com/office/powerpoint/2010/main" val="7068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590677" y="5181600"/>
            <a:ext cx="11506200" cy="1200329"/>
          </a:xfrm>
          <a:prstGeom prst="rect">
            <a:avLst/>
          </a:prstGeom>
          <a:noFill/>
        </p:spPr>
        <p:txBody>
          <a:bodyPr wrap="square" rtlCol="0">
            <a:spAutoFit/>
          </a:bodyPr>
          <a:lstStyle/>
          <a:p>
            <a:r>
              <a:rPr lang="en-US" dirty="0"/>
              <a:t>: CMP - Compares the first source operand with the second source operand and sets the status flags in the EFLAGS register according to the results. The comparison is performed by subtracting the second operand from the first operand. </a:t>
            </a:r>
          </a:p>
        </p:txBody>
      </p:sp>
      <p:sp>
        <p:nvSpPr>
          <p:cNvPr id="3" name="Rectangle 2">
            <a:extLst>
              <a:ext uri="{FF2B5EF4-FFF2-40B4-BE49-F238E27FC236}">
                <a16:creationId xmlns:a16="http://schemas.microsoft.com/office/drawing/2014/main" id="{3DAE28ED-ACF6-4A6E-AC24-86C75812574F}"/>
              </a:ext>
            </a:extLst>
          </p:cNvPr>
          <p:cNvSpPr/>
          <p:nvPr/>
        </p:nvSpPr>
        <p:spPr>
          <a:xfrm>
            <a:off x="2132012" y="2514600"/>
            <a:ext cx="8305800" cy="707886"/>
          </a:xfrm>
          <a:prstGeom prst="rect">
            <a:avLst/>
          </a:prstGeom>
        </p:spPr>
        <p:txBody>
          <a:bodyPr wrap="square">
            <a:spAutoFit/>
          </a:bodyPr>
          <a:lstStyle/>
          <a:p>
            <a:r>
              <a:rPr lang="en-US" sz="4000" dirty="0" err="1"/>
              <a:t>cmp</a:t>
            </a:r>
            <a:r>
              <a:rPr lang="en-US" sz="4000" dirty="0"/>
              <a:t>    DWORD PTR [eax+0xc], 0x0</a:t>
            </a:r>
          </a:p>
        </p:txBody>
      </p:sp>
    </p:spTree>
    <p:extLst>
      <p:ext uri="{BB962C8B-B14F-4D97-AF65-F5344CB8AC3E}">
        <p14:creationId xmlns:p14="http://schemas.microsoft.com/office/powerpoint/2010/main" val="93841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531812" y="5181600"/>
            <a:ext cx="11506200" cy="1200329"/>
          </a:xfrm>
          <a:prstGeom prst="rect">
            <a:avLst/>
          </a:prstGeom>
          <a:noFill/>
        </p:spPr>
        <p:txBody>
          <a:bodyPr wrap="square" rtlCol="0">
            <a:spAutoFit/>
          </a:bodyPr>
          <a:lstStyle/>
          <a:p>
            <a:r>
              <a:rPr lang="en-US" dirty="0"/>
              <a:t>: JMP - Transfers program control to a different point in the instruction stream without recording return information. The destination (target) operand specifies the address of the instruction being jumped to. </a:t>
            </a:r>
            <a:endParaRPr lang="en-US" sz="2000" dirty="0"/>
          </a:p>
        </p:txBody>
      </p:sp>
      <p:sp>
        <p:nvSpPr>
          <p:cNvPr id="3" name="Rectangle 2">
            <a:extLst>
              <a:ext uri="{FF2B5EF4-FFF2-40B4-BE49-F238E27FC236}">
                <a16:creationId xmlns:a16="http://schemas.microsoft.com/office/drawing/2014/main" id="{FAC08300-5BCE-4E0E-BE27-ADD6454FA8EF}"/>
              </a:ext>
            </a:extLst>
          </p:cNvPr>
          <p:cNvSpPr/>
          <p:nvPr/>
        </p:nvSpPr>
        <p:spPr>
          <a:xfrm>
            <a:off x="3080309" y="3073911"/>
            <a:ext cx="5982728" cy="707886"/>
          </a:xfrm>
          <a:prstGeom prst="rect">
            <a:avLst/>
          </a:prstGeom>
        </p:spPr>
        <p:txBody>
          <a:bodyPr wrap="none">
            <a:spAutoFit/>
          </a:bodyPr>
          <a:lstStyle/>
          <a:p>
            <a:r>
              <a:rPr lang="en-US" sz="4000" dirty="0" err="1"/>
              <a:t>jmp</a:t>
            </a:r>
            <a:r>
              <a:rPr lang="en-US" sz="4000" dirty="0"/>
              <a:t>    0x297f &lt;main+1359&gt;</a:t>
            </a:r>
          </a:p>
        </p:txBody>
      </p:sp>
      <p:sp>
        <p:nvSpPr>
          <p:cNvPr id="4" name="Rectangle 3">
            <a:extLst>
              <a:ext uri="{FF2B5EF4-FFF2-40B4-BE49-F238E27FC236}">
                <a16:creationId xmlns:a16="http://schemas.microsoft.com/office/drawing/2014/main" id="{18D1B10B-833B-49B7-8215-50F222FE4EDF}"/>
              </a:ext>
            </a:extLst>
          </p:cNvPr>
          <p:cNvSpPr/>
          <p:nvPr/>
        </p:nvSpPr>
        <p:spPr>
          <a:xfrm>
            <a:off x="2114677" y="1912344"/>
            <a:ext cx="8458200" cy="461665"/>
          </a:xfrm>
          <a:prstGeom prst="rect">
            <a:avLst/>
          </a:prstGeom>
          <a:noFill/>
        </p:spPr>
        <p:txBody>
          <a:bodyPr wrap="square">
            <a:spAutoFit/>
          </a:bodyPr>
          <a:lstStyle/>
          <a:p>
            <a:r>
              <a:rPr lang="en-US" dirty="0"/>
              <a:t>0x0000297f &lt;+1359&gt;:	</a:t>
            </a:r>
            <a:r>
              <a:rPr lang="en-US" dirty="0" err="1"/>
              <a:t>mov</a:t>
            </a:r>
            <a:r>
              <a:rPr lang="en-US" dirty="0"/>
              <a:t>    BYTE PTR [ebx+0x1180], al</a:t>
            </a:r>
          </a:p>
        </p:txBody>
      </p:sp>
    </p:spTree>
    <p:extLst>
      <p:ext uri="{BB962C8B-B14F-4D97-AF65-F5344CB8AC3E}">
        <p14:creationId xmlns:p14="http://schemas.microsoft.com/office/powerpoint/2010/main" val="4077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531812" y="5181600"/>
            <a:ext cx="11506200" cy="1200329"/>
          </a:xfrm>
          <a:prstGeom prst="rect">
            <a:avLst/>
          </a:prstGeom>
          <a:noFill/>
        </p:spPr>
        <p:txBody>
          <a:bodyPr wrap="square" rtlCol="0">
            <a:spAutoFit/>
          </a:bodyPr>
          <a:lstStyle/>
          <a:p>
            <a:r>
              <a:rPr lang="en-US" dirty="0"/>
              <a:t>: JMP - Transfers program control to a different point in the instruction stream without recording return information. The destination (target) operand specifies the address of the instruction being jumped to. </a:t>
            </a:r>
            <a:endParaRPr lang="en-US" sz="2000" dirty="0"/>
          </a:p>
        </p:txBody>
      </p:sp>
      <p:sp>
        <p:nvSpPr>
          <p:cNvPr id="3" name="Rectangle 2">
            <a:extLst>
              <a:ext uri="{FF2B5EF4-FFF2-40B4-BE49-F238E27FC236}">
                <a16:creationId xmlns:a16="http://schemas.microsoft.com/office/drawing/2014/main" id="{FAC08300-5BCE-4E0E-BE27-ADD6454FA8EF}"/>
              </a:ext>
            </a:extLst>
          </p:cNvPr>
          <p:cNvSpPr/>
          <p:nvPr/>
        </p:nvSpPr>
        <p:spPr>
          <a:xfrm>
            <a:off x="3080309" y="3073911"/>
            <a:ext cx="5982728" cy="707886"/>
          </a:xfrm>
          <a:prstGeom prst="rect">
            <a:avLst/>
          </a:prstGeom>
        </p:spPr>
        <p:txBody>
          <a:bodyPr wrap="none">
            <a:spAutoFit/>
          </a:bodyPr>
          <a:lstStyle/>
          <a:p>
            <a:r>
              <a:rPr lang="en-US" sz="4000" dirty="0" err="1"/>
              <a:t>jmp</a:t>
            </a:r>
            <a:r>
              <a:rPr lang="en-US" sz="4000" dirty="0"/>
              <a:t>    </a:t>
            </a:r>
            <a:r>
              <a:rPr lang="en-US" sz="4000" dirty="0">
                <a:solidFill>
                  <a:srgbClr val="FF0000"/>
                </a:solidFill>
              </a:rPr>
              <a:t>0x297f</a:t>
            </a:r>
            <a:r>
              <a:rPr lang="en-US" sz="4000" dirty="0"/>
              <a:t> &lt;main+1359&gt;</a:t>
            </a:r>
          </a:p>
        </p:txBody>
      </p:sp>
      <p:sp>
        <p:nvSpPr>
          <p:cNvPr id="4" name="Rectangle 3">
            <a:extLst>
              <a:ext uri="{FF2B5EF4-FFF2-40B4-BE49-F238E27FC236}">
                <a16:creationId xmlns:a16="http://schemas.microsoft.com/office/drawing/2014/main" id="{18D1B10B-833B-49B7-8215-50F222FE4EDF}"/>
              </a:ext>
            </a:extLst>
          </p:cNvPr>
          <p:cNvSpPr/>
          <p:nvPr/>
        </p:nvSpPr>
        <p:spPr>
          <a:xfrm>
            <a:off x="2114677" y="1912344"/>
            <a:ext cx="8458200" cy="461665"/>
          </a:xfrm>
          <a:prstGeom prst="rect">
            <a:avLst/>
          </a:prstGeom>
          <a:noFill/>
        </p:spPr>
        <p:txBody>
          <a:bodyPr wrap="square">
            <a:spAutoFit/>
          </a:bodyPr>
          <a:lstStyle/>
          <a:p>
            <a:r>
              <a:rPr lang="en-US" dirty="0">
                <a:solidFill>
                  <a:srgbClr val="FF0000"/>
                </a:solidFill>
              </a:rPr>
              <a:t>0x0000297f</a:t>
            </a:r>
            <a:r>
              <a:rPr lang="en-US" dirty="0"/>
              <a:t> &lt;+1359&gt;:	</a:t>
            </a:r>
            <a:r>
              <a:rPr lang="en-US" dirty="0" err="1"/>
              <a:t>mov</a:t>
            </a:r>
            <a:r>
              <a:rPr lang="en-US" dirty="0"/>
              <a:t>    BYTE PTR [ebx+0x1180], al</a:t>
            </a:r>
          </a:p>
        </p:txBody>
      </p:sp>
    </p:spTree>
    <p:extLst>
      <p:ext uri="{BB962C8B-B14F-4D97-AF65-F5344CB8AC3E}">
        <p14:creationId xmlns:p14="http://schemas.microsoft.com/office/powerpoint/2010/main" val="425365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455612" y="5791200"/>
            <a:ext cx="11506200" cy="830997"/>
          </a:xfrm>
          <a:prstGeom prst="rect">
            <a:avLst/>
          </a:prstGeom>
          <a:noFill/>
        </p:spPr>
        <p:txBody>
          <a:bodyPr wrap="square" rtlCol="0">
            <a:spAutoFit/>
          </a:bodyPr>
          <a:lstStyle/>
          <a:p>
            <a:r>
              <a:rPr lang="en-US" dirty="0"/>
              <a:t>: LEA - (Load effective address) Computes the effective address of the second operand (the source operand) and stores it in the first operand (destination operand). </a:t>
            </a:r>
            <a:endParaRPr lang="en-US" sz="2000" dirty="0"/>
          </a:p>
        </p:txBody>
      </p:sp>
      <p:sp>
        <p:nvSpPr>
          <p:cNvPr id="4" name="Rectangle 3">
            <a:extLst>
              <a:ext uri="{FF2B5EF4-FFF2-40B4-BE49-F238E27FC236}">
                <a16:creationId xmlns:a16="http://schemas.microsoft.com/office/drawing/2014/main" id="{F65AC757-EBF0-4A11-84F6-E5462F623BC2}"/>
              </a:ext>
            </a:extLst>
          </p:cNvPr>
          <p:cNvSpPr/>
          <p:nvPr/>
        </p:nvSpPr>
        <p:spPr>
          <a:xfrm>
            <a:off x="3675037" y="2971800"/>
            <a:ext cx="5067349" cy="707886"/>
          </a:xfrm>
          <a:prstGeom prst="rect">
            <a:avLst/>
          </a:prstGeom>
        </p:spPr>
        <p:txBody>
          <a:bodyPr wrap="none">
            <a:spAutoFit/>
          </a:bodyPr>
          <a:lstStyle/>
          <a:p>
            <a:r>
              <a:rPr lang="en-US" sz="4000" dirty="0"/>
              <a:t>lea    </a:t>
            </a:r>
            <a:r>
              <a:rPr lang="en-US" sz="4000" dirty="0" err="1"/>
              <a:t>eax</a:t>
            </a:r>
            <a:r>
              <a:rPr lang="en-US" sz="4000" dirty="0"/>
              <a:t>, [ebx-0xb68d]</a:t>
            </a:r>
          </a:p>
        </p:txBody>
      </p:sp>
    </p:spTree>
    <p:extLst>
      <p:ext uri="{BB962C8B-B14F-4D97-AF65-F5344CB8AC3E}">
        <p14:creationId xmlns:p14="http://schemas.microsoft.com/office/powerpoint/2010/main" val="36724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760412" y="5562600"/>
            <a:ext cx="11506200" cy="1200329"/>
          </a:xfrm>
          <a:prstGeom prst="rect">
            <a:avLst/>
          </a:prstGeom>
          <a:noFill/>
        </p:spPr>
        <p:txBody>
          <a:bodyPr wrap="square" rtlCol="0">
            <a:spAutoFit/>
          </a:bodyPr>
          <a:lstStyle/>
          <a:p>
            <a:r>
              <a:rPr lang="en-US" dirty="0"/>
              <a:t>: CALL - Saves procedure linking information on the stack and branches to the called procedure specified using the target operand. </a:t>
            </a:r>
          </a:p>
          <a:p>
            <a:endParaRPr lang="en-US" dirty="0"/>
          </a:p>
        </p:txBody>
      </p:sp>
      <p:sp>
        <p:nvSpPr>
          <p:cNvPr id="3" name="Rectangle 2">
            <a:extLst>
              <a:ext uri="{FF2B5EF4-FFF2-40B4-BE49-F238E27FC236}">
                <a16:creationId xmlns:a16="http://schemas.microsoft.com/office/drawing/2014/main" id="{84F2E406-8DC3-432F-AB73-DCE999C8ACB7}"/>
              </a:ext>
            </a:extLst>
          </p:cNvPr>
          <p:cNvSpPr/>
          <p:nvPr/>
        </p:nvSpPr>
        <p:spPr>
          <a:xfrm>
            <a:off x="3046412" y="2721114"/>
            <a:ext cx="5974969" cy="707886"/>
          </a:xfrm>
          <a:prstGeom prst="rect">
            <a:avLst/>
          </a:prstGeom>
        </p:spPr>
        <p:txBody>
          <a:bodyPr wrap="none">
            <a:spAutoFit/>
          </a:bodyPr>
          <a:lstStyle/>
          <a:p>
            <a:r>
              <a:rPr lang="en-US" sz="4000" dirty="0"/>
              <a:t>call   0x2030 &lt;</a:t>
            </a:r>
            <a:r>
              <a:rPr lang="en-US" sz="4000" dirty="0" err="1"/>
              <a:t>getenv@plt</a:t>
            </a:r>
            <a:r>
              <a:rPr lang="en-US" sz="4000" dirty="0"/>
              <a:t>&gt;</a:t>
            </a:r>
          </a:p>
        </p:txBody>
      </p:sp>
    </p:spTree>
    <p:extLst>
      <p:ext uri="{BB962C8B-B14F-4D97-AF65-F5344CB8AC3E}">
        <p14:creationId xmlns:p14="http://schemas.microsoft.com/office/powerpoint/2010/main" val="372322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455612" y="4724400"/>
            <a:ext cx="11506200" cy="1200329"/>
          </a:xfrm>
          <a:prstGeom prst="rect">
            <a:avLst/>
          </a:prstGeom>
          <a:noFill/>
        </p:spPr>
        <p:txBody>
          <a:bodyPr wrap="square" rtlCol="0">
            <a:spAutoFit/>
          </a:bodyPr>
          <a:lstStyle/>
          <a:p>
            <a:r>
              <a:rPr lang="en-US" dirty="0"/>
              <a:t>: RET - (Return from procedure) Transfers program control to a return address located on the top of the stack. The address is usually placed on the stack by a CALL instruction, and the return is made to the instruction that follows the CALL instruction.</a:t>
            </a:r>
            <a:endParaRPr lang="en-US" sz="2000" dirty="0"/>
          </a:p>
        </p:txBody>
      </p:sp>
      <p:sp>
        <p:nvSpPr>
          <p:cNvPr id="4" name="TextBox 3">
            <a:extLst>
              <a:ext uri="{FF2B5EF4-FFF2-40B4-BE49-F238E27FC236}">
                <a16:creationId xmlns:a16="http://schemas.microsoft.com/office/drawing/2014/main" id="{D0B49DB7-A1C6-40E5-B06E-2F9C6AF1C981}"/>
              </a:ext>
            </a:extLst>
          </p:cNvPr>
          <p:cNvSpPr txBox="1"/>
          <p:nvPr/>
        </p:nvSpPr>
        <p:spPr>
          <a:xfrm>
            <a:off x="5256212" y="2514600"/>
            <a:ext cx="1295400" cy="1015663"/>
          </a:xfrm>
          <a:prstGeom prst="rect">
            <a:avLst/>
          </a:prstGeom>
          <a:noFill/>
        </p:spPr>
        <p:txBody>
          <a:bodyPr wrap="square" rtlCol="0">
            <a:spAutoFit/>
          </a:bodyPr>
          <a:lstStyle/>
          <a:p>
            <a:r>
              <a:rPr lang="en-US" sz="6000" dirty="0"/>
              <a:t>ret</a:t>
            </a:r>
          </a:p>
        </p:txBody>
      </p:sp>
    </p:spTree>
    <p:extLst>
      <p:ext uri="{BB962C8B-B14F-4D97-AF65-F5344CB8AC3E}">
        <p14:creationId xmlns:p14="http://schemas.microsoft.com/office/powerpoint/2010/main" val="178491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13">
            <a:extLst>
              <a:ext uri="{FF2B5EF4-FFF2-40B4-BE49-F238E27FC236}">
                <a16:creationId xmlns:a16="http://schemas.microsoft.com/office/drawing/2014/main" id="{D1E089E0-C65C-4C08-8687-3F5110EF3B2F}"/>
              </a:ext>
            </a:extLst>
          </p:cNvPr>
          <p:cNvSpPr txBox="1">
            <a:spLocks/>
          </p:cNvSpPr>
          <p:nvPr/>
        </p:nvSpPr>
        <p:spPr>
          <a:xfrm>
            <a:off x="1251352" y="2286003"/>
            <a:ext cx="10175671" cy="2438398"/>
          </a:xfrm>
          <a:prstGeom prst="rect">
            <a:avLst/>
          </a:prstGeom>
        </p:spPr>
        <p:txBody>
          <a:bodyPr vert="horz" lIns="91440" tIns="45720" rIns="91440" bIns="45720" rtlCol="0" anchor="t">
            <a:normAutofit fontScale="92500" lnSpcReduction="10000"/>
          </a:bodyPr>
          <a:lstStyle>
            <a:lvl1pPr marL="0" indent="0" algn="ctr" defTabSz="914126" rtl="0" eaLnBrk="1" latinLnBrk="0" hangingPunct="1">
              <a:lnSpc>
                <a:spcPct val="100000"/>
              </a:lnSpc>
              <a:spcBef>
                <a:spcPts val="700"/>
              </a:spcBef>
              <a:buClr>
                <a:schemeClr val="tx2"/>
              </a:buClr>
              <a:buFont typeface="Arial" panose="020B0604020202020204" pitchFamily="34" charset="0"/>
              <a:buNone/>
              <a:defRPr sz="1999" b="1" i="0" kern="1200" cap="all" spc="400" baseline="0">
                <a:solidFill>
                  <a:schemeClr val="tx2"/>
                </a:solidFill>
                <a:latin typeface="+mn-lt"/>
                <a:ea typeface="+mn-ea"/>
                <a:cs typeface="+mn-cs"/>
              </a:defRPr>
            </a:lvl1pPr>
            <a:lvl2pPr marL="457063" indent="0" algn="ctr" defTabSz="914126" rtl="0" eaLnBrk="1" latinLnBrk="0" hangingPunct="1">
              <a:lnSpc>
                <a:spcPct val="110000"/>
              </a:lnSpc>
              <a:spcBef>
                <a:spcPts val="700"/>
              </a:spcBef>
              <a:buClr>
                <a:schemeClr val="tx2"/>
              </a:buClr>
              <a:buFont typeface="Gill Sans MT" panose="020B0502020104020203" pitchFamily="34" charset="0"/>
              <a:buNone/>
              <a:defRPr sz="1999" kern="1200">
                <a:solidFill>
                  <a:schemeClr val="tx1">
                    <a:lumMod val="65000"/>
                    <a:lumOff val="35000"/>
                  </a:schemeClr>
                </a:solidFill>
                <a:latin typeface="+mn-lt"/>
                <a:ea typeface="+mn-ea"/>
                <a:cs typeface="+mn-cs"/>
              </a:defRPr>
            </a:lvl2pPr>
            <a:lvl3pPr marL="914126" indent="0" algn="ctr" defTabSz="914126" rtl="0" eaLnBrk="1" latinLnBrk="0" hangingPunct="1">
              <a:lnSpc>
                <a:spcPct val="110000"/>
              </a:lnSpc>
              <a:spcBef>
                <a:spcPts val="700"/>
              </a:spcBef>
              <a:buClr>
                <a:schemeClr val="tx2"/>
              </a:buClr>
              <a:buFont typeface="Arial" panose="020B0604020202020204" pitchFamily="34" charset="0"/>
              <a:buNone/>
              <a:defRPr sz="1799" kern="1200">
                <a:solidFill>
                  <a:schemeClr val="tx1">
                    <a:lumMod val="65000"/>
                    <a:lumOff val="35000"/>
                  </a:schemeClr>
                </a:solidFill>
                <a:latin typeface="+mn-lt"/>
                <a:ea typeface="+mn-ea"/>
                <a:cs typeface="+mn-cs"/>
              </a:defRPr>
            </a:lvl3pPr>
            <a:lvl4pPr marL="1371189"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251"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5314"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2377"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199440" indent="0" algn="ctr" defTabSz="914126"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6503" indent="0" algn="ctr" defTabSz="914126"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marL="342900" indent="-342900" algn="l">
              <a:buFont typeface="Wingdings" panose="05000000000000000000" pitchFamily="2" charset="2"/>
              <a:buChar char="§"/>
            </a:pPr>
            <a:r>
              <a:rPr lang="en-US" sz="2400" b="0" dirty="0">
                <a:latin typeface="Consolas" panose="020B0609020204030204" pitchFamily="49" charset="0"/>
              </a:rPr>
              <a:t>Slackware64 User (xfce4 + </a:t>
            </a:r>
            <a:r>
              <a:rPr lang="en-US" sz="2400" b="0" dirty="0" err="1">
                <a:latin typeface="Consolas" panose="020B0609020204030204" pitchFamily="49" charset="0"/>
              </a:rPr>
              <a:t>kwin</a:t>
            </a:r>
            <a:r>
              <a:rPr lang="en-US" sz="2400" b="0" dirty="0">
                <a:latin typeface="Consolas" panose="020B0609020204030204" pitchFamily="49" charset="0"/>
              </a:rPr>
              <a:t> + plank)</a:t>
            </a:r>
          </a:p>
          <a:p>
            <a:pPr marL="342900" indent="-342900" algn="l">
              <a:buFont typeface="Wingdings" panose="05000000000000000000" pitchFamily="2" charset="2"/>
              <a:buChar char="§"/>
            </a:pPr>
            <a:r>
              <a:rPr lang="en-US" sz="2400" b="0" dirty="0">
                <a:latin typeface="Consolas" panose="020B0609020204030204" pitchFamily="49" charset="0"/>
              </a:rPr>
              <a:t>Admin @ smashthestack.org</a:t>
            </a:r>
          </a:p>
          <a:p>
            <a:pPr marL="342900" indent="-342900" algn="l">
              <a:buFont typeface="Wingdings" panose="05000000000000000000" pitchFamily="2" charset="2"/>
              <a:buChar char="§"/>
            </a:pPr>
            <a:r>
              <a:rPr lang="en-US" sz="2400" b="0" dirty="0">
                <a:latin typeface="Consolas" panose="020B0609020204030204" pitchFamily="49" charset="0"/>
              </a:rPr>
              <a:t>Computer Science Major</a:t>
            </a:r>
          </a:p>
          <a:p>
            <a:pPr marL="342900" indent="-342900" algn="l">
              <a:buFont typeface="Wingdings" panose="05000000000000000000" pitchFamily="2" charset="2"/>
              <a:buChar char="§"/>
            </a:pPr>
            <a:r>
              <a:rPr lang="en-US" sz="2400" b="0" dirty="0">
                <a:latin typeface="Consolas" panose="020B0609020204030204" pitchFamily="49" charset="0"/>
              </a:rPr>
              <a:t>Husband &amp; Father</a:t>
            </a:r>
          </a:p>
          <a:p>
            <a:pPr marL="342900" indent="-342900" algn="l">
              <a:buFont typeface="Wingdings" panose="05000000000000000000" pitchFamily="2" charset="2"/>
              <a:buChar char="§"/>
            </a:pPr>
            <a:r>
              <a:rPr lang="en-US" sz="2400" b="0" dirty="0">
                <a:latin typeface="Consolas" panose="020B0609020204030204" pitchFamily="49" charset="0"/>
              </a:rPr>
              <a:t>Motorcycle rider</a:t>
            </a:r>
          </a:p>
          <a:p>
            <a:pPr marL="342900" indent="-342900" algn="l">
              <a:buFont typeface="Wingdings" panose="05000000000000000000" pitchFamily="2" charset="2"/>
              <a:buChar char="§"/>
            </a:pPr>
            <a:r>
              <a:rPr lang="en-US" sz="2400" b="0" dirty="0">
                <a:latin typeface="Consolas" panose="020B0609020204030204" pitchFamily="49" charset="0"/>
              </a:rPr>
              <a:t>Cryptocoin miner</a:t>
            </a:r>
          </a:p>
          <a:p>
            <a:pPr algn="l"/>
            <a:endParaRPr lang="en-US" sz="2400" b="0" dirty="0"/>
          </a:p>
          <a:p>
            <a:pPr algn="l"/>
            <a:endParaRPr lang="en-US" sz="2400" b="0" dirty="0"/>
          </a:p>
          <a:p>
            <a:pPr algn="l"/>
            <a:endParaRPr lang="en-US" sz="2400" b="0" dirty="0"/>
          </a:p>
        </p:txBody>
      </p:sp>
      <p:pic>
        <p:nvPicPr>
          <p:cNvPr id="11" name="Picture 10">
            <a:extLst>
              <a:ext uri="{FF2B5EF4-FFF2-40B4-BE49-F238E27FC236}">
                <a16:creationId xmlns:a16="http://schemas.microsoft.com/office/drawing/2014/main" id="{BEAF4809-BE77-486C-9B99-3460789B1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5598033"/>
            <a:ext cx="1066801" cy="1066801"/>
          </a:xfrm>
          <a:prstGeom prst="rect">
            <a:avLst/>
          </a:prstGeom>
        </p:spPr>
      </p:pic>
      <p:pic>
        <p:nvPicPr>
          <p:cNvPr id="13" name="Picture 12">
            <a:extLst>
              <a:ext uri="{FF2B5EF4-FFF2-40B4-BE49-F238E27FC236}">
                <a16:creationId xmlns:a16="http://schemas.microsoft.com/office/drawing/2014/main" id="{E4759B76-CF02-4CEC-B899-092F4BEDE8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7412" y="5943947"/>
            <a:ext cx="656963" cy="761304"/>
          </a:xfrm>
          <a:prstGeom prst="rect">
            <a:avLst/>
          </a:prstGeom>
        </p:spPr>
      </p:pic>
      <p:pic>
        <p:nvPicPr>
          <p:cNvPr id="15" name="Picture 14">
            <a:extLst>
              <a:ext uri="{FF2B5EF4-FFF2-40B4-BE49-F238E27FC236}">
                <a16:creationId xmlns:a16="http://schemas.microsoft.com/office/drawing/2014/main" id="{934DB828-C576-4CAE-A0C1-B7216F060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12" y="5562600"/>
            <a:ext cx="2513961" cy="1102234"/>
          </a:xfrm>
          <a:prstGeom prst="rect">
            <a:avLst/>
          </a:prstGeom>
        </p:spPr>
      </p:pic>
      <p:pic>
        <p:nvPicPr>
          <p:cNvPr id="17" name="Picture 16">
            <a:extLst>
              <a:ext uri="{FF2B5EF4-FFF2-40B4-BE49-F238E27FC236}">
                <a16:creationId xmlns:a16="http://schemas.microsoft.com/office/drawing/2014/main" id="{8C4EA7A9-6644-418C-816B-CD2D88007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1612" y="5910080"/>
            <a:ext cx="1562100" cy="874776"/>
          </a:xfrm>
          <a:prstGeom prst="rect">
            <a:avLst/>
          </a:prstGeom>
        </p:spPr>
      </p:pic>
      <p:pic>
        <p:nvPicPr>
          <p:cNvPr id="19" name="Picture 18">
            <a:extLst>
              <a:ext uri="{FF2B5EF4-FFF2-40B4-BE49-F238E27FC236}">
                <a16:creationId xmlns:a16="http://schemas.microsoft.com/office/drawing/2014/main" id="{74631C16-4FD1-4DE4-9901-40B456A905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4212" y="5754607"/>
            <a:ext cx="685800" cy="514350"/>
          </a:xfrm>
          <a:prstGeom prst="rect">
            <a:avLst/>
          </a:prstGeom>
        </p:spPr>
      </p:pic>
      <p:pic>
        <p:nvPicPr>
          <p:cNvPr id="21" name="Picture 20">
            <a:extLst>
              <a:ext uri="{FF2B5EF4-FFF2-40B4-BE49-F238E27FC236}">
                <a16:creationId xmlns:a16="http://schemas.microsoft.com/office/drawing/2014/main" id="{2C504C0C-AB33-4A18-A179-C7EF06B45A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83222" y="6268957"/>
            <a:ext cx="1757363" cy="436294"/>
          </a:xfrm>
          <a:prstGeom prst="rect">
            <a:avLst/>
          </a:prstGeom>
        </p:spPr>
      </p:pic>
      <p:pic>
        <p:nvPicPr>
          <p:cNvPr id="25" name="Picture 24">
            <a:extLst>
              <a:ext uri="{FF2B5EF4-FFF2-40B4-BE49-F238E27FC236}">
                <a16:creationId xmlns:a16="http://schemas.microsoft.com/office/drawing/2014/main" id="{9D22A827-E318-4132-8A31-EDD6B7E2C5C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8213" y="5616676"/>
            <a:ext cx="914400" cy="914400"/>
          </a:xfrm>
          <a:prstGeom prst="rect">
            <a:avLst/>
          </a:prstGeom>
        </p:spPr>
      </p:pic>
      <p:sp>
        <p:nvSpPr>
          <p:cNvPr id="26" name="Title 12">
            <a:extLst>
              <a:ext uri="{FF2B5EF4-FFF2-40B4-BE49-F238E27FC236}">
                <a16:creationId xmlns:a16="http://schemas.microsoft.com/office/drawing/2014/main" id="{5D8AC578-FDAE-4E86-A08F-54BC8BD6547C}"/>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b="1" dirty="0" err="1">
                <a:latin typeface="Consolas" panose="020B0609020204030204" pitchFamily="49" charset="0"/>
                <a:cs typeface="Courier New" panose="02070309020205020404" pitchFamily="49" charset="0"/>
              </a:rPr>
              <a:t>user@host</a:t>
            </a:r>
            <a:r>
              <a:rPr lang="en-US" sz="3600" b="1" dirty="0">
                <a:latin typeface="Consolas" panose="020B0609020204030204" pitchFamily="49" charset="0"/>
                <a:cs typeface="Courier New" panose="02070309020205020404" pitchFamily="49" charset="0"/>
              </a:rPr>
              <a:t>$ </a:t>
            </a:r>
            <a:r>
              <a:rPr lang="en-US" sz="3600" b="1" dirty="0" err="1">
                <a:latin typeface="Consolas" panose="020B0609020204030204" pitchFamily="49" charset="0"/>
                <a:cs typeface="Courier New" panose="02070309020205020404" pitchFamily="49" charset="0"/>
              </a:rPr>
              <a:t>Whoami</a:t>
            </a:r>
            <a:endParaRPr lang="en-US" sz="3600" b="1"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6630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2" name="TextBox 1">
            <a:extLst>
              <a:ext uri="{FF2B5EF4-FFF2-40B4-BE49-F238E27FC236}">
                <a16:creationId xmlns:a16="http://schemas.microsoft.com/office/drawing/2014/main" id="{28B54CDB-9BE1-478C-AAFC-F842505A165F}"/>
              </a:ext>
            </a:extLst>
          </p:cNvPr>
          <p:cNvSpPr txBox="1"/>
          <p:nvPr/>
        </p:nvSpPr>
        <p:spPr>
          <a:xfrm>
            <a:off x="1402135" y="1828800"/>
            <a:ext cx="10646697" cy="3477875"/>
          </a:xfrm>
          <a:prstGeom prst="rect">
            <a:avLst/>
          </a:prstGeom>
          <a:noFill/>
        </p:spPr>
        <p:txBody>
          <a:bodyPr wrap="none" rtlCol="0">
            <a:spAutoFit/>
          </a:bodyPr>
          <a:lstStyle/>
          <a:p>
            <a:r>
              <a:rPr lang="en-US" dirty="0"/>
              <a:t>: </a:t>
            </a:r>
            <a:r>
              <a:rPr lang="en-US" sz="2800" dirty="0"/>
              <a:t>Process address space</a:t>
            </a:r>
            <a:endParaRPr lang="en-US" dirty="0"/>
          </a:p>
          <a:p>
            <a:r>
              <a:rPr lang="en-US" dirty="0"/>
              <a:t>   - Every process has it’s own virtual memory that is mapped to physical RAM</a:t>
            </a:r>
          </a:p>
          <a:p>
            <a:r>
              <a:rPr lang="en-US" dirty="0"/>
              <a:t>   - A process can address up to 4GB of memory (with a 32-bit address space) </a:t>
            </a:r>
          </a:p>
          <a:p>
            <a:endParaRPr lang="en-US" dirty="0"/>
          </a:p>
          <a:p>
            <a:r>
              <a:rPr lang="en-US" dirty="0"/>
              <a:t>Process space is segmented:  Code, Data, Heap, Stack,  Arguments and Environments</a:t>
            </a:r>
          </a:p>
          <a:p>
            <a:r>
              <a:rPr lang="en-US" dirty="0"/>
              <a:t>User space boundary: </a:t>
            </a:r>
            <a:r>
              <a:rPr lang="en-US" dirty="0">
                <a:latin typeface="Courier New" panose="02070309020205020404" pitchFamily="49" charset="0"/>
                <a:cs typeface="Courier New" panose="02070309020205020404" pitchFamily="49" charset="0"/>
              </a:rPr>
              <a:t>0x00000000 to 0xbfffffff</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84709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pic>
        <p:nvPicPr>
          <p:cNvPr id="4" name="Picture 3">
            <a:extLst>
              <a:ext uri="{FF2B5EF4-FFF2-40B4-BE49-F238E27FC236}">
                <a16:creationId xmlns:a16="http://schemas.microsoft.com/office/drawing/2014/main" id="{4602B1C3-F24D-41FB-910F-6CB3148C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182405"/>
            <a:ext cx="6400800" cy="5242034"/>
          </a:xfrm>
          <a:prstGeom prst="rect">
            <a:avLst/>
          </a:prstGeom>
        </p:spPr>
      </p:pic>
      <p:sp>
        <p:nvSpPr>
          <p:cNvPr id="6" name="TextBox 5">
            <a:extLst>
              <a:ext uri="{FF2B5EF4-FFF2-40B4-BE49-F238E27FC236}">
                <a16:creationId xmlns:a16="http://schemas.microsoft.com/office/drawing/2014/main" id="{570EB0CD-2A60-4E79-8121-1A010465F098}"/>
              </a:ext>
            </a:extLst>
          </p:cNvPr>
          <p:cNvSpPr txBox="1"/>
          <p:nvPr/>
        </p:nvSpPr>
        <p:spPr>
          <a:xfrm>
            <a:off x="7999412" y="6015335"/>
            <a:ext cx="3919278" cy="461665"/>
          </a:xfrm>
          <a:prstGeom prst="rect">
            <a:avLst/>
          </a:prstGeom>
          <a:noFill/>
        </p:spPr>
        <p:txBody>
          <a:bodyPr wrap="none" rtlCol="0">
            <a:spAutoFit/>
          </a:bodyPr>
          <a:lstStyle/>
          <a:p>
            <a:r>
              <a:rPr lang="en-US" dirty="0"/>
              <a:t>Process Address Space Layout</a:t>
            </a:r>
          </a:p>
        </p:txBody>
      </p:sp>
      <p:sp>
        <p:nvSpPr>
          <p:cNvPr id="7" name="Rectangle 6">
            <a:extLst>
              <a:ext uri="{FF2B5EF4-FFF2-40B4-BE49-F238E27FC236}">
                <a16:creationId xmlns:a16="http://schemas.microsoft.com/office/drawing/2014/main" id="{BCF5ABD8-8046-40D2-B3A4-08DCAC8CC5C5}"/>
              </a:ext>
            </a:extLst>
          </p:cNvPr>
          <p:cNvSpPr/>
          <p:nvPr/>
        </p:nvSpPr>
        <p:spPr>
          <a:xfrm>
            <a:off x="1281855" y="6499366"/>
            <a:ext cx="5410200" cy="246221"/>
          </a:xfrm>
          <a:prstGeom prst="rect">
            <a:avLst/>
          </a:prstGeom>
        </p:spPr>
        <p:txBody>
          <a:bodyPr wrap="square">
            <a:spAutoFit/>
          </a:bodyPr>
          <a:lstStyle/>
          <a:p>
            <a:r>
              <a:rPr lang="en-US" sz="1000" dirty="0">
                <a:latin typeface="Consolas" panose="020B0609020204030204" pitchFamily="49" charset="0"/>
              </a:rPr>
              <a:t>( Source: https://manybutfinite.com/post/anatomy-of-a-program-in-memory/ )</a:t>
            </a:r>
          </a:p>
        </p:txBody>
      </p:sp>
    </p:spTree>
    <p:extLst>
      <p:ext uri="{BB962C8B-B14F-4D97-AF65-F5344CB8AC3E}">
        <p14:creationId xmlns:p14="http://schemas.microsoft.com/office/powerpoint/2010/main" val="410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2" name="Rectangle 1">
            <a:extLst>
              <a:ext uri="{FF2B5EF4-FFF2-40B4-BE49-F238E27FC236}">
                <a16:creationId xmlns:a16="http://schemas.microsoft.com/office/drawing/2014/main" id="{E3882712-D66E-497A-844D-F492C5DFA825}"/>
              </a:ext>
            </a:extLst>
          </p:cNvPr>
          <p:cNvSpPr/>
          <p:nvPr/>
        </p:nvSpPr>
        <p:spPr>
          <a:xfrm>
            <a:off x="781177" y="4343400"/>
            <a:ext cx="11125200" cy="1569660"/>
          </a:xfrm>
          <a:prstGeom prst="rect">
            <a:avLst/>
          </a:prstGeom>
        </p:spPr>
        <p:txBody>
          <a:bodyPr wrap="square">
            <a:spAutoFit/>
          </a:bodyPr>
          <a:lstStyle/>
          <a:p>
            <a:r>
              <a:rPr lang="en-US" dirty="0"/>
              <a:t>All x86 architectures use a stack as a temporary storage area in RAM that allows the processor to quickly store and retrieve data in memory.  The current top of the stack is pointed to by the esp register.  The stack "grows" downward, from high to low memory addresses.</a:t>
            </a:r>
          </a:p>
        </p:txBody>
      </p:sp>
      <p:sp>
        <p:nvSpPr>
          <p:cNvPr id="3" name="TextBox 2">
            <a:extLst>
              <a:ext uri="{FF2B5EF4-FFF2-40B4-BE49-F238E27FC236}">
                <a16:creationId xmlns:a16="http://schemas.microsoft.com/office/drawing/2014/main" id="{E5FECCE3-AE92-43C6-84A3-DB4BC1BDBDC1}"/>
              </a:ext>
            </a:extLst>
          </p:cNvPr>
          <p:cNvSpPr txBox="1"/>
          <p:nvPr/>
        </p:nvSpPr>
        <p:spPr>
          <a:xfrm>
            <a:off x="1979612" y="2286000"/>
            <a:ext cx="8130495" cy="1384995"/>
          </a:xfrm>
          <a:prstGeom prst="rect">
            <a:avLst/>
          </a:prstGeom>
          <a:noFill/>
        </p:spPr>
        <p:txBody>
          <a:bodyPr wrap="none" rtlCol="0">
            <a:spAutoFit/>
          </a:bodyPr>
          <a:lstStyle/>
          <a:p>
            <a:r>
              <a:rPr lang="en-US" sz="2800" dirty="0"/>
              <a:t>: The Stack</a:t>
            </a:r>
          </a:p>
          <a:p>
            <a:r>
              <a:rPr lang="en-US" sz="2800" dirty="0"/>
              <a:t>  - LIFO data structure</a:t>
            </a:r>
          </a:p>
          <a:p>
            <a:r>
              <a:rPr lang="en-US" sz="2800" dirty="0"/>
              <a:t>  - Intel’s x86 architecture places its stack "head down"</a:t>
            </a:r>
          </a:p>
        </p:txBody>
      </p:sp>
      <p:sp>
        <p:nvSpPr>
          <p:cNvPr id="4" name="TextBox 3">
            <a:extLst>
              <a:ext uri="{FF2B5EF4-FFF2-40B4-BE49-F238E27FC236}">
                <a16:creationId xmlns:a16="http://schemas.microsoft.com/office/drawing/2014/main" id="{2799C86C-3343-43F2-958B-0BED2D6C6459}"/>
              </a:ext>
            </a:extLst>
          </p:cNvPr>
          <p:cNvSpPr txBox="1"/>
          <p:nvPr/>
        </p:nvSpPr>
        <p:spPr>
          <a:xfrm>
            <a:off x="5103812" y="6172200"/>
            <a:ext cx="1183337" cy="461665"/>
          </a:xfrm>
          <a:prstGeom prst="rect">
            <a:avLst/>
          </a:prstGeom>
          <a:noFill/>
        </p:spPr>
        <p:txBody>
          <a:bodyPr wrap="none" rtlCol="0">
            <a:spAutoFit/>
          </a:bodyPr>
          <a:lstStyle/>
          <a:p>
            <a:r>
              <a:rPr lang="en-US" dirty="0" err="1"/>
              <a:t>ulimit</a:t>
            </a:r>
            <a:r>
              <a:rPr lang="en-US" dirty="0"/>
              <a:t> -s</a:t>
            </a:r>
          </a:p>
        </p:txBody>
      </p:sp>
    </p:spTree>
    <p:extLst>
      <p:ext uri="{BB962C8B-B14F-4D97-AF65-F5344CB8AC3E}">
        <p14:creationId xmlns:p14="http://schemas.microsoft.com/office/powerpoint/2010/main" val="62478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4" name="Rectangle 3">
            <a:extLst>
              <a:ext uri="{FF2B5EF4-FFF2-40B4-BE49-F238E27FC236}">
                <a16:creationId xmlns:a16="http://schemas.microsoft.com/office/drawing/2014/main" id="{37C31734-CD9B-4233-8C2A-FEF76AFB12B1}"/>
              </a:ext>
            </a:extLst>
          </p:cNvPr>
          <p:cNvSpPr/>
          <p:nvPr/>
        </p:nvSpPr>
        <p:spPr>
          <a:xfrm>
            <a:off x="572180" y="5954375"/>
            <a:ext cx="1920590" cy="307777"/>
          </a:xfrm>
          <a:prstGeom prst="rect">
            <a:avLst/>
          </a:prstGeom>
        </p:spPr>
        <p:txBody>
          <a:bodyPr wrap="none">
            <a:spAutoFit/>
          </a:bodyPr>
          <a:lstStyle/>
          <a:p>
            <a:r>
              <a:rPr lang="en-US" sz="1400" dirty="0"/>
              <a:t>Low memory addresses</a:t>
            </a:r>
          </a:p>
        </p:txBody>
      </p:sp>
      <p:sp>
        <p:nvSpPr>
          <p:cNvPr id="6" name="Rectangle 5">
            <a:extLst>
              <a:ext uri="{FF2B5EF4-FFF2-40B4-BE49-F238E27FC236}">
                <a16:creationId xmlns:a16="http://schemas.microsoft.com/office/drawing/2014/main" id="{7BECBA8F-DC45-4B1E-9B6A-A69B73C96BC4}"/>
              </a:ext>
            </a:extLst>
          </p:cNvPr>
          <p:cNvSpPr/>
          <p:nvPr/>
        </p:nvSpPr>
        <p:spPr>
          <a:xfrm>
            <a:off x="760412" y="1219200"/>
            <a:ext cx="1943161" cy="307777"/>
          </a:xfrm>
          <a:prstGeom prst="rect">
            <a:avLst/>
          </a:prstGeom>
        </p:spPr>
        <p:txBody>
          <a:bodyPr wrap="none">
            <a:spAutoFit/>
          </a:bodyPr>
          <a:lstStyle/>
          <a:p>
            <a:r>
              <a:rPr lang="en-US" sz="1400" dirty="0"/>
              <a:t>High memory addresses</a:t>
            </a:r>
          </a:p>
        </p:txBody>
      </p:sp>
      <p:sp>
        <p:nvSpPr>
          <p:cNvPr id="7" name="Rectangle 6">
            <a:extLst>
              <a:ext uri="{FF2B5EF4-FFF2-40B4-BE49-F238E27FC236}">
                <a16:creationId xmlns:a16="http://schemas.microsoft.com/office/drawing/2014/main" id="{070EE4FB-D4FF-4DB1-B9D7-6203AE6141A8}"/>
              </a:ext>
            </a:extLst>
          </p:cNvPr>
          <p:cNvSpPr/>
          <p:nvPr/>
        </p:nvSpPr>
        <p:spPr>
          <a:xfrm>
            <a:off x="5185894" y="2967335"/>
            <a:ext cx="1137043" cy="307777"/>
          </a:xfrm>
          <a:prstGeom prst="rect">
            <a:avLst/>
          </a:prstGeom>
        </p:spPr>
        <p:txBody>
          <a:bodyPr wrap="none">
            <a:spAutoFit/>
          </a:bodyPr>
          <a:lstStyle/>
          <a:p>
            <a:r>
              <a:rPr lang="en-US" sz="1400" dirty="0"/>
              <a:t>Stack growth</a:t>
            </a:r>
          </a:p>
        </p:txBody>
      </p:sp>
      <p:sp>
        <p:nvSpPr>
          <p:cNvPr id="8" name="Arrow: Right 7">
            <a:extLst>
              <a:ext uri="{FF2B5EF4-FFF2-40B4-BE49-F238E27FC236}">
                <a16:creationId xmlns:a16="http://schemas.microsoft.com/office/drawing/2014/main" id="{63DB3CC8-573D-4E90-818D-01432210BC80}"/>
              </a:ext>
            </a:extLst>
          </p:cNvPr>
          <p:cNvSpPr/>
          <p:nvPr/>
        </p:nvSpPr>
        <p:spPr>
          <a:xfrm rot="5400000">
            <a:off x="5449615" y="3468589"/>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71E6AF-329F-494F-B318-9A4C5E6DAF1E}"/>
              </a:ext>
            </a:extLst>
          </p:cNvPr>
          <p:cNvSpPr/>
          <p:nvPr/>
        </p:nvSpPr>
        <p:spPr>
          <a:xfrm>
            <a:off x="5450793" y="4821784"/>
            <a:ext cx="2582758" cy="369332"/>
          </a:xfrm>
          <a:prstGeom prst="rect">
            <a:avLst/>
          </a:prstGeom>
        </p:spPr>
        <p:txBody>
          <a:bodyPr wrap="none">
            <a:spAutoFit/>
          </a:bodyPr>
          <a:lstStyle/>
          <a:p>
            <a:r>
              <a:rPr lang="en-US" sz="1800" dirty="0"/>
              <a:t>esp</a:t>
            </a:r>
            <a:r>
              <a:rPr lang="en-US" sz="1600" dirty="0"/>
              <a:t>  </a:t>
            </a:r>
            <a:r>
              <a:rPr lang="en-US" sz="1400" dirty="0"/>
              <a:t>(points to top of the stack)</a:t>
            </a:r>
            <a:endParaRPr lang="en-US" sz="1600" dirty="0"/>
          </a:p>
        </p:txBody>
      </p:sp>
      <p:sp>
        <p:nvSpPr>
          <p:cNvPr id="10" name="Arrow: Right 9">
            <a:extLst>
              <a:ext uri="{FF2B5EF4-FFF2-40B4-BE49-F238E27FC236}">
                <a16:creationId xmlns:a16="http://schemas.microsoft.com/office/drawing/2014/main" id="{DBED51B1-2481-468E-B1F5-6E4BE3E65E0A}"/>
              </a:ext>
            </a:extLst>
          </p:cNvPr>
          <p:cNvSpPr/>
          <p:nvPr/>
        </p:nvSpPr>
        <p:spPr>
          <a:xfrm rot="10800000">
            <a:off x="5145993" y="491897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3CB09FB-8AD8-45F0-B070-4A5D4B35D4CD}"/>
              </a:ext>
            </a:extLst>
          </p:cNvPr>
          <p:cNvPicPr>
            <a:picLocks noChangeAspect="1"/>
          </p:cNvPicPr>
          <p:nvPr/>
        </p:nvPicPr>
        <p:blipFill>
          <a:blip r:embed="rId2"/>
          <a:stretch>
            <a:fillRect/>
          </a:stretch>
        </p:blipFill>
        <p:spPr>
          <a:xfrm>
            <a:off x="2677830" y="1288308"/>
            <a:ext cx="2241052" cy="4928800"/>
          </a:xfrm>
          <a:prstGeom prst="rect">
            <a:avLst/>
          </a:prstGeom>
        </p:spPr>
      </p:pic>
      <p:pic>
        <p:nvPicPr>
          <p:cNvPr id="12" name="Picture 11">
            <a:extLst>
              <a:ext uri="{FF2B5EF4-FFF2-40B4-BE49-F238E27FC236}">
                <a16:creationId xmlns:a16="http://schemas.microsoft.com/office/drawing/2014/main" id="{048703B0-E635-45C3-BC90-841689129B32}"/>
              </a:ext>
            </a:extLst>
          </p:cNvPr>
          <p:cNvPicPr>
            <a:picLocks noChangeAspect="1"/>
          </p:cNvPicPr>
          <p:nvPr/>
        </p:nvPicPr>
        <p:blipFill>
          <a:blip r:embed="rId3"/>
          <a:stretch>
            <a:fillRect/>
          </a:stretch>
        </p:blipFill>
        <p:spPr>
          <a:xfrm>
            <a:off x="8380412" y="1706937"/>
            <a:ext cx="3238095" cy="2828571"/>
          </a:xfrm>
          <a:prstGeom prst="rect">
            <a:avLst/>
          </a:prstGeom>
        </p:spPr>
      </p:pic>
    </p:spTree>
    <p:extLst>
      <p:ext uri="{BB962C8B-B14F-4D97-AF65-F5344CB8AC3E}">
        <p14:creationId xmlns:p14="http://schemas.microsoft.com/office/powerpoint/2010/main" val="9227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4" name="Rectangle 3">
            <a:extLst>
              <a:ext uri="{FF2B5EF4-FFF2-40B4-BE49-F238E27FC236}">
                <a16:creationId xmlns:a16="http://schemas.microsoft.com/office/drawing/2014/main" id="{37C31734-CD9B-4233-8C2A-FEF76AFB12B1}"/>
              </a:ext>
            </a:extLst>
          </p:cNvPr>
          <p:cNvSpPr/>
          <p:nvPr/>
        </p:nvSpPr>
        <p:spPr>
          <a:xfrm>
            <a:off x="572180" y="5954375"/>
            <a:ext cx="1920590" cy="307777"/>
          </a:xfrm>
          <a:prstGeom prst="rect">
            <a:avLst/>
          </a:prstGeom>
        </p:spPr>
        <p:txBody>
          <a:bodyPr wrap="none">
            <a:spAutoFit/>
          </a:bodyPr>
          <a:lstStyle/>
          <a:p>
            <a:r>
              <a:rPr lang="en-US" sz="1400" dirty="0"/>
              <a:t>Low memory addresses</a:t>
            </a:r>
          </a:p>
        </p:txBody>
      </p:sp>
      <p:sp>
        <p:nvSpPr>
          <p:cNvPr id="6" name="Rectangle 5">
            <a:extLst>
              <a:ext uri="{FF2B5EF4-FFF2-40B4-BE49-F238E27FC236}">
                <a16:creationId xmlns:a16="http://schemas.microsoft.com/office/drawing/2014/main" id="{7BECBA8F-DC45-4B1E-9B6A-A69B73C96BC4}"/>
              </a:ext>
            </a:extLst>
          </p:cNvPr>
          <p:cNvSpPr/>
          <p:nvPr/>
        </p:nvSpPr>
        <p:spPr>
          <a:xfrm>
            <a:off x="760412" y="1219200"/>
            <a:ext cx="1943161" cy="307777"/>
          </a:xfrm>
          <a:prstGeom prst="rect">
            <a:avLst/>
          </a:prstGeom>
        </p:spPr>
        <p:txBody>
          <a:bodyPr wrap="none">
            <a:spAutoFit/>
          </a:bodyPr>
          <a:lstStyle/>
          <a:p>
            <a:r>
              <a:rPr lang="en-US" sz="1400" dirty="0"/>
              <a:t>High memory addresses</a:t>
            </a:r>
          </a:p>
        </p:txBody>
      </p:sp>
      <p:sp>
        <p:nvSpPr>
          <p:cNvPr id="7" name="Rectangle 6">
            <a:extLst>
              <a:ext uri="{FF2B5EF4-FFF2-40B4-BE49-F238E27FC236}">
                <a16:creationId xmlns:a16="http://schemas.microsoft.com/office/drawing/2014/main" id="{070EE4FB-D4FF-4DB1-B9D7-6203AE6141A8}"/>
              </a:ext>
            </a:extLst>
          </p:cNvPr>
          <p:cNvSpPr/>
          <p:nvPr/>
        </p:nvSpPr>
        <p:spPr>
          <a:xfrm>
            <a:off x="5185894" y="2967335"/>
            <a:ext cx="1137043" cy="307777"/>
          </a:xfrm>
          <a:prstGeom prst="rect">
            <a:avLst/>
          </a:prstGeom>
        </p:spPr>
        <p:txBody>
          <a:bodyPr wrap="none">
            <a:spAutoFit/>
          </a:bodyPr>
          <a:lstStyle/>
          <a:p>
            <a:r>
              <a:rPr lang="en-US" sz="1400" dirty="0"/>
              <a:t>Stack growth</a:t>
            </a:r>
          </a:p>
        </p:txBody>
      </p:sp>
      <p:sp>
        <p:nvSpPr>
          <p:cNvPr id="8" name="Arrow: Right 7">
            <a:extLst>
              <a:ext uri="{FF2B5EF4-FFF2-40B4-BE49-F238E27FC236}">
                <a16:creationId xmlns:a16="http://schemas.microsoft.com/office/drawing/2014/main" id="{63DB3CC8-573D-4E90-818D-01432210BC80}"/>
              </a:ext>
            </a:extLst>
          </p:cNvPr>
          <p:cNvSpPr/>
          <p:nvPr/>
        </p:nvSpPr>
        <p:spPr>
          <a:xfrm rot="5400000">
            <a:off x="5449615" y="3468589"/>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71E6AF-329F-494F-B318-9A4C5E6DAF1E}"/>
              </a:ext>
            </a:extLst>
          </p:cNvPr>
          <p:cNvSpPr/>
          <p:nvPr/>
        </p:nvSpPr>
        <p:spPr>
          <a:xfrm>
            <a:off x="5450793" y="4821784"/>
            <a:ext cx="2582758" cy="369332"/>
          </a:xfrm>
          <a:prstGeom prst="rect">
            <a:avLst/>
          </a:prstGeom>
        </p:spPr>
        <p:txBody>
          <a:bodyPr wrap="none">
            <a:spAutoFit/>
          </a:bodyPr>
          <a:lstStyle/>
          <a:p>
            <a:r>
              <a:rPr lang="en-US" sz="1800" dirty="0"/>
              <a:t>esp</a:t>
            </a:r>
            <a:r>
              <a:rPr lang="en-US" sz="1600" dirty="0"/>
              <a:t>  </a:t>
            </a:r>
            <a:r>
              <a:rPr lang="en-US" sz="1400" dirty="0"/>
              <a:t>(points to top of the stack)</a:t>
            </a:r>
            <a:endParaRPr lang="en-US" sz="1600" dirty="0"/>
          </a:p>
        </p:txBody>
      </p:sp>
      <p:sp>
        <p:nvSpPr>
          <p:cNvPr id="10" name="Arrow: Right 9">
            <a:extLst>
              <a:ext uri="{FF2B5EF4-FFF2-40B4-BE49-F238E27FC236}">
                <a16:creationId xmlns:a16="http://schemas.microsoft.com/office/drawing/2014/main" id="{DBED51B1-2481-468E-B1F5-6E4BE3E65E0A}"/>
              </a:ext>
            </a:extLst>
          </p:cNvPr>
          <p:cNvSpPr/>
          <p:nvPr/>
        </p:nvSpPr>
        <p:spPr>
          <a:xfrm rot="10800000">
            <a:off x="5145993" y="491897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3CB09FB-8AD8-45F0-B070-4A5D4B35D4CD}"/>
              </a:ext>
            </a:extLst>
          </p:cNvPr>
          <p:cNvPicPr>
            <a:picLocks noChangeAspect="1"/>
          </p:cNvPicPr>
          <p:nvPr/>
        </p:nvPicPr>
        <p:blipFill>
          <a:blip r:embed="rId2"/>
          <a:stretch>
            <a:fillRect/>
          </a:stretch>
        </p:blipFill>
        <p:spPr>
          <a:xfrm>
            <a:off x="2677830" y="1288308"/>
            <a:ext cx="2241052" cy="4928800"/>
          </a:xfrm>
          <a:prstGeom prst="rect">
            <a:avLst/>
          </a:prstGeom>
        </p:spPr>
      </p:pic>
      <p:pic>
        <p:nvPicPr>
          <p:cNvPr id="12" name="Picture 11">
            <a:extLst>
              <a:ext uri="{FF2B5EF4-FFF2-40B4-BE49-F238E27FC236}">
                <a16:creationId xmlns:a16="http://schemas.microsoft.com/office/drawing/2014/main" id="{048703B0-E635-45C3-BC90-841689129B32}"/>
              </a:ext>
            </a:extLst>
          </p:cNvPr>
          <p:cNvPicPr>
            <a:picLocks noChangeAspect="1"/>
          </p:cNvPicPr>
          <p:nvPr/>
        </p:nvPicPr>
        <p:blipFill>
          <a:blip r:embed="rId3"/>
          <a:stretch>
            <a:fillRect/>
          </a:stretch>
        </p:blipFill>
        <p:spPr>
          <a:xfrm rot="10800000">
            <a:off x="8380412" y="1706937"/>
            <a:ext cx="3238095" cy="2828571"/>
          </a:xfrm>
          <a:prstGeom prst="rect">
            <a:avLst/>
          </a:prstGeom>
        </p:spPr>
      </p:pic>
    </p:spTree>
    <p:extLst>
      <p:ext uri="{BB962C8B-B14F-4D97-AF65-F5344CB8AC3E}">
        <p14:creationId xmlns:p14="http://schemas.microsoft.com/office/powerpoint/2010/main" val="26857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2" name="Rectangle 1">
            <a:extLst>
              <a:ext uri="{FF2B5EF4-FFF2-40B4-BE49-F238E27FC236}">
                <a16:creationId xmlns:a16="http://schemas.microsoft.com/office/drawing/2014/main" id="{E3882712-D66E-497A-844D-F492C5DFA825}"/>
              </a:ext>
            </a:extLst>
          </p:cNvPr>
          <p:cNvSpPr/>
          <p:nvPr/>
        </p:nvSpPr>
        <p:spPr>
          <a:xfrm>
            <a:off x="781177" y="5276671"/>
            <a:ext cx="11125200" cy="1200329"/>
          </a:xfrm>
          <a:prstGeom prst="rect">
            <a:avLst/>
          </a:prstGeom>
        </p:spPr>
        <p:txBody>
          <a:bodyPr wrap="square">
            <a:spAutoFit/>
          </a:bodyPr>
          <a:lstStyle/>
          <a:p>
            <a:r>
              <a:rPr lang="en-US" dirty="0"/>
              <a:t>Heap is a general term used for any memory that is allocated dynamically.  The memory is typically allocated by the OS, with the application calling API functions to do this allocation. </a:t>
            </a:r>
          </a:p>
        </p:txBody>
      </p:sp>
      <p:sp>
        <p:nvSpPr>
          <p:cNvPr id="3" name="TextBox 2">
            <a:extLst>
              <a:ext uri="{FF2B5EF4-FFF2-40B4-BE49-F238E27FC236}">
                <a16:creationId xmlns:a16="http://schemas.microsoft.com/office/drawing/2014/main" id="{E5FECCE3-AE92-43C6-84A3-DB4BC1BDBDC1}"/>
              </a:ext>
            </a:extLst>
          </p:cNvPr>
          <p:cNvSpPr txBox="1"/>
          <p:nvPr/>
        </p:nvSpPr>
        <p:spPr>
          <a:xfrm>
            <a:off x="1979612" y="2286000"/>
            <a:ext cx="5458289" cy="1877437"/>
          </a:xfrm>
          <a:prstGeom prst="rect">
            <a:avLst/>
          </a:prstGeom>
          <a:noFill/>
        </p:spPr>
        <p:txBody>
          <a:bodyPr wrap="none" rtlCol="0">
            <a:spAutoFit/>
          </a:bodyPr>
          <a:lstStyle/>
          <a:p>
            <a:r>
              <a:rPr lang="en-US" sz="2800" dirty="0"/>
              <a:t>:  </a:t>
            </a:r>
            <a:r>
              <a:rPr lang="en-US" sz="3200" dirty="0"/>
              <a:t>The Heap</a:t>
            </a:r>
            <a:endParaRPr lang="en-US" sz="2800" dirty="0"/>
          </a:p>
          <a:p>
            <a:r>
              <a:rPr lang="en-US" sz="2800" dirty="0"/>
              <a:t>  - Stored in RAM just like the stack.</a:t>
            </a:r>
          </a:p>
          <a:p>
            <a:r>
              <a:rPr lang="en-US" sz="2800" dirty="0"/>
              <a:t>  - Unordered </a:t>
            </a:r>
          </a:p>
          <a:p>
            <a:r>
              <a:rPr lang="en-US" sz="2800" dirty="0"/>
              <a:t>  - Complex</a:t>
            </a:r>
          </a:p>
        </p:txBody>
      </p:sp>
    </p:spTree>
    <p:extLst>
      <p:ext uri="{BB962C8B-B14F-4D97-AF65-F5344CB8AC3E}">
        <p14:creationId xmlns:p14="http://schemas.microsoft.com/office/powerpoint/2010/main" val="39195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memory management</a:t>
            </a:r>
          </a:p>
        </p:txBody>
      </p:sp>
      <p:sp>
        <p:nvSpPr>
          <p:cNvPr id="4" name="Rectangle 3">
            <a:extLst>
              <a:ext uri="{FF2B5EF4-FFF2-40B4-BE49-F238E27FC236}">
                <a16:creationId xmlns:a16="http://schemas.microsoft.com/office/drawing/2014/main" id="{37C31734-CD9B-4233-8C2A-FEF76AFB12B1}"/>
              </a:ext>
            </a:extLst>
          </p:cNvPr>
          <p:cNvSpPr/>
          <p:nvPr/>
        </p:nvSpPr>
        <p:spPr>
          <a:xfrm>
            <a:off x="572180" y="5954375"/>
            <a:ext cx="1920590" cy="307777"/>
          </a:xfrm>
          <a:prstGeom prst="rect">
            <a:avLst/>
          </a:prstGeom>
        </p:spPr>
        <p:txBody>
          <a:bodyPr wrap="none">
            <a:spAutoFit/>
          </a:bodyPr>
          <a:lstStyle/>
          <a:p>
            <a:r>
              <a:rPr lang="en-US" sz="1400" dirty="0"/>
              <a:t>Low memory addresses</a:t>
            </a:r>
          </a:p>
        </p:txBody>
      </p:sp>
      <p:sp>
        <p:nvSpPr>
          <p:cNvPr id="6" name="Rectangle 5">
            <a:extLst>
              <a:ext uri="{FF2B5EF4-FFF2-40B4-BE49-F238E27FC236}">
                <a16:creationId xmlns:a16="http://schemas.microsoft.com/office/drawing/2014/main" id="{7BECBA8F-DC45-4B1E-9B6A-A69B73C96BC4}"/>
              </a:ext>
            </a:extLst>
          </p:cNvPr>
          <p:cNvSpPr/>
          <p:nvPr/>
        </p:nvSpPr>
        <p:spPr>
          <a:xfrm>
            <a:off x="760412" y="1219200"/>
            <a:ext cx="1943161" cy="307777"/>
          </a:xfrm>
          <a:prstGeom prst="rect">
            <a:avLst/>
          </a:prstGeom>
        </p:spPr>
        <p:txBody>
          <a:bodyPr wrap="none">
            <a:spAutoFit/>
          </a:bodyPr>
          <a:lstStyle/>
          <a:p>
            <a:r>
              <a:rPr lang="en-US" sz="1400" dirty="0"/>
              <a:t>High memory addresses</a:t>
            </a:r>
          </a:p>
        </p:txBody>
      </p:sp>
      <p:sp>
        <p:nvSpPr>
          <p:cNvPr id="7" name="Rectangle 6">
            <a:extLst>
              <a:ext uri="{FF2B5EF4-FFF2-40B4-BE49-F238E27FC236}">
                <a16:creationId xmlns:a16="http://schemas.microsoft.com/office/drawing/2014/main" id="{070EE4FB-D4FF-4DB1-B9D7-6203AE6141A8}"/>
              </a:ext>
            </a:extLst>
          </p:cNvPr>
          <p:cNvSpPr/>
          <p:nvPr/>
        </p:nvSpPr>
        <p:spPr>
          <a:xfrm>
            <a:off x="5233220" y="5410200"/>
            <a:ext cx="1136914" cy="307777"/>
          </a:xfrm>
          <a:prstGeom prst="rect">
            <a:avLst/>
          </a:prstGeom>
        </p:spPr>
        <p:txBody>
          <a:bodyPr wrap="none">
            <a:spAutoFit/>
          </a:bodyPr>
          <a:lstStyle/>
          <a:p>
            <a:r>
              <a:rPr lang="en-US" sz="1400" dirty="0"/>
              <a:t>Heap growth</a:t>
            </a:r>
          </a:p>
        </p:txBody>
      </p:sp>
      <p:sp>
        <p:nvSpPr>
          <p:cNvPr id="8" name="Arrow: Right 7">
            <a:extLst>
              <a:ext uri="{FF2B5EF4-FFF2-40B4-BE49-F238E27FC236}">
                <a16:creationId xmlns:a16="http://schemas.microsoft.com/office/drawing/2014/main" id="{63DB3CC8-573D-4E90-818D-01432210BC80}"/>
              </a:ext>
            </a:extLst>
          </p:cNvPr>
          <p:cNvSpPr/>
          <p:nvPr/>
        </p:nvSpPr>
        <p:spPr>
          <a:xfrm rot="16200000">
            <a:off x="5446712" y="494813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3CB09FB-8AD8-45F0-B070-4A5D4B35D4CD}"/>
              </a:ext>
            </a:extLst>
          </p:cNvPr>
          <p:cNvPicPr>
            <a:picLocks noChangeAspect="1"/>
          </p:cNvPicPr>
          <p:nvPr/>
        </p:nvPicPr>
        <p:blipFill>
          <a:blip r:embed="rId2"/>
          <a:stretch>
            <a:fillRect/>
          </a:stretch>
        </p:blipFill>
        <p:spPr>
          <a:xfrm>
            <a:off x="2677830" y="1288308"/>
            <a:ext cx="2241052" cy="4928800"/>
          </a:xfrm>
          <a:prstGeom prst="rect">
            <a:avLst/>
          </a:prstGeom>
        </p:spPr>
      </p:pic>
      <p:sp>
        <p:nvSpPr>
          <p:cNvPr id="2" name="TextBox 1">
            <a:extLst>
              <a:ext uri="{FF2B5EF4-FFF2-40B4-BE49-F238E27FC236}">
                <a16:creationId xmlns:a16="http://schemas.microsoft.com/office/drawing/2014/main" id="{E7A0E79B-7C0E-43C1-81F6-4D731C98D5FA}"/>
              </a:ext>
            </a:extLst>
          </p:cNvPr>
          <p:cNvSpPr txBox="1"/>
          <p:nvPr/>
        </p:nvSpPr>
        <p:spPr>
          <a:xfrm>
            <a:off x="7466012" y="6265590"/>
            <a:ext cx="4291752" cy="461665"/>
          </a:xfrm>
          <a:prstGeom prst="rect">
            <a:avLst/>
          </a:prstGeom>
          <a:noFill/>
        </p:spPr>
        <p:txBody>
          <a:bodyPr wrap="none" rtlCol="0">
            <a:spAutoFit/>
          </a:bodyPr>
          <a:lstStyle/>
          <a:p>
            <a:r>
              <a:rPr lang="en-US" dirty="0"/>
              <a:t>Heap allocation is </a:t>
            </a:r>
            <a:r>
              <a:rPr lang="en-US" b="1" dirty="0"/>
              <a:t>not</a:t>
            </a:r>
            <a:r>
              <a:rPr lang="en-US" dirty="0"/>
              <a:t> sequential</a:t>
            </a:r>
          </a:p>
        </p:txBody>
      </p:sp>
      <p:pic>
        <p:nvPicPr>
          <p:cNvPr id="13" name="Picture 12">
            <a:extLst>
              <a:ext uri="{FF2B5EF4-FFF2-40B4-BE49-F238E27FC236}">
                <a16:creationId xmlns:a16="http://schemas.microsoft.com/office/drawing/2014/main" id="{CF2DB284-78EC-4023-B3E8-1B1356C73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18" y="1526977"/>
            <a:ext cx="5531846" cy="3319108"/>
          </a:xfrm>
          <a:prstGeom prst="rect">
            <a:avLst/>
          </a:prstGeom>
        </p:spPr>
      </p:pic>
    </p:spTree>
    <p:extLst>
      <p:ext uri="{BB962C8B-B14F-4D97-AF65-F5344CB8AC3E}">
        <p14:creationId xmlns:p14="http://schemas.microsoft.com/office/powerpoint/2010/main" val="108550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Assembly programming</a:t>
            </a:r>
          </a:p>
        </p:txBody>
      </p:sp>
      <p:sp>
        <p:nvSpPr>
          <p:cNvPr id="2" name="TextBox 1">
            <a:extLst>
              <a:ext uri="{FF2B5EF4-FFF2-40B4-BE49-F238E27FC236}">
                <a16:creationId xmlns:a16="http://schemas.microsoft.com/office/drawing/2014/main" id="{3299FEE2-980D-4C29-B14B-288992DF26C7}"/>
              </a:ext>
            </a:extLst>
          </p:cNvPr>
          <p:cNvSpPr txBox="1"/>
          <p:nvPr/>
        </p:nvSpPr>
        <p:spPr>
          <a:xfrm>
            <a:off x="1674812" y="2362200"/>
            <a:ext cx="9485161" cy="2308324"/>
          </a:xfrm>
          <a:prstGeom prst="rect">
            <a:avLst/>
          </a:prstGeom>
          <a:noFill/>
        </p:spPr>
        <p:txBody>
          <a:bodyPr wrap="none" rtlCol="0">
            <a:spAutoFit/>
          </a:bodyPr>
          <a:lstStyle/>
          <a:p>
            <a:r>
              <a:rPr lang="en-US" dirty="0"/>
              <a:t>x86 Assembly (ASM) is the lowest level of programming abstraction before</a:t>
            </a:r>
          </a:p>
          <a:p>
            <a:r>
              <a:rPr lang="en-US" dirty="0"/>
              <a:t>the binary sequences known as machine language. </a:t>
            </a:r>
          </a:p>
          <a:p>
            <a:endParaRPr lang="en-US" dirty="0"/>
          </a:p>
          <a:p>
            <a:r>
              <a:rPr lang="en-US" i="1" u="sng" dirty="0"/>
              <a:t>Fundamental</a:t>
            </a:r>
            <a:r>
              <a:rPr lang="en-US" dirty="0"/>
              <a:t> for reverse engineering </a:t>
            </a:r>
          </a:p>
          <a:p>
            <a:endParaRPr lang="en-US" dirty="0"/>
          </a:p>
          <a:p>
            <a:r>
              <a:rPr lang="en-US" dirty="0"/>
              <a:t>Disassemblers translates machine code to assembly</a:t>
            </a:r>
          </a:p>
        </p:txBody>
      </p:sp>
    </p:spTree>
    <p:extLst>
      <p:ext uri="{BB962C8B-B14F-4D97-AF65-F5344CB8AC3E}">
        <p14:creationId xmlns:p14="http://schemas.microsoft.com/office/powerpoint/2010/main" val="191732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FA0F8807-CC91-4631-BFD1-CFE271324C0C}"/>
              </a:ext>
            </a:extLst>
          </p:cNvPr>
          <p:cNvSpPr txBox="1">
            <a:spLocks/>
          </p:cNvSpPr>
          <p:nvPr/>
        </p:nvSpPr>
        <p:spPr>
          <a:xfrm>
            <a:off x="1293812" y="1447800"/>
            <a:ext cx="10170050" cy="5334000"/>
          </a:xfrm>
          <a:prstGeom prst="rect">
            <a:avLst/>
          </a:prstGeom>
        </p:spPr>
        <p:txBody>
          <a:bodyPr vert="horz" lIns="91440" tIns="45720" rIns="91440" bIns="45720" rtlCol="0" anchor="t">
            <a:noAutofit/>
          </a:bodyPr>
          <a:lstStyle>
            <a:lvl1pPr marL="0" indent="0" algn="ctr" defTabSz="914126" rtl="0" eaLnBrk="1" latinLnBrk="0" hangingPunct="1">
              <a:lnSpc>
                <a:spcPct val="100000"/>
              </a:lnSpc>
              <a:spcBef>
                <a:spcPts val="700"/>
              </a:spcBef>
              <a:buClr>
                <a:schemeClr val="tx2"/>
              </a:buClr>
              <a:buFont typeface="Arial" panose="020B0604020202020204" pitchFamily="34" charset="0"/>
              <a:buNone/>
              <a:defRPr sz="1999" b="1" i="0" kern="1200" cap="all" spc="400" baseline="0">
                <a:solidFill>
                  <a:schemeClr val="tx2"/>
                </a:solidFill>
                <a:latin typeface="+mn-lt"/>
                <a:ea typeface="+mn-ea"/>
                <a:cs typeface="+mn-cs"/>
              </a:defRPr>
            </a:lvl1pPr>
            <a:lvl2pPr marL="457063" indent="0" algn="ctr" defTabSz="914126" rtl="0" eaLnBrk="1" latinLnBrk="0" hangingPunct="1">
              <a:lnSpc>
                <a:spcPct val="110000"/>
              </a:lnSpc>
              <a:spcBef>
                <a:spcPts val="700"/>
              </a:spcBef>
              <a:buClr>
                <a:schemeClr val="tx2"/>
              </a:buClr>
              <a:buFont typeface="Gill Sans MT" panose="020B0502020104020203" pitchFamily="34" charset="0"/>
              <a:buNone/>
              <a:defRPr sz="1999" kern="1200">
                <a:solidFill>
                  <a:schemeClr val="tx1">
                    <a:lumMod val="65000"/>
                    <a:lumOff val="35000"/>
                  </a:schemeClr>
                </a:solidFill>
                <a:latin typeface="+mn-lt"/>
                <a:ea typeface="+mn-ea"/>
                <a:cs typeface="+mn-cs"/>
              </a:defRPr>
            </a:lvl2pPr>
            <a:lvl3pPr marL="914126" indent="0" algn="ctr" defTabSz="914126" rtl="0" eaLnBrk="1" latinLnBrk="0" hangingPunct="1">
              <a:lnSpc>
                <a:spcPct val="110000"/>
              </a:lnSpc>
              <a:spcBef>
                <a:spcPts val="700"/>
              </a:spcBef>
              <a:buClr>
                <a:schemeClr val="tx2"/>
              </a:buClr>
              <a:buFont typeface="Arial" panose="020B0604020202020204" pitchFamily="34" charset="0"/>
              <a:buNone/>
              <a:defRPr sz="1799" kern="1200">
                <a:solidFill>
                  <a:schemeClr val="tx1">
                    <a:lumMod val="65000"/>
                    <a:lumOff val="35000"/>
                  </a:schemeClr>
                </a:solidFill>
                <a:latin typeface="+mn-lt"/>
                <a:ea typeface="+mn-ea"/>
                <a:cs typeface="+mn-cs"/>
              </a:defRPr>
            </a:lvl3pPr>
            <a:lvl4pPr marL="1371189"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251"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5314"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2377"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199440" indent="0" algn="ctr" defTabSz="914126"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6503" indent="0" algn="ctr" defTabSz="914126"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section .data</a:t>
            </a:r>
          </a:p>
          <a:p>
            <a:pPr lvl="0" algn="l">
              <a:lnSpc>
                <a:spcPct val="110000"/>
              </a:lnSpc>
              <a:buClr>
                <a:srgbClr val="2A1A00"/>
              </a:buClr>
            </a:pP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msg</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db</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"Hello, Georgia!",0xa</a:t>
            </a:r>
          </a:p>
          <a:p>
            <a:pPr lvl="0" algn="l">
              <a:lnSpc>
                <a:spcPct val="110000"/>
              </a:lnSpc>
              <a:buClr>
                <a:srgbClr val="2A1A00"/>
              </a:buClr>
            </a:pP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len</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equ</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msg</a:t>
            </a:r>
            <a:endParaRPr lang="en-US" sz="1400" b="0" cap="none" spc="0" dirty="0">
              <a:solidFill>
                <a:prstClr val="black">
                  <a:lumMod val="65000"/>
                  <a:lumOff val="35000"/>
                </a:prstClr>
              </a:solidFill>
              <a:latin typeface="Courier New" panose="02070309020205020404" pitchFamily="49" charset="0"/>
              <a:cs typeface="Courier New" panose="02070309020205020404" pitchFamily="49" charset="0"/>
            </a:endParaRP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section .text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global _start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_start: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sys_write</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(file,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msg</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len</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write our string to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stdout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edx,len</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third argument: message length.</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ecx,msg</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second argument: pointer to message to write.</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ebx,1</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first argument: file handle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stdout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eax,4</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system call number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sys_write</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int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0x80</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call kernel (executes function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sys_write</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a:t>
            </a:r>
            <a:r>
              <a:rPr lang="en-US" sz="1400" b="0" i="1" cap="none" spc="0" dirty="0">
                <a:solidFill>
                  <a:prstClr val="black">
                    <a:lumMod val="65000"/>
                    <a:lumOff val="35000"/>
                  </a:prstClr>
                </a:solidFill>
                <a:latin typeface="Courier New" panose="02070309020205020404" pitchFamily="49" charset="0"/>
                <a:cs typeface="Courier New" panose="02070309020205020404" pitchFamily="49" charset="0"/>
              </a:rPr>
              <a:t>exit gracefully - </a:t>
            </a:r>
            <a:r>
              <a:rPr lang="en-US" sz="1400" b="0" i="1" cap="none" spc="0" dirty="0" err="1">
                <a:solidFill>
                  <a:prstClr val="black">
                    <a:lumMod val="65000"/>
                    <a:lumOff val="35000"/>
                  </a:prstClr>
                </a:solidFill>
                <a:latin typeface="Courier New" panose="02070309020205020404" pitchFamily="49" charset="0"/>
                <a:cs typeface="Courier New" panose="02070309020205020404" pitchFamily="49" charset="0"/>
              </a:rPr>
              <a:t>sys_exit</a:t>
            </a:r>
            <a:r>
              <a:rPr lang="en-US" sz="1400" b="0" i="1" cap="none" spc="0" dirty="0">
                <a:solidFill>
                  <a:prstClr val="black">
                    <a:lumMod val="65000"/>
                    <a:lumOff val="35000"/>
                  </a:prstClr>
                </a:solidFill>
                <a:latin typeface="Courier New" panose="02070309020205020404" pitchFamily="49" charset="0"/>
                <a:cs typeface="Courier New" panose="02070309020205020404" pitchFamily="49" charset="0"/>
              </a:rPr>
              <a:t>(0)</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ebx,0</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first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syscall</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argument: exit code.</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mov</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eax,1</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system call number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sys_exit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err="1">
                <a:solidFill>
                  <a:prstClr val="black">
                    <a:lumMod val="65000"/>
                    <a:lumOff val="35000"/>
                  </a:prstClr>
                </a:solidFill>
                <a:latin typeface="Courier New" panose="02070309020205020404" pitchFamily="49" charset="0"/>
                <a:cs typeface="Courier New" panose="02070309020205020404" pitchFamily="49" charset="0"/>
              </a:rPr>
              <a:t>int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1400" cap="none" spc="0" dirty="0">
                <a:solidFill>
                  <a:prstClr val="black">
                    <a:lumMod val="65000"/>
                    <a:lumOff val="35000"/>
                  </a:prstClr>
                </a:solidFill>
                <a:latin typeface="Courier New" panose="02070309020205020404" pitchFamily="49" charset="0"/>
                <a:cs typeface="Courier New" panose="02070309020205020404" pitchFamily="49" charset="0"/>
              </a:rPr>
              <a:t>0x80</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	; call kernel (executes function </a:t>
            </a:r>
            <a:r>
              <a:rPr lang="en-US" sz="1400" b="0" cap="none" spc="0" dirty="0" err="1">
                <a:solidFill>
                  <a:prstClr val="black">
                    <a:lumMod val="65000"/>
                    <a:lumOff val="35000"/>
                  </a:prstClr>
                </a:solidFill>
                <a:latin typeface="Courier New" panose="02070309020205020404" pitchFamily="49" charset="0"/>
                <a:cs typeface="Courier New" panose="02070309020205020404" pitchFamily="49" charset="0"/>
              </a:rPr>
              <a:t>sys_exit</a:t>
            </a:r>
            <a:r>
              <a:rPr lang="en-US" sz="1400" b="0" cap="none" spc="0" dirty="0">
                <a:solidFill>
                  <a:prstClr val="black">
                    <a:lumMod val="65000"/>
                    <a:lumOff val="35000"/>
                  </a:prstClr>
                </a:solidFill>
                <a:latin typeface="Courier New" panose="02070309020205020404" pitchFamily="49" charset="0"/>
                <a:cs typeface="Courier New" panose="02070309020205020404" pitchFamily="49" charset="0"/>
              </a:rPr>
              <a:t>()).</a:t>
            </a:r>
          </a:p>
        </p:txBody>
      </p:sp>
      <p:sp>
        <p:nvSpPr>
          <p:cNvPr id="6" name="Title 12">
            <a:extLst>
              <a:ext uri="{FF2B5EF4-FFF2-40B4-BE49-F238E27FC236}">
                <a16:creationId xmlns:a16="http://schemas.microsoft.com/office/drawing/2014/main" id="{14CC3A6A-2902-49D4-91E5-FD2716ABEFBB}"/>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Basic </a:t>
            </a:r>
            <a:r>
              <a:rPr lang="en-US" sz="3600" dirty="0" err="1">
                <a:latin typeface="Constantia" panose="02030602050306030303" pitchFamily="18" charset="0"/>
              </a:rPr>
              <a:t>asm</a:t>
            </a:r>
            <a:r>
              <a:rPr lang="en-US" sz="3600" dirty="0">
                <a:latin typeface="Constantia" panose="02030602050306030303" pitchFamily="18" charset="0"/>
              </a:rPr>
              <a:t> program</a:t>
            </a:r>
          </a:p>
        </p:txBody>
      </p:sp>
    </p:spTree>
    <p:extLst>
      <p:ext uri="{BB962C8B-B14F-4D97-AF65-F5344CB8AC3E}">
        <p14:creationId xmlns:p14="http://schemas.microsoft.com/office/powerpoint/2010/main" val="3716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FA0F8807-CC91-4631-BFD1-CFE271324C0C}"/>
              </a:ext>
            </a:extLst>
          </p:cNvPr>
          <p:cNvSpPr txBox="1">
            <a:spLocks/>
          </p:cNvSpPr>
          <p:nvPr/>
        </p:nvSpPr>
        <p:spPr>
          <a:xfrm>
            <a:off x="1293812" y="1600200"/>
            <a:ext cx="10170050" cy="4495800"/>
          </a:xfrm>
          <a:prstGeom prst="rect">
            <a:avLst/>
          </a:prstGeom>
        </p:spPr>
        <p:txBody>
          <a:bodyPr vert="horz" lIns="91440" tIns="45720" rIns="91440" bIns="45720" rtlCol="0" anchor="t">
            <a:noAutofit/>
          </a:bodyPr>
          <a:lstStyle>
            <a:lvl1pPr marL="0" indent="0" algn="ctr" defTabSz="914126" rtl="0" eaLnBrk="1" latinLnBrk="0" hangingPunct="1">
              <a:lnSpc>
                <a:spcPct val="100000"/>
              </a:lnSpc>
              <a:spcBef>
                <a:spcPts val="700"/>
              </a:spcBef>
              <a:buClr>
                <a:schemeClr val="tx2"/>
              </a:buClr>
              <a:buFont typeface="Arial" panose="020B0604020202020204" pitchFamily="34" charset="0"/>
              <a:buNone/>
              <a:defRPr sz="1999" b="1" i="0" kern="1200" cap="all" spc="400" baseline="0">
                <a:solidFill>
                  <a:schemeClr val="tx2"/>
                </a:solidFill>
                <a:latin typeface="+mn-lt"/>
                <a:ea typeface="+mn-ea"/>
                <a:cs typeface="+mn-cs"/>
              </a:defRPr>
            </a:lvl1pPr>
            <a:lvl2pPr marL="457063" indent="0" algn="ctr" defTabSz="914126" rtl="0" eaLnBrk="1" latinLnBrk="0" hangingPunct="1">
              <a:lnSpc>
                <a:spcPct val="110000"/>
              </a:lnSpc>
              <a:spcBef>
                <a:spcPts val="700"/>
              </a:spcBef>
              <a:buClr>
                <a:schemeClr val="tx2"/>
              </a:buClr>
              <a:buFont typeface="Gill Sans MT" panose="020B0502020104020203" pitchFamily="34" charset="0"/>
              <a:buNone/>
              <a:defRPr sz="1999" kern="1200">
                <a:solidFill>
                  <a:schemeClr val="tx1">
                    <a:lumMod val="65000"/>
                    <a:lumOff val="35000"/>
                  </a:schemeClr>
                </a:solidFill>
                <a:latin typeface="+mn-lt"/>
                <a:ea typeface="+mn-ea"/>
                <a:cs typeface="+mn-cs"/>
              </a:defRPr>
            </a:lvl2pPr>
            <a:lvl3pPr marL="914126" indent="0" algn="ctr" defTabSz="914126" rtl="0" eaLnBrk="1" latinLnBrk="0" hangingPunct="1">
              <a:lnSpc>
                <a:spcPct val="110000"/>
              </a:lnSpc>
              <a:spcBef>
                <a:spcPts val="700"/>
              </a:spcBef>
              <a:buClr>
                <a:schemeClr val="tx2"/>
              </a:buClr>
              <a:buFont typeface="Arial" panose="020B0604020202020204" pitchFamily="34" charset="0"/>
              <a:buNone/>
              <a:defRPr sz="1799" kern="1200">
                <a:solidFill>
                  <a:schemeClr val="tx1">
                    <a:lumMod val="65000"/>
                    <a:lumOff val="35000"/>
                  </a:schemeClr>
                </a:solidFill>
                <a:latin typeface="+mn-lt"/>
                <a:ea typeface="+mn-ea"/>
                <a:cs typeface="+mn-cs"/>
              </a:defRPr>
            </a:lvl3pPr>
            <a:lvl4pPr marL="1371189"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251"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5314"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2377"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199440" indent="0" algn="ctr" defTabSz="914126"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6503" indent="0" algn="ctr" defTabSz="914126"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#include &lt;</a:t>
            </a: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stdlib.h</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&gt;</a:t>
            </a:r>
          </a:p>
          <a:p>
            <a:pPr lvl="0" algn="l">
              <a:lnSpc>
                <a:spcPct val="110000"/>
              </a:lnSpc>
              <a:buClr>
                <a:srgbClr val="2A1A00"/>
              </a:buClr>
            </a:pPr>
            <a:endParaRPr lang="en-US" sz="2400" b="0" cap="none" spc="0" dirty="0">
              <a:solidFill>
                <a:prstClr val="black">
                  <a:lumMod val="65000"/>
                  <a:lumOff val="35000"/>
                </a:prstClr>
              </a:solidFill>
              <a:latin typeface="Courier New" panose="02070309020205020404" pitchFamily="49" charset="0"/>
              <a:cs typeface="Courier New" panose="02070309020205020404" pitchFamily="49" charset="0"/>
            </a:endParaRPr>
          </a:p>
          <a:p>
            <a:pPr lvl="0" algn="l">
              <a:lnSpc>
                <a:spcPct val="110000"/>
              </a:lnSpc>
              <a:buClr>
                <a:srgbClr val="2A1A00"/>
              </a:buClr>
            </a:pP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int</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 main ()</a:t>
            </a:r>
          </a:p>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int</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i</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=0;</a:t>
            </a:r>
          </a:p>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    </a:t>
            </a: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printf</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(“Hello, Georgia!\n”);</a:t>
            </a:r>
          </a:p>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    return(</a:t>
            </a:r>
            <a:r>
              <a:rPr lang="en-US" sz="2400" b="0" cap="none" spc="0" dirty="0" err="1">
                <a:solidFill>
                  <a:prstClr val="black">
                    <a:lumMod val="65000"/>
                    <a:lumOff val="35000"/>
                  </a:prstClr>
                </a:solidFill>
                <a:latin typeface="Courier New" panose="02070309020205020404" pitchFamily="49" charset="0"/>
                <a:cs typeface="Courier New" panose="02070309020205020404" pitchFamily="49" charset="0"/>
              </a:rPr>
              <a:t>i</a:t>
            </a: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a:t>
            </a:r>
          </a:p>
          <a:p>
            <a:pPr lvl="0" algn="l">
              <a:lnSpc>
                <a:spcPct val="110000"/>
              </a:lnSpc>
              <a:buClr>
                <a:srgbClr val="2A1A00"/>
              </a:buClr>
            </a:pPr>
            <a:r>
              <a:rPr lang="en-US" sz="2400" b="0" cap="none" spc="0" dirty="0">
                <a:solidFill>
                  <a:prstClr val="black">
                    <a:lumMod val="65000"/>
                    <a:lumOff val="35000"/>
                  </a:prstClr>
                </a:solidFill>
                <a:latin typeface="Courier New" panose="02070309020205020404" pitchFamily="49" charset="0"/>
                <a:cs typeface="Courier New" panose="02070309020205020404" pitchFamily="49" charset="0"/>
              </a:rPr>
              <a:t>}</a:t>
            </a:r>
          </a:p>
        </p:txBody>
      </p:sp>
      <p:sp>
        <p:nvSpPr>
          <p:cNvPr id="6" name="Title 12">
            <a:extLst>
              <a:ext uri="{FF2B5EF4-FFF2-40B4-BE49-F238E27FC236}">
                <a16:creationId xmlns:a16="http://schemas.microsoft.com/office/drawing/2014/main" id="{14CC3A6A-2902-49D4-91E5-FD2716ABEFBB}"/>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Basic c program</a:t>
            </a:r>
          </a:p>
        </p:txBody>
      </p:sp>
    </p:spTree>
    <p:extLst>
      <p:ext uri="{BB962C8B-B14F-4D97-AF65-F5344CB8AC3E}">
        <p14:creationId xmlns:p14="http://schemas.microsoft.com/office/powerpoint/2010/main" val="309101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157B8B02-4C3D-40C2-A4B1-93BF00CE14D3}"/>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outline</a:t>
            </a:r>
          </a:p>
        </p:txBody>
      </p:sp>
      <p:sp>
        <p:nvSpPr>
          <p:cNvPr id="2" name="Rectangle 1">
            <a:extLst>
              <a:ext uri="{FF2B5EF4-FFF2-40B4-BE49-F238E27FC236}">
                <a16:creationId xmlns:a16="http://schemas.microsoft.com/office/drawing/2014/main" id="{F12195F9-720E-4D91-8681-81D3308BDFEA}"/>
              </a:ext>
            </a:extLst>
          </p:cNvPr>
          <p:cNvSpPr/>
          <p:nvPr/>
        </p:nvSpPr>
        <p:spPr>
          <a:xfrm>
            <a:off x="1141412" y="1219200"/>
            <a:ext cx="7999413" cy="5632311"/>
          </a:xfrm>
          <a:prstGeom prst="rect">
            <a:avLst/>
          </a:prstGeom>
        </p:spPr>
        <p:txBody>
          <a:bodyPr wrap="square">
            <a:spAutoFit/>
          </a:bodyPr>
          <a:lstStyle/>
          <a:p>
            <a:r>
              <a:rPr lang="en-US" sz="2000" dirty="0">
                <a:latin typeface="Consolas" panose="020B0609020204030204" pitchFamily="49" charset="0"/>
              </a:rPr>
              <a:t>CPU Architecture Review (x86)</a:t>
            </a:r>
          </a:p>
          <a:p>
            <a:r>
              <a:rPr lang="en-US" sz="2000" dirty="0">
                <a:latin typeface="Consolas" panose="020B0609020204030204" pitchFamily="49" charset="0"/>
              </a:rPr>
              <a:t>  - Registers (</a:t>
            </a:r>
            <a:r>
              <a:rPr lang="en-US" sz="2000" dirty="0" err="1">
                <a:latin typeface="Consolas" panose="020B0609020204030204" pitchFamily="49" charset="0"/>
              </a:rPr>
              <a:t>ebp</a:t>
            </a:r>
            <a:r>
              <a:rPr lang="en-US" sz="2000" dirty="0">
                <a:latin typeface="Consolas" panose="020B0609020204030204" pitchFamily="49" charset="0"/>
              </a:rPr>
              <a:t>, </a:t>
            </a:r>
            <a:r>
              <a:rPr lang="en-US" sz="2000" dirty="0" err="1">
                <a:latin typeface="Consolas" panose="020B0609020204030204" pitchFamily="49" charset="0"/>
              </a:rPr>
              <a:t>eip</a:t>
            </a:r>
            <a:r>
              <a:rPr lang="en-US" sz="2000" dirty="0">
                <a:latin typeface="Consolas" panose="020B0609020204030204" pitchFamily="49" charset="0"/>
              </a:rPr>
              <a:t>, esp, </a:t>
            </a:r>
            <a:r>
              <a:rPr lang="en-US" sz="2000" dirty="0" err="1">
                <a:latin typeface="Consolas" panose="020B0609020204030204" pitchFamily="49" charset="0"/>
              </a:rPr>
              <a:t>eax</a:t>
            </a:r>
            <a:r>
              <a:rPr lang="en-US" sz="2000" dirty="0">
                <a:latin typeface="Consolas" panose="020B0609020204030204" pitchFamily="49" charset="0"/>
              </a:rPr>
              <a:t>)</a:t>
            </a:r>
          </a:p>
          <a:p>
            <a:r>
              <a:rPr lang="en-US" sz="2000" dirty="0">
                <a:latin typeface="Consolas" panose="020B0609020204030204" pitchFamily="49" charset="0"/>
              </a:rPr>
              <a:t>  - Instruction set (CISC)</a:t>
            </a:r>
          </a:p>
          <a:p>
            <a:endParaRPr lang="en-US" sz="2000" dirty="0">
              <a:latin typeface="Consolas" panose="020B0609020204030204" pitchFamily="49" charset="0"/>
            </a:endParaRPr>
          </a:p>
          <a:p>
            <a:r>
              <a:rPr lang="en-US" sz="2000" dirty="0">
                <a:latin typeface="Consolas" panose="020B0609020204030204" pitchFamily="49" charset="0"/>
              </a:rPr>
              <a:t>Memory Management</a:t>
            </a:r>
          </a:p>
          <a:p>
            <a:r>
              <a:rPr lang="en-US" sz="2000" dirty="0">
                <a:latin typeface="Consolas" panose="020B0609020204030204" pitchFamily="49" charset="0"/>
              </a:rPr>
              <a:t>  - Process address space </a:t>
            </a:r>
          </a:p>
          <a:p>
            <a:r>
              <a:rPr lang="en-US" sz="2000" dirty="0">
                <a:latin typeface="Consolas" panose="020B0609020204030204" pitchFamily="49" charset="0"/>
              </a:rPr>
              <a:t>  - Stack</a:t>
            </a:r>
          </a:p>
          <a:p>
            <a:r>
              <a:rPr lang="en-US" sz="2000" dirty="0">
                <a:latin typeface="Consolas" panose="020B0609020204030204" pitchFamily="49" charset="0"/>
              </a:rPr>
              <a:t>  - Heap</a:t>
            </a:r>
          </a:p>
          <a:p>
            <a:endParaRPr lang="en-US" sz="2000" dirty="0">
              <a:latin typeface="Consolas" panose="020B0609020204030204" pitchFamily="49" charset="0"/>
            </a:endParaRPr>
          </a:p>
          <a:p>
            <a:r>
              <a:rPr lang="en-US" sz="2000" dirty="0">
                <a:latin typeface="Consolas" panose="020B0609020204030204" pitchFamily="49" charset="0"/>
              </a:rPr>
              <a:t>Assembly Programming (Intel)</a:t>
            </a:r>
          </a:p>
          <a:p>
            <a:endParaRPr lang="en-US" sz="2000" dirty="0">
              <a:latin typeface="Consolas" panose="020B0609020204030204" pitchFamily="49" charset="0"/>
            </a:endParaRPr>
          </a:p>
          <a:p>
            <a:r>
              <a:rPr lang="en-US" sz="2000" dirty="0">
                <a:latin typeface="Consolas" panose="020B0609020204030204" pitchFamily="49" charset="0"/>
              </a:rPr>
              <a:t>Tools</a:t>
            </a:r>
          </a:p>
          <a:p>
            <a:r>
              <a:rPr lang="en-US" sz="2000" dirty="0">
                <a:latin typeface="Consolas" panose="020B0609020204030204" pitchFamily="49" charset="0"/>
              </a:rPr>
              <a:t>  - Disassembler vs Debugger</a:t>
            </a:r>
          </a:p>
          <a:p>
            <a:r>
              <a:rPr lang="en-US" sz="2000" dirty="0">
                <a:latin typeface="Consolas" panose="020B0609020204030204" pitchFamily="49" charset="0"/>
              </a:rPr>
              <a:t>  - Static analysis vs Dynamic analysis</a:t>
            </a:r>
          </a:p>
          <a:p>
            <a:r>
              <a:rPr lang="en-US" sz="2000" dirty="0">
                <a:latin typeface="Consolas" panose="020B0609020204030204" pitchFamily="49" charset="0"/>
              </a:rPr>
              <a:t>  - GDB, GDB/PEDA, objdump, strings, binwalk, xxd, nm</a:t>
            </a:r>
          </a:p>
          <a:p>
            <a:r>
              <a:rPr lang="en-US" sz="2000" dirty="0">
                <a:latin typeface="Consolas" panose="020B0609020204030204" pitchFamily="49" charset="0"/>
              </a:rPr>
              <a:t>  - Radare2, </a:t>
            </a:r>
            <a:r>
              <a:rPr lang="en-US" sz="2000" strike="sngStrike" dirty="0">
                <a:latin typeface="Consolas" panose="020B0609020204030204" pitchFamily="49" charset="0"/>
              </a:rPr>
              <a:t>IDA Pro</a:t>
            </a:r>
            <a:r>
              <a:rPr lang="en-US" sz="2000" dirty="0">
                <a:latin typeface="Consolas" panose="020B0609020204030204" pitchFamily="49" charset="0"/>
              </a:rPr>
              <a:t>, </a:t>
            </a:r>
            <a:r>
              <a:rPr lang="en-US" sz="2000" strike="sngStrike" dirty="0" err="1">
                <a:latin typeface="Consolas" panose="020B0609020204030204" pitchFamily="49" charset="0"/>
              </a:rPr>
              <a:t>Ollydbg</a:t>
            </a:r>
            <a:r>
              <a:rPr lang="en-US" sz="2000" dirty="0">
                <a:latin typeface="Consolas" panose="020B0609020204030204" pitchFamily="49" charset="0"/>
              </a:rPr>
              <a:t>, </a:t>
            </a:r>
            <a:r>
              <a:rPr lang="en-US" sz="2000" strike="sngStrike" dirty="0" err="1">
                <a:latin typeface="Consolas" panose="020B0609020204030204" pitchFamily="49" charset="0"/>
              </a:rPr>
              <a:t>binaryninja</a:t>
            </a:r>
            <a:endParaRPr lang="en-US" sz="2000" strike="sngStrike" dirty="0">
              <a:latin typeface="Consolas" panose="020B0609020204030204" pitchFamily="49" charset="0"/>
            </a:endParaRPr>
          </a:p>
          <a:p>
            <a:endParaRPr lang="en-US" sz="2000" dirty="0">
              <a:latin typeface="Consolas" panose="020B0609020204030204" pitchFamily="49" charset="0"/>
            </a:endParaRPr>
          </a:p>
          <a:p>
            <a:r>
              <a:rPr lang="en-US" sz="2000" dirty="0">
                <a:latin typeface="Consolas" panose="020B0609020204030204" pitchFamily="49" charset="0"/>
              </a:rPr>
              <a:t>References</a:t>
            </a:r>
          </a:p>
        </p:txBody>
      </p:sp>
    </p:spTree>
    <p:extLst>
      <p:ext uri="{BB962C8B-B14F-4D97-AF65-F5344CB8AC3E}">
        <p14:creationId xmlns:p14="http://schemas.microsoft.com/office/powerpoint/2010/main" val="258182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endParaRPr lang="en-US" sz="3600" dirty="0">
              <a:latin typeface="Constantia" panose="02030602050306030303" pitchFamily="18" charset="0"/>
            </a:endParaRPr>
          </a:p>
        </p:txBody>
      </p:sp>
      <p:graphicFrame>
        <p:nvGraphicFramePr>
          <p:cNvPr id="4" name="Table 3">
            <a:extLst>
              <a:ext uri="{FF2B5EF4-FFF2-40B4-BE49-F238E27FC236}">
                <a16:creationId xmlns:a16="http://schemas.microsoft.com/office/drawing/2014/main" id="{5E585AAC-E976-41BD-95FA-4A4FC24D26CE}"/>
              </a:ext>
            </a:extLst>
          </p:cNvPr>
          <p:cNvGraphicFramePr>
            <a:graphicFrameLocks noGrp="1"/>
          </p:cNvGraphicFramePr>
          <p:nvPr>
            <p:extLst>
              <p:ext uri="{D42A27DB-BD31-4B8C-83A1-F6EECF244321}">
                <p14:modId xmlns:p14="http://schemas.microsoft.com/office/powerpoint/2010/main" val="3396592463"/>
              </p:ext>
            </p:extLst>
          </p:nvPr>
        </p:nvGraphicFramePr>
        <p:xfrm>
          <a:off x="757212" y="321119"/>
          <a:ext cx="7467600" cy="6215761"/>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432181177"/>
                    </a:ext>
                  </a:extLst>
                </a:gridCol>
                <a:gridCol w="2489200">
                  <a:extLst>
                    <a:ext uri="{9D8B030D-6E8A-4147-A177-3AD203B41FA5}">
                      <a16:colId xmlns:a16="http://schemas.microsoft.com/office/drawing/2014/main" val="2256394845"/>
                    </a:ext>
                  </a:extLst>
                </a:gridCol>
                <a:gridCol w="2489200">
                  <a:extLst>
                    <a:ext uri="{9D8B030D-6E8A-4147-A177-3AD203B41FA5}">
                      <a16:colId xmlns:a16="http://schemas.microsoft.com/office/drawing/2014/main" val="3252875465"/>
                    </a:ext>
                  </a:extLst>
                </a:gridCol>
              </a:tblGrid>
              <a:tr h="344245">
                <a:tc>
                  <a:txBody>
                    <a:bodyPr/>
                    <a:lstStyle/>
                    <a:p>
                      <a:pPr algn="ctr"/>
                      <a:r>
                        <a:rPr lang="en-US" dirty="0"/>
                        <a:t>Decimal</a:t>
                      </a:r>
                    </a:p>
                  </a:txBody>
                  <a:tcPr/>
                </a:tc>
                <a:tc>
                  <a:txBody>
                    <a:bodyPr/>
                    <a:lstStyle/>
                    <a:p>
                      <a:pPr algn="ctr"/>
                      <a:r>
                        <a:rPr lang="en-US" dirty="0"/>
                        <a:t>Binary</a:t>
                      </a:r>
                    </a:p>
                  </a:txBody>
                  <a:tcPr/>
                </a:tc>
                <a:tc>
                  <a:txBody>
                    <a:bodyPr/>
                    <a:lstStyle/>
                    <a:p>
                      <a:pPr algn="ctr"/>
                      <a:r>
                        <a:rPr lang="en-US" dirty="0"/>
                        <a:t>Hex</a:t>
                      </a:r>
                    </a:p>
                  </a:txBody>
                  <a:tcPr/>
                </a:tc>
                <a:extLst>
                  <a:ext uri="{0D108BD9-81ED-4DB2-BD59-A6C34878D82A}">
                    <a16:rowId xmlns:a16="http://schemas.microsoft.com/office/drawing/2014/main" val="1211366391"/>
                  </a:ext>
                </a:extLst>
              </a:tr>
              <a:tr h="344245">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0000 0000</a:t>
                      </a:r>
                    </a:p>
                  </a:txBody>
                  <a:tcPr/>
                </a:tc>
                <a:tc>
                  <a:txBody>
                    <a:bodyPr/>
                    <a:lstStyle/>
                    <a:p>
                      <a:pPr algn="ctr"/>
                      <a:r>
                        <a:rPr lang="en-US" dirty="0">
                          <a:latin typeface="Consolas" panose="020B0609020204030204" pitchFamily="49" charset="0"/>
                        </a:rPr>
                        <a:t>0x0</a:t>
                      </a:r>
                    </a:p>
                  </a:txBody>
                  <a:tcPr/>
                </a:tc>
                <a:extLst>
                  <a:ext uri="{0D108BD9-81ED-4DB2-BD59-A6C34878D82A}">
                    <a16:rowId xmlns:a16="http://schemas.microsoft.com/office/drawing/2014/main" val="1828882886"/>
                  </a:ext>
                </a:extLst>
              </a:tr>
              <a:tr h="344245">
                <a:tc>
                  <a:txBody>
                    <a:bodyPr/>
                    <a:lstStyle/>
                    <a:p>
                      <a:pPr algn="ctr"/>
                      <a:r>
                        <a:rPr lang="en-US" dirty="0">
                          <a:latin typeface="Consolas" panose="020B0609020204030204" pitchFamily="49" charset="0"/>
                        </a:rPr>
                        <a:t>1</a:t>
                      </a:r>
                    </a:p>
                  </a:txBody>
                  <a:tcPr/>
                </a:tc>
                <a:tc>
                  <a:txBody>
                    <a:bodyPr/>
                    <a:lstStyle/>
                    <a:p>
                      <a:pPr algn="ctr"/>
                      <a:r>
                        <a:rPr lang="en-US" dirty="0">
                          <a:latin typeface="Consolas" panose="020B0609020204030204" pitchFamily="49" charset="0"/>
                        </a:rPr>
                        <a:t>0000 0001</a:t>
                      </a:r>
                    </a:p>
                  </a:txBody>
                  <a:tcPr/>
                </a:tc>
                <a:tc>
                  <a:txBody>
                    <a:bodyPr/>
                    <a:lstStyle/>
                    <a:p>
                      <a:pPr algn="ctr"/>
                      <a:r>
                        <a:rPr lang="en-US" dirty="0">
                          <a:latin typeface="Consolas" panose="020B0609020204030204" pitchFamily="49" charset="0"/>
                        </a:rPr>
                        <a:t>0x1</a:t>
                      </a:r>
                    </a:p>
                  </a:txBody>
                  <a:tcPr/>
                </a:tc>
                <a:extLst>
                  <a:ext uri="{0D108BD9-81ED-4DB2-BD59-A6C34878D82A}">
                    <a16:rowId xmlns:a16="http://schemas.microsoft.com/office/drawing/2014/main" val="2581584047"/>
                  </a:ext>
                </a:extLst>
              </a:tr>
              <a:tr h="344245">
                <a:tc>
                  <a:txBody>
                    <a:bodyPr/>
                    <a:lstStyle/>
                    <a:p>
                      <a:pPr algn="ctr"/>
                      <a:r>
                        <a:rPr lang="en-US" dirty="0">
                          <a:latin typeface="Consolas" panose="020B0609020204030204" pitchFamily="49" charset="0"/>
                        </a:rPr>
                        <a:t>2</a:t>
                      </a:r>
                    </a:p>
                  </a:txBody>
                  <a:tcPr/>
                </a:tc>
                <a:tc>
                  <a:txBody>
                    <a:bodyPr/>
                    <a:lstStyle/>
                    <a:p>
                      <a:pPr algn="ctr"/>
                      <a:r>
                        <a:rPr lang="en-US" dirty="0">
                          <a:latin typeface="Consolas" panose="020B0609020204030204" pitchFamily="49" charset="0"/>
                        </a:rPr>
                        <a:t>0000 0010</a:t>
                      </a:r>
                    </a:p>
                  </a:txBody>
                  <a:tcPr/>
                </a:tc>
                <a:tc>
                  <a:txBody>
                    <a:bodyPr/>
                    <a:lstStyle/>
                    <a:p>
                      <a:pPr algn="ctr"/>
                      <a:r>
                        <a:rPr lang="en-US" dirty="0">
                          <a:latin typeface="Consolas" panose="020B0609020204030204" pitchFamily="49" charset="0"/>
                        </a:rPr>
                        <a:t>0x2</a:t>
                      </a:r>
                    </a:p>
                  </a:txBody>
                  <a:tcPr/>
                </a:tc>
                <a:extLst>
                  <a:ext uri="{0D108BD9-81ED-4DB2-BD59-A6C34878D82A}">
                    <a16:rowId xmlns:a16="http://schemas.microsoft.com/office/drawing/2014/main" val="2034086511"/>
                  </a:ext>
                </a:extLst>
              </a:tr>
              <a:tr h="344245">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0000 0011</a:t>
                      </a:r>
                    </a:p>
                  </a:txBody>
                  <a:tcPr/>
                </a:tc>
                <a:tc>
                  <a:txBody>
                    <a:bodyPr/>
                    <a:lstStyle/>
                    <a:p>
                      <a:pPr algn="ctr"/>
                      <a:r>
                        <a:rPr lang="en-US" dirty="0">
                          <a:latin typeface="Consolas" panose="020B0609020204030204" pitchFamily="49" charset="0"/>
                        </a:rPr>
                        <a:t>0x3</a:t>
                      </a:r>
                    </a:p>
                  </a:txBody>
                  <a:tcPr/>
                </a:tc>
                <a:extLst>
                  <a:ext uri="{0D108BD9-81ED-4DB2-BD59-A6C34878D82A}">
                    <a16:rowId xmlns:a16="http://schemas.microsoft.com/office/drawing/2014/main" val="1465896203"/>
                  </a:ext>
                </a:extLst>
              </a:tr>
              <a:tr h="344245">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0000 0100</a:t>
                      </a:r>
                    </a:p>
                  </a:txBody>
                  <a:tcPr/>
                </a:tc>
                <a:tc>
                  <a:txBody>
                    <a:bodyPr/>
                    <a:lstStyle/>
                    <a:p>
                      <a:pPr algn="ctr"/>
                      <a:r>
                        <a:rPr lang="en-US" dirty="0">
                          <a:latin typeface="Consolas" panose="020B0609020204030204" pitchFamily="49" charset="0"/>
                        </a:rPr>
                        <a:t>0x4</a:t>
                      </a:r>
                    </a:p>
                  </a:txBody>
                  <a:tcPr/>
                </a:tc>
                <a:extLst>
                  <a:ext uri="{0D108BD9-81ED-4DB2-BD59-A6C34878D82A}">
                    <a16:rowId xmlns:a16="http://schemas.microsoft.com/office/drawing/2014/main" val="2983886296"/>
                  </a:ext>
                </a:extLst>
              </a:tr>
              <a:tr h="344245">
                <a:tc>
                  <a:txBody>
                    <a:bodyPr/>
                    <a:lstStyle/>
                    <a:p>
                      <a:pPr algn="ctr"/>
                      <a:r>
                        <a:rPr lang="en-US" dirty="0">
                          <a:latin typeface="Consolas" panose="020B0609020204030204" pitchFamily="49" charset="0"/>
                        </a:rPr>
                        <a:t>5</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0000 0101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0x5</a:t>
                      </a:r>
                    </a:p>
                  </a:txBody>
                  <a:tcPr/>
                </a:tc>
                <a:extLst>
                  <a:ext uri="{0D108BD9-81ED-4DB2-BD59-A6C34878D82A}">
                    <a16:rowId xmlns:a16="http://schemas.microsoft.com/office/drawing/2014/main" val="2398802348"/>
                  </a:ext>
                </a:extLst>
              </a:tr>
              <a:tr h="344245">
                <a:tc>
                  <a:txBody>
                    <a:bodyPr/>
                    <a:lstStyle/>
                    <a:p>
                      <a:pPr algn="ctr"/>
                      <a:r>
                        <a:rPr lang="en-US" dirty="0">
                          <a:latin typeface="Consolas" panose="020B0609020204030204" pitchFamily="49" charset="0"/>
                        </a:rPr>
                        <a:t>6</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0000 0110</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0x6</a:t>
                      </a:r>
                    </a:p>
                  </a:txBody>
                  <a:tcPr/>
                </a:tc>
                <a:extLst>
                  <a:ext uri="{0D108BD9-81ED-4DB2-BD59-A6C34878D82A}">
                    <a16:rowId xmlns:a16="http://schemas.microsoft.com/office/drawing/2014/main" val="3196658457"/>
                  </a:ext>
                </a:extLst>
              </a:tr>
              <a:tr h="344245">
                <a:tc>
                  <a:txBody>
                    <a:bodyPr/>
                    <a:lstStyle/>
                    <a:p>
                      <a:pPr algn="ctr"/>
                      <a:r>
                        <a:rPr lang="en-US" dirty="0">
                          <a:latin typeface="Consolas" panose="020B0609020204030204" pitchFamily="49" charset="0"/>
                        </a:rPr>
                        <a:t>7</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0000 0111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0x7</a:t>
                      </a:r>
                    </a:p>
                  </a:txBody>
                  <a:tcPr/>
                </a:tc>
                <a:extLst>
                  <a:ext uri="{0D108BD9-81ED-4DB2-BD59-A6C34878D82A}">
                    <a16:rowId xmlns:a16="http://schemas.microsoft.com/office/drawing/2014/main" val="3772502747"/>
                  </a:ext>
                </a:extLst>
              </a:tr>
              <a:tr h="344245">
                <a:tc>
                  <a:txBody>
                    <a:bodyPr/>
                    <a:lstStyle/>
                    <a:p>
                      <a:pPr algn="ctr"/>
                      <a:r>
                        <a:rPr lang="en-US" dirty="0">
                          <a:latin typeface="Consolas" panose="020B0609020204030204" pitchFamily="49" charset="0"/>
                        </a:rPr>
                        <a:t>8</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0000 1000</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0x8</a:t>
                      </a:r>
                    </a:p>
                  </a:txBody>
                  <a:tcPr/>
                </a:tc>
                <a:extLst>
                  <a:ext uri="{0D108BD9-81ED-4DB2-BD59-A6C34878D82A}">
                    <a16:rowId xmlns:a16="http://schemas.microsoft.com/office/drawing/2014/main" val="2182420486"/>
                  </a:ext>
                </a:extLst>
              </a:tr>
              <a:tr h="344245">
                <a:tc>
                  <a:txBody>
                    <a:bodyPr/>
                    <a:lstStyle/>
                    <a:p>
                      <a:pPr algn="ctr"/>
                      <a:r>
                        <a:rPr lang="en-US" dirty="0">
                          <a:latin typeface="Consolas" panose="020B0609020204030204" pitchFamily="49" charset="0"/>
                        </a:rPr>
                        <a:t>9</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0000 1001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0x9</a:t>
                      </a:r>
                    </a:p>
                  </a:txBody>
                  <a:tcPr/>
                </a:tc>
                <a:extLst>
                  <a:ext uri="{0D108BD9-81ED-4DB2-BD59-A6C34878D82A}">
                    <a16:rowId xmlns:a16="http://schemas.microsoft.com/office/drawing/2014/main" val="3427841031"/>
                  </a:ext>
                </a:extLst>
              </a:tr>
              <a:tr h="344245">
                <a:tc>
                  <a:txBody>
                    <a:bodyPr/>
                    <a:lstStyle/>
                    <a:p>
                      <a:pPr algn="ctr"/>
                      <a:r>
                        <a:rPr lang="en-US" dirty="0">
                          <a:latin typeface="Consolas" panose="020B0609020204030204" pitchFamily="49" charset="0"/>
                        </a:rPr>
                        <a:t>10</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0000 1010</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0xA</a:t>
                      </a:r>
                    </a:p>
                  </a:txBody>
                  <a:tcPr/>
                </a:tc>
                <a:extLst>
                  <a:ext uri="{0D108BD9-81ED-4DB2-BD59-A6C34878D82A}">
                    <a16:rowId xmlns:a16="http://schemas.microsoft.com/office/drawing/2014/main" val="1608750276"/>
                  </a:ext>
                </a:extLst>
              </a:tr>
              <a:tr h="344245">
                <a:tc>
                  <a:txBody>
                    <a:bodyPr/>
                    <a:lstStyle/>
                    <a:p>
                      <a:pPr algn="ctr"/>
                      <a:r>
                        <a:rPr lang="en-US" dirty="0">
                          <a:latin typeface="Consolas" panose="020B0609020204030204" pitchFamily="49" charset="0"/>
                        </a:rPr>
                        <a:t>11</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0000 1011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0xB</a:t>
                      </a:r>
                    </a:p>
                  </a:txBody>
                  <a:tcPr/>
                </a:tc>
                <a:extLst>
                  <a:ext uri="{0D108BD9-81ED-4DB2-BD59-A6C34878D82A}">
                    <a16:rowId xmlns:a16="http://schemas.microsoft.com/office/drawing/2014/main" val="1417582710"/>
                  </a:ext>
                </a:extLst>
              </a:tr>
              <a:tr h="344245">
                <a:tc>
                  <a:txBody>
                    <a:bodyPr/>
                    <a:lstStyle/>
                    <a:p>
                      <a:pPr algn="ctr"/>
                      <a:r>
                        <a:rPr lang="en-US" dirty="0">
                          <a:latin typeface="Consolas" panose="020B0609020204030204" pitchFamily="49" charset="0"/>
                        </a:rPr>
                        <a:t>12</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0000 1100</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0xC</a:t>
                      </a:r>
                    </a:p>
                  </a:txBody>
                  <a:tcPr/>
                </a:tc>
                <a:extLst>
                  <a:ext uri="{0D108BD9-81ED-4DB2-BD59-A6C34878D82A}">
                    <a16:rowId xmlns:a16="http://schemas.microsoft.com/office/drawing/2014/main" val="710655516"/>
                  </a:ext>
                </a:extLst>
              </a:tr>
              <a:tr h="344245">
                <a:tc>
                  <a:txBody>
                    <a:bodyPr/>
                    <a:lstStyle/>
                    <a:p>
                      <a:pPr algn="ctr"/>
                      <a:r>
                        <a:rPr lang="en-US" dirty="0">
                          <a:latin typeface="Consolas" panose="020B0609020204030204" pitchFamily="49" charset="0"/>
                        </a:rPr>
                        <a:t>13</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0000 1101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0xD</a:t>
                      </a:r>
                    </a:p>
                  </a:txBody>
                  <a:tcPr/>
                </a:tc>
                <a:extLst>
                  <a:ext uri="{0D108BD9-81ED-4DB2-BD59-A6C34878D82A}">
                    <a16:rowId xmlns:a16="http://schemas.microsoft.com/office/drawing/2014/main" val="286253993"/>
                  </a:ext>
                </a:extLst>
              </a:tr>
              <a:tr h="344245">
                <a:tc>
                  <a:txBody>
                    <a:bodyPr/>
                    <a:lstStyle/>
                    <a:p>
                      <a:pPr algn="ctr"/>
                      <a:r>
                        <a:rPr lang="en-US" dirty="0">
                          <a:latin typeface="Consolas" panose="020B0609020204030204" pitchFamily="49" charset="0"/>
                        </a:rPr>
                        <a:t>14</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0000 1110</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0xE</a:t>
                      </a:r>
                    </a:p>
                  </a:txBody>
                  <a:tcPr/>
                </a:tc>
                <a:extLst>
                  <a:ext uri="{0D108BD9-81ED-4DB2-BD59-A6C34878D82A}">
                    <a16:rowId xmlns:a16="http://schemas.microsoft.com/office/drawing/2014/main" val="469592652"/>
                  </a:ext>
                </a:extLst>
              </a:tr>
              <a:tr h="344245">
                <a:tc>
                  <a:txBody>
                    <a:bodyPr/>
                    <a:lstStyle/>
                    <a:p>
                      <a:pPr algn="ctr"/>
                      <a:r>
                        <a:rPr lang="en-US" dirty="0">
                          <a:latin typeface="Consolas" panose="020B0609020204030204" pitchFamily="49" charset="0"/>
                        </a:rPr>
                        <a:t>15</a:t>
                      </a:r>
                    </a:p>
                  </a:txBody>
                  <a:tcPr/>
                </a:tc>
                <a:tc>
                  <a:txBody>
                    <a:bodyPr/>
                    <a:lstStyle/>
                    <a:p>
                      <a:pPr algn="ctr"/>
                      <a:r>
                        <a:rPr kumimoji="0" lang="en-US" sz="1799"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0000 1111</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0xF</a:t>
                      </a:r>
                    </a:p>
                  </a:txBody>
                  <a:tcPr/>
                </a:tc>
                <a:extLst>
                  <a:ext uri="{0D108BD9-81ED-4DB2-BD59-A6C34878D82A}">
                    <a16:rowId xmlns:a16="http://schemas.microsoft.com/office/drawing/2014/main" val="2806964949"/>
                  </a:ext>
                </a:extLst>
              </a:tr>
            </a:tbl>
          </a:graphicData>
        </a:graphic>
      </p:graphicFrame>
      <p:sp>
        <p:nvSpPr>
          <p:cNvPr id="6" name="TextBox 5">
            <a:extLst>
              <a:ext uri="{FF2B5EF4-FFF2-40B4-BE49-F238E27FC236}">
                <a16:creationId xmlns:a16="http://schemas.microsoft.com/office/drawing/2014/main" id="{CA4D13B6-44DF-4201-BEBC-FBA2D11F275E}"/>
              </a:ext>
            </a:extLst>
          </p:cNvPr>
          <p:cNvSpPr txBox="1"/>
          <p:nvPr/>
        </p:nvSpPr>
        <p:spPr>
          <a:xfrm>
            <a:off x="9142412" y="2743200"/>
            <a:ext cx="2223686" cy="830997"/>
          </a:xfrm>
          <a:prstGeom prst="rect">
            <a:avLst/>
          </a:prstGeom>
          <a:noFill/>
        </p:spPr>
        <p:txBody>
          <a:bodyPr wrap="none" rtlCol="0">
            <a:spAutoFit/>
          </a:bodyPr>
          <a:lstStyle/>
          <a:p>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 0xb</a:t>
            </a:r>
          </a:p>
          <a:p>
            <a:r>
              <a:rPr lang="en-US" dirty="0">
                <a:latin typeface="Consolas" panose="020B0609020204030204" pitchFamily="49" charset="0"/>
              </a:rPr>
              <a:t>sub esp, 0x8</a:t>
            </a:r>
          </a:p>
        </p:txBody>
      </p:sp>
    </p:spTree>
    <p:extLst>
      <p:ext uri="{BB962C8B-B14F-4D97-AF65-F5344CB8AC3E}">
        <p14:creationId xmlns:p14="http://schemas.microsoft.com/office/powerpoint/2010/main" val="3040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tools</a:t>
            </a:r>
          </a:p>
        </p:txBody>
      </p:sp>
      <p:sp>
        <p:nvSpPr>
          <p:cNvPr id="3" name="Rectangle 2">
            <a:extLst>
              <a:ext uri="{FF2B5EF4-FFF2-40B4-BE49-F238E27FC236}">
                <a16:creationId xmlns:a16="http://schemas.microsoft.com/office/drawing/2014/main" id="{67B05472-5E75-4A44-895A-58BFAE960B6C}"/>
              </a:ext>
            </a:extLst>
          </p:cNvPr>
          <p:cNvSpPr/>
          <p:nvPr/>
        </p:nvSpPr>
        <p:spPr>
          <a:xfrm>
            <a:off x="1141411" y="1752600"/>
            <a:ext cx="10132807" cy="830997"/>
          </a:xfrm>
          <a:prstGeom prst="rect">
            <a:avLst/>
          </a:prstGeom>
        </p:spPr>
        <p:txBody>
          <a:bodyPr wrap="square">
            <a:spAutoFit/>
          </a:bodyPr>
          <a:lstStyle/>
          <a:p>
            <a:r>
              <a:rPr lang="en-US" b="1" dirty="0"/>
              <a:t>Disassembler</a:t>
            </a:r>
            <a:r>
              <a:rPr lang="en-US" dirty="0"/>
              <a:t> a software tool which transforms machine code into a human readable mnemonic representation called assembly language.</a:t>
            </a:r>
          </a:p>
        </p:txBody>
      </p:sp>
      <p:sp>
        <p:nvSpPr>
          <p:cNvPr id="4" name="Rectangle 3">
            <a:extLst>
              <a:ext uri="{FF2B5EF4-FFF2-40B4-BE49-F238E27FC236}">
                <a16:creationId xmlns:a16="http://schemas.microsoft.com/office/drawing/2014/main" id="{A6A14109-CCA0-44DC-8EB9-D57950E79C87}"/>
              </a:ext>
            </a:extLst>
          </p:cNvPr>
          <p:cNvSpPr/>
          <p:nvPr/>
        </p:nvSpPr>
        <p:spPr>
          <a:xfrm>
            <a:off x="1151985" y="3429000"/>
            <a:ext cx="10286633" cy="830997"/>
          </a:xfrm>
          <a:prstGeom prst="rect">
            <a:avLst/>
          </a:prstGeom>
        </p:spPr>
        <p:txBody>
          <a:bodyPr wrap="square">
            <a:spAutoFit/>
          </a:bodyPr>
          <a:lstStyle/>
          <a:p>
            <a:r>
              <a:rPr lang="en-US" b="1" dirty="0"/>
              <a:t>Debuggers</a:t>
            </a:r>
            <a:r>
              <a:rPr lang="en-US" dirty="0"/>
              <a:t> allow the user to view and change the running state of a program.</a:t>
            </a:r>
          </a:p>
          <a:p>
            <a:endParaRPr lang="en-US" dirty="0"/>
          </a:p>
        </p:txBody>
      </p:sp>
      <p:sp>
        <p:nvSpPr>
          <p:cNvPr id="6" name="Rectangle 5">
            <a:extLst>
              <a:ext uri="{FF2B5EF4-FFF2-40B4-BE49-F238E27FC236}">
                <a16:creationId xmlns:a16="http://schemas.microsoft.com/office/drawing/2014/main" id="{6BFC9780-F0F7-4E21-8777-923174F29728}"/>
              </a:ext>
            </a:extLst>
          </p:cNvPr>
          <p:cNvSpPr/>
          <p:nvPr/>
        </p:nvSpPr>
        <p:spPr>
          <a:xfrm>
            <a:off x="1219405" y="4643652"/>
            <a:ext cx="10132807" cy="1200329"/>
          </a:xfrm>
          <a:prstGeom prst="rect">
            <a:avLst/>
          </a:prstGeom>
        </p:spPr>
        <p:txBody>
          <a:bodyPr wrap="square">
            <a:spAutoFit/>
          </a:bodyPr>
          <a:lstStyle/>
          <a:p>
            <a:r>
              <a:rPr lang="en-US" b="1" dirty="0"/>
              <a:t>Decompilers</a:t>
            </a:r>
            <a:r>
              <a:rPr lang="en-US" dirty="0"/>
              <a:t> are different from disassemblers in one very important aspect. While both generate human readable text, decompilers generate much higher level text, which is more concise and much easier to read.</a:t>
            </a:r>
          </a:p>
        </p:txBody>
      </p:sp>
    </p:spTree>
    <p:extLst>
      <p:ext uri="{BB962C8B-B14F-4D97-AF65-F5344CB8AC3E}">
        <p14:creationId xmlns:p14="http://schemas.microsoft.com/office/powerpoint/2010/main" val="362999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tools</a:t>
            </a:r>
          </a:p>
        </p:txBody>
      </p:sp>
      <p:sp>
        <p:nvSpPr>
          <p:cNvPr id="2" name="Rectangle 1">
            <a:extLst>
              <a:ext uri="{FF2B5EF4-FFF2-40B4-BE49-F238E27FC236}">
                <a16:creationId xmlns:a16="http://schemas.microsoft.com/office/drawing/2014/main" id="{5224E3ED-2FF2-4C50-BC4C-AFF845D1056D}"/>
              </a:ext>
            </a:extLst>
          </p:cNvPr>
          <p:cNvSpPr/>
          <p:nvPr/>
        </p:nvSpPr>
        <p:spPr>
          <a:xfrm>
            <a:off x="991435" y="5006370"/>
            <a:ext cx="10287000" cy="830997"/>
          </a:xfrm>
          <a:prstGeom prst="rect">
            <a:avLst/>
          </a:prstGeom>
        </p:spPr>
        <p:txBody>
          <a:bodyPr wrap="square">
            <a:spAutoFit/>
          </a:bodyPr>
          <a:lstStyle/>
          <a:p>
            <a:r>
              <a:rPr lang="en-US" dirty="0"/>
              <a:t>Dynamic analysis is the testing and evaluation of an application during runtime.</a:t>
            </a:r>
          </a:p>
          <a:p>
            <a:endParaRPr lang="en-US" dirty="0"/>
          </a:p>
        </p:txBody>
      </p:sp>
      <p:sp>
        <p:nvSpPr>
          <p:cNvPr id="3" name="Rectangle 2">
            <a:extLst>
              <a:ext uri="{FF2B5EF4-FFF2-40B4-BE49-F238E27FC236}">
                <a16:creationId xmlns:a16="http://schemas.microsoft.com/office/drawing/2014/main" id="{22D21239-E2E7-45A0-AD13-31AEFAFEB8FB}"/>
              </a:ext>
            </a:extLst>
          </p:cNvPr>
          <p:cNvSpPr/>
          <p:nvPr/>
        </p:nvSpPr>
        <p:spPr>
          <a:xfrm>
            <a:off x="989012" y="2828836"/>
            <a:ext cx="10591800" cy="830997"/>
          </a:xfrm>
          <a:prstGeom prst="rect">
            <a:avLst/>
          </a:prstGeom>
        </p:spPr>
        <p:txBody>
          <a:bodyPr wrap="square">
            <a:spAutoFit/>
          </a:bodyPr>
          <a:lstStyle/>
          <a:p>
            <a:r>
              <a:rPr lang="en-US" dirty="0"/>
              <a:t>Static analysis is the testing and evaluation of an application by examining the code without executing the application.</a:t>
            </a:r>
          </a:p>
        </p:txBody>
      </p:sp>
    </p:spTree>
    <p:extLst>
      <p:ext uri="{BB962C8B-B14F-4D97-AF65-F5344CB8AC3E}">
        <p14:creationId xmlns:p14="http://schemas.microsoft.com/office/powerpoint/2010/main" val="458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tools</a:t>
            </a:r>
          </a:p>
        </p:txBody>
      </p:sp>
      <p:sp>
        <p:nvSpPr>
          <p:cNvPr id="2" name="TextBox 1">
            <a:extLst>
              <a:ext uri="{FF2B5EF4-FFF2-40B4-BE49-F238E27FC236}">
                <a16:creationId xmlns:a16="http://schemas.microsoft.com/office/drawing/2014/main" id="{C1C7EDEC-96CB-4B6B-BD11-282E06E3D1CF}"/>
              </a:ext>
            </a:extLst>
          </p:cNvPr>
          <p:cNvSpPr txBox="1"/>
          <p:nvPr/>
        </p:nvSpPr>
        <p:spPr>
          <a:xfrm>
            <a:off x="2132012" y="2667000"/>
            <a:ext cx="6808980" cy="2677656"/>
          </a:xfrm>
          <a:prstGeom prst="rect">
            <a:avLst/>
          </a:prstGeom>
          <a:noFill/>
        </p:spPr>
        <p:txBody>
          <a:bodyPr wrap="none" rtlCol="0">
            <a:spAutoFit/>
          </a:bodyPr>
          <a:lstStyle/>
          <a:p>
            <a:r>
              <a:rPr lang="en-US" dirty="0"/>
              <a:t>GDB – GNU Debugger</a:t>
            </a:r>
          </a:p>
          <a:p>
            <a:endParaRPr lang="en-US" dirty="0"/>
          </a:p>
          <a:p>
            <a:r>
              <a:rPr lang="en-US" dirty="0"/>
              <a:t>PEDA – Python Exploitation Development Assistance</a:t>
            </a:r>
          </a:p>
          <a:p>
            <a:endParaRPr lang="en-US" dirty="0"/>
          </a:p>
          <a:p>
            <a:r>
              <a:rPr lang="en-US" dirty="0"/>
              <a:t>Strings – Objdump – binwalk – nm – xxd</a:t>
            </a:r>
          </a:p>
          <a:p>
            <a:endParaRPr lang="en-US" dirty="0"/>
          </a:p>
          <a:p>
            <a:r>
              <a:rPr lang="en-US" dirty="0"/>
              <a:t>radare2</a:t>
            </a:r>
          </a:p>
        </p:txBody>
      </p:sp>
    </p:spTree>
    <p:extLst>
      <p:ext uri="{BB962C8B-B14F-4D97-AF65-F5344CB8AC3E}">
        <p14:creationId xmlns:p14="http://schemas.microsoft.com/office/powerpoint/2010/main" val="15749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9381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Static analysis workshop</a:t>
            </a:r>
          </a:p>
        </p:txBody>
      </p:sp>
    </p:spTree>
    <p:extLst>
      <p:ext uri="{BB962C8B-B14F-4D97-AF65-F5344CB8AC3E}">
        <p14:creationId xmlns:p14="http://schemas.microsoft.com/office/powerpoint/2010/main" val="144163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446212" y="29718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4400" dirty="0">
                <a:latin typeface="Constantia" panose="02030602050306030303" pitchFamily="18" charset="0"/>
              </a:rPr>
              <a:t>Questions</a:t>
            </a:r>
            <a:r>
              <a:rPr lang="en-US" sz="3600" dirty="0">
                <a:latin typeface="Constantia" panose="02030602050306030303" pitchFamily="18" charset="0"/>
              </a:rPr>
              <a:t> ?</a:t>
            </a:r>
          </a:p>
        </p:txBody>
      </p:sp>
    </p:spTree>
    <p:extLst>
      <p:ext uri="{BB962C8B-B14F-4D97-AF65-F5344CB8AC3E}">
        <p14:creationId xmlns:p14="http://schemas.microsoft.com/office/powerpoint/2010/main" val="103936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references</a:t>
            </a:r>
          </a:p>
        </p:txBody>
      </p:sp>
      <p:sp>
        <p:nvSpPr>
          <p:cNvPr id="7" name="Rectangle 6">
            <a:extLst>
              <a:ext uri="{FF2B5EF4-FFF2-40B4-BE49-F238E27FC236}">
                <a16:creationId xmlns:a16="http://schemas.microsoft.com/office/drawing/2014/main" id="{60B486A4-8390-4659-B7C1-3692929A2680}"/>
              </a:ext>
            </a:extLst>
          </p:cNvPr>
          <p:cNvSpPr/>
          <p:nvPr/>
        </p:nvSpPr>
        <p:spPr>
          <a:xfrm>
            <a:off x="989012" y="1295400"/>
            <a:ext cx="9448800" cy="5632311"/>
          </a:xfrm>
          <a:prstGeom prst="rect">
            <a:avLst/>
          </a:prstGeom>
        </p:spPr>
        <p:txBody>
          <a:bodyPr wrap="square">
            <a:spAutoFit/>
          </a:bodyPr>
          <a:lstStyle/>
          <a:p>
            <a:r>
              <a:rPr lang="en-US" sz="2000" dirty="0" err="1"/>
              <a:t>REMnux</a:t>
            </a:r>
            <a:r>
              <a:rPr lang="en-US" sz="2000" dirty="0"/>
              <a:t>: A Linux Toolkit for Reverse-Engineering and Analyzing Malware</a:t>
            </a:r>
          </a:p>
          <a:p>
            <a:r>
              <a:rPr lang="en-US" sz="2000" dirty="0">
                <a:hlinkClick r:id="rId2"/>
              </a:rPr>
              <a:t>https://remnux.org/</a:t>
            </a:r>
            <a:endParaRPr lang="en-US" sz="2000" dirty="0"/>
          </a:p>
          <a:p>
            <a:endParaRPr lang="en-US" sz="2000" dirty="0"/>
          </a:p>
          <a:p>
            <a:r>
              <a:rPr lang="en-US" sz="2000" dirty="0"/>
              <a:t>X86 OPCODE and Instruction reference</a:t>
            </a:r>
          </a:p>
          <a:p>
            <a:r>
              <a:rPr lang="en-US" sz="2000" dirty="0">
                <a:hlinkClick r:id="rId3"/>
              </a:rPr>
              <a:t>http://ref.x86asm.net/coder32.html</a:t>
            </a:r>
            <a:endParaRPr lang="en-US" sz="2000" dirty="0"/>
          </a:p>
          <a:p>
            <a:endParaRPr lang="en-US" sz="2000" dirty="0"/>
          </a:p>
          <a:p>
            <a:r>
              <a:rPr lang="en-US" sz="2000" dirty="0"/>
              <a:t>The Intel386 Architecture and the System V ABI</a:t>
            </a:r>
          </a:p>
          <a:p>
            <a:r>
              <a:rPr lang="en-US" sz="2000" dirty="0">
                <a:hlinkClick r:id="rId4"/>
              </a:rPr>
              <a:t>http://www.sco.com/developers/devspecs/abi386-4.pdf</a:t>
            </a:r>
            <a:endParaRPr lang="en-US" sz="2000" dirty="0"/>
          </a:p>
          <a:p>
            <a:endParaRPr lang="en-US" sz="2000" dirty="0"/>
          </a:p>
          <a:p>
            <a:r>
              <a:rPr lang="en-US" sz="2000" dirty="0"/>
              <a:t>Anatomy of a Program in Memory (Blog)</a:t>
            </a:r>
          </a:p>
          <a:p>
            <a:r>
              <a:rPr lang="en-US" sz="2000" dirty="0">
                <a:hlinkClick r:id="rId5"/>
              </a:rPr>
              <a:t>https://manybutfinite.com/post/anatomy-of-a-program-in-memory/</a:t>
            </a:r>
            <a:endParaRPr lang="en-US" sz="2000" dirty="0"/>
          </a:p>
          <a:p>
            <a:endParaRPr lang="en-US" sz="2000" dirty="0"/>
          </a:p>
          <a:p>
            <a:r>
              <a:rPr lang="en-US" sz="2000" dirty="0"/>
              <a:t>Linux Assembly Resources</a:t>
            </a:r>
          </a:p>
          <a:p>
            <a:r>
              <a:rPr lang="en-US" sz="2000" dirty="0">
                <a:hlinkClick r:id="rId6"/>
              </a:rPr>
              <a:t>http://linasm.sourceforge.net/docs/instructions/index.php</a:t>
            </a:r>
            <a:endParaRPr lang="en-US" sz="2000" dirty="0"/>
          </a:p>
          <a:p>
            <a:endParaRPr lang="en-US" sz="2000" dirty="0"/>
          </a:p>
          <a:p>
            <a:r>
              <a:rPr lang="en-US" sz="2000" dirty="0"/>
              <a:t>ELF Binary Disassembly Walkthrough</a:t>
            </a:r>
          </a:p>
          <a:p>
            <a:r>
              <a:rPr lang="en-US" sz="2000" dirty="0">
                <a:hlinkClick r:id="rId7"/>
              </a:rPr>
              <a:t>http://labs.sawbox.net/txt/disastut.txt</a:t>
            </a:r>
            <a:endParaRPr lang="en-US" sz="2000" dirty="0"/>
          </a:p>
          <a:p>
            <a:endParaRPr lang="en-US" sz="2000" dirty="0"/>
          </a:p>
        </p:txBody>
      </p:sp>
    </p:spTree>
    <p:extLst>
      <p:ext uri="{BB962C8B-B14F-4D97-AF65-F5344CB8AC3E}">
        <p14:creationId xmlns:p14="http://schemas.microsoft.com/office/powerpoint/2010/main" val="274427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1141412" y="2057400"/>
            <a:ext cx="9777035" cy="3539430"/>
          </a:xfrm>
          <a:prstGeom prst="rect">
            <a:avLst/>
          </a:prstGeom>
          <a:noFill/>
        </p:spPr>
        <p:txBody>
          <a:bodyPr wrap="none" rtlCol="0">
            <a:spAutoFit/>
          </a:bodyPr>
          <a:lstStyle/>
          <a:p>
            <a:r>
              <a:rPr lang="en-US" sz="2000" dirty="0">
                <a:latin typeface="Consolas" panose="020B0609020204030204" pitchFamily="49" charset="0"/>
              </a:rPr>
              <a:t>: General Purpose Registers (</a:t>
            </a:r>
            <a:r>
              <a:rPr lang="en-US" sz="2000" dirty="0" err="1">
                <a:latin typeface="Consolas" panose="020B0609020204030204" pitchFamily="49" charset="0"/>
              </a:rPr>
              <a:t>eip</a:t>
            </a:r>
            <a:r>
              <a:rPr lang="en-US" sz="2000" dirty="0">
                <a:latin typeface="Consolas" panose="020B0609020204030204" pitchFamily="49" charset="0"/>
              </a:rPr>
              <a:t>, esp, </a:t>
            </a:r>
            <a:r>
              <a:rPr lang="en-US" sz="2000" dirty="0" err="1">
                <a:latin typeface="Consolas" panose="020B0609020204030204" pitchFamily="49" charset="0"/>
              </a:rPr>
              <a:t>ebp</a:t>
            </a:r>
            <a:r>
              <a:rPr lang="en-US" sz="2000" dirty="0">
                <a:latin typeface="Consolas" panose="020B0609020204030204" pitchFamily="49" charset="0"/>
              </a:rPr>
              <a:t>, </a:t>
            </a:r>
            <a:r>
              <a:rPr lang="en-US" sz="2000" dirty="0" err="1">
                <a:latin typeface="Consolas" panose="020B0609020204030204" pitchFamily="49" charset="0"/>
              </a:rPr>
              <a:t>eax</a:t>
            </a:r>
            <a:r>
              <a:rPr lang="en-US" sz="2000" dirty="0">
                <a:latin typeface="Consolas" panose="020B0609020204030204" pitchFamily="49" charset="0"/>
              </a:rPr>
              <a:t>, </a:t>
            </a:r>
            <a:r>
              <a:rPr lang="en-US" sz="2000" dirty="0" err="1">
                <a:latin typeface="Consolas" panose="020B0609020204030204" pitchFamily="49" charset="0"/>
              </a:rPr>
              <a:t>ebx</a:t>
            </a:r>
            <a:r>
              <a:rPr lang="en-US" sz="2000" dirty="0">
                <a:latin typeface="Consolas" panose="020B0609020204030204" pitchFamily="49" charset="0"/>
              </a:rPr>
              <a:t>, </a:t>
            </a:r>
            <a:r>
              <a:rPr lang="en-US" sz="2000" dirty="0" err="1">
                <a:latin typeface="Consolas" panose="020B0609020204030204" pitchFamily="49" charset="0"/>
              </a:rPr>
              <a:t>ecx</a:t>
            </a:r>
            <a:r>
              <a:rPr lang="en-US" sz="2000" dirty="0">
                <a:latin typeface="Consolas" panose="020B0609020204030204" pitchFamily="49" charset="0"/>
              </a:rPr>
              <a:t>, </a:t>
            </a:r>
            <a:r>
              <a:rPr lang="en-US" sz="2000" dirty="0" err="1">
                <a:latin typeface="Consolas" panose="020B0609020204030204" pitchFamily="49" charset="0"/>
              </a:rPr>
              <a:t>edx</a:t>
            </a:r>
            <a:r>
              <a:rPr lang="en-US" sz="2000" dirty="0">
                <a:latin typeface="Consolas" panose="020B0609020204030204" pitchFamily="49" charset="0"/>
              </a:rPr>
              <a:t>, </a:t>
            </a:r>
            <a:r>
              <a:rPr lang="en-US" sz="2000" dirty="0" err="1">
                <a:latin typeface="Consolas" panose="020B0609020204030204" pitchFamily="49" charset="0"/>
              </a:rPr>
              <a:t>esi</a:t>
            </a:r>
            <a:r>
              <a:rPr lang="en-US" sz="2000" dirty="0">
                <a:latin typeface="Consolas" panose="020B0609020204030204" pitchFamily="49" charset="0"/>
              </a:rPr>
              <a:t>)</a:t>
            </a:r>
          </a:p>
          <a:p>
            <a:r>
              <a:rPr lang="en-US" sz="2000" dirty="0">
                <a:latin typeface="Consolas" panose="020B0609020204030204" pitchFamily="49" charset="0"/>
              </a:rPr>
              <a:t>	 EIP – extended instruction pointer</a:t>
            </a:r>
          </a:p>
          <a:p>
            <a:r>
              <a:rPr lang="en-US" sz="2000" dirty="0">
                <a:latin typeface="Consolas" panose="020B0609020204030204" pitchFamily="49" charset="0"/>
              </a:rPr>
              <a:t>	 ESP – extended stack pointer</a:t>
            </a:r>
          </a:p>
          <a:p>
            <a:r>
              <a:rPr lang="en-US" sz="2000" dirty="0">
                <a:latin typeface="Consolas" panose="020B0609020204030204" pitchFamily="49" charset="0"/>
              </a:rPr>
              <a:t>	 EAX (used to store function return value / accumulator)</a:t>
            </a:r>
          </a:p>
          <a:p>
            <a:r>
              <a:rPr lang="en-US" sz="2000" dirty="0">
                <a:latin typeface="Consolas" panose="020B0609020204030204" pitchFamily="49" charset="0"/>
              </a:rPr>
              <a:t>	 EBP (base pointer for stack frame)</a:t>
            </a:r>
          </a:p>
          <a:p>
            <a:endParaRPr lang="en-US" sz="2000" dirty="0">
              <a:latin typeface="Consolas" panose="020B0609020204030204" pitchFamily="49" charset="0"/>
            </a:endParaRPr>
          </a:p>
          <a:p>
            <a:r>
              <a:rPr lang="en-US" sz="2000" dirty="0">
                <a:latin typeface="Consolas" panose="020B0609020204030204" pitchFamily="49" charset="0"/>
              </a:rPr>
              <a:t>: x86 derives from 8086, 80286, 80386, </a:t>
            </a:r>
            <a:r>
              <a:rPr lang="en-US" sz="2000" dirty="0" err="1">
                <a:latin typeface="Consolas" panose="020B0609020204030204" pitchFamily="49" charset="0"/>
              </a:rPr>
              <a:t>etc</a:t>
            </a:r>
            <a:endParaRPr lang="en-US" sz="2000" dirty="0">
              <a:latin typeface="Consolas" panose="020B0609020204030204" pitchFamily="49" charset="0"/>
            </a:endParaRPr>
          </a:p>
          <a:p>
            <a:r>
              <a:rPr lang="en-US" sz="2000" dirty="0">
                <a:latin typeface="Consolas" panose="020B0609020204030204" pitchFamily="49" charset="0"/>
              </a:rPr>
              <a:t>: registers are temporary storage locations for instructions or data</a:t>
            </a:r>
          </a:p>
          <a:p>
            <a:r>
              <a:rPr lang="en-US" sz="2000" dirty="0">
                <a:latin typeface="Consolas" panose="020B0609020204030204" pitchFamily="49" charset="0"/>
              </a:rPr>
              <a:t>: bit (0), byte (00), word (0000), </a:t>
            </a:r>
            <a:r>
              <a:rPr lang="en-US" sz="2000" dirty="0" err="1">
                <a:latin typeface="Consolas" panose="020B0609020204030204" pitchFamily="49" charset="0"/>
              </a:rPr>
              <a:t>dword</a:t>
            </a:r>
            <a:r>
              <a:rPr lang="en-US" sz="2000" dirty="0">
                <a:latin typeface="Consolas" panose="020B0609020204030204" pitchFamily="49" charset="0"/>
              </a:rPr>
              <a:t> (0000 0000)</a:t>
            </a:r>
          </a:p>
          <a:p>
            <a:r>
              <a:rPr lang="en-US" sz="2000" dirty="0">
                <a:latin typeface="Consolas" panose="020B0609020204030204" pitchFamily="49" charset="0"/>
              </a:rPr>
              <a:t>: endian big vs </a:t>
            </a:r>
            <a:r>
              <a:rPr lang="en-US" sz="2000" u="sng" dirty="0">
                <a:latin typeface="Consolas" panose="020B0609020204030204" pitchFamily="49" charset="0"/>
              </a:rPr>
              <a:t>little</a:t>
            </a:r>
            <a:r>
              <a:rPr lang="en-US" sz="2000" dirty="0">
                <a:latin typeface="Consolas" panose="020B0609020204030204" pitchFamily="49" charset="0"/>
              </a:rPr>
              <a:t> (0x12345678 &gt;&gt; 0x78</a:t>
            </a:r>
            <a:r>
              <a:rPr lang="en-US" sz="2000" dirty="0">
                <a:solidFill>
                  <a:srgbClr val="FF0000"/>
                </a:solidFill>
                <a:latin typeface="Consolas" panose="020B0609020204030204" pitchFamily="49" charset="0"/>
              </a:rPr>
              <a:t>56</a:t>
            </a:r>
            <a:r>
              <a:rPr lang="en-US" sz="2000" dirty="0">
                <a:latin typeface="Consolas" panose="020B0609020204030204" pitchFamily="49" charset="0"/>
              </a:rPr>
              <a:t>34</a:t>
            </a:r>
            <a:r>
              <a:rPr lang="en-US" sz="2000" dirty="0">
                <a:solidFill>
                  <a:srgbClr val="FF0000"/>
                </a:solidFill>
                <a:latin typeface="Consolas" panose="020B0609020204030204" pitchFamily="49" charset="0"/>
              </a:rPr>
              <a:t>12</a:t>
            </a:r>
            <a:r>
              <a:rPr lang="en-US" sz="2000" dirty="0">
                <a:latin typeface="Consolas" panose="020B0609020204030204" pitchFamily="49" charset="0"/>
              </a:rPr>
              <a:t>)</a:t>
            </a:r>
          </a:p>
          <a:p>
            <a:endParaRPr lang="en-US" dirty="0"/>
          </a:p>
        </p:txBody>
      </p:sp>
      <p:pic>
        <p:nvPicPr>
          <p:cNvPr id="13" name="Picture 12">
            <a:extLst>
              <a:ext uri="{FF2B5EF4-FFF2-40B4-BE49-F238E27FC236}">
                <a16:creationId xmlns:a16="http://schemas.microsoft.com/office/drawing/2014/main" id="{3264997A-4A30-450C-8D7D-142CF8DD4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7413" y="5715000"/>
            <a:ext cx="990600" cy="990600"/>
          </a:xfrm>
          <a:prstGeom prst="rect">
            <a:avLst/>
          </a:prstGeom>
        </p:spPr>
      </p:pic>
    </p:spTree>
    <p:extLst>
      <p:ext uri="{BB962C8B-B14F-4D97-AF65-F5344CB8AC3E}">
        <p14:creationId xmlns:p14="http://schemas.microsoft.com/office/powerpoint/2010/main" val="156865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pic>
        <p:nvPicPr>
          <p:cNvPr id="9" name="Picture 8">
            <a:extLst>
              <a:ext uri="{FF2B5EF4-FFF2-40B4-BE49-F238E27FC236}">
                <a16:creationId xmlns:a16="http://schemas.microsoft.com/office/drawing/2014/main" id="{A3D841AE-82A4-4C02-9D64-CA47EE940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1295400"/>
            <a:ext cx="7314628" cy="5485971"/>
          </a:xfrm>
          <a:prstGeom prst="rect">
            <a:avLst/>
          </a:prstGeom>
        </p:spPr>
      </p:pic>
    </p:spTree>
    <p:extLst>
      <p:ext uri="{BB962C8B-B14F-4D97-AF65-F5344CB8AC3E}">
        <p14:creationId xmlns:p14="http://schemas.microsoft.com/office/powerpoint/2010/main" val="5951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pic>
        <p:nvPicPr>
          <p:cNvPr id="7" name="Picture 6">
            <a:extLst>
              <a:ext uri="{FF2B5EF4-FFF2-40B4-BE49-F238E27FC236}">
                <a16:creationId xmlns:a16="http://schemas.microsoft.com/office/drawing/2014/main" id="{98675DD2-922D-40A1-A42C-F5AE302C6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996" y="1600200"/>
            <a:ext cx="7651045" cy="4694960"/>
          </a:xfrm>
          <a:prstGeom prst="rect">
            <a:avLst/>
          </a:prstGeom>
        </p:spPr>
      </p:pic>
      <p:sp>
        <p:nvSpPr>
          <p:cNvPr id="8" name="Oval 7">
            <a:extLst>
              <a:ext uri="{FF2B5EF4-FFF2-40B4-BE49-F238E27FC236}">
                <a16:creationId xmlns:a16="http://schemas.microsoft.com/office/drawing/2014/main" id="{FC6928DD-5E3C-485D-AB0A-4A6FDA8D5F73}"/>
              </a:ext>
            </a:extLst>
          </p:cNvPr>
          <p:cNvSpPr/>
          <p:nvPr/>
        </p:nvSpPr>
        <p:spPr>
          <a:xfrm>
            <a:off x="2589212" y="5257800"/>
            <a:ext cx="1295399" cy="4572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E77C3A-EA93-4C16-B8A6-72E05DC628BB}"/>
              </a:ext>
            </a:extLst>
          </p:cNvPr>
          <p:cNvSpPr txBox="1"/>
          <p:nvPr/>
        </p:nvSpPr>
        <p:spPr>
          <a:xfrm>
            <a:off x="9752012" y="6388093"/>
            <a:ext cx="2302746" cy="461665"/>
          </a:xfrm>
          <a:prstGeom prst="rect">
            <a:avLst/>
          </a:prstGeom>
          <a:noFill/>
        </p:spPr>
        <p:txBody>
          <a:bodyPr wrap="none" rtlCol="0">
            <a:spAutoFit/>
          </a:bodyPr>
          <a:lstStyle/>
          <a:p>
            <a:r>
              <a:rPr lang="en-US" dirty="0"/>
              <a:t>EFLAGS Register</a:t>
            </a:r>
          </a:p>
        </p:txBody>
      </p:sp>
    </p:spTree>
    <p:extLst>
      <p:ext uri="{BB962C8B-B14F-4D97-AF65-F5344CB8AC3E}">
        <p14:creationId xmlns:p14="http://schemas.microsoft.com/office/powerpoint/2010/main" val="428932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1065212" y="1428015"/>
            <a:ext cx="11002756" cy="2585323"/>
          </a:xfrm>
          <a:prstGeom prst="rect">
            <a:avLst/>
          </a:prstGeom>
          <a:noFill/>
        </p:spPr>
        <p:txBody>
          <a:bodyPr wrap="none" rtlCol="0">
            <a:spAutoFit/>
          </a:bodyPr>
          <a:lstStyle/>
          <a:p>
            <a:r>
              <a:rPr lang="en-US" dirty="0"/>
              <a:t>: Complex Instruction Set Computer (CISC)</a:t>
            </a:r>
          </a:p>
          <a:p>
            <a:endParaRPr lang="en-US" sz="1800" dirty="0"/>
          </a:p>
          <a:p>
            <a:r>
              <a:rPr lang="en-US" sz="2000" dirty="0"/>
              <a:t>      - The language that the CPU (Central Processing Unit) speaks // abstraction for x86</a:t>
            </a:r>
          </a:p>
          <a:p>
            <a:r>
              <a:rPr lang="en-US" sz="2000" dirty="0"/>
              <a:t>      - The primary goal of CISC architecture is to complete a task in as few lines of assembly as possible. </a:t>
            </a:r>
          </a:p>
          <a:p>
            <a:endParaRPr lang="en-US" sz="2000" dirty="0"/>
          </a:p>
          <a:p>
            <a:r>
              <a:rPr lang="en-US" sz="2000" dirty="0"/>
              <a:t>      - OPCODE / Operand</a:t>
            </a:r>
          </a:p>
          <a:p>
            <a:r>
              <a:rPr lang="en-US" sz="2000" dirty="0"/>
              <a:t>      - Immediate Value</a:t>
            </a:r>
          </a:p>
          <a:p>
            <a:r>
              <a:rPr lang="en-US" sz="2000" dirty="0"/>
              <a:t>      - Addressing: offset, indirect, direct, register</a:t>
            </a:r>
            <a:endParaRPr lang="en-US" sz="2800" dirty="0"/>
          </a:p>
        </p:txBody>
      </p:sp>
      <p:sp>
        <p:nvSpPr>
          <p:cNvPr id="4" name="Rectangle 3">
            <a:extLst>
              <a:ext uri="{FF2B5EF4-FFF2-40B4-BE49-F238E27FC236}">
                <a16:creationId xmlns:a16="http://schemas.microsoft.com/office/drawing/2014/main" id="{CC0EC3EA-AC76-460B-B7B7-1E5C36E5FDDD}"/>
              </a:ext>
            </a:extLst>
          </p:cNvPr>
          <p:cNvSpPr/>
          <p:nvPr/>
        </p:nvSpPr>
        <p:spPr>
          <a:xfrm>
            <a:off x="971677" y="5257800"/>
            <a:ext cx="10744200" cy="707886"/>
          </a:xfrm>
          <a:prstGeom prst="rect">
            <a:avLst/>
          </a:prstGeom>
        </p:spPr>
        <p:txBody>
          <a:bodyPr wrap="square">
            <a:spAutoFit/>
          </a:bodyPr>
          <a:lstStyle/>
          <a:p>
            <a:r>
              <a:rPr lang="en-US" sz="4000" dirty="0">
                <a:solidFill>
                  <a:srgbClr val="C00000"/>
                </a:solidFill>
              </a:rPr>
              <a:t>11010001</a:t>
            </a:r>
            <a:r>
              <a:rPr lang="en-US" sz="4000" dirty="0">
                <a:solidFill>
                  <a:srgbClr val="00B0F0"/>
                </a:solidFill>
              </a:rPr>
              <a:t> </a:t>
            </a:r>
            <a:r>
              <a:rPr lang="en-US" sz="4000" dirty="0"/>
              <a:t>1101111101111101010110111011110</a:t>
            </a:r>
          </a:p>
        </p:txBody>
      </p:sp>
      <p:sp>
        <p:nvSpPr>
          <p:cNvPr id="7" name="TextBox 6">
            <a:extLst>
              <a:ext uri="{FF2B5EF4-FFF2-40B4-BE49-F238E27FC236}">
                <a16:creationId xmlns:a16="http://schemas.microsoft.com/office/drawing/2014/main" id="{232DDC92-9318-47E0-B068-B66E245BD67A}"/>
              </a:ext>
            </a:extLst>
          </p:cNvPr>
          <p:cNvSpPr txBox="1"/>
          <p:nvPr/>
        </p:nvSpPr>
        <p:spPr>
          <a:xfrm>
            <a:off x="3808412" y="6294935"/>
            <a:ext cx="3988400" cy="461665"/>
          </a:xfrm>
          <a:prstGeom prst="rect">
            <a:avLst/>
          </a:prstGeom>
          <a:noFill/>
        </p:spPr>
        <p:txBody>
          <a:bodyPr wrap="none" rtlCol="0">
            <a:spAutoFit/>
          </a:bodyPr>
          <a:lstStyle/>
          <a:p>
            <a:r>
              <a:rPr lang="en-US" dirty="0"/>
              <a:t>Every instruction is a bit string</a:t>
            </a:r>
          </a:p>
        </p:txBody>
      </p:sp>
      <p:sp>
        <p:nvSpPr>
          <p:cNvPr id="14" name="Arrow: Right 13">
            <a:extLst>
              <a:ext uri="{FF2B5EF4-FFF2-40B4-BE49-F238E27FC236}">
                <a16:creationId xmlns:a16="http://schemas.microsoft.com/office/drawing/2014/main" id="{61E42D3A-2953-40B6-B6B2-B8368C36D379}"/>
              </a:ext>
            </a:extLst>
          </p:cNvPr>
          <p:cNvSpPr/>
          <p:nvPr/>
        </p:nvSpPr>
        <p:spPr>
          <a:xfrm rot="15287754">
            <a:off x="3046412" y="6172200"/>
            <a:ext cx="609600" cy="353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8ADE9B0-474C-4331-9098-192DE9DA55E6}"/>
              </a:ext>
            </a:extLst>
          </p:cNvPr>
          <p:cNvSpPr/>
          <p:nvPr/>
        </p:nvSpPr>
        <p:spPr>
          <a:xfrm rot="17763799">
            <a:off x="7776064" y="6118152"/>
            <a:ext cx="609600" cy="353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69DD0B-33E5-44B5-8180-490ED3827E73}"/>
              </a:ext>
            </a:extLst>
          </p:cNvPr>
          <p:cNvSpPr/>
          <p:nvPr/>
        </p:nvSpPr>
        <p:spPr>
          <a:xfrm>
            <a:off x="3808412" y="4312403"/>
            <a:ext cx="4243469" cy="461665"/>
          </a:xfrm>
          <a:prstGeom prst="rect">
            <a:avLst/>
          </a:prstGeom>
        </p:spPr>
        <p:txBody>
          <a:bodyPr wrap="none">
            <a:spAutoFit/>
          </a:bodyPr>
          <a:lstStyle/>
          <a:p>
            <a:r>
              <a:rPr lang="en-US" dirty="0"/>
              <a:t>mnemonic    destination,  source</a:t>
            </a:r>
          </a:p>
        </p:txBody>
      </p:sp>
    </p:spTree>
    <p:extLst>
      <p:ext uri="{BB962C8B-B14F-4D97-AF65-F5344CB8AC3E}">
        <p14:creationId xmlns:p14="http://schemas.microsoft.com/office/powerpoint/2010/main" val="98537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524478" y="5900787"/>
            <a:ext cx="11664347" cy="738664"/>
          </a:xfrm>
          <a:prstGeom prst="rect">
            <a:avLst/>
          </a:prstGeom>
          <a:noFill/>
        </p:spPr>
        <p:txBody>
          <a:bodyPr wrap="none" rtlCol="0">
            <a:spAutoFit/>
          </a:bodyPr>
          <a:lstStyle/>
          <a:p>
            <a:r>
              <a:rPr lang="en-US" dirty="0"/>
              <a:t>: MOV - </a:t>
            </a:r>
            <a:r>
              <a:rPr lang="en-US" sz="1800" dirty="0"/>
              <a:t>The MOV instruction performs basic load data and store data operations between memory and the processor’s</a:t>
            </a:r>
          </a:p>
          <a:p>
            <a:r>
              <a:rPr lang="en-US" sz="1800" dirty="0"/>
              <a:t>                 registers and data movement operations between registers.</a:t>
            </a:r>
            <a:endParaRPr lang="en-US" dirty="0"/>
          </a:p>
        </p:txBody>
      </p:sp>
      <p:pic>
        <p:nvPicPr>
          <p:cNvPr id="3" name="Picture 2">
            <a:extLst>
              <a:ext uri="{FF2B5EF4-FFF2-40B4-BE49-F238E27FC236}">
                <a16:creationId xmlns:a16="http://schemas.microsoft.com/office/drawing/2014/main" id="{FA9834D9-29D7-44A2-B38C-3277D38FD1F8}"/>
              </a:ext>
            </a:extLst>
          </p:cNvPr>
          <p:cNvPicPr>
            <a:picLocks noChangeAspect="1"/>
          </p:cNvPicPr>
          <p:nvPr/>
        </p:nvPicPr>
        <p:blipFill>
          <a:blip r:embed="rId2"/>
          <a:stretch>
            <a:fillRect/>
          </a:stretch>
        </p:blipFill>
        <p:spPr>
          <a:xfrm>
            <a:off x="1255942" y="1271289"/>
            <a:ext cx="9895762" cy="4444006"/>
          </a:xfrm>
          <a:prstGeom prst="rect">
            <a:avLst/>
          </a:prstGeom>
        </p:spPr>
      </p:pic>
    </p:spTree>
    <p:extLst>
      <p:ext uri="{BB962C8B-B14F-4D97-AF65-F5344CB8AC3E}">
        <p14:creationId xmlns:p14="http://schemas.microsoft.com/office/powerpoint/2010/main" val="57704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7EF9BEF-4183-45DD-A6FE-F51E9C9DA0BE}"/>
              </a:ext>
            </a:extLst>
          </p:cNvPr>
          <p:cNvSpPr txBox="1">
            <a:spLocks/>
          </p:cNvSpPr>
          <p:nvPr/>
        </p:nvSpPr>
        <p:spPr>
          <a:xfrm>
            <a:off x="1255942" y="381000"/>
            <a:ext cx="10175671" cy="685800"/>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9997" kern="1200" cap="all" spc="800" baseline="0">
                <a:solidFill>
                  <a:schemeClr val="tx2"/>
                </a:solidFill>
                <a:latin typeface="+mj-lt"/>
                <a:ea typeface="+mj-ea"/>
                <a:cs typeface="+mj-cs"/>
              </a:defRPr>
            </a:lvl1pPr>
          </a:lstStyle>
          <a:p>
            <a:r>
              <a:rPr lang="en-US" sz="3600" dirty="0">
                <a:latin typeface="Constantia" panose="02030602050306030303" pitchFamily="18" charset="0"/>
              </a:rPr>
              <a:t>CPU architecture review</a:t>
            </a:r>
          </a:p>
        </p:txBody>
      </p:sp>
      <p:sp>
        <p:nvSpPr>
          <p:cNvPr id="2" name="TextBox 1">
            <a:extLst>
              <a:ext uri="{FF2B5EF4-FFF2-40B4-BE49-F238E27FC236}">
                <a16:creationId xmlns:a16="http://schemas.microsoft.com/office/drawing/2014/main" id="{B94E02B2-92E5-4042-8597-A7528F206723}"/>
              </a:ext>
            </a:extLst>
          </p:cNvPr>
          <p:cNvSpPr txBox="1"/>
          <p:nvPr/>
        </p:nvSpPr>
        <p:spPr>
          <a:xfrm>
            <a:off x="3050950" y="5977745"/>
            <a:ext cx="6086923" cy="461665"/>
          </a:xfrm>
          <a:prstGeom prst="rect">
            <a:avLst/>
          </a:prstGeom>
          <a:noFill/>
        </p:spPr>
        <p:txBody>
          <a:bodyPr wrap="none" rtlCol="0">
            <a:spAutoFit/>
          </a:bodyPr>
          <a:lstStyle/>
          <a:p>
            <a:r>
              <a:rPr lang="en-US" dirty="0"/>
              <a:t>: PUSH - </a:t>
            </a:r>
            <a:r>
              <a:rPr lang="en-US" sz="1600" dirty="0"/>
              <a:t>The PUSH instruction moves data to and from the stack. </a:t>
            </a:r>
            <a:endParaRPr lang="en-US" sz="2000" dirty="0"/>
          </a:p>
        </p:txBody>
      </p:sp>
      <p:sp>
        <p:nvSpPr>
          <p:cNvPr id="6" name="TextBox 5">
            <a:extLst>
              <a:ext uri="{FF2B5EF4-FFF2-40B4-BE49-F238E27FC236}">
                <a16:creationId xmlns:a16="http://schemas.microsoft.com/office/drawing/2014/main" id="{E71DE021-2004-40CB-97FE-7DB4E3338C68}"/>
              </a:ext>
            </a:extLst>
          </p:cNvPr>
          <p:cNvSpPr txBox="1"/>
          <p:nvPr/>
        </p:nvSpPr>
        <p:spPr>
          <a:xfrm>
            <a:off x="3808412" y="2590800"/>
            <a:ext cx="3357009" cy="1015663"/>
          </a:xfrm>
          <a:prstGeom prst="rect">
            <a:avLst/>
          </a:prstGeom>
          <a:noFill/>
        </p:spPr>
        <p:txBody>
          <a:bodyPr wrap="none" rtlCol="0">
            <a:spAutoFit/>
          </a:bodyPr>
          <a:lstStyle/>
          <a:p>
            <a:r>
              <a:rPr lang="en-US" sz="6000" dirty="0"/>
              <a:t>push   </a:t>
            </a:r>
            <a:r>
              <a:rPr lang="en-US" sz="6000" dirty="0" err="1"/>
              <a:t>eax</a:t>
            </a:r>
            <a:endParaRPr lang="en-US" sz="6000" dirty="0"/>
          </a:p>
        </p:txBody>
      </p:sp>
    </p:spTree>
    <p:extLst>
      <p:ext uri="{BB962C8B-B14F-4D97-AF65-F5344CB8AC3E}">
        <p14:creationId xmlns:p14="http://schemas.microsoft.com/office/powerpoint/2010/main" val="25752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TM10001106[[fn=Badge]]</Template>
  <TotalTime>65757</TotalTime>
  <Words>1612</Words>
  <Application>Microsoft Office PowerPoint</Application>
  <PresentationFormat>Custom</PresentationFormat>
  <Paragraphs>277</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Agency FB</vt:lpstr>
      <vt:lpstr>Arial</vt:lpstr>
      <vt:lpstr>Calibri</vt:lpstr>
      <vt:lpstr>Consolas</vt:lpstr>
      <vt:lpstr>Constantia</vt:lpstr>
      <vt:lpstr>Courier New</vt:lpstr>
      <vt:lpstr>Gill Sans MT</vt:lpstr>
      <vt:lpstr>Impact</vt:lpstr>
      <vt:lpstr>Wingdings</vt:lpstr>
      <vt:lpstr>Badge</vt:lpstr>
      <vt:lpstr>Intro to reverse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Rev Eng ELF</dc:title>
  <dc:creator>Michael Edie</dc:creator>
  <cp:lastModifiedBy>SFC EDIE, O. MICHAEL</cp:lastModifiedBy>
  <cp:revision>167</cp:revision>
  <dcterms:created xsi:type="dcterms:W3CDTF">2017-04-20T22:06:13Z</dcterms:created>
  <dcterms:modified xsi:type="dcterms:W3CDTF">2018-01-13T22:05:43Z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