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8"/>
  </p:notesMasterIdLst>
  <p:sldIdLst>
    <p:sldId id="256" r:id="rId2"/>
    <p:sldId id="279" r:id="rId3"/>
    <p:sldId id="324" r:id="rId4"/>
    <p:sldId id="310" r:id="rId5"/>
    <p:sldId id="323" r:id="rId6"/>
    <p:sldId id="258" r:id="rId7"/>
    <p:sldId id="311" r:id="rId8"/>
    <p:sldId id="325" r:id="rId9"/>
    <p:sldId id="326" r:id="rId10"/>
    <p:sldId id="328" r:id="rId11"/>
    <p:sldId id="327" r:id="rId12"/>
    <p:sldId id="329" r:id="rId13"/>
    <p:sldId id="368" r:id="rId14"/>
    <p:sldId id="330" r:id="rId15"/>
    <p:sldId id="312" r:id="rId16"/>
    <p:sldId id="313" r:id="rId17"/>
    <p:sldId id="331" r:id="rId18"/>
    <p:sldId id="316" r:id="rId19"/>
    <p:sldId id="369" r:id="rId20"/>
    <p:sldId id="371" r:id="rId21"/>
    <p:sldId id="370" r:id="rId22"/>
    <p:sldId id="372" r:id="rId23"/>
    <p:sldId id="340" r:id="rId24"/>
    <p:sldId id="355" r:id="rId25"/>
    <p:sldId id="342" r:id="rId26"/>
    <p:sldId id="343" r:id="rId27"/>
    <p:sldId id="344" r:id="rId28"/>
    <p:sldId id="373" r:id="rId29"/>
    <p:sldId id="357" r:id="rId30"/>
    <p:sldId id="374" r:id="rId31"/>
    <p:sldId id="375" r:id="rId32"/>
    <p:sldId id="376" r:id="rId33"/>
    <p:sldId id="332" r:id="rId34"/>
    <p:sldId id="322" r:id="rId35"/>
    <p:sldId id="333" r:id="rId36"/>
    <p:sldId id="334" r:id="rId37"/>
    <p:sldId id="335" r:id="rId38"/>
    <p:sldId id="336" r:id="rId39"/>
    <p:sldId id="377" r:id="rId40"/>
    <p:sldId id="378" r:id="rId41"/>
    <p:sldId id="338" r:id="rId42"/>
    <p:sldId id="337" r:id="rId43"/>
    <p:sldId id="348" r:id="rId44"/>
    <p:sldId id="349" r:id="rId45"/>
    <p:sldId id="379" r:id="rId46"/>
    <p:sldId id="350" r:id="rId47"/>
    <p:sldId id="380" r:id="rId48"/>
    <p:sldId id="351" r:id="rId49"/>
    <p:sldId id="353" r:id="rId50"/>
    <p:sldId id="381" r:id="rId51"/>
    <p:sldId id="382" r:id="rId52"/>
    <p:sldId id="383" r:id="rId53"/>
    <p:sldId id="358" r:id="rId54"/>
    <p:sldId id="359" r:id="rId55"/>
    <p:sldId id="384" r:id="rId56"/>
    <p:sldId id="385" r:id="rId57"/>
    <p:sldId id="386" r:id="rId58"/>
    <p:sldId id="387" r:id="rId59"/>
    <p:sldId id="362" r:id="rId60"/>
    <p:sldId id="388" r:id="rId61"/>
    <p:sldId id="389" r:id="rId62"/>
    <p:sldId id="390" r:id="rId63"/>
    <p:sldId id="363" r:id="rId64"/>
    <p:sldId id="364" r:id="rId65"/>
    <p:sldId id="365" r:id="rId66"/>
    <p:sldId id="366" r:id="rId67"/>
    <p:sldId id="367" r:id="rId68"/>
    <p:sldId id="391" r:id="rId69"/>
    <p:sldId id="392" r:id="rId70"/>
    <p:sldId id="393" r:id="rId71"/>
    <p:sldId id="394" r:id="rId72"/>
    <p:sldId id="395" r:id="rId73"/>
    <p:sldId id="396" r:id="rId74"/>
    <p:sldId id="398" r:id="rId75"/>
    <p:sldId id="397" r:id="rId76"/>
    <p:sldId id="274" r:id="rId77"/>
  </p:sldIdLst>
  <p:sldSz cx="12192000" cy="6858000"/>
  <p:notesSz cx="12192000" cy="6858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8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430" autoAdjust="0"/>
  </p:normalViewPr>
  <p:slideViewPr>
    <p:cSldViewPr>
      <p:cViewPr>
        <p:scale>
          <a:sx n="66" d="100"/>
          <a:sy n="66" d="100"/>
        </p:scale>
        <p:origin x="1301" y="403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notesMaster" Target="notesMasters/notesMaster1.xml"/><Relationship Id="rId8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112B15-A8D2-4499-A9DD-B770E1D8C285}" type="datetimeFigureOut">
              <a:rPr lang="ru-RU" smtClean="0"/>
              <a:t>22.12.2022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C379AB-9E46-40FA-A94C-A3C9254BFA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17747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C379AB-9E46-40FA-A94C-A3C9254BFAA9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73372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C379AB-9E46-40FA-A94C-A3C9254BFAA9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26731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C379AB-9E46-40FA-A94C-A3C9254BFAA9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32397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C379AB-9E46-40FA-A94C-A3C9254BFAA9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839088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C379AB-9E46-40FA-A94C-A3C9254BFAA9}" type="slidenum">
              <a:rPr lang="ru-RU" smtClean="0"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50830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C379AB-9E46-40FA-A94C-A3C9254BFAA9}" type="slidenum">
              <a:rPr lang="ru-RU" smtClean="0"/>
              <a:t>26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853684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C379AB-9E46-40FA-A94C-A3C9254BFAA9}" type="slidenum">
              <a:rPr lang="ru-RU" smtClean="0"/>
              <a:t>27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189043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C379AB-9E46-40FA-A94C-A3C9254BFAA9}" type="slidenum">
              <a:rPr lang="ru-RU" smtClean="0"/>
              <a:t>33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311204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C379AB-9E46-40FA-A94C-A3C9254BFAA9}" type="slidenum">
              <a:rPr lang="ru-RU" smtClean="0"/>
              <a:t>34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411201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C379AB-9E46-40FA-A94C-A3C9254BFAA9}" type="slidenum">
              <a:rPr lang="ru-RU" smtClean="0"/>
              <a:t>35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361313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C379AB-9E46-40FA-A94C-A3C9254BFAA9}" type="slidenum">
              <a:rPr lang="ru-RU" smtClean="0"/>
              <a:t>36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38284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C379AB-9E46-40FA-A94C-A3C9254BFAA9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163036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C379AB-9E46-40FA-A94C-A3C9254BFAA9}" type="slidenum">
              <a:rPr lang="ru-RU" smtClean="0"/>
              <a:t>37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139905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C379AB-9E46-40FA-A94C-A3C9254BFAA9}" type="slidenum">
              <a:rPr lang="ru-RU" smtClean="0"/>
              <a:t>38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696057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C379AB-9E46-40FA-A94C-A3C9254BFAA9}" type="slidenum">
              <a:rPr lang="ru-RU" smtClean="0"/>
              <a:t>39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167034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C379AB-9E46-40FA-A94C-A3C9254BFAA9}" type="slidenum">
              <a:rPr lang="ru-RU" smtClean="0"/>
              <a:t>41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159574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C379AB-9E46-40FA-A94C-A3C9254BFAA9}" type="slidenum">
              <a:rPr lang="ru-RU" smtClean="0"/>
              <a:t>42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471179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C379AB-9E46-40FA-A94C-A3C9254BFAA9}" type="slidenum">
              <a:rPr lang="ru-RU" smtClean="0"/>
              <a:t>43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26139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C379AB-9E46-40FA-A94C-A3C9254BFAA9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5573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C379AB-9E46-40FA-A94C-A3C9254BFAA9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8570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C379AB-9E46-40FA-A94C-A3C9254BFAA9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12998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C379AB-9E46-40FA-A94C-A3C9254BFAA9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43351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C379AB-9E46-40FA-A94C-A3C9254BFAA9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74785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C379AB-9E46-40FA-A94C-A3C9254BFAA9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82422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C379AB-9E46-40FA-A94C-A3C9254BFAA9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58405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E62936-AE9D-44B2-81D5-7154C39ACE9F}" type="datetime1">
              <a:rPr lang="en-US" smtClean="0"/>
              <a:t>12/23/2022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rgbClr val="004792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ts val="1864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rgbClr val="C000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6F28D9-393E-4CDA-94ED-2D5FC3ABDD79}" type="datetime1">
              <a:rPr lang="en-US" smtClean="0"/>
              <a:t>12/23/2022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rgbClr val="004792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ts val="1864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rgbClr val="C000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58787" y="2191385"/>
            <a:ext cx="4293870" cy="37674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25DC46-F96C-4BD1-A55E-17A5E9E67BF2}" type="datetime1">
              <a:rPr lang="en-US" smtClean="0"/>
              <a:t>12/23/2022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rgbClr val="004792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ts val="1864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rgbClr val="C000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AE1AF6-7B47-4E98-910C-72D2D044F978}" type="datetime1">
              <a:rPr lang="en-US" smtClean="0"/>
              <a:t>12/23/2022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rgbClr val="004792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ts val="1864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7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21263B-C28C-4538-8BE4-C4F6AC77BA87}" type="datetime1">
              <a:rPr lang="en-US" smtClean="0"/>
              <a:t>12/23/2022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rgbClr val="004792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ts val="1864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761" y="1101089"/>
            <a:ext cx="11712575" cy="0"/>
          </a:xfrm>
          <a:custGeom>
            <a:avLst/>
            <a:gdLst/>
            <a:ahLst/>
            <a:cxnLst/>
            <a:rect l="l" t="t" r="r" b="b"/>
            <a:pathLst>
              <a:path w="11712575">
                <a:moveTo>
                  <a:pt x="0" y="0"/>
                </a:moveTo>
                <a:lnTo>
                  <a:pt x="11712575" y="0"/>
                </a:lnTo>
              </a:path>
            </a:pathLst>
          </a:custGeom>
          <a:ln w="38100">
            <a:solidFill>
              <a:srgbClr val="0047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89203" y="83819"/>
            <a:ext cx="1153668" cy="1267967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489966" y="6182867"/>
            <a:ext cx="11702415" cy="38100"/>
          </a:xfrm>
          <a:custGeom>
            <a:avLst/>
            <a:gdLst/>
            <a:ahLst/>
            <a:cxnLst/>
            <a:rect l="l" t="t" r="r" b="b"/>
            <a:pathLst>
              <a:path w="11702415" h="38100">
                <a:moveTo>
                  <a:pt x="0" y="38099"/>
                </a:moveTo>
                <a:lnTo>
                  <a:pt x="11702034" y="38099"/>
                </a:lnTo>
                <a:lnTo>
                  <a:pt x="11702034" y="0"/>
                </a:lnTo>
                <a:lnTo>
                  <a:pt x="0" y="0"/>
                </a:lnTo>
                <a:lnTo>
                  <a:pt x="0" y="38099"/>
                </a:lnTo>
                <a:close/>
              </a:path>
            </a:pathLst>
          </a:custGeom>
          <a:solidFill>
            <a:srgbClr val="00479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849882" y="411226"/>
            <a:ext cx="8492235" cy="3911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rgbClr val="C000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80898" y="1604010"/>
            <a:ext cx="11144885" cy="39211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69BC4B-4C07-43F5-A89D-407123EBAE6B}" type="datetime1">
              <a:rPr lang="en-US" smtClean="0"/>
              <a:t>12/23/2022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7482" y="6330795"/>
            <a:ext cx="302259" cy="252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0" i="0">
                <a:solidFill>
                  <a:srgbClr val="004792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ts val="1864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6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5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9.png"/><Relationship Id="rId4" Type="http://schemas.openxmlformats.org/officeDocument/2006/relationships/image" Target="../media/image88.png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4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4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4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4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4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4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4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4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png"/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3.png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4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5.png"/><Relationship Id="rId1" Type="http://schemas.openxmlformats.org/officeDocument/2006/relationships/slideLayout" Target="../slideLayouts/slideLayout4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6.png"/><Relationship Id="rId1" Type="http://schemas.openxmlformats.org/officeDocument/2006/relationships/slideLayout" Target="../slideLayouts/slideLayout4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4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433316" y="6077711"/>
            <a:ext cx="1811020" cy="402590"/>
          </a:xfrm>
          <a:custGeom>
            <a:avLst/>
            <a:gdLst/>
            <a:ahLst/>
            <a:cxnLst/>
            <a:rect l="l" t="t" r="r" b="b"/>
            <a:pathLst>
              <a:path w="1811020" h="402589">
                <a:moveTo>
                  <a:pt x="1810512" y="0"/>
                </a:moveTo>
                <a:lnTo>
                  <a:pt x="0" y="0"/>
                </a:lnTo>
                <a:lnTo>
                  <a:pt x="0" y="402335"/>
                </a:lnTo>
                <a:lnTo>
                  <a:pt x="1810512" y="402335"/>
                </a:lnTo>
                <a:lnTo>
                  <a:pt x="181051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71019" y="5181600"/>
            <a:ext cx="2081530" cy="1440779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95"/>
              </a:spcBef>
            </a:pPr>
            <a:r>
              <a:rPr sz="2000" b="1" spc="-5" dirty="0" err="1">
                <a:solidFill>
                  <a:srgbClr val="585858"/>
                </a:solidFill>
                <a:latin typeface="Arial"/>
                <a:cs typeface="Arial"/>
              </a:rPr>
              <a:t>Автор</a:t>
            </a:r>
            <a:r>
              <a:rPr lang="ru-RU" sz="2000" b="1" spc="-5" dirty="0">
                <a:solidFill>
                  <a:srgbClr val="585858"/>
                </a:solidFill>
                <a:latin typeface="Arial"/>
                <a:cs typeface="Arial"/>
              </a:rPr>
              <a:t>ы</a:t>
            </a:r>
            <a:r>
              <a:rPr sz="2000" b="1" spc="-5" dirty="0">
                <a:solidFill>
                  <a:srgbClr val="585858"/>
                </a:solidFill>
                <a:latin typeface="Arial"/>
                <a:cs typeface="Arial"/>
              </a:rPr>
              <a:t>:</a:t>
            </a:r>
            <a:endParaRPr lang="ru-RU" sz="2000" b="1" spc="-5" dirty="0">
              <a:solidFill>
                <a:srgbClr val="585858"/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95"/>
              </a:spcBef>
            </a:pPr>
            <a:endParaRPr sz="105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000" b="1" spc="-5" dirty="0">
                <a:solidFill>
                  <a:srgbClr val="585858"/>
                </a:solidFill>
                <a:latin typeface="Arial"/>
                <a:cs typeface="Arial"/>
              </a:rPr>
              <a:t>Группа:</a:t>
            </a:r>
            <a:endParaRPr sz="20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000" b="1" spc="-5" dirty="0">
                <a:solidFill>
                  <a:srgbClr val="585858"/>
                </a:solidFill>
                <a:latin typeface="Arial"/>
                <a:cs typeface="Arial"/>
              </a:rPr>
              <a:t>Преподаватель: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803506" y="6364935"/>
            <a:ext cx="117475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-5" dirty="0">
                <a:solidFill>
                  <a:srgbClr val="585858"/>
                </a:solidFill>
                <a:latin typeface="Microsoft Sans Serif"/>
                <a:cs typeface="Microsoft Sans Serif"/>
              </a:rPr>
              <a:t>1</a:t>
            </a:r>
            <a:endParaRPr sz="1300">
              <a:latin typeface="Microsoft Sans Serif"/>
              <a:cs typeface="Microsoft Sans Serif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16051" y="656844"/>
            <a:ext cx="5905500" cy="1598676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2611556" y="5157489"/>
            <a:ext cx="7446844" cy="1474121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95"/>
              </a:spcBef>
            </a:pPr>
            <a:r>
              <a:rPr lang="ru-RU" sz="2000" spc="-25" dirty="0" err="1">
                <a:solidFill>
                  <a:srgbClr val="585858"/>
                </a:solidFill>
                <a:latin typeface="Microsoft Sans Serif"/>
                <a:cs typeface="Microsoft Sans Serif"/>
              </a:rPr>
              <a:t>Бектев</a:t>
            </a:r>
            <a:r>
              <a:rPr lang="ru-RU" sz="2000" spc="-25" dirty="0">
                <a:solidFill>
                  <a:srgbClr val="585858"/>
                </a:solidFill>
                <a:latin typeface="Microsoft Sans Serif"/>
                <a:cs typeface="Microsoft Sans Serif"/>
              </a:rPr>
              <a:t> Д</a:t>
            </a:r>
            <a:r>
              <a:rPr lang="ru-RU" sz="2000" spc="-5" dirty="0">
                <a:solidFill>
                  <a:srgbClr val="585858"/>
                </a:solidFill>
                <a:latin typeface="Microsoft Sans Serif"/>
                <a:cs typeface="Microsoft Sans Serif"/>
              </a:rPr>
              <a:t>анил, </a:t>
            </a:r>
            <a:r>
              <a:rPr lang="ru-RU" sz="2000" spc="-5" dirty="0" err="1">
                <a:solidFill>
                  <a:srgbClr val="585858"/>
                </a:solidFill>
                <a:latin typeface="Microsoft Sans Serif"/>
                <a:cs typeface="Microsoft Sans Serif"/>
              </a:rPr>
              <a:t>Воронович</a:t>
            </a:r>
            <a:r>
              <a:rPr lang="ru-RU" sz="2000" spc="-5" dirty="0">
                <a:solidFill>
                  <a:srgbClr val="585858"/>
                </a:solidFill>
                <a:latin typeface="Microsoft Sans Serif"/>
                <a:cs typeface="Microsoft Sans Serif"/>
              </a:rPr>
              <a:t> Кирилл, Кобыльникова Алина, Миронова Юлия, </a:t>
            </a:r>
            <a:r>
              <a:rPr lang="ru-RU" sz="2000" spc="-5" dirty="0" err="1">
                <a:solidFill>
                  <a:srgbClr val="585858"/>
                </a:solidFill>
                <a:latin typeface="Microsoft Sans Serif"/>
                <a:cs typeface="Microsoft Sans Serif"/>
              </a:rPr>
              <a:t>Сушкевич</a:t>
            </a:r>
            <a:r>
              <a:rPr lang="ru-RU" sz="2000" spc="-5" dirty="0">
                <a:solidFill>
                  <a:srgbClr val="585858"/>
                </a:solidFill>
                <a:latin typeface="Microsoft Sans Serif"/>
                <a:cs typeface="Microsoft Sans Serif"/>
              </a:rPr>
              <a:t> Владислав</a:t>
            </a:r>
            <a:endParaRPr sz="2000" dirty="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000" dirty="0">
                <a:solidFill>
                  <a:srgbClr val="585858"/>
                </a:solidFill>
                <a:latin typeface="Microsoft Sans Serif"/>
                <a:cs typeface="Microsoft Sans Serif"/>
              </a:rPr>
              <a:t>С1</a:t>
            </a:r>
            <a:r>
              <a:rPr lang="ru-RU" sz="2000" dirty="0">
                <a:solidFill>
                  <a:srgbClr val="585858"/>
                </a:solidFill>
                <a:latin typeface="Microsoft Sans Serif"/>
                <a:cs typeface="Microsoft Sans Serif"/>
              </a:rPr>
              <a:t>8</a:t>
            </a:r>
            <a:r>
              <a:rPr sz="2000" dirty="0">
                <a:solidFill>
                  <a:srgbClr val="585858"/>
                </a:solidFill>
                <a:latin typeface="Microsoft Sans Serif"/>
                <a:cs typeface="Microsoft Sans Serif"/>
              </a:rPr>
              <a:t>-70</a:t>
            </a:r>
            <a:r>
              <a:rPr lang="ru-RU" sz="2000" dirty="0">
                <a:solidFill>
                  <a:srgbClr val="585858"/>
                </a:solidFill>
                <a:latin typeface="Microsoft Sans Serif"/>
                <a:cs typeface="Microsoft Sans Serif"/>
              </a:rPr>
              <a:t>2</a:t>
            </a:r>
            <a:endParaRPr sz="2000" dirty="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lang="ru-RU" sz="2000" spc="-15" dirty="0">
                <a:solidFill>
                  <a:srgbClr val="585858"/>
                </a:solidFill>
                <a:latin typeface="Microsoft Sans Serif"/>
                <a:cs typeface="Microsoft Sans Serif"/>
              </a:rPr>
              <a:t>Домашова</a:t>
            </a:r>
            <a:r>
              <a:rPr sz="2000" spc="-45" dirty="0">
                <a:solidFill>
                  <a:srgbClr val="585858"/>
                </a:solidFill>
                <a:latin typeface="Microsoft Sans Serif"/>
                <a:cs typeface="Microsoft Sans Serif"/>
              </a:rPr>
              <a:t> </a:t>
            </a:r>
            <a:r>
              <a:rPr lang="ru-RU" sz="2000" spc="-45" dirty="0">
                <a:solidFill>
                  <a:srgbClr val="585858"/>
                </a:solidFill>
                <a:latin typeface="Microsoft Sans Serif"/>
                <a:cs typeface="Microsoft Sans Serif"/>
              </a:rPr>
              <a:t>Д</a:t>
            </a:r>
            <a:r>
              <a:rPr sz="2000" spc="-5" dirty="0">
                <a:solidFill>
                  <a:srgbClr val="585858"/>
                </a:solidFill>
                <a:latin typeface="Microsoft Sans Serif"/>
                <a:cs typeface="Microsoft Sans Serif"/>
              </a:rPr>
              <a:t>.В.</a:t>
            </a:r>
            <a:endParaRPr sz="2000" dirty="0">
              <a:latin typeface="Microsoft Sans Serif"/>
              <a:cs typeface="Microsoft Sans Serif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0144C41-95EA-77AF-07B9-E0367E821305}"/>
              </a:ext>
            </a:extLst>
          </p:cNvPr>
          <p:cNvSpPr txBox="1"/>
          <p:nvPr/>
        </p:nvSpPr>
        <p:spPr>
          <a:xfrm>
            <a:off x="2631434" y="3175742"/>
            <a:ext cx="78336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>
                <a:solidFill>
                  <a:srgbClr val="002060"/>
                </a:solidFill>
                <a:latin typeface="+mj-lt"/>
              </a:rPr>
              <a:t>Анализ данных кредитного риска</a:t>
            </a:r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1864"/>
              </a:lnSpc>
            </a:pPr>
            <a:fld id="{81D60167-4931-47E6-BA6A-407CBD079E47}" type="slidenum">
              <a:rPr lang="en-US" spc="-5" smtClean="0"/>
              <a:t>1</a:t>
            </a:fld>
            <a:endParaRPr lang="en-US" spc="-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7BE39FB8-1895-3EBE-C57F-36EDE5527C6A}"/>
              </a:ext>
            </a:extLst>
          </p:cNvPr>
          <p:cNvSpPr/>
          <p:nvPr/>
        </p:nvSpPr>
        <p:spPr>
          <a:xfrm>
            <a:off x="204804" y="5943600"/>
            <a:ext cx="11987196" cy="5031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49882" y="411226"/>
            <a:ext cx="7217918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pc="-5" dirty="0"/>
              <a:t>Анализ данных</a:t>
            </a:r>
            <a:br>
              <a:rPr lang="ru-RU" spc="-5" dirty="0"/>
            </a:br>
            <a:r>
              <a:rPr lang="ru-RU" spc="-5" dirty="0"/>
              <a:t/>
            </a:r>
            <a:br>
              <a:rPr lang="ru-RU" spc="-5" dirty="0"/>
            </a:br>
            <a:endParaRPr spc="-5" dirty="0"/>
          </a:p>
        </p:txBody>
      </p:sp>
      <p:sp>
        <p:nvSpPr>
          <p:cNvPr id="10" name="object 10"/>
          <p:cNvSpPr txBox="1"/>
          <p:nvPr/>
        </p:nvSpPr>
        <p:spPr>
          <a:xfrm>
            <a:off x="11353800" y="6330796"/>
            <a:ext cx="305688" cy="2436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64"/>
              </a:lnSpc>
            </a:pPr>
            <a:fld id="{81D60167-4931-47E6-BA6A-407CBD079E47}" type="slidenum">
              <a:rPr sz="1600" spc="-5" dirty="0">
                <a:solidFill>
                  <a:srgbClr val="004792"/>
                </a:solidFill>
                <a:latin typeface="+mj-lt"/>
                <a:cs typeface="Microsoft Sans Serif"/>
              </a:rPr>
              <a:t>10</a:t>
            </a:fld>
            <a:endParaRPr sz="1600" dirty="0">
              <a:latin typeface="+mj-lt"/>
              <a:cs typeface="Microsoft Sans Serif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E8DF55C-E0FE-9939-F611-4314851AA5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287" y="1406412"/>
            <a:ext cx="3429000" cy="3846554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2C8F42A-4DA0-553D-3AE6-62FBD1A049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16854" y="1441549"/>
            <a:ext cx="3429000" cy="3811417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6B0BCF5D-4E8E-A01A-D9BD-1589B35329E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44714" y="1371600"/>
            <a:ext cx="3309086" cy="379086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944CE4C-4815-52FA-97AE-79F2C1280C63}"/>
              </a:ext>
            </a:extLst>
          </p:cNvPr>
          <p:cNvSpPr txBox="1"/>
          <p:nvPr/>
        </p:nvSpPr>
        <p:spPr>
          <a:xfrm>
            <a:off x="718287" y="5486400"/>
            <a:ext cx="3320313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b="0" dirty="0">
                <a:effectLst/>
              </a:rPr>
              <a:t>1 - нет имущества, 2 - автомобиль или другой транспорт, 3 - социальные сбережения/страховка, 4 - недвижимость</a:t>
            </a:r>
          </a:p>
          <a:p>
            <a:endParaRPr lang="ru-R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E1CE890-A8DD-5E71-F711-AEA4BEAAA82D}"/>
              </a:ext>
            </a:extLst>
          </p:cNvPr>
          <p:cNvSpPr txBox="1"/>
          <p:nvPr/>
        </p:nvSpPr>
        <p:spPr>
          <a:xfrm>
            <a:off x="4457700" y="5333313"/>
            <a:ext cx="327660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b="0" dirty="0">
                <a:effectLst/>
              </a:rPr>
              <a:t>1 - бесплатно проживает с кем-то, 2 - арендует жилье, 3 - собственное жилье</a:t>
            </a:r>
          </a:p>
          <a:p>
            <a:endParaRPr lang="ru-R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C9E5DF4-408D-FB40-E6CC-A2B9DE29159C}"/>
              </a:ext>
            </a:extLst>
          </p:cNvPr>
          <p:cNvSpPr txBox="1"/>
          <p:nvPr/>
        </p:nvSpPr>
        <p:spPr>
          <a:xfrm>
            <a:off x="8382000" y="5252966"/>
            <a:ext cx="30917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b="0" dirty="0">
                <a:effectLst/>
              </a:rPr>
              <a:t>1 - 1, 2 - 2-3, 3 - 4-5, 4 - &gt;=6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65220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7BE39FB8-1895-3EBE-C57F-36EDE5527C6A}"/>
              </a:ext>
            </a:extLst>
          </p:cNvPr>
          <p:cNvSpPr/>
          <p:nvPr/>
        </p:nvSpPr>
        <p:spPr>
          <a:xfrm>
            <a:off x="204804" y="5943600"/>
            <a:ext cx="11987196" cy="5031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49882" y="411226"/>
            <a:ext cx="7217918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pc="-5" dirty="0"/>
              <a:t>Анализ данных</a:t>
            </a:r>
            <a:br>
              <a:rPr lang="ru-RU" spc="-5" dirty="0"/>
            </a:br>
            <a:r>
              <a:rPr lang="ru-RU" spc="-5" dirty="0"/>
              <a:t/>
            </a:r>
            <a:br>
              <a:rPr lang="ru-RU" spc="-5" dirty="0"/>
            </a:br>
            <a:endParaRPr spc="-5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D9BB7D7-8162-37FA-2666-46309C7E12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1260264"/>
            <a:ext cx="3667637" cy="4201111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802471C3-7FC7-D8BA-C997-A9BE1B7D19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00260" y="1179300"/>
            <a:ext cx="3791479" cy="4296375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6C22E204-801B-AA13-3FD1-F0A492B62FD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29155" y="1347222"/>
            <a:ext cx="4281980" cy="252978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BF01240-D237-41F6-A102-7ACD8546FEF3}"/>
              </a:ext>
            </a:extLst>
          </p:cNvPr>
          <p:cNvSpPr txBox="1"/>
          <p:nvPr/>
        </p:nvSpPr>
        <p:spPr>
          <a:xfrm>
            <a:off x="103981" y="5392076"/>
            <a:ext cx="4391819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b="0" dirty="0">
                <a:effectLst/>
              </a:rPr>
              <a:t>1 безработный/неквалифицированный не гражданин Германии; 2 - неквалифицированный гражданин Германии; 3 - квалифицированный работник; 4 - менеджер/самостоятельный предприниматель/высококвалифицированный специалист</a:t>
            </a:r>
          </a:p>
          <a:p>
            <a:endParaRPr lang="ru-R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98124C7-1914-850C-EE5A-CB5F4D3C4908}"/>
              </a:ext>
            </a:extLst>
          </p:cNvPr>
          <p:cNvSpPr txBox="1"/>
          <p:nvPr/>
        </p:nvSpPr>
        <p:spPr>
          <a:xfrm>
            <a:off x="4648200" y="5475675"/>
            <a:ext cx="33435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1 - от 0 до 2; 2 - от 3 или больше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1864"/>
              </a:lnSpc>
            </a:pPr>
            <a:fld id="{81D60167-4931-47E6-BA6A-407CBD079E47}" type="slidenum">
              <a:rPr lang="en-US" spc="-5" smtClean="0"/>
              <a:t>11</a:t>
            </a:fld>
            <a:endParaRPr lang="en-US" spc="-5" dirty="0"/>
          </a:p>
        </p:txBody>
      </p:sp>
    </p:spTree>
    <p:extLst>
      <p:ext uri="{BB962C8B-B14F-4D97-AF65-F5344CB8AC3E}">
        <p14:creationId xmlns:p14="http://schemas.microsoft.com/office/powerpoint/2010/main" val="1920425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7BE39FB8-1895-3EBE-C57F-36EDE5527C6A}"/>
              </a:ext>
            </a:extLst>
          </p:cNvPr>
          <p:cNvSpPr/>
          <p:nvPr/>
        </p:nvSpPr>
        <p:spPr>
          <a:xfrm>
            <a:off x="204804" y="5943600"/>
            <a:ext cx="11987196" cy="5031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49882" y="411226"/>
            <a:ext cx="7217918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pc="-5" dirty="0"/>
              <a:t>Анализ данных</a:t>
            </a:r>
            <a:br>
              <a:rPr lang="ru-RU" spc="-5" dirty="0"/>
            </a:br>
            <a:r>
              <a:rPr lang="ru-RU" spc="-5" dirty="0"/>
              <a:t/>
            </a:r>
            <a:br>
              <a:rPr lang="ru-RU" spc="-5" dirty="0"/>
            </a:br>
            <a:endParaRPr spc="-5" dirty="0"/>
          </a:p>
        </p:txBody>
      </p:sp>
      <p:sp>
        <p:nvSpPr>
          <p:cNvPr id="10" name="object 10"/>
          <p:cNvSpPr txBox="1"/>
          <p:nvPr/>
        </p:nvSpPr>
        <p:spPr>
          <a:xfrm>
            <a:off x="11470258" y="6330795"/>
            <a:ext cx="416942" cy="2436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64"/>
              </a:lnSpc>
            </a:pPr>
            <a:fld id="{81D60167-4931-47E6-BA6A-407CBD079E47}" type="slidenum">
              <a:rPr sz="1600" spc="-5" dirty="0">
                <a:solidFill>
                  <a:srgbClr val="004792"/>
                </a:solidFill>
                <a:latin typeface="+mj-lt"/>
                <a:cs typeface="Microsoft Sans Serif"/>
              </a:rPr>
              <a:t>12</a:t>
            </a:fld>
            <a:endParaRPr sz="1600" dirty="0">
              <a:latin typeface="+mj-lt"/>
              <a:cs typeface="Microsoft Sans Serif"/>
            </a:endParaRPr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77331B68-C001-9C82-E048-DF61743788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5943600"/>
            <a:ext cx="4963544" cy="789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8" name="Picture 4">
            <a:extLst>
              <a:ext uri="{FF2B5EF4-FFF2-40B4-BE49-F238E27FC236}">
                <a16:creationId xmlns:a16="http://schemas.microsoft.com/office/drawing/2014/main" id="{C916A2FF-8EB0-D76C-4FF7-61595832F9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1382" y="1133287"/>
            <a:ext cx="4343400" cy="4733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FBD970C-B6A2-054F-D392-749C9DDCDF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2362200"/>
            <a:ext cx="4754398" cy="2866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2599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849882" y="411226"/>
            <a:ext cx="8492235" cy="369332"/>
          </a:xfrm>
        </p:spPr>
        <p:txBody>
          <a:bodyPr/>
          <a:lstStyle/>
          <a:p>
            <a:r>
              <a:rPr lang="ru-RU" dirty="0" smtClean="0"/>
              <a:t>Кодировка</a:t>
            </a:r>
            <a:endParaRPr lang="en-US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80898" y="1604010"/>
            <a:ext cx="11144885" cy="1661993"/>
          </a:xfrm>
        </p:spPr>
        <p:txBody>
          <a:bodyPr/>
          <a:lstStyle/>
          <a:p>
            <a:r>
              <a:rPr lang="ru-RU" dirty="0"/>
              <a:t>В виду отсутствия возможности оценить вклад </a:t>
            </a:r>
            <a:r>
              <a:rPr lang="ru-RU" dirty="0" smtClean="0"/>
              <a:t>номинальных признаков, была произведена кодировка с помощью кодировщика </a:t>
            </a:r>
            <a:r>
              <a:rPr lang="en-US" b="1" dirty="0" err="1" smtClean="0"/>
              <a:t>OneHotEncoder</a:t>
            </a:r>
            <a:r>
              <a:rPr lang="en-US" b="1" dirty="0" smtClean="0"/>
              <a:t> </a:t>
            </a:r>
            <a:r>
              <a:rPr lang="ru-RU" dirty="0" smtClean="0"/>
              <a:t>из библиотеки </a:t>
            </a:r>
            <a:r>
              <a:rPr lang="en-US" dirty="0" err="1" smtClean="0"/>
              <a:t>sklearn</a:t>
            </a:r>
            <a:r>
              <a:rPr lang="ru-RU" dirty="0" smtClean="0"/>
              <a:t>. В группу закодированных признаков попали: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Кредитная история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Цель кредита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Семейный статус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mtClean="0"/>
              <a:t>Имущество</a:t>
            </a:r>
            <a:endParaRPr lang="en-US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240" y="3429000"/>
            <a:ext cx="11506200" cy="438211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240" y="3867211"/>
            <a:ext cx="11506200" cy="2608718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 rot="5400000">
            <a:off x="11906440" y="6019800"/>
            <a:ext cx="285560" cy="2855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1864"/>
              </a:lnSpc>
            </a:pPr>
            <a:fld id="{81D60167-4931-47E6-BA6A-407CBD079E47}" type="slidenum">
              <a:rPr lang="en-US" spc="-5" smtClean="0"/>
              <a:t>13</a:t>
            </a:fld>
            <a:endParaRPr lang="en-US" spc="-5" dirty="0"/>
          </a:p>
        </p:txBody>
      </p:sp>
    </p:spTree>
    <p:extLst>
      <p:ext uri="{BB962C8B-B14F-4D97-AF65-F5344CB8AC3E}">
        <p14:creationId xmlns:p14="http://schemas.microsoft.com/office/powerpoint/2010/main" val="1031660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849882" y="411226"/>
            <a:ext cx="8492235" cy="369332"/>
          </a:xfrm>
        </p:spPr>
        <p:txBody>
          <a:bodyPr/>
          <a:lstStyle/>
          <a:p>
            <a:r>
              <a:rPr lang="ru-RU" dirty="0"/>
              <a:t>Стандартизация данных</a:t>
            </a:r>
            <a:endParaRPr lang="en-US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1946469"/>
            <a:ext cx="8402223" cy="905001"/>
          </a:xfrm>
          <a:prstGeom prst="rect">
            <a:avLst/>
          </a:prstGeom>
        </p:spPr>
      </p:pic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80898" y="1524000"/>
            <a:ext cx="11144885" cy="276999"/>
          </a:xfrm>
        </p:spPr>
        <p:txBody>
          <a:bodyPr/>
          <a:lstStyle/>
          <a:p>
            <a:r>
              <a:rPr lang="ru-RU" dirty="0"/>
              <a:t>Далее были произведена стандартизация данных:</a:t>
            </a:r>
            <a:endParaRPr lang="en-US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000" y="2854580"/>
            <a:ext cx="11433110" cy="3774820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11814110" y="5715000"/>
            <a:ext cx="377890" cy="6826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1864"/>
              </a:lnSpc>
            </a:pPr>
            <a:fld id="{81D60167-4931-47E6-BA6A-407CBD079E47}" type="slidenum">
              <a:rPr lang="en-US" spc="-5" smtClean="0"/>
              <a:t>14</a:t>
            </a:fld>
            <a:endParaRPr lang="en-US" spc="-5" dirty="0"/>
          </a:p>
        </p:txBody>
      </p:sp>
    </p:spTree>
    <p:extLst>
      <p:ext uri="{BB962C8B-B14F-4D97-AF65-F5344CB8AC3E}">
        <p14:creationId xmlns:p14="http://schemas.microsoft.com/office/powerpoint/2010/main" val="4035060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849882" y="411226"/>
            <a:ext cx="8492235" cy="369332"/>
          </a:xfrm>
        </p:spPr>
        <p:txBody>
          <a:bodyPr/>
          <a:lstStyle/>
          <a:p>
            <a:r>
              <a:rPr lang="ru-RU" dirty="0"/>
              <a:t>Построение матрицы корреляции</a:t>
            </a:r>
            <a:endParaRPr lang="en-US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09735" y="1752600"/>
            <a:ext cx="11144885" cy="369332"/>
          </a:xfrm>
        </p:spPr>
        <p:txBody>
          <a:bodyPr/>
          <a:lstStyle/>
          <a:p>
            <a:r>
              <a:rPr lang="ru-RU" sz="2400" dirty="0"/>
              <a:t>Была построена матрица корреляции:</a:t>
            </a:r>
            <a:endParaRPr lang="en-US" sz="24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735" y="2704668"/>
            <a:ext cx="8920065" cy="690494"/>
          </a:xfrm>
          <a:prstGeom prst="rect">
            <a:avLst/>
          </a:prstGeom>
        </p:spPr>
      </p:pic>
      <p:sp>
        <p:nvSpPr>
          <p:cNvPr id="5" name="object 6"/>
          <p:cNvSpPr txBox="1"/>
          <p:nvPr/>
        </p:nvSpPr>
        <p:spPr>
          <a:xfrm>
            <a:off x="11353800" y="6330795"/>
            <a:ext cx="305688" cy="2436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64"/>
              </a:lnSpc>
            </a:pPr>
            <a:r>
              <a:rPr lang="ru-RU" sz="1600" spc="-5" dirty="0">
                <a:solidFill>
                  <a:srgbClr val="004792"/>
                </a:solidFill>
                <a:cs typeface="Microsoft Sans Serif"/>
              </a:rPr>
              <a:t>14</a:t>
            </a:r>
            <a:endParaRPr sz="1600" dirty="0">
              <a:cs typeface="Microsoft Sans Serif"/>
            </a:endParaRPr>
          </a:p>
        </p:txBody>
      </p:sp>
    </p:spTree>
    <p:extLst>
      <p:ext uri="{BB962C8B-B14F-4D97-AF65-F5344CB8AC3E}">
        <p14:creationId xmlns:p14="http://schemas.microsoft.com/office/powerpoint/2010/main" val="2080412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5240"/>
            <a:ext cx="12192000" cy="6842760"/>
          </a:xfrm>
          <a:prstGeom prst="rect">
            <a:avLst/>
          </a:prstGeom>
        </p:spPr>
      </p:pic>
      <p:sp>
        <p:nvSpPr>
          <p:cNvPr id="6" name="Номер слайда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1864"/>
              </a:lnSpc>
            </a:pPr>
            <a:fld id="{81D60167-4931-47E6-BA6A-407CBD079E47}" type="slidenum">
              <a:rPr lang="en-US" spc="-5" smtClean="0"/>
              <a:t>16</a:t>
            </a:fld>
            <a:endParaRPr lang="en-US" spc="-5" dirty="0"/>
          </a:p>
        </p:txBody>
      </p:sp>
    </p:spTree>
    <p:extLst>
      <p:ext uri="{BB962C8B-B14F-4D97-AF65-F5344CB8AC3E}">
        <p14:creationId xmlns:p14="http://schemas.microsoft.com/office/powerpoint/2010/main" val="1173476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849882" y="411226"/>
            <a:ext cx="8492235" cy="369332"/>
          </a:xfrm>
        </p:spPr>
        <p:txBody>
          <a:bodyPr/>
          <a:lstStyle/>
          <a:p>
            <a:r>
              <a:rPr lang="ru-RU" dirty="0"/>
              <a:t>Целевой признак:</a:t>
            </a:r>
            <a:endParaRPr lang="en-US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62000" y="2419609"/>
            <a:ext cx="11144885" cy="369332"/>
          </a:xfrm>
        </p:spPr>
        <p:txBody>
          <a:bodyPr/>
          <a:lstStyle/>
          <a:p>
            <a:r>
              <a:rPr lang="ru-RU" sz="2400" dirty="0"/>
              <a:t>Целевой признак и его корреляция с другими признаками:</a:t>
            </a:r>
            <a:endParaRPr lang="en-US" sz="2400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3048000"/>
            <a:ext cx="7086599" cy="520422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01000" y="1143000"/>
            <a:ext cx="2904550" cy="5417455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381000" y="5715000"/>
            <a:ext cx="7620000" cy="8454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Прямоугольник 8"/>
          <p:cNvSpPr/>
          <p:nvPr/>
        </p:nvSpPr>
        <p:spPr>
          <a:xfrm>
            <a:off x="10905550" y="5482230"/>
            <a:ext cx="1286450" cy="8454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Номер слайда 9"/>
          <p:cNvSpPr>
            <a:spLocks noGrp="1"/>
          </p:cNvSpPr>
          <p:nvPr>
            <p:ph type="sldNum" sz="quarter" idx="7"/>
          </p:nvPr>
        </p:nvSpPr>
        <p:spPr>
          <a:xfrm>
            <a:off x="11353800" y="6327685"/>
            <a:ext cx="286141" cy="238652"/>
          </a:xfrm>
        </p:spPr>
        <p:txBody>
          <a:bodyPr/>
          <a:lstStyle/>
          <a:p>
            <a:pPr marL="38100">
              <a:lnSpc>
                <a:spcPts val="1864"/>
              </a:lnSpc>
            </a:pPr>
            <a:fld id="{81D60167-4931-47E6-BA6A-407CBD079E47}" type="slidenum">
              <a:rPr lang="en-US" spc="-5" smtClean="0"/>
              <a:t>17</a:t>
            </a:fld>
            <a:endParaRPr lang="en-US" spc="-5" dirty="0"/>
          </a:p>
        </p:txBody>
      </p:sp>
    </p:spTree>
    <p:extLst>
      <p:ext uri="{BB962C8B-B14F-4D97-AF65-F5344CB8AC3E}">
        <p14:creationId xmlns:p14="http://schemas.microsoft.com/office/powerpoint/2010/main" val="2584392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849882" y="411226"/>
            <a:ext cx="8492235" cy="369332"/>
          </a:xfrm>
        </p:spPr>
        <p:txBody>
          <a:bodyPr/>
          <a:lstStyle/>
          <a:p>
            <a:r>
              <a:rPr lang="ru-RU" dirty="0"/>
              <a:t>Метод </a:t>
            </a:r>
            <a:r>
              <a:rPr lang="en-US" dirty="0"/>
              <a:t>k</a:t>
            </a:r>
            <a:r>
              <a:rPr lang="ru-RU" dirty="0"/>
              <a:t>-средних для категориальных признаков</a:t>
            </a:r>
            <a:endParaRPr lang="en-US" dirty="0"/>
          </a:p>
        </p:txBody>
      </p:sp>
      <p:sp>
        <p:nvSpPr>
          <p:cNvPr id="7" name="object 6"/>
          <p:cNvSpPr txBox="1"/>
          <p:nvPr/>
        </p:nvSpPr>
        <p:spPr>
          <a:xfrm>
            <a:off x="11353800" y="6330795"/>
            <a:ext cx="305688" cy="2436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64"/>
              </a:lnSpc>
            </a:pPr>
            <a:r>
              <a:rPr lang="ru-RU" sz="1600" spc="-5" dirty="0" smtClean="0">
                <a:solidFill>
                  <a:srgbClr val="004792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18</a:t>
            </a:r>
            <a:endParaRPr sz="1600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457E8E5-02D9-765E-E6F7-171A339A93B0}"/>
              </a:ext>
            </a:extLst>
          </p:cNvPr>
          <p:cNvSpPr txBox="1"/>
          <p:nvPr/>
        </p:nvSpPr>
        <p:spPr>
          <a:xfrm>
            <a:off x="935862" y="3244222"/>
            <a:ext cx="559794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Проверяем на выбросы с помощью метода </a:t>
            </a:r>
            <a:r>
              <a:rPr lang="en-US" dirty="0"/>
              <a:t>k-</a:t>
            </a:r>
            <a:r>
              <a:rPr lang="ru-RU" dirty="0"/>
              <a:t>средних. </a:t>
            </a:r>
            <a:endParaRPr lang="ru-RU" dirty="0" smtClean="0"/>
          </a:p>
          <a:p>
            <a:r>
              <a:rPr lang="ru-RU" dirty="0" smtClean="0"/>
              <a:t>4-ый кластер выделяется на фоне остальных – в нём количество не выданных кредитов превышает выданные почти в два раза. Рассмотрим его подробнее далее. 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8880" y="1370045"/>
            <a:ext cx="5518799" cy="137160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1600" y="1295400"/>
            <a:ext cx="2885527" cy="418148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0989170" y="1370045"/>
            <a:ext cx="92044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50" dirty="0" smtClean="0"/>
              <a:t>В процентах</a:t>
            </a:r>
            <a:endParaRPr lang="en-US" sz="1050" dirty="0"/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33807" y="1328742"/>
            <a:ext cx="2457793" cy="4114800"/>
          </a:xfrm>
          <a:prstGeom prst="rect">
            <a:avLst/>
          </a:prstGeom>
          <a:ln>
            <a:noFill/>
          </a:ln>
        </p:spPr>
      </p:pic>
      <p:sp>
        <p:nvSpPr>
          <p:cNvPr id="13" name="TextBox 12"/>
          <p:cNvSpPr txBox="1"/>
          <p:nvPr/>
        </p:nvSpPr>
        <p:spPr>
          <a:xfrm>
            <a:off x="8146497" y="1373892"/>
            <a:ext cx="84510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50" dirty="0" smtClean="0"/>
              <a:t>Количество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2453583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849882" y="411226"/>
            <a:ext cx="8492235" cy="369332"/>
          </a:xfrm>
        </p:spPr>
        <p:txBody>
          <a:bodyPr/>
          <a:lstStyle/>
          <a:p>
            <a:r>
              <a:rPr lang="ru-RU" dirty="0" smtClean="0"/>
              <a:t>Анализ 4-ого кластера. Мода</a:t>
            </a:r>
            <a:endParaRPr lang="en-US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04495" y="2898635"/>
            <a:ext cx="9234905" cy="3016210"/>
          </a:xfrm>
        </p:spPr>
        <p:txBody>
          <a:bodyPr/>
          <a:lstStyle/>
          <a:p>
            <a:r>
              <a:rPr lang="ru-RU" sz="1400" dirty="0" smtClean="0"/>
              <a:t>Расчетный счет: 4 </a:t>
            </a:r>
            <a:r>
              <a:rPr lang="ru-RU" sz="1400" dirty="0"/>
              <a:t>- больше 1000 </a:t>
            </a:r>
            <a:r>
              <a:rPr lang="ru-RU" sz="1400" dirty="0" smtClean="0"/>
              <a:t>евро;</a:t>
            </a:r>
          </a:p>
          <a:p>
            <a:r>
              <a:rPr lang="ru-RU" sz="1400" dirty="0" smtClean="0"/>
              <a:t>Кредитная </a:t>
            </a:r>
            <a:r>
              <a:rPr lang="ru-RU" sz="1400" dirty="0"/>
              <a:t>история </a:t>
            </a:r>
            <a:r>
              <a:rPr lang="ru-RU" sz="1400" dirty="0" smtClean="0"/>
              <a:t>: 3 </a:t>
            </a:r>
            <a:r>
              <a:rPr lang="ru-RU" sz="1400" dirty="0"/>
              <a:t>- кредиты не взяты / все кредиты возвращены </a:t>
            </a:r>
            <a:r>
              <a:rPr lang="ru-RU" sz="1400" dirty="0" smtClean="0"/>
              <a:t>вовремя;</a:t>
            </a:r>
          </a:p>
          <a:p>
            <a:r>
              <a:rPr lang="ru-RU" sz="1400" dirty="0" smtClean="0"/>
              <a:t>Цель кредита : 5 - на остальное;</a:t>
            </a:r>
          </a:p>
          <a:p>
            <a:r>
              <a:rPr lang="ru-RU" sz="1400" dirty="0" smtClean="0"/>
              <a:t>Сберегательный счет: 1 - неизвестно/нет сберегательного счета;</a:t>
            </a:r>
          </a:p>
          <a:p>
            <a:r>
              <a:rPr lang="ru-RU" sz="1400" dirty="0" smtClean="0"/>
              <a:t>Стаж работы: 3 - работает &gt; 1 года и &lt; 4 лет;</a:t>
            </a:r>
          </a:p>
          <a:p>
            <a:r>
              <a:rPr lang="ru-RU" sz="1400" dirty="0" smtClean="0"/>
              <a:t>Процентная ставка: 1 - &lt; 2,0;</a:t>
            </a:r>
          </a:p>
          <a:p>
            <a:r>
              <a:rPr lang="ru-RU" sz="1400" dirty="0" smtClean="0"/>
              <a:t>Семейный статус: 3 - мужчина женат; </a:t>
            </a:r>
          </a:p>
          <a:p>
            <a:r>
              <a:rPr lang="ru-RU" sz="1400" dirty="0" smtClean="0"/>
              <a:t>Поручитель/</a:t>
            </a:r>
            <a:r>
              <a:rPr lang="ru-RU" sz="1400" dirty="0" err="1" smtClean="0"/>
              <a:t>созаемщик</a:t>
            </a:r>
            <a:r>
              <a:rPr lang="ru-RU" sz="1400" dirty="0" smtClean="0"/>
              <a:t>: 1 - нет; </a:t>
            </a:r>
          </a:p>
          <a:p>
            <a:r>
              <a:rPr lang="ru-RU" sz="1400" dirty="0" err="1" smtClean="0"/>
              <a:t>Продолж</a:t>
            </a:r>
            <a:r>
              <a:rPr lang="ru-RU" sz="1400" dirty="0" smtClean="0"/>
              <a:t> проживания в Германии: 4 - &gt;= 7-ми лет;</a:t>
            </a:r>
          </a:p>
          <a:p>
            <a:r>
              <a:rPr lang="ru-RU" sz="1400" dirty="0" smtClean="0"/>
              <a:t>Имущество: 3 - социальные сбережения/страховка;</a:t>
            </a:r>
          </a:p>
          <a:p>
            <a:r>
              <a:rPr lang="ru-RU" sz="1400" dirty="0" smtClean="0"/>
              <a:t>Проживание: 2 - арендует жилье;</a:t>
            </a:r>
          </a:p>
          <a:p>
            <a:r>
              <a:rPr lang="ru-RU" sz="1400" dirty="0" smtClean="0"/>
              <a:t>Количество кредитов ранее: 1 – 1;</a:t>
            </a:r>
          </a:p>
          <a:p>
            <a:r>
              <a:rPr lang="ru-RU" sz="1400" dirty="0" smtClean="0"/>
              <a:t>Профессия: 3 - квалифицированный работник;</a:t>
            </a:r>
          </a:p>
          <a:p>
            <a:r>
              <a:rPr lang="ru-RU" sz="1400" dirty="0" smtClean="0"/>
              <a:t>Количество поручителей/</a:t>
            </a:r>
            <a:r>
              <a:rPr lang="ru-RU" sz="1400" dirty="0" err="1" smtClean="0"/>
              <a:t>созаемщиков</a:t>
            </a:r>
            <a:r>
              <a:rPr lang="ru-RU" sz="1400" dirty="0" smtClean="0"/>
              <a:t>: 1 - от 0 до 2; </a:t>
            </a:r>
            <a:endParaRPr lang="en-US" sz="14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4495" y="1371600"/>
            <a:ext cx="6110705" cy="1340636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48600" y="1371600"/>
            <a:ext cx="2848948" cy="4543245"/>
          </a:xfrm>
          <a:prstGeom prst="rect">
            <a:avLst/>
          </a:prstGeom>
        </p:spPr>
      </p:pic>
      <p:sp>
        <p:nvSpPr>
          <p:cNvPr id="6" name="Номер слайда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1864"/>
              </a:lnSpc>
            </a:pPr>
            <a:fld id="{81D60167-4931-47E6-BA6A-407CBD079E47}" type="slidenum">
              <a:rPr lang="en-US" spc="-5" smtClean="0"/>
              <a:t>19</a:t>
            </a:fld>
            <a:endParaRPr lang="en-US" spc="-5" dirty="0"/>
          </a:p>
        </p:txBody>
      </p:sp>
    </p:spTree>
    <p:extLst>
      <p:ext uri="{BB962C8B-B14F-4D97-AF65-F5344CB8AC3E}">
        <p14:creationId xmlns:p14="http://schemas.microsoft.com/office/powerpoint/2010/main" val="589183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1898C681-11E5-ADE7-285F-268DBEDCF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9882" y="411226"/>
            <a:ext cx="8492235" cy="369332"/>
          </a:xfrm>
        </p:spPr>
        <p:txBody>
          <a:bodyPr/>
          <a:lstStyle/>
          <a:p>
            <a:r>
              <a:rPr lang="ru-RU" dirty="0"/>
              <a:t>Данные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104DA17-D7ED-8611-9ED4-9BA4C7458124}"/>
              </a:ext>
            </a:extLst>
          </p:cNvPr>
          <p:cNvSpPr txBox="1"/>
          <p:nvPr/>
        </p:nvSpPr>
        <p:spPr>
          <a:xfrm>
            <a:off x="457200" y="1752600"/>
            <a:ext cx="6097656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dirty="0"/>
              <a:t>Исходный набор данных содержит 1000 записей с атрибутами, подготовленными профессором </a:t>
            </a:r>
            <a:r>
              <a:rPr lang="ru-RU" sz="2400" dirty="0" err="1"/>
              <a:t>Хофманном</a:t>
            </a:r>
            <a:r>
              <a:rPr lang="ru-RU" sz="2400" dirty="0"/>
              <a:t>. В этом наборе данных каждая запись представляет человека, который берет кредит в банке. Каждый человек классифицируется как хороший или плохой кредитный риск в соответствии с набором атрибутов. </a:t>
            </a:r>
          </a:p>
        </p:txBody>
      </p:sp>
      <p:pic>
        <p:nvPicPr>
          <p:cNvPr id="1028" name="Picture 4" descr="Вернуть целевой кредит на обучение: решение Мосгорсуда - новости Право.ру">
            <a:extLst>
              <a:ext uri="{FF2B5EF4-FFF2-40B4-BE49-F238E27FC236}">
                <a16:creationId xmlns:a16="http://schemas.microsoft.com/office/drawing/2014/main" id="{75BBF48E-E759-9A7C-F539-26606C376A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1752600"/>
            <a:ext cx="4953000" cy="3580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object 6"/>
          <p:cNvSpPr txBox="1"/>
          <p:nvPr/>
        </p:nvSpPr>
        <p:spPr>
          <a:xfrm>
            <a:off x="11470258" y="6330795"/>
            <a:ext cx="189230" cy="2520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64"/>
              </a:lnSpc>
            </a:pPr>
            <a:r>
              <a:rPr lang="ru-RU" sz="1600" spc="-5" dirty="0">
                <a:solidFill>
                  <a:srgbClr val="004792"/>
                </a:solidFill>
                <a:cs typeface="Microsoft Sans Serif"/>
              </a:rPr>
              <a:t>2</a:t>
            </a:r>
            <a:endParaRPr sz="1600" dirty="0">
              <a:cs typeface="Microsoft Sans Serif"/>
            </a:endParaRPr>
          </a:p>
        </p:txBody>
      </p:sp>
    </p:spTree>
    <p:extLst>
      <p:ext uri="{BB962C8B-B14F-4D97-AF65-F5344CB8AC3E}">
        <p14:creationId xmlns:p14="http://schemas.microsoft.com/office/powerpoint/2010/main" val="2953464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849882" y="411226"/>
            <a:ext cx="8492235" cy="369332"/>
          </a:xfrm>
        </p:spPr>
        <p:txBody>
          <a:bodyPr/>
          <a:lstStyle/>
          <a:p>
            <a:r>
              <a:rPr lang="ru-RU" dirty="0"/>
              <a:t>Анализ 4-ого кластера. </a:t>
            </a:r>
            <a:r>
              <a:rPr lang="ru-RU" dirty="0" smtClean="0"/>
              <a:t>Выводы</a:t>
            </a:r>
            <a:endParaRPr lang="en-US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90600" y="1524000"/>
            <a:ext cx="6553200" cy="1231106"/>
          </a:xfrm>
        </p:spPr>
        <p:txBody>
          <a:bodyPr/>
          <a:lstStyle/>
          <a:p>
            <a:r>
              <a:rPr lang="ru-RU" sz="2000" dirty="0" smtClean="0"/>
              <a:t>4-ый кластер рассматривался с целью обнаружения признаков, по которым мы сможем определять некредитоспособных. Однако, по полученным признакам нельзя определенно точно говорить о некредитоспособности. Также, этот кластер содержит всего 40 записей, что тоже свидетельствует об отсутствии информативности.  </a:t>
            </a:r>
            <a:endParaRPr lang="en-US" sz="20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6200" y="1219200"/>
            <a:ext cx="3998957" cy="4648200"/>
          </a:xfrm>
          <a:prstGeom prst="rect">
            <a:avLst/>
          </a:prstGeom>
        </p:spPr>
      </p:pic>
      <p:sp>
        <p:nvSpPr>
          <p:cNvPr id="5" name="Текст 2"/>
          <p:cNvSpPr txBox="1">
            <a:spLocks/>
          </p:cNvSpPr>
          <p:nvPr/>
        </p:nvSpPr>
        <p:spPr>
          <a:xfrm>
            <a:off x="8839200" y="5867400"/>
            <a:ext cx="5257800" cy="3077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>
              <a:defRPr b="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ru-RU" sz="2000" kern="0" dirty="0" smtClean="0"/>
              <a:t>График </a:t>
            </a:r>
            <a:r>
              <a:rPr lang="en-US" sz="2000" kern="0" dirty="0" smtClean="0"/>
              <a:t>k-</a:t>
            </a:r>
            <a:r>
              <a:rPr lang="ru-RU" sz="2000" kern="0" dirty="0" smtClean="0"/>
              <a:t>средних</a:t>
            </a:r>
            <a:endParaRPr lang="en-US" sz="2000" kern="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1864"/>
              </a:lnSpc>
            </a:pPr>
            <a:fld id="{81D60167-4931-47E6-BA6A-407CBD079E47}" type="slidenum">
              <a:rPr lang="en-US" spc="-5" smtClean="0"/>
              <a:t>20</a:t>
            </a:fld>
            <a:endParaRPr lang="en-US" spc="-5" dirty="0"/>
          </a:p>
        </p:txBody>
      </p:sp>
    </p:spTree>
    <p:extLst>
      <p:ext uri="{BB962C8B-B14F-4D97-AF65-F5344CB8AC3E}">
        <p14:creationId xmlns:p14="http://schemas.microsoft.com/office/powerpoint/2010/main" val="1441470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849882" y="411226"/>
            <a:ext cx="8492235" cy="369332"/>
          </a:xfrm>
        </p:spPr>
        <p:txBody>
          <a:bodyPr/>
          <a:lstStyle/>
          <a:p>
            <a:r>
              <a:rPr lang="ru-RU" dirty="0" smtClean="0"/>
              <a:t>Анализ выбросов. Изолирующий лес</a:t>
            </a:r>
            <a:endParaRPr lang="en-US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75184" y="4038600"/>
            <a:ext cx="4441488" cy="615553"/>
          </a:xfrm>
        </p:spPr>
        <p:txBody>
          <a:bodyPr/>
          <a:lstStyle/>
          <a:p>
            <a:r>
              <a:rPr lang="ru-RU" sz="2000" dirty="0" smtClean="0"/>
              <a:t>С помощью изолирующего леса было получено 384 выброса</a:t>
            </a:r>
            <a:endParaRPr lang="en-US" sz="20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5184" y="1323392"/>
            <a:ext cx="5125616" cy="2349654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3200" y="1323392"/>
            <a:ext cx="5360698" cy="1496008"/>
          </a:xfrm>
          <a:prstGeom prst="rect">
            <a:avLst/>
          </a:prstGeom>
        </p:spPr>
      </p:pic>
      <p:sp>
        <p:nvSpPr>
          <p:cNvPr id="6" name="Текст 2"/>
          <p:cNvSpPr txBox="1">
            <a:spLocks/>
          </p:cNvSpPr>
          <p:nvPr/>
        </p:nvSpPr>
        <p:spPr>
          <a:xfrm>
            <a:off x="6553200" y="4038600"/>
            <a:ext cx="5334000" cy="61555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>
              <a:defRPr b="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ru-RU" sz="2000" kern="0" dirty="0" smtClean="0"/>
              <a:t>Далее, был определен процент некредитоспособных среди выбросов</a:t>
            </a:r>
            <a:endParaRPr lang="en-US" sz="2000" kern="0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1864"/>
              </a:lnSpc>
            </a:pPr>
            <a:fld id="{81D60167-4931-47E6-BA6A-407CBD079E47}" type="slidenum">
              <a:rPr lang="en-US" spc="-5" smtClean="0"/>
              <a:t>21</a:t>
            </a:fld>
            <a:endParaRPr lang="en-US" spc="-5" dirty="0"/>
          </a:p>
        </p:txBody>
      </p:sp>
    </p:spTree>
    <p:extLst>
      <p:ext uri="{BB962C8B-B14F-4D97-AF65-F5344CB8AC3E}">
        <p14:creationId xmlns:p14="http://schemas.microsoft.com/office/powerpoint/2010/main" val="3961532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849882" y="411226"/>
            <a:ext cx="8492235" cy="369332"/>
          </a:xfrm>
        </p:spPr>
        <p:txBody>
          <a:bodyPr/>
          <a:lstStyle/>
          <a:p>
            <a:r>
              <a:rPr lang="ru-RU" dirty="0"/>
              <a:t>Анализ выбросов. Изолирующий </a:t>
            </a:r>
            <a:r>
              <a:rPr lang="ru-RU" dirty="0" smtClean="0"/>
              <a:t>лес. Выводы</a:t>
            </a:r>
            <a:endParaRPr lang="en-US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14400" y="1828800"/>
            <a:ext cx="10820400" cy="1846659"/>
          </a:xfrm>
        </p:spPr>
        <p:txBody>
          <a:bodyPr/>
          <a:lstStyle/>
          <a:p>
            <a:r>
              <a:rPr lang="ru-RU" sz="2400" dirty="0" smtClean="0"/>
              <a:t>Изолирующий лес показал большой процент выбросов (</a:t>
            </a:r>
            <a:r>
              <a:rPr lang="en-US" sz="2400" dirty="0"/>
              <a:t>≈</a:t>
            </a:r>
            <a:r>
              <a:rPr lang="ru-RU" sz="2400" dirty="0" smtClean="0"/>
              <a:t>38%). В этом количестве выбросов (384 строки) приемлемый процент как кредитоспособных</a:t>
            </a:r>
            <a:r>
              <a:rPr lang="ru-RU" sz="2400" dirty="0"/>
              <a:t> (</a:t>
            </a:r>
            <a:r>
              <a:rPr lang="en-US" sz="2400" dirty="0" smtClean="0"/>
              <a:t>≈</a:t>
            </a:r>
            <a:r>
              <a:rPr lang="ru-RU" sz="2400" dirty="0" smtClean="0"/>
              <a:t>65%), так и некредитоспособных </a:t>
            </a:r>
            <a:r>
              <a:rPr lang="ru-RU" sz="2400" dirty="0"/>
              <a:t>(</a:t>
            </a:r>
            <a:r>
              <a:rPr lang="en-US" sz="2400" dirty="0"/>
              <a:t>≈</a:t>
            </a:r>
            <a:r>
              <a:rPr lang="ru-RU" sz="2400" dirty="0" smtClean="0"/>
              <a:t>35%). Поэтому, данное разбиение, обладая признаками обычного кластера, не стоит считать выбросами. </a:t>
            </a:r>
            <a:endParaRPr lang="en-US" sz="2400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1864"/>
              </a:lnSpc>
            </a:pPr>
            <a:fld id="{81D60167-4931-47E6-BA6A-407CBD079E47}" type="slidenum">
              <a:rPr lang="en-US" spc="-5" smtClean="0"/>
              <a:t>22</a:t>
            </a:fld>
            <a:endParaRPr lang="en-US" spc="-5" dirty="0"/>
          </a:p>
        </p:txBody>
      </p:sp>
    </p:spTree>
    <p:extLst>
      <p:ext uri="{BB962C8B-B14F-4D97-AF65-F5344CB8AC3E}">
        <p14:creationId xmlns:p14="http://schemas.microsoft.com/office/powerpoint/2010/main" val="2006683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49882" y="411226"/>
            <a:ext cx="7217918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pc="-5" dirty="0"/>
              <a:t>Метод главных компонент</a:t>
            </a:r>
            <a:endParaRPr spc="-5" dirty="0"/>
          </a:p>
        </p:txBody>
      </p:sp>
      <p:sp>
        <p:nvSpPr>
          <p:cNvPr id="4" name="TextBox 3"/>
          <p:cNvSpPr txBox="1"/>
          <p:nvPr/>
        </p:nvSpPr>
        <p:spPr>
          <a:xfrm>
            <a:off x="2647648" y="1219200"/>
            <a:ext cx="678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Определение информативности компонент:</a:t>
            </a:r>
            <a:endParaRPr lang="en-US" sz="2400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7648" y="1737349"/>
            <a:ext cx="5658151" cy="4984172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409423" y="6096000"/>
            <a:ext cx="2238225" cy="3566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8305799" y="5917688"/>
            <a:ext cx="3886201" cy="3566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7"/>
          </p:nvPr>
        </p:nvSpPr>
        <p:spPr>
          <a:xfrm>
            <a:off x="11430000" y="6326575"/>
            <a:ext cx="302259" cy="252095"/>
          </a:xfrm>
        </p:spPr>
        <p:txBody>
          <a:bodyPr/>
          <a:lstStyle/>
          <a:p>
            <a:pPr marL="38100">
              <a:lnSpc>
                <a:spcPts val="1864"/>
              </a:lnSpc>
            </a:pPr>
            <a:fld id="{81D60167-4931-47E6-BA6A-407CBD079E47}" type="slidenum">
              <a:rPr lang="en-US" spc="-5" smtClean="0"/>
              <a:t>23</a:t>
            </a:fld>
            <a:endParaRPr lang="en-US" spc="-5" dirty="0"/>
          </a:p>
        </p:txBody>
      </p:sp>
    </p:spTree>
    <p:extLst>
      <p:ext uri="{BB962C8B-B14F-4D97-AF65-F5344CB8AC3E}">
        <p14:creationId xmlns:p14="http://schemas.microsoft.com/office/powerpoint/2010/main" val="531236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849882" y="411226"/>
            <a:ext cx="8492235" cy="369332"/>
          </a:xfrm>
        </p:spPr>
        <p:txBody>
          <a:bodyPr/>
          <a:lstStyle/>
          <a:p>
            <a:r>
              <a:rPr lang="ru-RU" spc="-5" dirty="0"/>
              <a:t>Метод главных компонент</a:t>
            </a:r>
            <a:endParaRPr lang="en-US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604010"/>
            <a:ext cx="6236677" cy="1676400"/>
          </a:xfrm>
          <a:prstGeom prst="rect">
            <a:avLst/>
          </a:prstGeom>
        </p:spPr>
      </p:pic>
      <p:sp>
        <p:nvSpPr>
          <p:cNvPr id="10" name="Текст 2"/>
          <p:cNvSpPr txBox="1">
            <a:spLocks/>
          </p:cNvSpPr>
          <p:nvPr/>
        </p:nvSpPr>
        <p:spPr>
          <a:xfrm>
            <a:off x="580898" y="6348587"/>
            <a:ext cx="10820400" cy="3077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>
              <a:defRPr b="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endParaRPr lang="en-US" sz="2000" kern="0" dirty="0"/>
          </a:p>
        </p:txBody>
      </p:sp>
      <p:pic>
        <p:nvPicPr>
          <p:cNvPr id="12" name="Рисунок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0" y="1143000"/>
            <a:ext cx="2743200" cy="4985580"/>
          </a:xfrm>
          <a:prstGeom prst="rect">
            <a:avLst/>
          </a:prstGeom>
        </p:spPr>
      </p:pic>
      <p:sp>
        <p:nvSpPr>
          <p:cNvPr id="13" name="Номер слайда 1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1864"/>
              </a:lnSpc>
            </a:pPr>
            <a:fld id="{81D60167-4931-47E6-BA6A-407CBD079E47}" type="slidenum">
              <a:rPr lang="en-US" spc="-5" smtClean="0"/>
              <a:t>24</a:t>
            </a:fld>
            <a:endParaRPr lang="en-US" spc="-5" dirty="0"/>
          </a:p>
        </p:txBody>
      </p:sp>
    </p:spTree>
    <p:extLst>
      <p:ext uri="{BB962C8B-B14F-4D97-AF65-F5344CB8AC3E}">
        <p14:creationId xmlns:p14="http://schemas.microsoft.com/office/powerpoint/2010/main" val="3015972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2"/>
          <p:cNvSpPr txBox="1">
            <a:spLocks noGrp="1"/>
          </p:cNvSpPr>
          <p:nvPr>
            <p:ph type="title"/>
          </p:nvPr>
        </p:nvSpPr>
        <p:spPr>
          <a:xfrm>
            <a:off x="1828800" y="381000"/>
            <a:ext cx="849223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pc="-5" dirty="0"/>
              <a:t>Выбор компонент по критерию Кайзера </a:t>
            </a:r>
            <a:endParaRPr spc="-5" dirty="0"/>
          </a:p>
        </p:txBody>
      </p:sp>
      <p:sp>
        <p:nvSpPr>
          <p:cNvPr id="2" name="TextBox 1"/>
          <p:cNvSpPr txBox="1"/>
          <p:nvPr/>
        </p:nvSpPr>
        <p:spPr>
          <a:xfrm>
            <a:off x="3352800" y="1447800"/>
            <a:ext cx="800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Информативность </a:t>
            </a:r>
            <a:r>
              <a:rPr lang="ru-RU" sz="2400" dirty="0"/>
              <a:t>главных компонент:</a:t>
            </a:r>
            <a:endParaRPr lang="en-US" sz="2400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2800" y="1981200"/>
            <a:ext cx="5744377" cy="3719927"/>
          </a:xfrm>
          <a:prstGeom prst="rect">
            <a:avLst/>
          </a:prstGeom>
        </p:spPr>
      </p:pic>
      <p:sp>
        <p:nvSpPr>
          <p:cNvPr id="7" name="Номер слайда 6"/>
          <p:cNvSpPr>
            <a:spLocks noGrp="1"/>
          </p:cNvSpPr>
          <p:nvPr>
            <p:ph type="sldNum" sz="quarter" idx="7"/>
          </p:nvPr>
        </p:nvSpPr>
        <p:spPr>
          <a:xfrm>
            <a:off x="11353800" y="6324600"/>
            <a:ext cx="302259" cy="252095"/>
          </a:xfrm>
        </p:spPr>
        <p:txBody>
          <a:bodyPr/>
          <a:lstStyle/>
          <a:p>
            <a:pPr marL="38100">
              <a:lnSpc>
                <a:spcPts val="1864"/>
              </a:lnSpc>
            </a:pPr>
            <a:fld id="{81D60167-4931-47E6-BA6A-407CBD079E47}" type="slidenum">
              <a:rPr lang="en-US" spc="-5" smtClean="0"/>
              <a:t>25</a:t>
            </a:fld>
            <a:endParaRPr lang="en-US" spc="-5" dirty="0"/>
          </a:p>
        </p:txBody>
      </p:sp>
    </p:spTree>
    <p:extLst>
      <p:ext uri="{BB962C8B-B14F-4D97-AF65-F5344CB8AC3E}">
        <p14:creationId xmlns:p14="http://schemas.microsoft.com/office/powerpoint/2010/main" val="3748583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2"/>
          <p:cNvSpPr txBox="1">
            <a:spLocks noGrp="1"/>
          </p:cNvSpPr>
          <p:nvPr>
            <p:ph type="title"/>
          </p:nvPr>
        </p:nvSpPr>
        <p:spPr>
          <a:xfrm>
            <a:off x="1849438" y="411163"/>
            <a:ext cx="7218362" cy="38258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pc="-5" dirty="0"/>
              <a:t>Метод главных компонент</a:t>
            </a:r>
            <a:endParaRPr spc="-5" dirty="0"/>
          </a:p>
        </p:txBody>
      </p:sp>
      <p:sp>
        <p:nvSpPr>
          <p:cNvPr id="5" name="TextBox 4"/>
          <p:cNvSpPr txBox="1"/>
          <p:nvPr/>
        </p:nvSpPr>
        <p:spPr>
          <a:xfrm>
            <a:off x="609600" y="1600200"/>
            <a:ext cx="8001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Работа с главными компонентами :</a:t>
            </a:r>
            <a:endParaRPr lang="en-US" sz="2000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2667000"/>
            <a:ext cx="10088383" cy="3210373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" y="2043023"/>
            <a:ext cx="6249272" cy="638264"/>
          </a:xfrm>
          <a:prstGeom prst="rect">
            <a:avLst/>
          </a:prstGeom>
        </p:spPr>
      </p:pic>
      <p:sp>
        <p:nvSpPr>
          <p:cNvPr id="4" name="Номер слайда 3"/>
          <p:cNvSpPr>
            <a:spLocks noGrp="1"/>
          </p:cNvSpPr>
          <p:nvPr>
            <p:ph type="sldNum" sz="quarter" idx="7"/>
          </p:nvPr>
        </p:nvSpPr>
        <p:spPr>
          <a:xfrm>
            <a:off x="11430000" y="6453505"/>
            <a:ext cx="302259" cy="252095"/>
          </a:xfrm>
        </p:spPr>
        <p:txBody>
          <a:bodyPr/>
          <a:lstStyle/>
          <a:p>
            <a:pPr marL="38100">
              <a:lnSpc>
                <a:spcPts val="1864"/>
              </a:lnSpc>
            </a:pPr>
            <a:fld id="{81D60167-4931-47E6-BA6A-407CBD079E47}" type="slidenum">
              <a:rPr lang="en-US" spc="-5" smtClean="0"/>
              <a:t>26</a:t>
            </a:fld>
            <a:endParaRPr lang="en-US" spc="-5" dirty="0"/>
          </a:p>
        </p:txBody>
      </p:sp>
    </p:spTree>
    <p:extLst>
      <p:ext uri="{BB962C8B-B14F-4D97-AF65-F5344CB8AC3E}">
        <p14:creationId xmlns:p14="http://schemas.microsoft.com/office/powerpoint/2010/main" val="1755364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11353800" y="6330795"/>
            <a:ext cx="305688" cy="2436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64"/>
              </a:lnSpc>
            </a:pPr>
            <a:r>
              <a:rPr lang="ru-RU" sz="1600" spc="-5" dirty="0">
                <a:solidFill>
                  <a:srgbClr val="004792"/>
                </a:solidFill>
                <a:cs typeface="Microsoft Sans Serif"/>
              </a:rPr>
              <a:t>22</a:t>
            </a:r>
            <a:endParaRPr sz="1600" dirty="0">
              <a:cs typeface="Microsoft Sans Serif"/>
            </a:endParaRPr>
          </a:p>
        </p:txBody>
      </p:sp>
      <p:sp>
        <p:nvSpPr>
          <p:cNvPr id="8" name="object 2"/>
          <p:cNvSpPr txBox="1">
            <a:spLocks noGrp="1"/>
          </p:cNvSpPr>
          <p:nvPr>
            <p:ph type="title"/>
          </p:nvPr>
        </p:nvSpPr>
        <p:spPr>
          <a:xfrm>
            <a:off x="1849438" y="411163"/>
            <a:ext cx="7218362" cy="38258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pc="-5" dirty="0"/>
              <a:t>Метод главных компонент</a:t>
            </a:r>
            <a:endParaRPr spc="-5" dirty="0"/>
          </a:p>
        </p:txBody>
      </p:sp>
      <p:sp>
        <p:nvSpPr>
          <p:cNvPr id="7" name="TextBox 6"/>
          <p:cNvSpPr txBox="1"/>
          <p:nvPr/>
        </p:nvSpPr>
        <p:spPr>
          <a:xfrm>
            <a:off x="381000" y="1369854"/>
            <a:ext cx="3581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П</a:t>
            </a:r>
            <a:r>
              <a:rPr lang="ru-RU" sz="2400" dirty="0" smtClean="0"/>
              <a:t>остроение </a:t>
            </a:r>
            <a:r>
              <a:rPr lang="ru-RU" sz="2400" dirty="0"/>
              <a:t>матрицы корреляции:</a:t>
            </a:r>
            <a:endParaRPr lang="en-US" sz="2400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7531" y="1030130"/>
            <a:ext cx="8154538" cy="5525271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1600200" y="1030130"/>
            <a:ext cx="2247331" cy="1890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Прямоугольник 8"/>
          <p:cNvSpPr/>
          <p:nvPr/>
        </p:nvSpPr>
        <p:spPr>
          <a:xfrm>
            <a:off x="0" y="1048464"/>
            <a:ext cx="533400" cy="945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Прямоугольник 9"/>
          <p:cNvSpPr/>
          <p:nvPr/>
        </p:nvSpPr>
        <p:spPr>
          <a:xfrm>
            <a:off x="229169" y="6096000"/>
            <a:ext cx="3618362" cy="2347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Прямоугольник 10"/>
          <p:cNvSpPr/>
          <p:nvPr/>
        </p:nvSpPr>
        <p:spPr>
          <a:xfrm>
            <a:off x="12002069" y="6137197"/>
            <a:ext cx="189931" cy="1935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Прямая соединительная линия 11"/>
          <p:cNvCxnSpPr/>
          <p:nvPr/>
        </p:nvCxnSpPr>
        <p:spPr>
          <a:xfrm>
            <a:off x="1600200" y="914400"/>
            <a:ext cx="10059288" cy="0"/>
          </a:xfrm>
          <a:prstGeom prst="line">
            <a:avLst/>
          </a:prstGeom>
          <a:ln w="38100">
            <a:solidFill>
              <a:srgbClr val="00489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48419" y="914400"/>
            <a:ext cx="484981" cy="0"/>
          </a:xfrm>
          <a:prstGeom prst="line">
            <a:avLst/>
          </a:prstGeom>
          <a:ln w="38100">
            <a:solidFill>
              <a:srgbClr val="00489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Номер слайда 2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1864"/>
              </a:lnSpc>
            </a:pPr>
            <a:fld id="{81D60167-4931-47E6-BA6A-407CBD079E47}" type="slidenum">
              <a:rPr lang="en-US" spc="-5" smtClean="0"/>
              <a:t>27</a:t>
            </a:fld>
            <a:endParaRPr lang="en-US" spc="-5" dirty="0"/>
          </a:p>
        </p:txBody>
      </p:sp>
    </p:spTree>
    <p:extLst>
      <p:ext uri="{BB962C8B-B14F-4D97-AF65-F5344CB8AC3E}">
        <p14:creationId xmlns:p14="http://schemas.microsoft.com/office/powerpoint/2010/main" val="4044779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5847BC4-2DE2-662B-4696-F8114185F0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9882" y="411226"/>
            <a:ext cx="8492235" cy="369332"/>
          </a:xfrm>
        </p:spPr>
        <p:txBody>
          <a:bodyPr/>
          <a:lstStyle/>
          <a:p>
            <a:r>
              <a:rPr lang="ru-RU" dirty="0"/>
              <a:t>Проанализируем на выбросы </a:t>
            </a:r>
            <a:r>
              <a:rPr lang="en-US" smtClean="0"/>
              <a:t>k</a:t>
            </a:r>
            <a:r>
              <a:rPr lang="ru-RU" smtClean="0"/>
              <a:t>-средних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FD8F1AC-7694-274E-E69B-0A7CB7F135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9185" y="5074568"/>
            <a:ext cx="4354299" cy="1200329"/>
          </a:xfrm>
        </p:spPr>
        <p:txBody>
          <a:bodyPr/>
          <a:lstStyle/>
          <a:p>
            <a:r>
              <a:rPr lang="ru-RU" sz="2000" dirty="0" smtClean="0"/>
              <a:t>Все значения по классам разбились равномерно. Выбросов не наблюдается</a:t>
            </a:r>
            <a:endParaRPr lang="ru-RU" sz="2000" dirty="0"/>
          </a:p>
          <a:p>
            <a:endParaRPr lang="ru-RU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122" y="1457552"/>
            <a:ext cx="4134427" cy="3124636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3421" y="1457552"/>
            <a:ext cx="2168550" cy="5364681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6201669" y="1457552"/>
            <a:ext cx="65274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700" smtClean="0"/>
              <a:t>В процентах</a:t>
            </a:r>
            <a:endParaRPr lang="en-US" sz="1200"/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8000" y="1460921"/>
            <a:ext cx="5105739" cy="3367074"/>
          </a:xfrm>
          <a:prstGeom prst="rect">
            <a:avLst/>
          </a:prstGeom>
        </p:spPr>
      </p:pic>
      <p:sp>
        <p:nvSpPr>
          <p:cNvPr id="14" name="Прямоугольник 13"/>
          <p:cNvSpPr/>
          <p:nvPr/>
        </p:nvSpPr>
        <p:spPr>
          <a:xfrm>
            <a:off x="237791" y="6091365"/>
            <a:ext cx="4435629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Прямоугольник 14"/>
          <p:cNvSpPr/>
          <p:nvPr/>
        </p:nvSpPr>
        <p:spPr>
          <a:xfrm rot="10800000">
            <a:off x="6841971" y="6068831"/>
            <a:ext cx="5350029" cy="4121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Номер слайда 1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1864"/>
              </a:lnSpc>
            </a:pPr>
            <a:fld id="{81D60167-4931-47E6-BA6A-407CBD079E47}" type="slidenum">
              <a:rPr lang="en-US" spc="-5" smtClean="0"/>
              <a:t>28</a:t>
            </a:fld>
            <a:endParaRPr lang="en-US" spc="-5" dirty="0"/>
          </a:p>
        </p:txBody>
      </p:sp>
    </p:spTree>
    <p:extLst>
      <p:ext uri="{BB962C8B-B14F-4D97-AF65-F5344CB8AC3E}">
        <p14:creationId xmlns:p14="http://schemas.microsoft.com/office/powerpoint/2010/main" val="3376244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BDA03D-8C1E-40CD-938E-9664900B04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9882" y="411226"/>
            <a:ext cx="8492235" cy="369332"/>
          </a:xfrm>
        </p:spPr>
        <p:txBody>
          <a:bodyPr/>
          <a:lstStyle/>
          <a:p>
            <a:r>
              <a:rPr lang="ru-RU" dirty="0"/>
              <a:t>Проанализируем на выбросы </a:t>
            </a:r>
            <a:r>
              <a:rPr lang="en-US" dirty="0"/>
              <a:t>DBSCAN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20FC1E2-8AA2-3EEB-AA1F-971FCB298A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406130"/>
            <a:ext cx="11161675" cy="390609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160E2BB-D895-650D-86EA-653B878558BF}"/>
              </a:ext>
            </a:extLst>
          </p:cNvPr>
          <p:cNvSpPr txBox="1"/>
          <p:nvPr/>
        </p:nvSpPr>
        <p:spPr>
          <a:xfrm>
            <a:off x="761999" y="5410200"/>
            <a:ext cx="10668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С помощью алгоритма не было найдена желаемого распределения: либо на много маленьких классов, либо выделяет один класс данных и один класс выбросов. 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1864"/>
              </a:lnSpc>
            </a:pPr>
            <a:fld id="{81D60167-4931-47E6-BA6A-407CBD079E47}" type="slidenum">
              <a:rPr lang="en-US" spc="-5" smtClean="0"/>
              <a:t>29</a:t>
            </a:fld>
            <a:endParaRPr lang="en-US" spc="-5" dirty="0"/>
          </a:p>
        </p:txBody>
      </p:sp>
    </p:spTree>
    <p:extLst>
      <p:ext uri="{BB962C8B-B14F-4D97-AF65-F5344CB8AC3E}">
        <p14:creationId xmlns:p14="http://schemas.microsoft.com/office/powerpoint/2010/main" val="379710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1898C681-11E5-ADE7-285F-268DBEDCF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9882" y="411226"/>
            <a:ext cx="8492235" cy="369332"/>
          </a:xfrm>
        </p:spPr>
        <p:txBody>
          <a:bodyPr/>
          <a:lstStyle/>
          <a:p>
            <a:r>
              <a:rPr lang="ru-RU" dirty="0"/>
              <a:t>Данные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B0222A04-FD0C-6581-EC91-671221E1BB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783" y="1371600"/>
            <a:ext cx="11963400" cy="4356441"/>
          </a:xfrm>
          <a:prstGeom prst="rect">
            <a:avLst/>
          </a:prstGeom>
        </p:spPr>
      </p:pic>
      <p:sp>
        <p:nvSpPr>
          <p:cNvPr id="4" name="object 6"/>
          <p:cNvSpPr txBox="1"/>
          <p:nvPr/>
        </p:nvSpPr>
        <p:spPr>
          <a:xfrm>
            <a:off x="11470258" y="6330795"/>
            <a:ext cx="189230" cy="2520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64"/>
              </a:lnSpc>
            </a:pPr>
            <a:r>
              <a:rPr lang="ru-RU" sz="1600" spc="-5" dirty="0">
                <a:solidFill>
                  <a:srgbClr val="004792"/>
                </a:solidFill>
                <a:cs typeface="Microsoft Sans Serif"/>
              </a:rPr>
              <a:t>3</a:t>
            </a:r>
            <a:endParaRPr sz="1600" dirty="0">
              <a:cs typeface="Microsoft Sans Serif"/>
            </a:endParaRPr>
          </a:p>
        </p:txBody>
      </p:sp>
    </p:spTree>
    <p:extLst>
      <p:ext uri="{BB962C8B-B14F-4D97-AF65-F5344CB8AC3E}">
        <p14:creationId xmlns:p14="http://schemas.microsoft.com/office/powerpoint/2010/main" val="2372869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849882" y="411226"/>
            <a:ext cx="8492235" cy="369332"/>
          </a:xfrm>
        </p:spPr>
        <p:txBody>
          <a:bodyPr/>
          <a:lstStyle/>
          <a:p>
            <a:r>
              <a:rPr lang="ru-RU" dirty="0" smtClean="0"/>
              <a:t>Выводы по анализу данных</a:t>
            </a:r>
            <a:endParaRPr lang="en-US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33399" y="1371600"/>
            <a:ext cx="11125200" cy="4893647"/>
          </a:xfrm>
        </p:spPr>
        <p:txBody>
          <a:bodyPr/>
          <a:lstStyle/>
          <a:p>
            <a:pPr>
              <a:spcBef>
                <a:spcPts val="400"/>
              </a:spcBef>
            </a:pPr>
            <a:r>
              <a:rPr lang="ru-RU" sz="2400" dirty="0" smtClean="0"/>
              <a:t>Было отобрано 16 признаков для построения различных моделей. Далее, некоторые признаки были закодированы. Вследствие этого, количество признаков увеличилось до 30. </a:t>
            </a:r>
          </a:p>
          <a:p>
            <a:pPr>
              <a:spcBef>
                <a:spcPts val="400"/>
              </a:spcBef>
            </a:pPr>
            <a:r>
              <a:rPr lang="ru-RU" sz="2400" dirty="0" smtClean="0"/>
              <a:t>После стандартизации данных, были применены различные способы определения выбросов, такие как:</a:t>
            </a:r>
          </a:p>
          <a:p>
            <a:pPr marL="342900" indent="-342900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sz="2400" dirty="0" smtClean="0"/>
              <a:t>k-</a:t>
            </a:r>
            <a:r>
              <a:rPr lang="ru-RU" sz="2400" dirty="0" smtClean="0"/>
              <a:t>средних</a:t>
            </a:r>
          </a:p>
          <a:p>
            <a:pPr marL="342900" indent="-342900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ru-RU" sz="2400" dirty="0" smtClean="0"/>
              <a:t>Метод главных компонент</a:t>
            </a:r>
          </a:p>
          <a:p>
            <a:pPr marL="342900" indent="-342900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sz="2400" dirty="0" smtClean="0"/>
              <a:t>DBSCAN</a:t>
            </a:r>
          </a:p>
          <a:p>
            <a:pPr>
              <a:spcBef>
                <a:spcPts val="400"/>
              </a:spcBef>
            </a:pPr>
            <a:r>
              <a:rPr lang="ru-RU" sz="2400" dirty="0" smtClean="0"/>
              <a:t>В ходе анализа, выбросов обнаружено не было ни по одному вышеперечисленному способу.</a:t>
            </a:r>
          </a:p>
          <a:p>
            <a:pPr>
              <a:spcBef>
                <a:spcPts val="400"/>
              </a:spcBef>
            </a:pPr>
            <a:r>
              <a:rPr lang="ru-RU" sz="2400" dirty="0" smtClean="0"/>
              <a:t>Также построены матрицы корреляции всех признаков с целевым признаком «Кредитоспособность»</a:t>
            </a:r>
            <a:endParaRPr lang="en-US" sz="24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1864"/>
              </a:lnSpc>
            </a:pPr>
            <a:fld id="{81D60167-4931-47E6-BA6A-407CBD079E47}" type="slidenum">
              <a:rPr lang="en-US" spc="-5" smtClean="0"/>
              <a:t>30</a:t>
            </a:fld>
            <a:endParaRPr lang="en-US" spc="-5" dirty="0"/>
          </a:p>
        </p:txBody>
      </p:sp>
    </p:spTree>
    <p:extLst>
      <p:ext uri="{BB962C8B-B14F-4D97-AF65-F5344CB8AC3E}">
        <p14:creationId xmlns:p14="http://schemas.microsoft.com/office/powerpoint/2010/main" val="2114055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849882" y="411226"/>
            <a:ext cx="8492235" cy="369332"/>
          </a:xfrm>
        </p:spPr>
        <p:txBody>
          <a:bodyPr/>
          <a:lstStyle/>
          <a:p>
            <a:r>
              <a:rPr lang="ru-RU" spc="-5" dirty="0"/>
              <a:t>Генетический </a:t>
            </a:r>
            <a:r>
              <a:rPr lang="ru-RU" spc="-5" dirty="0" smtClean="0"/>
              <a:t>алгоритм</a:t>
            </a:r>
            <a:r>
              <a:rPr lang="ru-RU" spc="-5"/>
              <a:t>. </a:t>
            </a:r>
            <a:r>
              <a:rPr lang="ru-RU" spc="-5" dirty="0"/>
              <a:t>Т</a:t>
            </a:r>
            <a:r>
              <a:rPr lang="ru-RU" spc="-5" dirty="0" smtClean="0"/>
              <a:t>еоретическая </a:t>
            </a:r>
            <a:r>
              <a:rPr lang="ru-RU" spc="-5" dirty="0"/>
              <a:t>справка 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23556" y="1371600"/>
            <a:ext cx="11144885" cy="1938992"/>
          </a:xfrm>
        </p:spPr>
        <p:txBody>
          <a:bodyPr/>
          <a:lstStyle/>
          <a:p>
            <a:pPr algn="just"/>
            <a:r>
              <a:rPr lang="ru-RU" dirty="0" smtClean="0"/>
              <a:t>Генетический </a:t>
            </a:r>
            <a:r>
              <a:rPr lang="ru-RU" dirty="0"/>
              <a:t>алгоритм осуществляет поиск наилучшего набора </a:t>
            </a:r>
            <a:r>
              <a:rPr lang="ru-RU" dirty="0" smtClean="0"/>
              <a:t>признаков по </a:t>
            </a:r>
            <a:r>
              <a:rPr lang="ru-RU" dirty="0"/>
              <a:t>принципам дарвиновской эволюции. Первое поколение наборов генерируется </a:t>
            </a:r>
            <a:r>
              <a:rPr lang="ru-RU" dirty="0" smtClean="0"/>
              <a:t>случайным </a:t>
            </a:r>
            <a:r>
              <a:rPr lang="ru-RU" dirty="0"/>
              <a:t>образом. К этим наборам применяются операции скрещивания и </a:t>
            </a:r>
            <a:r>
              <a:rPr lang="ru-RU" dirty="0" smtClean="0"/>
              <a:t>мутации для </a:t>
            </a:r>
            <a:r>
              <a:rPr lang="ru-RU" dirty="0"/>
              <a:t>порождения большого числа новых наборов. Затем производится «</a:t>
            </a:r>
            <a:r>
              <a:rPr lang="ru-RU" dirty="0" smtClean="0"/>
              <a:t>искусственный </a:t>
            </a:r>
            <a:r>
              <a:rPr lang="ru-RU" dirty="0"/>
              <a:t>отбор» или селекция: </a:t>
            </a:r>
            <a:r>
              <a:rPr lang="ru-RU" dirty="0" smtClean="0"/>
              <a:t>во второе </a:t>
            </a:r>
            <a:r>
              <a:rPr lang="ru-RU" dirty="0"/>
              <a:t>поколение отбираются только B наборов, </a:t>
            </a:r>
            <a:r>
              <a:rPr lang="ru-RU" dirty="0" smtClean="0"/>
              <a:t>лучших по </a:t>
            </a:r>
            <a:r>
              <a:rPr lang="ru-RU" dirty="0"/>
              <a:t>заданному внешнему критерию Q. Ко второму поколению также </a:t>
            </a:r>
            <a:r>
              <a:rPr lang="ru-RU" dirty="0" smtClean="0"/>
              <a:t>применяются операции </a:t>
            </a:r>
            <a:r>
              <a:rPr lang="ru-RU" dirty="0"/>
              <a:t>скрещивания, мутации и селекции, и порождается третье поколение. </a:t>
            </a:r>
            <a:r>
              <a:rPr lang="ru-RU" dirty="0" smtClean="0"/>
              <a:t>Эволюционный </a:t>
            </a:r>
            <a:r>
              <a:rPr lang="ru-RU" dirty="0"/>
              <a:t>процесс переходит от поколения к поколению до тех пор, пока не </a:t>
            </a:r>
            <a:r>
              <a:rPr lang="ru-RU" dirty="0" smtClean="0"/>
              <a:t>наступит </a:t>
            </a:r>
            <a:r>
              <a:rPr lang="ru-RU" dirty="0"/>
              <a:t>стагнация, то есть качество лучшего набора в поколении </a:t>
            </a:r>
            <a:r>
              <a:rPr lang="ru-RU"/>
              <a:t>перестанет </a:t>
            </a:r>
            <a:r>
              <a:rPr lang="ru-RU" smtClean="0"/>
              <a:t>улучшаться.</a:t>
            </a:r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6248400" y="3657719"/>
                <a:ext cx="586739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1600" smtClean="0"/>
                  <a:t>Унарная </a:t>
                </a:r>
                <a:r>
                  <a:rPr lang="ru-RU" sz="1600"/>
                  <a:t>операция мутации (mutation) β = </a:t>
                </a:r>
                <a:r>
                  <a:rPr lang="ru-RU" sz="1600"/>
                  <a:t>∼</a:t>
                </a:r>
                <a:r>
                  <a:rPr lang="ru-RU" sz="1600" smtClean="0"/>
                  <a:t>β′ зависит </a:t>
                </a:r>
                <a:r>
                  <a:rPr lang="ru-RU" sz="1600"/>
                  <a:t>от </a:t>
                </a:r>
                <a:r>
                  <a:rPr lang="ru-RU" sz="1600" smtClean="0"/>
                  <a:t>параметра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600" i="1" smtClean="0"/>
                        </m:ctrlPr>
                      </m:sSubPr>
                      <m:e>
                        <m:r>
                          <a:rPr lang="en-US" sz="1600" b="0" i="1" smtClean="0"/>
                          <m:t> </m:t>
                        </m:r>
                        <m:r>
                          <a:rPr lang="en-US" sz="1600" b="0" i="1" smtClean="0"/>
                          <m:t>𝑝</m:t>
                        </m:r>
                      </m:e>
                      <m:sub>
                        <m:r>
                          <a:rPr lang="en-US" sz="1600" b="0" i="1" smtClean="0"/>
                          <m:t>𝑚</m:t>
                        </m:r>
                      </m:sub>
                    </m:sSub>
                  </m:oMath>
                </a14:m>
                <a:r>
                  <a:rPr lang="ru-RU" sz="1600" dirty="0" smtClean="0"/>
                  <a:t>, который </a:t>
                </a:r>
                <a:r>
                  <a:rPr lang="ru-RU" sz="1600" dirty="0"/>
                  <a:t>называется вероятностью мутации:</a:t>
                </a:r>
                <a:endParaRPr lang="en-US" sz="160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8400" y="3657719"/>
                <a:ext cx="5867399" cy="584775"/>
              </a:xfrm>
              <a:prstGeom prst="rect">
                <a:avLst/>
              </a:prstGeom>
              <a:blipFill>
                <a:blip r:embed="rId2"/>
                <a:stretch>
                  <a:fillRect l="-520" t="-5208"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523556" y="3657719"/>
            <a:ext cx="50531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/>
              <a:t>Бинарная операция скрещивания (crossover) β </a:t>
            </a:r>
            <a:r>
              <a:rPr lang="ru-RU" sz="1600"/>
              <a:t>= </a:t>
            </a:r>
            <a:r>
              <a:rPr lang="ru-RU" sz="1600" smtClean="0"/>
              <a:t>β′ </a:t>
            </a:r>
            <a:r>
              <a:rPr lang="ru-RU" sz="1600"/>
              <a:t>× </a:t>
            </a:r>
            <a:r>
              <a:rPr lang="ru-RU" sz="1600" smtClean="0"/>
              <a:t>β′′:</a:t>
            </a:r>
            <a:endParaRPr lang="en-US" sz="160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2263" y="4444636"/>
            <a:ext cx="3775764" cy="990600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29224" y="4506936"/>
            <a:ext cx="4305749" cy="962947"/>
          </a:xfrm>
          <a:prstGeom prst="rect">
            <a:avLst/>
          </a:prstGeom>
        </p:spPr>
      </p:pic>
      <p:sp>
        <p:nvSpPr>
          <p:cNvPr id="8" name="Номер слайда 7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1864"/>
              </a:lnSpc>
            </a:pPr>
            <a:fld id="{81D60167-4931-47E6-BA6A-407CBD079E47}" type="slidenum">
              <a:rPr lang="en-US" spc="-5" smtClean="0"/>
              <a:t>31</a:t>
            </a:fld>
            <a:endParaRPr lang="en-US" spc="-5" dirty="0"/>
          </a:p>
        </p:txBody>
      </p:sp>
    </p:spTree>
    <p:extLst>
      <p:ext uri="{BB962C8B-B14F-4D97-AF65-F5344CB8AC3E}">
        <p14:creationId xmlns:p14="http://schemas.microsoft.com/office/powerpoint/2010/main" val="860212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849882" y="411226"/>
            <a:ext cx="8492235" cy="369332"/>
          </a:xfrm>
        </p:spPr>
        <p:txBody>
          <a:bodyPr/>
          <a:lstStyle/>
          <a:p>
            <a:r>
              <a:rPr lang="ru-RU" spc="-5" dirty="0"/>
              <a:t>Генетический алгоритм. </a:t>
            </a:r>
            <a:r>
              <a:rPr lang="ru-RU" spc="-5" smtClean="0"/>
              <a:t>Псевдокод. </a:t>
            </a:r>
            <a:r>
              <a:rPr lang="ru-RU" spc="-5" dirty="0" smtClean="0"/>
              <a:t>Эвристики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391400" y="1603880"/>
            <a:ext cx="4181983" cy="3785652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ru-RU" u="sng" dirty="0" smtClean="0"/>
              <a:t>Выбранные эвристики для управления процессом эволюции: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ru-RU" dirty="0" smtClean="0"/>
              <a:t>Применение </a:t>
            </a:r>
            <a:r>
              <a:rPr lang="ru-RU" dirty="0"/>
              <a:t>совокупности критериев качества. В следующее поколение </a:t>
            </a:r>
            <a:r>
              <a:rPr lang="ru-RU" dirty="0" smtClean="0"/>
              <a:t>отбираются </a:t>
            </a:r>
            <a:r>
              <a:rPr lang="ru-RU" dirty="0"/>
              <a:t>индивиды, наилучшие с точки зрения сразу нескольких критериев</a:t>
            </a:r>
            <a:r>
              <a:rPr lang="ru-RU" dirty="0" smtClean="0"/>
              <a:t>.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ru-RU" dirty="0"/>
              <a:t>Лучшие индивиды в неизменном виде переходят в следующее </a:t>
            </a:r>
            <a:r>
              <a:rPr lang="ru-RU" dirty="0" smtClean="0"/>
              <a:t>поколение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ru-RU" dirty="0" smtClean="0"/>
              <a:t>Принципы элитаризма </a:t>
            </a:r>
            <a:r>
              <a:rPr lang="ru-RU" dirty="0"/>
              <a:t>и </a:t>
            </a:r>
            <a:r>
              <a:rPr lang="ru-RU" dirty="0" smtClean="0"/>
              <a:t>эгалитаризма. В следующую популяцию отбираются 10% лучших и худших особей</a:t>
            </a:r>
            <a:endParaRPr lang="en-US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603880"/>
            <a:ext cx="6479190" cy="4038600"/>
          </a:xfrm>
          <a:prstGeom prst="rect">
            <a:avLst/>
          </a:prstGeom>
        </p:spPr>
      </p:pic>
      <p:sp>
        <p:nvSpPr>
          <p:cNvPr id="5" name="Номер слайда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1864"/>
              </a:lnSpc>
            </a:pPr>
            <a:fld id="{81D60167-4931-47E6-BA6A-407CBD079E47}" type="slidenum">
              <a:rPr lang="en-US" spc="-5" smtClean="0"/>
              <a:t>32</a:t>
            </a:fld>
            <a:endParaRPr lang="en-US" spc="-5" dirty="0"/>
          </a:p>
        </p:txBody>
      </p:sp>
    </p:spTree>
    <p:extLst>
      <p:ext uri="{BB962C8B-B14F-4D97-AF65-F5344CB8AC3E}">
        <p14:creationId xmlns:p14="http://schemas.microsoft.com/office/powerpoint/2010/main" val="4231539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75956" y="457200"/>
            <a:ext cx="9830688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z="2000" spc="-5" dirty="0" smtClean="0"/>
              <a:t>Генетический алгоритм. </a:t>
            </a:r>
            <a:r>
              <a:rPr lang="ru-RU" sz="2000" spc="-5" dirty="0" smtClean="0"/>
              <a:t>Разделение </a:t>
            </a:r>
            <a:r>
              <a:rPr lang="ru-RU" sz="2000" spc="-5" dirty="0"/>
              <a:t>на тестовую и тренировочную выборки</a:t>
            </a:r>
            <a:endParaRPr sz="2000" spc="-5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B5FD114-9D10-641E-A60E-EEB3B76EA3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086" y="2514600"/>
            <a:ext cx="10693558" cy="33528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13086" y="1708310"/>
            <a:ext cx="94202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smtClean="0"/>
              <a:t>Все данные были разделены тренировочную и </a:t>
            </a:r>
            <a:r>
              <a:rPr lang="ru-RU" sz="2000"/>
              <a:t>на </a:t>
            </a:r>
            <a:r>
              <a:rPr lang="ru-RU" sz="2000" smtClean="0"/>
              <a:t>тестовую (контрольную) </a:t>
            </a:r>
            <a:r>
              <a:rPr lang="ru-RU" sz="2000"/>
              <a:t>выборки</a:t>
            </a:r>
            <a:r>
              <a:rPr lang="ru-RU" sz="2000" smtClean="0"/>
              <a:t> </a:t>
            </a:r>
            <a:endParaRPr lang="en-US" sz="200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7"/>
          </p:nvPr>
        </p:nvSpPr>
        <p:spPr>
          <a:xfrm>
            <a:off x="11355514" y="6400800"/>
            <a:ext cx="302259" cy="252095"/>
          </a:xfrm>
        </p:spPr>
        <p:txBody>
          <a:bodyPr/>
          <a:lstStyle/>
          <a:p>
            <a:pPr marL="38100">
              <a:lnSpc>
                <a:spcPts val="1864"/>
              </a:lnSpc>
            </a:pPr>
            <a:fld id="{81D60167-4931-47E6-BA6A-407CBD079E47}" type="slidenum">
              <a:rPr lang="en-US" spc="-5" smtClean="0"/>
              <a:t>33</a:t>
            </a:fld>
            <a:endParaRPr lang="en-US" spc="-5" dirty="0"/>
          </a:p>
        </p:txBody>
      </p:sp>
    </p:spTree>
    <p:extLst>
      <p:ext uri="{BB962C8B-B14F-4D97-AF65-F5344CB8AC3E}">
        <p14:creationId xmlns:p14="http://schemas.microsoft.com/office/powerpoint/2010/main" val="3528961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49882" y="411226"/>
            <a:ext cx="8665718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pc="-5" dirty="0"/>
              <a:t>Генетический </a:t>
            </a:r>
            <a:r>
              <a:rPr lang="ru-RU" spc="-5" dirty="0" smtClean="0"/>
              <a:t>алгоритм. Выбор модели</a:t>
            </a:r>
            <a:endParaRPr spc="-5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088" y="1828800"/>
            <a:ext cx="10820400" cy="3354765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ru-RU" sz="2400" dirty="0" smtClean="0"/>
              <a:t>Для отбора признаков с помощью генетического алгоритма необходимо выбрать лучшую модель, которую он будет использовать для обучения.</a:t>
            </a:r>
          </a:p>
          <a:p>
            <a:pPr>
              <a:spcBef>
                <a:spcPts val="1200"/>
              </a:spcBef>
            </a:pPr>
            <a:r>
              <a:rPr lang="ru-RU" sz="2400" dirty="0" smtClean="0"/>
              <a:t>Далее будут рассматриваться следующие модели:</a:t>
            </a:r>
          </a:p>
          <a:p>
            <a:pPr marL="342900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ru-RU" sz="2400" dirty="0" smtClean="0"/>
              <a:t>Логистическая регрессия</a:t>
            </a:r>
          </a:p>
          <a:p>
            <a:pPr marL="342900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400" smtClean="0"/>
              <a:t>SVM – </a:t>
            </a:r>
            <a:r>
              <a:rPr lang="ru-RU" sz="2400" smtClean="0"/>
              <a:t>классификатор </a:t>
            </a:r>
          </a:p>
          <a:p>
            <a:pPr marL="342900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ru-RU" sz="2400" dirty="0" smtClean="0"/>
              <a:t>Дерево решений </a:t>
            </a:r>
          </a:p>
          <a:p>
            <a:pPr marL="342900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ru-RU" sz="2400" dirty="0"/>
              <a:t>Наивный Байесовский метод</a:t>
            </a:r>
            <a:endParaRPr lang="en-US" sz="2400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7"/>
          </p:nvPr>
        </p:nvSpPr>
        <p:spPr>
          <a:xfrm>
            <a:off x="11357229" y="6377305"/>
            <a:ext cx="302259" cy="252095"/>
          </a:xfrm>
        </p:spPr>
        <p:txBody>
          <a:bodyPr/>
          <a:lstStyle/>
          <a:p>
            <a:pPr marL="38100">
              <a:lnSpc>
                <a:spcPts val="1864"/>
              </a:lnSpc>
            </a:pPr>
            <a:fld id="{81D60167-4931-47E6-BA6A-407CBD079E47}" type="slidenum">
              <a:rPr lang="en-US" spc="-5" smtClean="0"/>
              <a:t>34</a:t>
            </a:fld>
            <a:endParaRPr lang="en-US" spc="-5" dirty="0"/>
          </a:p>
        </p:txBody>
      </p:sp>
    </p:spTree>
    <p:extLst>
      <p:ext uri="{BB962C8B-B14F-4D97-AF65-F5344CB8AC3E}">
        <p14:creationId xmlns:p14="http://schemas.microsoft.com/office/powerpoint/2010/main" val="4142686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49882" y="411226"/>
            <a:ext cx="7217918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pc="-5" dirty="0" smtClean="0"/>
              <a:t>ГА. Выбор модели. Логическая </a:t>
            </a:r>
            <a:r>
              <a:rPr lang="ru-RU" spc="-5" dirty="0"/>
              <a:t>регрессия</a:t>
            </a:r>
            <a:br>
              <a:rPr lang="ru-RU" spc="-5" dirty="0"/>
            </a:br>
            <a:endParaRPr spc="-5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0200" y="1600200"/>
            <a:ext cx="9650172" cy="4229690"/>
          </a:xfrm>
          <a:prstGeom prst="rect">
            <a:avLst/>
          </a:prstGeom>
        </p:spPr>
      </p:pic>
      <p:sp>
        <p:nvSpPr>
          <p:cNvPr id="7" name="Номер слайда 6"/>
          <p:cNvSpPr>
            <a:spLocks noGrp="1"/>
          </p:cNvSpPr>
          <p:nvPr>
            <p:ph type="sldNum" sz="quarter" idx="7"/>
          </p:nvPr>
        </p:nvSpPr>
        <p:spPr>
          <a:xfrm>
            <a:off x="11353800" y="6377305"/>
            <a:ext cx="302259" cy="252095"/>
          </a:xfrm>
        </p:spPr>
        <p:txBody>
          <a:bodyPr/>
          <a:lstStyle/>
          <a:p>
            <a:pPr marL="38100">
              <a:lnSpc>
                <a:spcPts val="1864"/>
              </a:lnSpc>
            </a:pPr>
            <a:fld id="{81D60167-4931-47E6-BA6A-407CBD079E47}" type="slidenum">
              <a:rPr lang="en-US" spc="-5" smtClean="0"/>
              <a:t>35</a:t>
            </a:fld>
            <a:endParaRPr lang="en-US" spc="-5" dirty="0"/>
          </a:p>
        </p:txBody>
      </p:sp>
    </p:spTree>
    <p:extLst>
      <p:ext uri="{BB962C8B-B14F-4D97-AF65-F5344CB8AC3E}">
        <p14:creationId xmlns:p14="http://schemas.microsoft.com/office/powerpoint/2010/main" val="330560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49882" y="411226"/>
            <a:ext cx="7217918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pc="-5" dirty="0"/>
              <a:t>ГА</a:t>
            </a:r>
            <a:r>
              <a:rPr lang="ru-RU" spc="-5"/>
              <a:t>. </a:t>
            </a:r>
            <a:r>
              <a:rPr lang="ru-RU" spc="-5" dirty="0" smtClean="0"/>
              <a:t>Выбор </a:t>
            </a:r>
            <a:r>
              <a:rPr lang="ru-RU" spc="-5" dirty="0"/>
              <a:t>модели. </a:t>
            </a:r>
            <a:r>
              <a:rPr lang="en-US" spc="-5" smtClean="0"/>
              <a:t>SVM </a:t>
            </a:r>
            <a:r>
              <a:rPr lang="ru-RU" spc="-5" dirty="0"/>
              <a:t>- классификатор</a:t>
            </a:r>
            <a:endParaRPr spc="-5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1524000"/>
            <a:ext cx="9829800" cy="4065471"/>
          </a:xfrm>
          <a:prstGeom prst="rect">
            <a:avLst/>
          </a:prstGeom>
        </p:spPr>
      </p:pic>
      <p:sp>
        <p:nvSpPr>
          <p:cNvPr id="6" name="Номер слайда 5"/>
          <p:cNvSpPr>
            <a:spLocks noGrp="1"/>
          </p:cNvSpPr>
          <p:nvPr>
            <p:ph type="sldNum" sz="quarter" idx="7"/>
          </p:nvPr>
        </p:nvSpPr>
        <p:spPr>
          <a:xfrm>
            <a:off x="11353800" y="6377305"/>
            <a:ext cx="302259" cy="252095"/>
          </a:xfrm>
        </p:spPr>
        <p:txBody>
          <a:bodyPr/>
          <a:lstStyle/>
          <a:p>
            <a:pPr marL="38100">
              <a:lnSpc>
                <a:spcPts val="1864"/>
              </a:lnSpc>
            </a:pPr>
            <a:fld id="{81D60167-4931-47E6-BA6A-407CBD079E47}" type="slidenum">
              <a:rPr lang="en-US" spc="-5" smtClean="0"/>
              <a:t>36</a:t>
            </a:fld>
            <a:endParaRPr lang="en-US" spc="-5" dirty="0"/>
          </a:p>
        </p:txBody>
      </p:sp>
    </p:spTree>
    <p:extLst>
      <p:ext uri="{BB962C8B-B14F-4D97-AF65-F5344CB8AC3E}">
        <p14:creationId xmlns:p14="http://schemas.microsoft.com/office/powerpoint/2010/main" val="1816076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49882" y="411226"/>
            <a:ext cx="7217918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pc="-5" dirty="0"/>
              <a:t>ГА. </a:t>
            </a:r>
            <a:r>
              <a:rPr lang="ru-RU" spc="-5" dirty="0" smtClean="0"/>
              <a:t>Выбор </a:t>
            </a:r>
            <a:r>
              <a:rPr lang="ru-RU" spc="-5" dirty="0"/>
              <a:t>модели. Дерево </a:t>
            </a:r>
            <a:r>
              <a:rPr lang="ru-RU" spc="-5" dirty="0"/>
              <a:t>решений</a:t>
            </a:r>
            <a:br>
              <a:rPr lang="ru-RU" spc="-5" dirty="0"/>
            </a:br>
            <a:endParaRPr spc="-5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4677" y="1600200"/>
            <a:ext cx="9889123" cy="3902090"/>
          </a:xfrm>
          <a:prstGeom prst="rect">
            <a:avLst/>
          </a:prstGeom>
        </p:spPr>
      </p:pic>
      <p:sp>
        <p:nvSpPr>
          <p:cNvPr id="6" name="Номер слайда 5"/>
          <p:cNvSpPr>
            <a:spLocks noGrp="1"/>
          </p:cNvSpPr>
          <p:nvPr>
            <p:ph type="sldNum" sz="quarter" idx="7"/>
          </p:nvPr>
        </p:nvSpPr>
        <p:spPr>
          <a:xfrm>
            <a:off x="11352835" y="6377305"/>
            <a:ext cx="302259" cy="252095"/>
          </a:xfrm>
        </p:spPr>
        <p:txBody>
          <a:bodyPr/>
          <a:lstStyle/>
          <a:p>
            <a:pPr marL="38100">
              <a:lnSpc>
                <a:spcPts val="1864"/>
              </a:lnSpc>
            </a:pPr>
            <a:fld id="{81D60167-4931-47E6-BA6A-407CBD079E47}" type="slidenum">
              <a:rPr lang="en-US" spc="-5" smtClean="0"/>
              <a:t>37</a:t>
            </a:fld>
            <a:endParaRPr lang="en-US" spc="-5" dirty="0"/>
          </a:p>
        </p:txBody>
      </p:sp>
    </p:spTree>
    <p:extLst>
      <p:ext uri="{BB962C8B-B14F-4D97-AF65-F5344CB8AC3E}">
        <p14:creationId xmlns:p14="http://schemas.microsoft.com/office/powerpoint/2010/main" val="1548240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49882" y="411226"/>
            <a:ext cx="7827518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pc="-5" dirty="0"/>
              <a:t>ГА. </a:t>
            </a:r>
            <a:r>
              <a:rPr lang="ru-RU" spc="-5" dirty="0" smtClean="0"/>
              <a:t>Выбор </a:t>
            </a:r>
            <a:r>
              <a:rPr lang="ru-RU" spc="-5" dirty="0"/>
              <a:t>модели. Наивный </a:t>
            </a:r>
            <a:r>
              <a:rPr lang="ru-RU" spc="-5" dirty="0"/>
              <a:t>Байесовский метод</a:t>
            </a:r>
            <a:br>
              <a:rPr lang="ru-RU" spc="-5" dirty="0"/>
            </a:br>
            <a:endParaRPr spc="-5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0462" y="1524000"/>
            <a:ext cx="9833338" cy="3962400"/>
          </a:xfrm>
          <a:prstGeom prst="rect">
            <a:avLst/>
          </a:prstGeom>
        </p:spPr>
      </p:pic>
      <p:sp>
        <p:nvSpPr>
          <p:cNvPr id="6" name="Номер слайда 5"/>
          <p:cNvSpPr>
            <a:spLocks noGrp="1"/>
          </p:cNvSpPr>
          <p:nvPr>
            <p:ph type="sldNum" sz="quarter" idx="7"/>
          </p:nvPr>
        </p:nvSpPr>
        <p:spPr>
          <a:xfrm>
            <a:off x="11353800" y="6377305"/>
            <a:ext cx="302259" cy="252095"/>
          </a:xfrm>
        </p:spPr>
        <p:txBody>
          <a:bodyPr/>
          <a:lstStyle/>
          <a:p>
            <a:pPr marL="38100">
              <a:lnSpc>
                <a:spcPts val="1864"/>
              </a:lnSpc>
            </a:pPr>
            <a:fld id="{81D60167-4931-47E6-BA6A-407CBD079E47}" type="slidenum">
              <a:rPr lang="en-US" spc="-5" smtClean="0"/>
              <a:t>38</a:t>
            </a:fld>
            <a:endParaRPr lang="en-US" spc="-5" dirty="0"/>
          </a:p>
        </p:txBody>
      </p:sp>
    </p:spTree>
    <p:extLst>
      <p:ext uri="{BB962C8B-B14F-4D97-AF65-F5344CB8AC3E}">
        <p14:creationId xmlns:p14="http://schemas.microsoft.com/office/powerpoint/2010/main" val="876906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49882" y="411226"/>
            <a:ext cx="8665718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pc="-5" dirty="0"/>
              <a:t>Генетический </a:t>
            </a:r>
            <a:r>
              <a:rPr lang="ru-RU" spc="-5" dirty="0" smtClean="0"/>
              <a:t>алгоритм. Выбор</a:t>
            </a:r>
            <a:endParaRPr spc="-5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90600" y="2133600"/>
            <a:ext cx="10820400" cy="738664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ru-RU" sz="2400" dirty="0" smtClean="0"/>
              <a:t>В ходе анализа вышеуказанных моделей была выбрана модель – </a:t>
            </a:r>
            <a:r>
              <a:rPr lang="ru-RU" sz="2400" u="sng" dirty="0" smtClean="0"/>
              <a:t>логистическая регрессия</a:t>
            </a:r>
            <a:r>
              <a:rPr lang="ru-RU" sz="2400" dirty="0" smtClean="0"/>
              <a:t>, в виду профессионального суждения и их анализа показателей</a:t>
            </a:r>
            <a:r>
              <a:rPr lang="ru-RU" sz="2400" dirty="0" smtClean="0"/>
              <a:t> </a:t>
            </a:r>
            <a:endParaRPr lang="en-US" sz="24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7"/>
          </p:nvPr>
        </p:nvSpPr>
        <p:spPr>
          <a:xfrm>
            <a:off x="11508741" y="6324600"/>
            <a:ext cx="302259" cy="252095"/>
          </a:xfrm>
        </p:spPr>
        <p:txBody>
          <a:bodyPr/>
          <a:lstStyle/>
          <a:p>
            <a:pPr marL="38100">
              <a:lnSpc>
                <a:spcPts val="1864"/>
              </a:lnSpc>
            </a:pPr>
            <a:fld id="{81D60167-4931-47E6-BA6A-407CBD079E47}" type="slidenum">
              <a:rPr lang="en-US" spc="-5" smtClean="0"/>
              <a:t>39</a:t>
            </a:fld>
            <a:endParaRPr lang="en-US" spc="-5" dirty="0"/>
          </a:p>
        </p:txBody>
      </p:sp>
    </p:spTree>
    <p:extLst>
      <p:ext uri="{BB962C8B-B14F-4D97-AF65-F5344CB8AC3E}">
        <p14:creationId xmlns:p14="http://schemas.microsoft.com/office/powerpoint/2010/main" val="3101411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49882" y="411226"/>
            <a:ext cx="4474718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pc="-5" dirty="0">
                <a:latin typeface="+mn-lt"/>
              </a:rPr>
              <a:t>Преобразование данных</a:t>
            </a:r>
            <a:endParaRPr spc="-5" dirty="0">
              <a:latin typeface="+mn-l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470258" y="6330795"/>
            <a:ext cx="189230" cy="2520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64"/>
              </a:lnSpc>
            </a:pPr>
            <a:fld id="{81D60167-4931-47E6-BA6A-407CBD079E47}" type="slidenum">
              <a:rPr sz="1600" spc="-5" dirty="0">
                <a:solidFill>
                  <a:srgbClr val="004792"/>
                </a:solidFill>
                <a:cs typeface="Microsoft Sans Serif"/>
              </a:rPr>
              <a:t>4</a:t>
            </a:fld>
            <a:endParaRPr sz="1600" dirty="0">
              <a:cs typeface="Microsoft Sans Serif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1348E72-34AE-A198-083B-DF1CC1A55E55}"/>
              </a:ext>
            </a:extLst>
          </p:cNvPr>
          <p:cNvSpPr txBox="1"/>
          <p:nvPr/>
        </p:nvSpPr>
        <p:spPr>
          <a:xfrm>
            <a:off x="304800" y="1447800"/>
            <a:ext cx="104394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dirty="0"/>
              <a:t>Исходный набор данных был преобразован следующим образом</a:t>
            </a:r>
            <a:r>
              <a:rPr lang="en-US" sz="2400" dirty="0"/>
              <a:t>:</a:t>
            </a:r>
            <a:endParaRPr lang="ru-RU" sz="2400" dirty="0"/>
          </a:p>
        </p:txBody>
      </p:sp>
      <p:sp>
        <p:nvSpPr>
          <p:cNvPr id="7" name="TextBox 1">
            <a:extLst>
              <a:ext uri="{FF2B5EF4-FFF2-40B4-BE49-F238E27FC236}">
                <a16:creationId xmlns:a16="http://schemas.microsoft.com/office/drawing/2014/main" id="{00000000-0008-0000-0100-000002000000}"/>
              </a:ext>
            </a:extLst>
          </p:cNvPr>
          <p:cNvSpPr txBox="1"/>
          <p:nvPr/>
        </p:nvSpPr>
        <p:spPr>
          <a:xfrm>
            <a:off x="609600" y="1909465"/>
            <a:ext cx="8229600" cy="1725930"/>
          </a:xfrm>
          <a:prstGeom prst="rect">
            <a:avLst/>
          </a:prstGeom>
          <a:solidFill>
            <a:schemeClr val="lt1"/>
          </a:solidFill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600" dirty="0"/>
              <a:t>Количество целей взятия кредита были сокращены</a:t>
            </a:r>
          </a:p>
          <a:p>
            <a:r>
              <a:rPr lang="ru-RU" sz="1600" baseline="0" dirty="0"/>
              <a:t>1 - кредит на новую машину</a:t>
            </a:r>
            <a:endParaRPr lang="en-US" sz="1600" baseline="0" dirty="0"/>
          </a:p>
          <a:p>
            <a:r>
              <a:rPr lang="en-US" sz="1600" baseline="0" dirty="0"/>
              <a:t>2 - </a:t>
            </a:r>
            <a:r>
              <a:rPr lang="ru-RU" sz="1600" baseline="0" dirty="0"/>
              <a:t>кредит на подержанную машину</a:t>
            </a:r>
          </a:p>
          <a:p>
            <a:r>
              <a:rPr lang="ru-RU" sz="1600" baseline="0" dirty="0"/>
              <a:t>3 - на мебель</a:t>
            </a:r>
          </a:p>
          <a:p>
            <a:r>
              <a:rPr lang="ru-RU" sz="1600" baseline="0" dirty="0"/>
              <a:t>4 - на переподготовку</a:t>
            </a:r>
          </a:p>
          <a:p>
            <a:r>
              <a:rPr lang="ru-RU" sz="1600" baseline="0" dirty="0"/>
              <a:t>5 - на остальное</a:t>
            </a:r>
            <a:endParaRPr lang="ru-RU" sz="1600" dirty="0"/>
          </a:p>
        </p:txBody>
      </p:sp>
      <p:sp>
        <p:nvSpPr>
          <p:cNvPr id="8" name="TextBox 2">
            <a:extLst>
              <a:ext uri="{FF2B5EF4-FFF2-40B4-BE49-F238E27FC236}">
                <a16:creationId xmlns:a16="http://schemas.microsoft.com/office/drawing/2014/main" id="{00000000-0008-0000-0100-000003000000}"/>
              </a:ext>
            </a:extLst>
          </p:cNvPr>
          <p:cNvSpPr txBox="1"/>
          <p:nvPr/>
        </p:nvSpPr>
        <p:spPr>
          <a:xfrm>
            <a:off x="5943600" y="3653901"/>
            <a:ext cx="5145158" cy="1188720"/>
          </a:xfrm>
          <a:prstGeom prst="rect">
            <a:avLst/>
          </a:prstGeom>
          <a:solidFill>
            <a:sysClr val="window" lastClr="FFFFFF"/>
          </a:solidFill>
          <a:ln w="9525" cmpd="sng">
            <a:noFill/>
          </a:ln>
          <a:effectLst/>
        </p:spPr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Кредитная история была переиндексирована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</a:t>
            </a:r>
            <a:endParaRPr kumimoji="0" lang="ru-RU" sz="16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ru-RU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Было категориально от 0 до 4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ru-RU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Стало категориально от 1 до 5</a:t>
            </a:r>
          </a:p>
        </p:txBody>
      </p:sp>
      <p:sp>
        <p:nvSpPr>
          <p:cNvPr id="9" name="TextBox 3">
            <a:extLst>
              <a:ext uri="{FF2B5EF4-FFF2-40B4-BE49-F238E27FC236}">
                <a16:creationId xmlns:a16="http://schemas.microsoft.com/office/drawing/2014/main" id="{00000000-0008-0000-0100-000004000000}"/>
              </a:ext>
            </a:extLst>
          </p:cNvPr>
          <p:cNvSpPr txBox="1"/>
          <p:nvPr/>
        </p:nvSpPr>
        <p:spPr>
          <a:xfrm>
            <a:off x="535609" y="3659486"/>
            <a:ext cx="4165600" cy="1289050"/>
          </a:xfrm>
          <a:prstGeom prst="rect">
            <a:avLst/>
          </a:prstGeom>
          <a:solidFill>
            <a:sysClr val="window" lastClr="FFFFFF"/>
          </a:solidFill>
          <a:ln w="9525" cmpd="sng">
            <a:noFill/>
          </a:ln>
          <a:effectLst/>
        </p:spPr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Семейный статус был изменен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 : мужчина не женат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 : женщина замужем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 : мужчина  женат 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4 : женщина не замужем</a:t>
            </a:r>
          </a:p>
        </p:txBody>
      </p:sp>
      <p:sp>
        <p:nvSpPr>
          <p:cNvPr id="10" name="TextBox 4">
            <a:extLst>
              <a:ext uri="{FF2B5EF4-FFF2-40B4-BE49-F238E27FC236}">
                <a16:creationId xmlns:a16="http://schemas.microsoft.com/office/drawing/2014/main" id="{00000000-0008-0000-0100-000005000000}"/>
              </a:ext>
            </a:extLst>
          </p:cNvPr>
          <p:cNvSpPr txBox="1"/>
          <p:nvPr/>
        </p:nvSpPr>
        <p:spPr>
          <a:xfrm>
            <a:off x="5943600" y="1909465"/>
            <a:ext cx="6096000" cy="1381760"/>
          </a:xfrm>
          <a:prstGeom prst="rect">
            <a:avLst/>
          </a:prstGeom>
          <a:solidFill>
            <a:sysClr val="window" lastClr="FFFFFF"/>
          </a:solidFill>
          <a:ln w="9525" cmpd="sng">
            <a:noFill/>
          </a:ln>
          <a:effectLst/>
        </p:spPr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На основании возраста сделали признак </a:t>
            </a:r>
            <a:r>
              <a:rPr lang="en-US" sz="1600" kern="0" dirty="0">
                <a:solidFill>
                  <a:sysClr val="windowText" lastClr="000000"/>
                </a:solidFill>
                <a:latin typeface="Calibri" panose="020F0502020204030204"/>
              </a:rPr>
              <a:t>“</a:t>
            </a:r>
            <a:r>
              <a:rPr kumimoji="0" lang="ru-RU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возрастная группа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”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1 - от 18 - до 35 (молодые)</a:t>
            </a:r>
            <a:br>
              <a:rPr kumimoji="0" lang="ru-RU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ru-RU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2 - от 36 - до 50 (средний возраст)</a:t>
            </a:r>
            <a:br>
              <a:rPr kumimoji="0" lang="ru-RU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ru-RU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3 - от 51 - до 60 (зрелый возраст)</a:t>
            </a:r>
            <a:br>
              <a:rPr kumimoji="0" lang="ru-RU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ru-RU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4 - от 61 до 80 (пожилые)</a:t>
            </a:r>
          </a:p>
        </p:txBody>
      </p:sp>
    </p:spTree>
    <p:extLst>
      <p:ext uri="{BB962C8B-B14F-4D97-AF65-F5344CB8AC3E}">
        <p14:creationId xmlns:p14="http://schemas.microsoft.com/office/powerpoint/2010/main" val="2663384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849882" y="411226"/>
            <a:ext cx="8492235" cy="369332"/>
          </a:xfrm>
        </p:spPr>
        <p:txBody>
          <a:bodyPr/>
          <a:lstStyle/>
          <a:p>
            <a:r>
              <a:rPr lang="ru-RU" spc="-5" dirty="0"/>
              <a:t>Генетический алгоритм</a:t>
            </a:r>
            <a:r>
              <a:rPr lang="ru-RU" spc="-5" dirty="0" smtClean="0"/>
              <a:t>. Класс хромосомы</a:t>
            </a:r>
            <a:endParaRPr lang="en-US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705600" y="1347732"/>
            <a:ext cx="5105400" cy="3077766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ru-RU" sz="2000" dirty="0" smtClean="0"/>
              <a:t>Класс хромосомы (особи) включает себя: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2000" dirty="0"/>
              <a:t>Ф</a:t>
            </a:r>
            <a:r>
              <a:rPr lang="ru-RU" sz="2000" dirty="0" smtClean="0"/>
              <a:t>ункцию создания хромосомы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2000" dirty="0" smtClean="0"/>
              <a:t>Функцию определения приспособленности особи</a:t>
            </a:r>
          </a:p>
          <a:p>
            <a:pPr>
              <a:spcBef>
                <a:spcPts val="600"/>
              </a:spcBef>
            </a:pPr>
            <a:r>
              <a:rPr lang="ru-RU" sz="2000" dirty="0" smtClean="0"/>
              <a:t>Особь представляет собой последовательность значений </a:t>
            </a:r>
            <a:r>
              <a:rPr lang="en-US" sz="2000" dirty="0" smtClean="0"/>
              <a:t>{0, 1}</a:t>
            </a:r>
            <a:r>
              <a:rPr lang="ru-RU" sz="2000" dirty="0" smtClean="0"/>
              <a:t>. Где 0 – не берём признак, 1 – берём.</a:t>
            </a:r>
          </a:p>
          <a:p>
            <a:pPr>
              <a:spcBef>
                <a:spcPts val="600"/>
              </a:spcBef>
            </a:pPr>
            <a:r>
              <a:rPr lang="ru-RU" sz="2000" dirty="0" smtClean="0"/>
              <a:t>Функция приспособленности считает точность с помощью логистической регрессии</a:t>
            </a:r>
            <a:endParaRPr lang="en-US" sz="20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347732"/>
            <a:ext cx="6096000" cy="4558403"/>
          </a:xfrm>
          <a:prstGeom prst="rect">
            <a:avLst/>
          </a:prstGeom>
        </p:spPr>
      </p:pic>
      <p:sp>
        <p:nvSpPr>
          <p:cNvPr id="5" name="Номер слайда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1864"/>
              </a:lnSpc>
            </a:pPr>
            <a:fld id="{81D60167-4931-47E6-BA6A-407CBD079E47}" type="slidenum">
              <a:rPr lang="en-US" spc="-5" smtClean="0"/>
              <a:t>40</a:t>
            </a:fld>
            <a:endParaRPr lang="en-US" spc="-5" dirty="0"/>
          </a:p>
        </p:txBody>
      </p:sp>
    </p:spTree>
    <p:extLst>
      <p:ext uri="{BB962C8B-B14F-4D97-AF65-F5344CB8AC3E}">
        <p14:creationId xmlns:p14="http://schemas.microsoft.com/office/powerpoint/2010/main" val="105538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49882" y="411226"/>
            <a:ext cx="8360918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pc="-5" dirty="0"/>
              <a:t>Генетический алгоритм. Вспомогательный </a:t>
            </a:r>
            <a:r>
              <a:rPr lang="ru-RU" spc="-5" dirty="0"/>
              <a:t>метод</a:t>
            </a:r>
            <a:br>
              <a:rPr lang="ru-RU" spc="-5" dirty="0"/>
            </a:br>
            <a:endParaRPr spc="-5" dirty="0"/>
          </a:p>
        </p:txBody>
      </p:sp>
      <p:sp>
        <p:nvSpPr>
          <p:cNvPr id="3" name="TextBox 2"/>
          <p:cNvSpPr txBox="1"/>
          <p:nvPr/>
        </p:nvSpPr>
        <p:spPr>
          <a:xfrm>
            <a:off x="838200" y="1676400"/>
            <a:ext cx="10896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В код генетического алгоритма был добавлен вспомогательный метод, с помощью которого происходит вывод решения в заданном виде</a:t>
            </a:r>
            <a:r>
              <a:rPr lang="en-US" dirty="0"/>
              <a:t> (Fitness - … . Columns </a:t>
            </a:r>
            <a:r>
              <a:rPr lang="en-US"/>
              <a:t>- </a:t>
            </a:r>
            <a:r>
              <a:rPr lang="en-US" smtClean="0"/>
              <a:t>…)</a:t>
            </a:r>
            <a:r>
              <a:rPr lang="ru-RU" smtClean="0"/>
              <a:t>.</a:t>
            </a:r>
            <a:endParaRPr lang="en-US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2910" y="2497963"/>
            <a:ext cx="6263913" cy="1828800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9939" y="5290901"/>
            <a:ext cx="8449854" cy="78115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38200" y="4501995"/>
            <a:ext cx="10896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Также, вспомогательная функция сортировки особей по их приспособленности (находится в классе популяции)</a:t>
            </a:r>
            <a:endParaRPr lang="en-US" dirty="0"/>
          </a:p>
        </p:txBody>
      </p:sp>
      <p:sp>
        <p:nvSpPr>
          <p:cNvPr id="10" name="Номер слайда 9"/>
          <p:cNvSpPr>
            <a:spLocks noGrp="1"/>
          </p:cNvSpPr>
          <p:nvPr>
            <p:ph type="sldNum" sz="quarter" idx="7"/>
          </p:nvPr>
        </p:nvSpPr>
        <p:spPr>
          <a:xfrm>
            <a:off x="11432541" y="6400800"/>
            <a:ext cx="302259" cy="252095"/>
          </a:xfrm>
        </p:spPr>
        <p:txBody>
          <a:bodyPr/>
          <a:lstStyle/>
          <a:p>
            <a:pPr marL="38100">
              <a:lnSpc>
                <a:spcPts val="1864"/>
              </a:lnSpc>
            </a:pPr>
            <a:fld id="{81D60167-4931-47E6-BA6A-407CBD079E47}" type="slidenum">
              <a:rPr lang="en-US" spc="-5" smtClean="0"/>
              <a:t>41</a:t>
            </a:fld>
            <a:endParaRPr lang="en-US" spc="-5" dirty="0"/>
          </a:p>
        </p:txBody>
      </p:sp>
    </p:spTree>
    <p:extLst>
      <p:ext uri="{BB962C8B-B14F-4D97-AF65-F5344CB8AC3E}">
        <p14:creationId xmlns:p14="http://schemas.microsoft.com/office/powerpoint/2010/main" val="3658284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49882" y="411226"/>
            <a:ext cx="7217918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pc="-5" dirty="0"/>
              <a:t>Генетический алгоритм. </a:t>
            </a:r>
            <a:r>
              <a:rPr lang="ru-RU" spc="-5" dirty="0" smtClean="0"/>
              <a:t>Турнир</a:t>
            </a:r>
            <a:r>
              <a:rPr lang="ru-RU" spc="-5" dirty="0"/>
              <a:t/>
            </a:r>
            <a:br>
              <a:rPr lang="ru-RU" spc="-5" dirty="0"/>
            </a:br>
            <a:endParaRPr spc="-5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6106" y="1371600"/>
            <a:ext cx="10707594" cy="334374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89356" y="4922904"/>
            <a:ext cx="109010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В соответствии с принципами элитаризма и </a:t>
            </a:r>
            <a:r>
              <a:rPr lang="ru-RU" dirty="0" smtClean="0"/>
              <a:t>эгалитаризма, в следующую популяцию отбирают 10% лучших и худших особей. Остальные особи отбираются по турниру: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Случайно выбирают две средние особи и сравнивают их приспособленность</a:t>
            </a:r>
            <a:r>
              <a:rPr lang="ru-RU" smtClean="0"/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Победитель отбирается в следующее поколение, проигравший удаляется</a:t>
            </a:r>
            <a:endParaRPr lang="en-US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7"/>
          </p:nvPr>
        </p:nvSpPr>
        <p:spPr>
          <a:xfrm>
            <a:off x="11488191" y="6330795"/>
            <a:ext cx="302259" cy="252095"/>
          </a:xfrm>
        </p:spPr>
        <p:txBody>
          <a:bodyPr/>
          <a:lstStyle/>
          <a:p>
            <a:pPr marL="38100">
              <a:lnSpc>
                <a:spcPts val="1864"/>
              </a:lnSpc>
            </a:pPr>
            <a:fld id="{81D60167-4931-47E6-BA6A-407CBD079E47}" type="slidenum">
              <a:rPr lang="en-US" spc="-5" smtClean="0"/>
              <a:t>42</a:t>
            </a:fld>
            <a:endParaRPr lang="en-US" spc="-5" dirty="0"/>
          </a:p>
        </p:txBody>
      </p:sp>
    </p:spTree>
    <p:extLst>
      <p:ext uri="{BB962C8B-B14F-4D97-AF65-F5344CB8AC3E}">
        <p14:creationId xmlns:p14="http://schemas.microsoft.com/office/powerpoint/2010/main" val="1843659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49882" y="411226"/>
            <a:ext cx="7217918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pc="-5" dirty="0"/>
              <a:t/>
            </a:r>
            <a:br>
              <a:rPr lang="ru-RU" spc="-5" dirty="0"/>
            </a:br>
            <a:endParaRPr spc="-5" dirty="0"/>
          </a:p>
        </p:txBody>
      </p:sp>
      <p:sp>
        <p:nvSpPr>
          <p:cNvPr id="5" name="object 2">
            <a:extLst>
              <a:ext uri="{FF2B5EF4-FFF2-40B4-BE49-F238E27FC236}">
                <a16:creationId xmlns:a16="http://schemas.microsoft.com/office/drawing/2014/main" id="{277F3E85-C7AF-E3F6-F96D-03467B48000D}"/>
              </a:ext>
            </a:extLst>
          </p:cNvPr>
          <p:cNvSpPr txBox="1">
            <a:spLocks/>
          </p:cNvSpPr>
          <p:nvPr/>
        </p:nvSpPr>
        <p:spPr>
          <a:xfrm>
            <a:off x="1828800" y="381000"/>
            <a:ext cx="7217918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400" b="1" i="0">
                <a:solidFill>
                  <a:srgbClr val="C00000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ru-RU" kern="0" spc="-5" dirty="0"/>
              <a:t>Генетический </a:t>
            </a:r>
            <a:r>
              <a:rPr lang="ru-RU" kern="0" spc="-5" dirty="0" smtClean="0"/>
              <a:t>алгоритм. Мутация</a:t>
            </a:r>
            <a:r>
              <a:rPr lang="ru-RU" kern="0" spc="-5" dirty="0"/>
              <a:t/>
            </a:r>
            <a:br>
              <a:rPr lang="ru-RU" kern="0" spc="-5" dirty="0"/>
            </a:br>
            <a:endParaRPr lang="ru-RU" kern="0" spc="-5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1497120"/>
            <a:ext cx="9593014" cy="274358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371600" y="4575109"/>
            <a:ext cx="10668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ru-RU" dirty="0" smtClean="0"/>
              <a:t>Мутация может пройти с заданной вероятностью у любой особи в поколении: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ru-RU" dirty="0" smtClean="0"/>
              <a:t>Случайным образом выбирается два признака в </a:t>
            </a:r>
            <a:r>
              <a:rPr lang="ru-RU" smtClean="0"/>
              <a:t>последовательности, и меняется значение на противоположное</a:t>
            </a:r>
            <a:endParaRPr lang="en-US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7"/>
          </p:nvPr>
        </p:nvSpPr>
        <p:spPr>
          <a:xfrm>
            <a:off x="11506200" y="6400800"/>
            <a:ext cx="302259" cy="252095"/>
          </a:xfrm>
        </p:spPr>
        <p:txBody>
          <a:bodyPr/>
          <a:lstStyle/>
          <a:p>
            <a:pPr marL="38100">
              <a:lnSpc>
                <a:spcPts val="1864"/>
              </a:lnSpc>
            </a:pPr>
            <a:fld id="{81D60167-4931-47E6-BA6A-407CBD079E47}" type="slidenum">
              <a:rPr lang="en-US" spc="-5" smtClean="0"/>
              <a:t>43</a:t>
            </a:fld>
            <a:endParaRPr lang="en-US" spc="-5" dirty="0"/>
          </a:p>
        </p:txBody>
      </p:sp>
    </p:spTree>
    <p:extLst>
      <p:ext uri="{BB962C8B-B14F-4D97-AF65-F5344CB8AC3E}">
        <p14:creationId xmlns:p14="http://schemas.microsoft.com/office/powerpoint/2010/main" val="3452922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2">
            <a:extLst>
              <a:ext uri="{FF2B5EF4-FFF2-40B4-BE49-F238E27FC236}">
                <a16:creationId xmlns:a16="http://schemas.microsoft.com/office/drawing/2014/main" id="{2EDBC049-6073-A596-03C8-ADC68CDB921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828800" y="381000"/>
            <a:ext cx="7217918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pc="-5" dirty="0"/>
              <a:t>Генетический </a:t>
            </a:r>
            <a:r>
              <a:rPr lang="ru-RU" spc="-5" dirty="0" smtClean="0"/>
              <a:t>алгоритм. Класс популяции</a:t>
            </a:r>
            <a:r>
              <a:rPr lang="ru-RU" spc="-5" dirty="0"/>
              <a:t/>
            </a:r>
            <a:br>
              <a:rPr lang="ru-RU" spc="-5" dirty="0"/>
            </a:br>
            <a:endParaRPr spc="-5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1524000"/>
            <a:ext cx="5596405" cy="4177125"/>
          </a:xfrm>
          <a:prstGeom prst="rect">
            <a:avLst/>
          </a:prstGeom>
        </p:spPr>
      </p:pic>
      <p:sp>
        <p:nvSpPr>
          <p:cNvPr id="7" name="Текст 2"/>
          <p:cNvSpPr txBox="1">
            <a:spLocks/>
          </p:cNvSpPr>
          <p:nvPr/>
        </p:nvSpPr>
        <p:spPr>
          <a:xfrm>
            <a:off x="6781800" y="1447800"/>
            <a:ext cx="5105400" cy="3077766"/>
          </a:xfrm>
          <a:prstGeom prst="rect">
            <a:avLst/>
          </a:prstGeom>
        </p:spPr>
        <p:txBody>
          <a:bodyPr/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</a:pPr>
            <a:r>
              <a:rPr lang="ru-RU" sz="2000" kern="0" dirty="0" smtClean="0">
                <a:solidFill>
                  <a:sysClr val="windowText" lastClr="000000"/>
                </a:solidFill>
              </a:rPr>
              <a:t>Класс популяции включает себя: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2000" kern="0" dirty="0">
                <a:solidFill>
                  <a:sysClr val="windowText" lastClr="000000"/>
                </a:solidFill>
              </a:rPr>
              <a:t>Ф</a:t>
            </a:r>
            <a:r>
              <a:rPr lang="ru-RU" sz="2000" kern="0" dirty="0" smtClean="0">
                <a:solidFill>
                  <a:sysClr val="windowText" lastClr="000000"/>
                </a:solidFill>
              </a:rPr>
              <a:t>ункцию создания популяции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2000" kern="0" dirty="0">
                <a:solidFill>
                  <a:sysClr val="windowText" lastClr="000000"/>
                </a:solidFill>
              </a:rPr>
              <a:t>Ф</a:t>
            </a:r>
            <a:r>
              <a:rPr lang="ru-RU" sz="2000" kern="0" dirty="0" smtClean="0">
                <a:solidFill>
                  <a:sysClr val="windowText" lastClr="000000"/>
                </a:solidFill>
              </a:rPr>
              <a:t>ункцию определения приспособленности популяции</a:t>
            </a:r>
          </a:p>
          <a:p>
            <a:pPr>
              <a:spcBef>
                <a:spcPts val="600"/>
              </a:spcBef>
            </a:pPr>
            <a:r>
              <a:rPr lang="ru-RU" sz="2000" kern="0" dirty="0" smtClean="0">
                <a:solidFill>
                  <a:sysClr val="windowText" lastClr="000000"/>
                </a:solidFill>
              </a:rPr>
              <a:t>Популяция представляет собой набор хромосом.</a:t>
            </a:r>
          </a:p>
          <a:p>
            <a:pPr>
              <a:spcBef>
                <a:spcPts val="600"/>
              </a:spcBef>
            </a:pPr>
            <a:r>
              <a:rPr lang="ru-RU" sz="2000" kern="0" dirty="0" smtClean="0">
                <a:solidFill>
                  <a:sysClr val="windowText" lastClr="000000"/>
                </a:solidFill>
              </a:rPr>
              <a:t>Функция приспособленности считает точность среднего значения по всем особям</a:t>
            </a:r>
            <a:endParaRPr lang="en-US" sz="2000" kern="0" dirty="0">
              <a:solidFill>
                <a:sysClr val="windowText" lastClr="000000"/>
              </a:solidFill>
            </a:endParaRPr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7"/>
          </p:nvPr>
        </p:nvSpPr>
        <p:spPr>
          <a:xfrm>
            <a:off x="11584941" y="6400800"/>
            <a:ext cx="302259" cy="252095"/>
          </a:xfrm>
        </p:spPr>
        <p:txBody>
          <a:bodyPr/>
          <a:lstStyle/>
          <a:p>
            <a:pPr marL="38100">
              <a:lnSpc>
                <a:spcPts val="1864"/>
              </a:lnSpc>
            </a:pPr>
            <a:fld id="{81D60167-4931-47E6-BA6A-407CBD079E47}" type="slidenum">
              <a:rPr lang="en-US" spc="-5" smtClean="0"/>
              <a:t>44</a:t>
            </a:fld>
            <a:endParaRPr lang="en-US" spc="-5" dirty="0"/>
          </a:p>
        </p:txBody>
      </p:sp>
    </p:spTree>
    <p:extLst>
      <p:ext uri="{BB962C8B-B14F-4D97-AF65-F5344CB8AC3E}">
        <p14:creationId xmlns:p14="http://schemas.microsoft.com/office/powerpoint/2010/main" val="1915077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2">
            <a:extLst>
              <a:ext uri="{FF2B5EF4-FFF2-40B4-BE49-F238E27FC236}">
                <a16:creationId xmlns:a16="http://schemas.microsoft.com/office/drawing/2014/main" id="{2EDBC049-6073-A596-03C8-ADC68CDB921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828800" y="381000"/>
            <a:ext cx="7217918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pc="-5" dirty="0"/>
              <a:t>Генетический </a:t>
            </a:r>
            <a:r>
              <a:rPr lang="ru-RU" spc="-5" dirty="0" smtClean="0"/>
              <a:t>алгоритм. Класс популяции</a:t>
            </a:r>
            <a:r>
              <a:rPr lang="ru-RU" spc="-5" dirty="0"/>
              <a:t/>
            </a:r>
            <a:br>
              <a:rPr lang="ru-RU" spc="-5" dirty="0"/>
            </a:br>
            <a:endParaRPr spc="-5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1371600"/>
            <a:ext cx="5596405" cy="4177125"/>
          </a:xfrm>
          <a:prstGeom prst="rect">
            <a:avLst/>
          </a:prstGeom>
        </p:spPr>
      </p:pic>
      <p:sp>
        <p:nvSpPr>
          <p:cNvPr id="7" name="Текст 2"/>
          <p:cNvSpPr txBox="1">
            <a:spLocks/>
          </p:cNvSpPr>
          <p:nvPr/>
        </p:nvSpPr>
        <p:spPr>
          <a:xfrm>
            <a:off x="6781800" y="1447800"/>
            <a:ext cx="5105400" cy="3077766"/>
          </a:xfrm>
          <a:prstGeom prst="rect">
            <a:avLst/>
          </a:prstGeom>
        </p:spPr>
        <p:txBody>
          <a:bodyPr/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</a:pPr>
            <a:r>
              <a:rPr lang="ru-RU" sz="2000" kern="0" dirty="0" smtClean="0">
                <a:solidFill>
                  <a:sysClr val="windowText" lastClr="000000"/>
                </a:solidFill>
              </a:rPr>
              <a:t>Класс популяции включает себя: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2000" kern="0" dirty="0">
                <a:solidFill>
                  <a:sysClr val="windowText" lastClr="000000"/>
                </a:solidFill>
              </a:rPr>
              <a:t>Ф</a:t>
            </a:r>
            <a:r>
              <a:rPr lang="ru-RU" sz="2000" kern="0" dirty="0" smtClean="0">
                <a:solidFill>
                  <a:sysClr val="windowText" lastClr="000000"/>
                </a:solidFill>
              </a:rPr>
              <a:t>ункцию создания популяции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2000" kern="0" dirty="0">
                <a:solidFill>
                  <a:sysClr val="windowText" lastClr="000000"/>
                </a:solidFill>
              </a:rPr>
              <a:t>Ф</a:t>
            </a:r>
            <a:r>
              <a:rPr lang="ru-RU" sz="2000" kern="0" dirty="0" smtClean="0">
                <a:solidFill>
                  <a:sysClr val="windowText" lastClr="000000"/>
                </a:solidFill>
              </a:rPr>
              <a:t>ункцию определения приспособленности популяции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2000" kern="0" dirty="0">
                <a:solidFill>
                  <a:sysClr val="windowText" lastClr="000000"/>
                </a:solidFill>
              </a:rPr>
              <a:t>Ф</a:t>
            </a:r>
            <a:r>
              <a:rPr lang="ru-RU" sz="2000" kern="0" dirty="0" smtClean="0">
                <a:solidFill>
                  <a:sysClr val="windowText" lastClr="000000"/>
                </a:solidFill>
              </a:rPr>
              <a:t>ункцию выбора родителей для скрещивания, которая случайно выбирает две особи</a:t>
            </a:r>
          </a:p>
          <a:p>
            <a:pPr>
              <a:spcBef>
                <a:spcPts val="600"/>
              </a:spcBef>
            </a:pPr>
            <a:r>
              <a:rPr lang="ru-RU" sz="2000" kern="0" dirty="0" smtClean="0">
                <a:solidFill>
                  <a:sysClr val="windowText" lastClr="000000"/>
                </a:solidFill>
              </a:rPr>
              <a:t>Популяция представляет собой набор хромосом.</a:t>
            </a:r>
          </a:p>
          <a:p>
            <a:pPr>
              <a:spcBef>
                <a:spcPts val="600"/>
              </a:spcBef>
            </a:pPr>
            <a:r>
              <a:rPr lang="ru-RU" sz="2000" kern="0" dirty="0" smtClean="0">
                <a:solidFill>
                  <a:sysClr val="windowText" lastClr="000000"/>
                </a:solidFill>
              </a:rPr>
              <a:t>Функция приспособленности считает точность среднего значения по всем особям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8159" y="5532696"/>
            <a:ext cx="5608846" cy="1041755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6587005" y="6096000"/>
            <a:ext cx="5604995" cy="2347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Прямоугольник 8"/>
          <p:cNvSpPr/>
          <p:nvPr/>
        </p:nvSpPr>
        <p:spPr>
          <a:xfrm>
            <a:off x="450980" y="6161796"/>
            <a:ext cx="533400" cy="1032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Номер слайда 9"/>
          <p:cNvSpPr>
            <a:spLocks noGrp="1"/>
          </p:cNvSpPr>
          <p:nvPr>
            <p:ph type="sldNum" sz="quarter" idx="7"/>
          </p:nvPr>
        </p:nvSpPr>
        <p:spPr>
          <a:xfrm>
            <a:off x="11430000" y="6333328"/>
            <a:ext cx="302259" cy="252095"/>
          </a:xfrm>
        </p:spPr>
        <p:txBody>
          <a:bodyPr/>
          <a:lstStyle/>
          <a:p>
            <a:pPr marL="38100">
              <a:lnSpc>
                <a:spcPts val="1864"/>
              </a:lnSpc>
            </a:pPr>
            <a:fld id="{81D60167-4931-47E6-BA6A-407CBD079E47}" type="slidenum">
              <a:rPr lang="en-US" spc="-5" smtClean="0"/>
              <a:t>45</a:t>
            </a:fld>
            <a:endParaRPr lang="en-US" spc="-5" dirty="0"/>
          </a:p>
        </p:txBody>
      </p:sp>
    </p:spTree>
    <p:extLst>
      <p:ext uri="{BB962C8B-B14F-4D97-AF65-F5344CB8AC3E}">
        <p14:creationId xmlns:p14="http://schemas.microsoft.com/office/powerpoint/2010/main" val="2641322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2">
            <a:extLst>
              <a:ext uri="{FF2B5EF4-FFF2-40B4-BE49-F238E27FC236}">
                <a16:creationId xmlns:a16="http://schemas.microsoft.com/office/drawing/2014/main" id="{FCBAED89-B3C9-2AC1-205E-BDFB45CB33C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828800" y="381000"/>
            <a:ext cx="7217918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pc="-5" dirty="0"/>
              <a:t>Генетический алгоритм. Класс популяции</a:t>
            </a:r>
            <a:endParaRPr spc="-5" dirty="0"/>
          </a:p>
        </p:txBody>
      </p:sp>
      <p:sp>
        <p:nvSpPr>
          <p:cNvPr id="6" name="Текст 2"/>
          <p:cNvSpPr txBox="1">
            <a:spLocks/>
          </p:cNvSpPr>
          <p:nvPr/>
        </p:nvSpPr>
        <p:spPr>
          <a:xfrm>
            <a:off x="7074159" y="1447800"/>
            <a:ext cx="5105400" cy="4572000"/>
          </a:xfrm>
          <a:prstGeom prst="rect">
            <a:avLst/>
          </a:prstGeom>
        </p:spPr>
        <p:txBody>
          <a:bodyPr/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2000" kern="0" dirty="0" smtClean="0">
                <a:solidFill>
                  <a:sysClr val="windowText" lastClr="000000"/>
                </a:solidFill>
              </a:rPr>
              <a:t>Функция </a:t>
            </a:r>
            <a:r>
              <a:rPr lang="ru-RU" sz="2000" kern="0" dirty="0" err="1" smtClean="0">
                <a:solidFill>
                  <a:sysClr val="windowText" lastClr="000000"/>
                </a:solidFill>
              </a:rPr>
              <a:t>кроссовера</a:t>
            </a:r>
            <a:endParaRPr lang="ru-RU" sz="2000" kern="0" dirty="0" smtClean="0">
              <a:solidFill>
                <a:sysClr val="windowText" lastClr="000000"/>
              </a:solidFill>
            </a:endParaRP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2000" kern="0" dirty="0" smtClean="0">
                <a:solidFill>
                  <a:sysClr val="windowText" lastClr="000000"/>
                </a:solidFill>
              </a:rPr>
              <a:t>Функция генерации детей</a:t>
            </a:r>
            <a:endParaRPr lang="ru-RU" sz="2000" kern="0" dirty="0">
              <a:solidFill>
                <a:sysClr val="windowText" lastClr="000000"/>
              </a:solidFill>
            </a:endParaRPr>
          </a:p>
          <a:p>
            <a:pPr>
              <a:spcBef>
                <a:spcPts val="600"/>
              </a:spcBef>
            </a:pPr>
            <a:r>
              <a:rPr lang="ru-RU" sz="2000" kern="0" dirty="0" smtClean="0">
                <a:solidFill>
                  <a:sysClr val="windowText" lastClr="000000"/>
                </a:solidFill>
              </a:rPr>
              <a:t>В </a:t>
            </a:r>
            <a:r>
              <a:rPr lang="ru-RU" sz="2000" kern="0" dirty="0" err="1" smtClean="0">
                <a:solidFill>
                  <a:sysClr val="windowText" lastClr="000000"/>
                </a:solidFill>
              </a:rPr>
              <a:t>кроссовере</a:t>
            </a:r>
            <a:r>
              <a:rPr lang="ru-RU" sz="2000" kern="0" dirty="0" smtClean="0">
                <a:solidFill>
                  <a:sysClr val="windowText" lastClr="000000"/>
                </a:solidFill>
              </a:rPr>
              <a:t> передаются два родителя, затем, у каждого из них выделяются два участка равной длины, после этого происходит обмен выделенными участками.</a:t>
            </a:r>
            <a:endParaRPr lang="ru-RU" sz="2000" kern="0" dirty="0">
              <a:solidFill>
                <a:sysClr val="windowText" lastClr="000000"/>
              </a:solidFill>
            </a:endParaRPr>
          </a:p>
          <a:p>
            <a:pPr>
              <a:spcBef>
                <a:spcPts val="600"/>
              </a:spcBef>
            </a:pPr>
            <a:r>
              <a:rPr lang="ru-RU" sz="2000" kern="0" dirty="0" smtClean="0">
                <a:solidFill>
                  <a:sysClr val="windowText" lastClr="000000"/>
                </a:solidFill>
              </a:rPr>
              <a:t>Функция генерации детей состоит из последовательного использования других функций: 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2000" kern="0" dirty="0" smtClean="0">
                <a:solidFill>
                  <a:sysClr val="windowText" lastClr="000000"/>
                </a:solidFill>
              </a:rPr>
              <a:t>Выбираются родители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2000" kern="0" dirty="0" smtClean="0">
                <a:solidFill>
                  <a:sysClr val="windowText" lastClr="000000"/>
                </a:solidFill>
              </a:rPr>
              <a:t>Происходит </a:t>
            </a:r>
            <a:r>
              <a:rPr lang="ru-RU" sz="2000" kern="0" dirty="0" err="1" smtClean="0">
                <a:solidFill>
                  <a:sysClr val="windowText" lastClr="000000"/>
                </a:solidFill>
              </a:rPr>
              <a:t>кроссовер</a:t>
            </a:r>
            <a:endParaRPr lang="ru-RU" sz="2000" kern="0" dirty="0" smtClean="0">
              <a:solidFill>
                <a:sysClr val="windowText" lastClr="000000"/>
              </a:solidFill>
            </a:endParaRP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2000" kern="0" dirty="0" smtClean="0">
                <a:solidFill>
                  <a:sysClr val="windowText" lastClr="000000"/>
                </a:solidFill>
              </a:rPr>
              <a:t>Происходит</a:t>
            </a:r>
            <a:r>
              <a:rPr lang="en-US" sz="2000" kern="0" smtClean="0">
                <a:solidFill>
                  <a:sysClr val="windowText" lastClr="000000"/>
                </a:solidFill>
              </a:rPr>
              <a:t>/</a:t>
            </a:r>
            <a:r>
              <a:rPr lang="ru-RU" sz="2000" kern="0" smtClean="0">
                <a:solidFill>
                  <a:sysClr val="windowText" lastClr="000000"/>
                </a:solidFill>
              </a:rPr>
              <a:t>не происходит мутация над каждым ребёнком</a:t>
            </a:r>
            <a:endParaRPr lang="ru-RU" sz="2000" kern="0" dirty="0">
              <a:solidFill>
                <a:sysClr val="windowText" lastClr="000000"/>
              </a:solidFill>
            </a:endParaRP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ru-RU" sz="2000" kern="0" dirty="0" smtClean="0">
              <a:solidFill>
                <a:sysClr val="windowText" lastClr="000000"/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206" y="1447800"/>
            <a:ext cx="6516994" cy="3772256"/>
          </a:xfrm>
          <a:prstGeom prst="rect">
            <a:avLst/>
          </a:prstGeom>
        </p:spPr>
      </p:pic>
      <p:sp>
        <p:nvSpPr>
          <p:cNvPr id="3" name="Номер слайда 2"/>
          <p:cNvSpPr>
            <a:spLocks noGrp="1"/>
          </p:cNvSpPr>
          <p:nvPr>
            <p:ph type="sldNum" sz="quarter" idx="7"/>
          </p:nvPr>
        </p:nvSpPr>
        <p:spPr>
          <a:xfrm>
            <a:off x="11582400" y="6324600"/>
            <a:ext cx="302259" cy="252095"/>
          </a:xfrm>
        </p:spPr>
        <p:txBody>
          <a:bodyPr/>
          <a:lstStyle/>
          <a:p>
            <a:pPr marL="38100">
              <a:lnSpc>
                <a:spcPts val="1864"/>
              </a:lnSpc>
            </a:pPr>
            <a:fld id="{81D60167-4931-47E6-BA6A-407CBD079E47}" type="slidenum">
              <a:rPr lang="en-US" spc="-5" smtClean="0"/>
              <a:t>46</a:t>
            </a:fld>
            <a:endParaRPr lang="en-US" spc="-5" dirty="0"/>
          </a:p>
        </p:txBody>
      </p:sp>
    </p:spTree>
    <p:extLst>
      <p:ext uri="{BB962C8B-B14F-4D97-AF65-F5344CB8AC3E}">
        <p14:creationId xmlns:p14="http://schemas.microsoft.com/office/powerpoint/2010/main" val="3240589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2">
            <a:extLst>
              <a:ext uri="{FF2B5EF4-FFF2-40B4-BE49-F238E27FC236}">
                <a16:creationId xmlns:a16="http://schemas.microsoft.com/office/drawing/2014/main" id="{FCBAED89-B3C9-2AC1-205E-BDFB45CB33C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828800" y="381000"/>
            <a:ext cx="7217918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pc="-5" dirty="0"/>
              <a:t>Генетический алгоритм. Класс популяции</a:t>
            </a:r>
            <a:endParaRPr spc="-5" dirty="0"/>
          </a:p>
        </p:txBody>
      </p:sp>
      <p:sp>
        <p:nvSpPr>
          <p:cNvPr id="6" name="Текст 2"/>
          <p:cNvSpPr txBox="1">
            <a:spLocks/>
          </p:cNvSpPr>
          <p:nvPr/>
        </p:nvSpPr>
        <p:spPr>
          <a:xfrm>
            <a:off x="807313" y="4038600"/>
            <a:ext cx="9296400" cy="1781456"/>
          </a:xfrm>
          <a:prstGeom prst="rect">
            <a:avLst/>
          </a:prstGeom>
        </p:spPr>
        <p:txBody>
          <a:bodyPr/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2000" kern="0" dirty="0" smtClean="0">
                <a:solidFill>
                  <a:sysClr val="windowText" lastClr="000000"/>
                </a:solidFill>
              </a:rPr>
              <a:t>Отбор особей в следующее поколение:</a:t>
            </a:r>
          </a:p>
          <a:p>
            <a:pPr marL="800100" lvl="1" indent="-34290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ru-RU" sz="2000" kern="0" dirty="0" smtClean="0">
                <a:solidFill>
                  <a:sysClr val="windowText" lastClr="000000"/>
                </a:solidFill>
              </a:rPr>
              <a:t>Использованы </a:t>
            </a:r>
            <a:r>
              <a:rPr lang="ru-RU" sz="2000" dirty="0" smtClean="0"/>
              <a:t>принципы </a:t>
            </a:r>
            <a:r>
              <a:rPr lang="ru-RU" sz="2000" dirty="0"/>
              <a:t>элитаризма и </a:t>
            </a:r>
            <a:r>
              <a:rPr lang="ru-RU" sz="2000" dirty="0" smtClean="0"/>
              <a:t>эгалитаризма</a:t>
            </a:r>
          </a:p>
          <a:p>
            <a:pPr marL="800100" lvl="1" indent="-34290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ru-RU" sz="2000" kern="0" dirty="0" smtClean="0">
                <a:solidFill>
                  <a:sysClr val="windowText" lastClr="000000"/>
                </a:solidFill>
              </a:rPr>
              <a:t>Остальные отбираются турниром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313" y="1548250"/>
            <a:ext cx="9278645" cy="2010056"/>
          </a:xfrm>
          <a:prstGeom prst="rect">
            <a:avLst/>
          </a:prstGeom>
        </p:spPr>
      </p:pic>
      <p:sp>
        <p:nvSpPr>
          <p:cNvPr id="4" name="Номер слайда 3"/>
          <p:cNvSpPr>
            <a:spLocks noGrp="1"/>
          </p:cNvSpPr>
          <p:nvPr>
            <p:ph type="sldNum" sz="quarter" idx="7"/>
          </p:nvPr>
        </p:nvSpPr>
        <p:spPr>
          <a:xfrm>
            <a:off x="11582400" y="6400800"/>
            <a:ext cx="302259" cy="252095"/>
          </a:xfrm>
        </p:spPr>
        <p:txBody>
          <a:bodyPr/>
          <a:lstStyle/>
          <a:p>
            <a:pPr marL="38100">
              <a:lnSpc>
                <a:spcPts val="1864"/>
              </a:lnSpc>
            </a:pPr>
            <a:fld id="{81D60167-4931-47E6-BA6A-407CBD079E47}" type="slidenum">
              <a:rPr lang="en-US" spc="-5" smtClean="0"/>
              <a:t>47</a:t>
            </a:fld>
            <a:endParaRPr lang="en-US" spc="-5" dirty="0"/>
          </a:p>
        </p:txBody>
      </p:sp>
    </p:spTree>
    <p:extLst>
      <p:ext uri="{BB962C8B-B14F-4D97-AF65-F5344CB8AC3E}">
        <p14:creationId xmlns:p14="http://schemas.microsoft.com/office/powerpoint/2010/main" val="4053347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2">
            <a:extLst>
              <a:ext uri="{FF2B5EF4-FFF2-40B4-BE49-F238E27FC236}">
                <a16:creationId xmlns:a16="http://schemas.microsoft.com/office/drawing/2014/main" id="{69A14AD1-2B87-F3E4-950A-4CA0D584583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828800" y="381000"/>
            <a:ext cx="7217918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pc="-5" dirty="0"/>
              <a:t>Генетический </a:t>
            </a:r>
            <a:r>
              <a:rPr lang="ru-RU" spc="-5" dirty="0" smtClean="0"/>
              <a:t>алгоритм. Основной алгоритм</a:t>
            </a:r>
            <a:endParaRPr spc="-5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407231"/>
            <a:ext cx="9677400" cy="351571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24000" y="5197686"/>
            <a:ext cx="9677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В основном алгоритме происходит процесс эволюции до тех пор, пока разница </a:t>
            </a:r>
            <a:r>
              <a:rPr lang="ru-RU" smtClean="0"/>
              <a:t>между приспособленностью </a:t>
            </a:r>
            <a:r>
              <a:rPr lang="ru-RU" dirty="0" smtClean="0"/>
              <a:t>текущего и предыдущего будет очень мала (задаётся значение </a:t>
            </a:r>
            <a:r>
              <a:rPr lang="en-US" dirty="0" smtClean="0"/>
              <a:t>epsilon).</a:t>
            </a:r>
          </a:p>
          <a:p>
            <a:r>
              <a:rPr lang="ru-RU" dirty="0" smtClean="0"/>
              <a:t>Либо же, пока количество поколений не превысит заданный парамет</a:t>
            </a:r>
            <a:r>
              <a:rPr lang="ru-RU" dirty="0"/>
              <a:t>р</a:t>
            </a:r>
            <a:endParaRPr lang="en-US" smtClean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7"/>
          </p:nvPr>
        </p:nvSpPr>
        <p:spPr>
          <a:xfrm>
            <a:off x="11506200" y="6400800"/>
            <a:ext cx="302259" cy="252095"/>
          </a:xfrm>
        </p:spPr>
        <p:txBody>
          <a:bodyPr/>
          <a:lstStyle/>
          <a:p>
            <a:pPr marL="38100">
              <a:lnSpc>
                <a:spcPts val="1864"/>
              </a:lnSpc>
            </a:pPr>
            <a:fld id="{81D60167-4931-47E6-BA6A-407CBD079E47}" type="slidenum">
              <a:rPr lang="en-US" spc="-5" smtClean="0"/>
              <a:t>48</a:t>
            </a:fld>
            <a:endParaRPr lang="en-US" spc="-5" dirty="0"/>
          </a:p>
        </p:txBody>
      </p:sp>
    </p:spTree>
    <p:extLst>
      <p:ext uri="{BB962C8B-B14F-4D97-AF65-F5344CB8AC3E}">
        <p14:creationId xmlns:p14="http://schemas.microsoft.com/office/powerpoint/2010/main" val="2805899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2">
            <a:extLst>
              <a:ext uri="{FF2B5EF4-FFF2-40B4-BE49-F238E27FC236}">
                <a16:creationId xmlns:a16="http://schemas.microsoft.com/office/drawing/2014/main" id="{5B0C3F72-01E0-C77C-E986-66D49339D1E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828800" y="381000"/>
            <a:ext cx="762000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pc="-5" dirty="0"/>
              <a:t>Генетический </a:t>
            </a:r>
            <a:r>
              <a:rPr lang="ru-RU" spc="-5" dirty="0" smtClean="0"/>
              <a:t>алгоритм. Результаты</a:t>
            </a:r>
            <a:r>
              <a:rPr lang="ru-RU" spc="-5" dirty="0"/>
              <a:t/>
            </a:r>
            <a:br>
              <a:rPr lang="ru-RU" spc="-5" dirty="0"/>
            </a:br>
            <a:endParaRPr spc="-5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4895" y="1439234"/>
            <a:ext cx="3957631" cy="4572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270518" y="2057400"/>
            <a:ext cx="10592688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u="sng" dirty="0" smtClean="0"/>
              <a:t>Набор итоговых признаков</a:t>
            </a:r>
            <a:r>
              <a:rPr lang="ru-RU" sz="1600" dirty="0" smtClean="0"/>
              <a:t>: </a:t>
            </a:r>
            <a:r>
              <a:rPr lang="ru-RU" sz="1600" b="1" dirty="0"/>
              <a:t>Расчетный счет</a:t>
            </a:r>
            <a:r>
              <a:rPr lang="ru-RU" sz="1600" dirty="0"/>
              <a:t>, </a:t>
            </a:r>
            <a:r>
              <a:rPr lang="ru-RU" sz="1600" b="1" dirty="0"/>
              <a:t>Сберегательный счет, Процентная ставка</a:t>
            </a:r>
            <a:r>
              <a:rPr lang="ru-RU" sz="1600" dirty="0"/>
              <a:t>, </a:t>
            </a:r>
            <a:r>
              <a:rPr lang="ru-RU" sz="1600" b="1" dirty="0"/>
              <a:t>Поручитель/</a:t>
            </a:r>
            <a:r>
              <a:rPr lang="ru-RU" sz="1600" b="1" dirty="0" err="1"/>
              <a:t>созаемщик</a:t>
            </a:r>
            <a:r>
              <a:rPr lang="ru-RU" sz="1600" b="1" dirty="0"/>
              <a:t>, Продолжительность проживания в Германии, Проживание, Количество кредитов ранее, Профессия, Количество поручителей/</a:t>
            </a:r>
            <a:r>
              <a:rPr lang="ru-RU" sz="1600" b="1" dirty="0" err="1"/>
              <a:t>созаемщиков</a:t>
            </a:r>
            <a:r>
              <a:rPr lang="ru-RU" sz="1600" dirty="0"/>
              <a:t>, Кредитная история_2 (</a:t>
            </a:r>
            <a:r>
              <a:rPr lang="ru-RU" sz="1600" b="1" dirty="0"/>
              <a:t>другие кредиты в другом банке</a:t>
            </a:r>
            <a:r>
              <a:rPr lang="ru-RU" sz="1600" dirty="0"/>
              <a:t>), Кредитная история_4 (</a:t>
            </a:r>
            <a:r>
              <a:rPr lang="ru-RU" sz="1600" b="1" dirty="0"/>
              <a:t>текущие кредиты погашаются во время</a:t>
            </a:r>
            <a:r>
              <a:rPr lang="ru-RU" sz="1600" dirty="0"/>
              <a:t>), Кредитная история_5 (</a:t>
            </a:r>
            <a:r>
              <a:rPr lang="ru-RU" sz="1600" b="1" dirty="0"/>
              <a:t>все кредиты в этом банке погашены должным образом</a:t>
            </a:r>
            <a:r>
              <a:rPr lang="ru-RU" sz="1600" dirty="0"/>
              <a:t>), Цель кредита_1 (</a:t>
            </a:r>
            <a:r>
              <a:rPr lang="ru-RU" sz="1600" b="1" dirty="0"/>
              <a:t>на новую машину</a:t>
            </a:r>
            <a:r>
              <a:rPr lang="ru-RU" sz="1600" dirty="0"/>
              <a:t>), Цель кредита_3 (</a:t>
            </a:r>
            <a:r>
              <a:rPr lang="ru-RU" sz="1600" b="1" dirty="0"/>
              <a:t>на мебель</a:t>
            </a:r>
            <a:r>
              <a:rPr lang="ru-RU" sz="1600" dirty="0"/>
              <a:t>), Цель кредита_4 (</a:t>
            </a:r>
            <a:r>
              <a:rPr lang="ru-RU" sz="1600" b="1" dirty="0"/>
              <a:t>на переподготовку</a:t>
            </a:r>
            <a:r>
              <a:rPr lang="ru-RU" sz="1600" dirty="0"/>
              <a:t>), Цель кредита_5 (</a:t>
            </a:r>
            <a:r>
              <a:rPr lang="ru-RU" sz="1600" b="1" dirty="0"/>
              <a:t>на остальное</a:t>
            </a:r>
            <a:r>
              <a:rPr lang="ru-RU" sz="1600" dirty="0"/>
              <a:t>), Семейный статус_1 (</a:t>
            </a:r>
            <a:r>
              <a:rPr lang="ru-RU" sz="1600" b="1" dirty="0">
                <a:solidFill>
                  <a:schemeClr val="dk1"/>
                </a:solidFill>
              </a:rPr>
              <a:t>мужчина не женат</a:t>
            </a:r>
            <a:r>
              <a:rPr lang="ru-RU" sz="1600" dirty="0">
                <a:solidFill>
                  <a:schemeClr val="dk1"/>
                </a:solidFill>
              </a:rPr>
              <a:t>)</a:t>
            </a:r>
            <a:r>
              <a:rPr lang="ru-RU" sz="1600" dirty="0"/>
              <a:t>, Семейный статус_4 (</a:t>
            </a:r>
            <a:r>
              <a:rPr lang="ru-RU" sz="1600" b="1" dirty="0">
                <a:solidFill>
                  <a:schemeClr val="dk1"/>
                </a:solidFill>
              </a:rPr>
              <a:t>женщина не замужем</a:t>
            </a:r>
            <a:r>
              <a:rPr lang="ru-RU" sz="1600" dirty="0">
                <a:solidFill>
                  <a:schemeClr val="dk1"/>
                </a:solidFill>
              </a:rPr>
              <a:t>)</a:t>
            </a:r>
            <a:r>
              <a:rPr lang="ru-RU" sz="1600" dirty="0"/>
              <a:t>, Имущество_2 (</a:t>
            </a:r>
            <a:r>
              <a:rPr lang="ru-RU" sz="1600" b="1" dirty="0"/>
              <a:t>автомобиль или другой транспорт</a:t>
            </a:r>
            <a:r>
              <a:rPr lang="ru-RU" sz="1600" dirty="0"/>
              <a:t>), Имущество_3 </a:t>
            </a:r>
            <a:r>
              <a:rPr lang="ru-RU" sz="1600" b="1" dirty="0"/>
              <a:t>(социальные сбережения/страховка</a:t>
            </a:r>
            <a:r>
              <a:rPr lang="ru-RU" sz="1600" dirty="0"/>
              <a:t>), Имущество_4 (</a:t>
            </a:r>
            <a:r>
              <a:rPr lang="ru-RU" sz="1600" b="1" dirty="0"/>
              <a:t>недвижимость</a:t>
            </a:r>
            <a:r>
              <a:rPr lang="ru-RU" sz="1600" dirty="0"/>
              <a:t>)</a:t>
            </a:r>
            <a:endParaRPr lang="en-US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1270518" y="1483168"/>
            <a:ext cx="3344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u="sng" smtClean="0"/>
              <a:t>Итоговое полученное значение:</a:t>
            </a:r>
            <a:endParaRPr lang="en-US" u="sng"/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3206" y="3910404"/>
            <a:ext cx="7620000" cy="2268022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259908" y="4859749"/>
            <a:ext cx="1919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mtClean="0"/>
              <a:t>График эволюции</a:t>
            </a:r>
            <a:endParaRPr lang="en-US"/>
          </a:p>
        </p:txBody>
      </p:sp>
      <p:cxnSp>
        <p:nvCxnSpPr>
          <p:cNvPr id="14" name="Прямая со стрелкой 13"/>
          <p:cNvCxnSpPr>
            <a:stCxn id="12" idx="3"/>
            <a:endCxn id="11" idx="1"/>
          </p:cNvCxnSpPr>
          <p:nvPr/>
        </p:nvCxnSpPr>
        <p:spPr>
          <a:xfrm>
            <a:off x="3179472" y="5044415"/>
            <a:ext cx="106373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Номер слайда 17"/>
          <p:cNvSpPr>
            <a:spLocks noGrp="1"/>
          </p:cNvSpPr>
          <p:nvPr>
            <p:ph type="sldNum" sz="quarter" idx="7"/>
          </p:nvPr>
        </p:nvSpPr>
        <p:spPr>
          <a:xfrm>
            <a:off x="11430000" y="6324600"/>
            <a:ext cx="302259" cy="252095"/>
          </a:xfrm>
        </p:spPr>
        <p:txBody>
          <a:bodyPr/>
          <a:lstStyle/>
          <a:p>
            <a:pPr marL="38100">
              <a:lnSpc>
                <a:spcPts val="1864"/>
              </a:lnSpc>
            </a:pPr>
            <a:fld id="{81D60167-4931-47E6-BA6A-407CBD079E47}" type="slidenum">
              <a:rPr lang="en-US" spc="-5" smtClean="0"/>
              <a:t>49</a:t>
            </a:fld>
            <a:endParaRPr lang="en-US" spc="-5" dirty="0"/>
          </a:p>
        </p:txBody>
      </p:sp>
    </p:spTree>
    <p:extLst>
      <p:ext uri="{BB962C8B-B14F-4D97-AF65-F5344CB8AC3E}">
        <p14:creationId xmlns:p14="http://schemas.microsoft.com/office/powerpoint/2010/main" val="1042259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49882" y="411226"/>
            <a:ext cx="7217918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pc="-5" dirty="0"/>
              <a:t>Данные после преобразования</a:t>
            </a:r>
            <a:br>
              <a:rPr lang="ru-RU" spc="-5" dirty="0"/>
            </a:br>
            <a:endParaRPr spc="-5" dirty="0"/>
          </a:p>
        </p:txBody>
      </p:sp>
      <p:sp>
        <p:nvSpPr>
          <p:cNvPr id="10" name="object 10"/>
          <p:cNvSpPr txBox="1"/>
          <p:nvPr/>
        </p:nvSpPr>
        <p:spPr>
          <a:xfrm>
            <a:off x="11470258" y="6330795"/>
            <a:ext cx="189230" cy="2520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64"/>
              </a:lnSpc>
            </a:pPr>
            <a:fld id="{81D60167-4931-47E6-BA6A-407CBD079E47}" type="slidenum">
              <a:rPr sz="1600" spc="-5" dirty="0">
                <a:solidFill>
                  <a:srgbClr val="004792"/>
                </a:solidFill>
                <a:latin typeface="+mj-lt"/>
                <a:cs typeface="Microsoft Sans Serif"/>
              </a:rPr>
              <a:t>5</a:t>
            </a:fld>
            <a:endParaRPr sz="1600">
              <a:latin typeface="+mj-lt"/>
              <a:cs typeface="Microsoft Sans Serif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F3C6984-B67E-7AF7-5DE6-BFD250E54E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" y="1524000"/>
            <a:ext cx="11963400" cy="4063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3516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849882" y="411226"/>
            <a:ext cx="8492235" cy="369332"/>
          </a:xfrm>
        </p:spPr>
        <p:txBody>
          <a:bodyPr/>
          <a:lstStyle/>
          <a:p>
            <a:r>
              <a:rPr lang="ru-RU" spc="-5" smtClean="0"/>
              <a:t>Алгоритм </a:t>
            </a:r>
            <a:r>
              <a:rPr lang="en-US"/>
              <a:t>ADD-DEL</a:t>
            </a:r>
            <a:r>
              <a:rPr lang="ru-RU" spc="-5" smtClean="0"/>
              <a:t>. </a:t>
            </a:r>
            <a:r>
              <a:rPr lang="ru-RU" spc="-5" dirty="0"/>
              <a:t>Т</a:t>
            </a:r>
            <a:r>
              <a:rPr lang="ru-RU" spc="-5" dirty="0" smtClean="0"/>
              <a:t>еоретическая </a:t>
            </a:r>
            <a:r>
              <a:rPr lang="ru-RU" spc="-5" dirty="0"/>
              <a:t>справка 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981200"/>
            <a:ext cx="10820400" cy="3077766"/>
          </a:xfrm>
        </p:spPr>
        <p:txBody>
          <a:bodyPr/>
          <a:lstStyle/>
          <a:p>
            <a:pPr algn="just"/>
            <a:r>
              <a:rPr lang="ru-RU" sz="2000" dirty="0"/>
              <a:t>Алгоритм добавления-удаления признаков </a:t>
            </a:r>
            <a:r>
              <a:rPr lang="ru-RU" sz="2000" dirty="0" err="1"/>
              <a:t>Add-Del</a:t>
            </a:r>
            <a:r>
              <a:rPr lang="ru-RU" sz="2000" dirty="0"/>
              <a:t>, как следует из </a:t>
            </a:r>
            <a:r>
              <a:rPr lang="ru-RU" sz="2000" dirty="0" smtClean="0"/>
              <a:t>названия, совмещает </a:t>
            </a:r>
            <a:r>
              <a:rPr lang="ru-RU" sz="2000" dirty="0"/>
              <a:t>в себе две жадные стратегии, действующие </a:t>
            </a:r>
            <a:r>
              <a:rPr lang="ru-RU" sz="2000" dirty="0" err="1"/>
              <a:t>противонаправленно</a:t>
            </a:r>
            <a:r>
              <a:rPr lang="ru-RU" sz="2000" dirty="0"/>
              <a:t>, и </a:t>
            </a:r>
            <a:r>
              <a:rPr lang="ru-RU" sz="2000"/>
              <a:t>в </a:t>
            </a:r>
            <a:r>
              <a:rPr lang="ru-RU" sz="2000" smtClean="0"/>
              <a:t>результате </a:t>
            </a:r>
            <a:r>
              <a:rPr lang="ru-RU" sz="2000" dirty="0"/>
              <a:t>получается не совсем жадный </a:t>
            </a:r>
            <a:r>
              <a:rPr lang="ru-RU" sz="2000" dirty="0" smtClean="0"/>
              <a:t>алгоритм. Идея </a:t>
            </a:r>
            <a:r>
              <a:rPr lang="ru-RU" sz="2000" dirty="0"/>
              <a:t>состоит в том, чтобы позволить алгоритму </a:t>
            </a:r>
            <a:r>
              <a:rPr lang="ru-RU" sz="2000" dirty="0" err="1"/>
              <a:t>Add</a:t>
            </a:r>
            <a:r>
              <a:rPr lang="ru-RU" sz="2000" dirty="0"/>
              <a:t> включить некоторое </a:t>
            </a:r>
            <a:r>
              <a:rPr lang="ru-RU" sz="2000" dirty="0" smtClean="0"/>
              <a:t>количество </a:t>
            </a:r>
            <a:r>
              <a:rPr lang="ru-RU" sz="2000" dirty="0"/>
              <a:t>d избыточных признаков, в надежде на то, что полученный набор G </a:t>
            </a:r>
            <a:r>
              <a:rPr lang="ru-RU" sz="2000" dirty="0" smtClean="0"/>
              <a:t>будет содержать </a:t>
            </a:r>
            <a:r>
              <a:rPr lang="ru-RU" sz="2000" dirty="0"/>
              <a:t>в себе оптимальный набор как подмножество. После этого запускается </a:t>
            </a:r>
            <a:r>
              <a:rPr lang="ru-RU" sz="2000" dirty="0" smtClean="0"/>
              <a:t>алгоритм </a:t>
            </a:r>
            <a:r>
              <a:rPr lang="ru-RU" sz="2000" dirty="0" err="1"/>
              <a:t>Del</a:t>
            </a:r>
            <a:r>
              <a:rPr lang="ru-RU" sz="2000" dirty="0"/>
              <a:t>, который пытается удалить избыточные признаки. Ему также </a:t>
            </a:r>
            <a:r>
              <a:rPr lang="ru-RU" sz="2000" dirty="0" smtClean="0"/>
              <a:t>позволяется </a:t>
            </a:r>
            <a:r>
              <a:rPr lang="ru-RU" sz="2000" dirty="0"/>
              <a:t>удалить чуть больше, чем нужно, и после этого снова запускается </a:t>
            </a:r>
            <a:r>
              <a:rPr lang="ru-RU" sz="2000" dirty="0" err="1"/>
              <a:t>Add</a:t>
            </a:r>
            <a:r>
              <a:rPr lang="ru-RU" sz="2000" dirty="0"/>
              <a:t>. </a:t>
            </a:r>
            <a:r>
              <a:rPr lang="ru-RU" sz="2000" dirty="0" smtClean="0"/>
              <a:t>Процессы последовательных </a:t>
            </a:r>
            <a:r>
              <a:rPr lang="ru-RU" sz="2000" dirty="0"/>
              <a:t>добавлений и удалений чередуются до тех пор, пока значение </a:t>
            </a:r>
            <a:r>
              <a:rPr lang="ru-RU" sz="2000" dirty="0" smtClean="0"/>
              <a:t>критерия Q(</a:t>
            </a:r>
            <a:r>
              <a:rPr lang="ru-RU" sz="2000" dirty="0" err="1" smtClean="0"/>
              <a:t>Gt</a:t>
            </a:r>
            <a:r>
              <a:rPr lang="ru-RU" sz="2000" dirty="0" smtClean="0"/>
              <a:t>∗) </a:t>
            </a:r>
            <a:r>
              <a:rPr lang="ru-RU" sz="2000" dirty="0"/>
              <a:t>в точках минимума функционала не перестанет </a:t>
            </a:r>
            <a:r>
              <a:rPr lang="ru-RU" sz="2000" dirty="0" smtClean="0"/>
              <a:t>увеличиваться, </a:t>
            </a:r>
            <a:r>
              <a:rPr lang="ru-RU" sz="2000" dirty="0"/>
              <a:t>или </a:t>
            </a:r>
            <a:r>
              <a:rPr lang="ru-RU" sz="2000" dirty="0" smtClean="0"/>
              <a:t>пока состав </a:t>
            </a:r>
            <a:r>
              <a:rPr lang="ru-RU" sz="2000" dirty="0"/>
              <a:t>признаков в оптимальном наборе </a:t>
            </a:r>
            <a:r>
              <a:rPr lang="ru-RU" sz="2000" dirty="0" err="1" smtClean="0"/>
              <a:t>Gt</a:t>
            </a:r>
            <a:r>
              <a:rPr lang="ru-RU" sz="2000" dirty="0" smtClean="0"/>
              <a:t>∗ </a:t>
            </a:r>
            <a:r>
              <a:rPr lang="ru-RU" sz="2000" dirty="0"/>
              <a:t>не стабилизируется.</a:t>
            </a:r>
            <a:endParaRPr lang="en-US" sz="2000"/>
          </a:p>
        </p:txBody>
      </p:sp>
      <p:sp>
        <p:nvSpPr>
          <p:cNvPr id="10" name="Номер слайда 9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1864"/>
              </a:lnSpc>
            </a:pPr>
            <a:fld id="{81D60167-4931-47E6-BA6A-407CBD079E47}" type="slidenum">
              <a:rPr lang="en-US" spc="-5" smtClean="0"/>
              <a:t>50</a:t>
            </a:fld>
            <a:endParaRPr lang="en-US" spc="-5" dirty="0"/>
          </a:p>
        </p:txBody>
      </p:sp>
    </p:spTree>
    <p:extLst>
      <p:ext uri="{BB962C8B-B14F-4D97-AF65-F5344CB8AC3E}">
        <p14:creationId xmlns:p14="http://schemas.microsoft.com/office/powerpoint/2010/main" val="347307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849882" y="411226"/>
            <a:ext cx="9656318" cy="369332"/>
          </a:xfrm>
        </p:spPr>
        <p:txBody>
          <a:bodyPr/>
          <a:lstStyle/>
          <a:p>
            <a:r>
              <a:rPr lang="ru-RU" spc="-5"/>
              <a:t>Алгоритм </a:t>
            </a:r>
            <a:r>
              <a:rPr lang="en-US"/>
              <a:t>ADD-DEL</a:t>
            </a:r>
            <a:r>
              <a:rPr lang="ru-RU" spc="-5"/>
              <a:t>. </a:t>
            </a:r>
            <a:r>
              <a:rPr lang="ru-RU" spc="-5" dirty="0" smtClean="0"/>
              <a:t>Псевдокод. Достоинства и недостатки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391400" y="1472235"/>
            <a:ext cx="4181983" cy="4185761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ru-RU" u="sng" dirty="0" smtClean="0"/>
              <a:t>Достоинства и недостатки: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ru-RU" dirty="0"/>
              <a:t>Алгоритм </a:t>
            </a:r>
            <a:r>
              <a:rPr lang="ru-RU" dirty="0" err="1"/>
              <a:t>Add-Del</a:t>
            </a:r>
            <a:r>
              <a:rPr lang="ru-RU" dirty="0"/>
              <a:t> работает дольше, чем </a:t>
            </a:r>
            <a:r>
              <a:rPr lang="ru-RU" dirty="0" err="1"/>
              <a:t>Add</a:t>
            </a:r>
            <a:r>
              <a:rPr lang="ru-RU" dirty="0"/>
              <a:t> и </a:t>
            </a:r>
            <a:r>
              <a:rPr lang="ru-RU" dirty="0" err="1" smtClean="0"/>
              <a:t>Del</a:t>
            </a:r>
            <a:r>
              <a:rPr lang="ru-RU" dirty="0" smtClean="0"/>
              <a:t> в </a:t>
            </a:r>
            <a:r>
              <a:rPr lang="ru-RU" dirty="0"/>
              <a:t>отдельности, и также не гарантирует оптимальность. Однако на практике ему </a:t>
            </a:r>
            <a:r>
              <a:rPr lang="ru-RU" dirty="0" smtClean="0"/>
              <a:t>гораздо </a:t>
            </a:r>
            <a:r>
              <a:rPr lang="ru-RU" dirty="0"/>
              <a:t>чаще удаётся найти лучшее решение, чем методам </a:t>
            </a:r>
            <a:r>
              <a:rPr lang="ru-RU" dirty="0" err="1"/>
              <a:t>Add</a:t>
            </a:r>
            <a:r>
              <a:rPr lang="ru-RU" dirty="0"/>
              <a:t> или </a:t>
            </a:r>
            <a:r>
              <a:rPr lang="ru-RU" dirty="0" err="1"/>
              <a:t>Del</a:t>
            </a:r>
            <a:r>
              <a:rPr lang="ru-RU" dirty="0"/>
              <a:t>. Число </a:t>
            </a:r>
            <a:r>
              <a:rPr lang="ru-RU" dirty="0" smtClean="0"/>
              <a:t>последовательных </a:t>
            </a:r>
            <a:r>
              <a:rPr lang="ru-RU" dirty="0"/>
              <a:t>циклов удаления и добавления, как правило, не очень велико, </a:t>
            </a:r>
            <a:r>
              <a:rPr lang="ru-RU" dirty="0" smtClean="0"/>
              <a:t>и дополнительные </a:t>
            </a:r>
            <a:r>
              <a:rPr lang="ru-RU" dirty="0"/>
              <a:t>затраты ресурсов окупаются заметным улучшением качества решения.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ru-RU" dirty="0"/>
              <a:t>К недостаткам можно отнести относительную сложность реализации.</a:t>
            </a:r>
            <a:endParaRPr lang="en-US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1472235"/>
            <a:ext cx="5588914" cy="263289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" y="1735524"/>
            <a:ext cx="6068272" cy="4363059"/>
          </a:xfrm>
          <a:prstGeom prst="rect">
            <a:avLst/>
          </a:prstGeom>
        </p:spPr>
      </p:pic>
      <p:sp>
        <p:nvSpPr>
          <p:cNvPr id="7" name="Номер слайда 6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1864"/>
              </a:lnSpc>
            </a:pPr>
            <a:fld id="{81D60167-4931-47E6-BA6A-407CBD079E47}" type="slidenum">
              <a:rPr lang="en-US" spc="-5" smtClean="0"/>
              <a:t>51</a:t>
            </a:fld>
            <a:endParaRPr lang="en-US" spc="-5" dirty="0"/>
          </a:p>
        </p:txBody>
      </p:sp>
    </p:spTree>
    <p:extLst>
      <p:ext uri="{BB962C8B-B14F-4D97-AF65-F5344CB8AC3E}">
        <p14:creationId xmlns:p14="http://schemas.microsoft.com/office/powerpoint/2010/main" val="2017316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849882" y="411226"/>
            <a:ext cx="8492235" cy="369332"/>
          </a:xfrm>
        </p:spPr>
        <p:txBody>
          <a:bodyPr/>
          <a:lstStyle/>
          <a:p>
            <a:r>
              <a:rPr lang="ru-RU" spc="-5" dirty="0"/>
              <a:t>Алгоритм </a:t>
            </a:r>
            <a:r>
              <a:rPr lang="en-US" dirty="0"/>
              <a:t>ADD-DEL</a:t>
            </a:r>
            <a:r>
              <a:rPr lang="ru-RU" spc="-5" dirty="0" smtClean="0"/>
              <a:t>. Функционал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409698" y="4576231"/>
            <a:ext cx="95250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Функция, отвечающая за обучение. В качестве модели была выбрана логистическая регрессия, как и в генетическом алгоритме </a:t>
            </a:r>
            <a:endParaRPr lang="en-US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799" y="1600199"/>
            <a:ext cx="9448801" cy="2479557"/>
          </a:xfrm>
          <a:prstGeom prst="rect">
            <a:avLst/>
          </a:prstGeom>
        </p:spPr>
      </p:pic>
      <p:sp>
        <p:nvSpPr>
          <p:cNvPr id="7" name="Номер слайда 6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1864"/>
              </a:lnSpc>
            </a:pPr>
            <a:fld id="{81D60167-4931-47E6-BA6A-407CBD079E47}" type="slidenum">
              <a:rPr lang="en-US" spc="-5" smtClean="0"/>
              <a:t>52</a:t>
            </a:fld>
            <a:endParaRPr lang="en-US" spc="-5" dirty="0"/>
          </a:p>
        </p:txBody>
      </p:sp>
    </p:spTree>
    <p:extLst>
      <p:ext uri="{BB962C8B-B14F-4D97-AF65-F5344CB8AC3E}">
        <p14:creationId xmlns:p14="http://schemas.microsoft.com/office/powerpoint/2010/main" val="2719998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849882" y="411226"/>
            <a:ext cx="8492235" cy="369332"/>
          </a:xfrm>
        </p:spPr>
        <p:txBody>
          <a:bodyPr/>
          <a:lstStyle/>
          <a:p>
            <a:r>
              <a:rPr lang="ru-RU" spc="-5" dirty="0"/>
              <a:t>Алгоритм </a:t>
            </a:r>
            <a:r>
              <a:rPr lang="en-US"/>
              <a:t>ADD-DEL</a:t>
            </a:r>
            <a:r>
              <a:rPr lang="ru-RU" spc="-5"/>
              <a:t>. </a:t>
            </a:r>
            <a:r>
              <a:rPr lang="ru-RU" spc="-5" dirty="0"/>
              <a:t>Функционал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33400" y="4495800"/>
            <a:ext cx="113231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Части</a:t>
            </a:r>
            <a:r>
              <a:rPr lang="ru-RU" sz="2000" dirty="0" smtClean="0"/>
              <a:t> алгоритма отвечающие за добавление и удаление </a:t>
            </a:r>
            <a:r>
              <a:rPr lang="ru-RU" sz="2000" dirty="0" smtClean="0"/>
              <a:t>признака. </a:t>
            </a:r>
            <a:r>
              <a:rPr lang="ru-RU" sz="2000" smtClean="0"/>
              <a:t>Практически, </a:t>
            </a:r>
            <a:r>
              <a:rPr lang="ru-RU" sz="2000" smtClean="0"/>
              <a:t>реализация </a:t>
            </a:r>
            <a:r>
              <a:rPr lang="ru-RU" sz="2000" dirty="0" smtClean="0"/>
              <a:t>алгоритма </a:t>
            </a:r>
            <a:r>
              <a:rPr lang="en-US" sz="2000" dirty="0" smtClean="0"/>
              <a:t>Add</a:t>
            </a:r>
            <a:r>
              <a:rPr lang="ru-RU" sz="2000" dirty="0" smtClean="0"/>
              <a:t> и </a:t>
            </a:r>
            <a:r>
              <a:rPr lang="en-US" sz="2000" smtClean="0"/>
              <a:t>Del</a:t>
            </a:r>
            <a:endParaRPr lang="en-US" sz="2000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524000"/>
            <a:ext cx="6553200" cy="2364814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6600" y="1524000"/>
            <a:ext cx="4672349" cy="2364814"/>
          </a:xfrm>
          <a:prstGeom prst="rect">
            <a:avLst/>
          </a:prstGeom>
        </p:spPr>
      </p:pic>
      <p:sp>
        <p:nvSpPr>
          <p:cNvPr id="9" name="Номер слайда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1864"/>
              </a:lnSpc>
            </a:pPr>
            <a:fld id="{81D60167-4931-47E6-BA6A-407CBD079E47}" type="slidenum">
              <a:rPr lang="en-US" spc="-5" smtClean="0"/>
              <a:t>53</a:t>
            </a:fld>
            <a:endParaRPr lang="en-US" spc="-5" dirty="0"/>
          </a:p>
        </p:txBody>
      </p:sp>
    </p:spTree>
    <p:extLst>
      <p:ext uri="{BB962C8B-B14F-4D97-AF65-F5344CB8AC3E}">
        <p14:creationId xmlns:p14="http://schemas.microsoft.com/office/powerpoint/2010/main" val="3179813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849882" y="411226"/>
            <a:ext cx="9656318" cy="369332"/>
          </a:xfrm>
        </p:spPr>
        <p:txBody>
          <a:bodyPr/>
          <a:lstStyle/>
          <a:p>
            <a:r>
              <a:rPr lang="ru-RU" spc="-5" dirty="0"/>
              <a:t>Алгоритм </a:t>
            </a:r>
            <a:r>
              <a:rPr lang="en-US" dirty="0"/>
              <a:t>ADD-DEL</a:t>
            </a:r>
            <a:r>
              <a:rPr lang="ru-RU" spc="-5" dirty="0"/>
              <a:t>. </a:t>
            </a:r>
            <a:r>
              <a:rPr lang="ru-RU" spc="-5" dirty="0" smtClean="0"/>
              <a:t>Функционал. </a:t>
            </a:r>
            <a:r>
              <a:rPr lang="ru-RU" dirty="0" smtClean="0"/>
              <a:t>Основная </a:t>
            </a:r>
            <a:r>
              <a:rPr lang="ru-RU" dirty="0" smtClean="0"/>
              <a:t>логика алгоритма</a:t>
            </a:r>
            <a:endParaRPr lang="en-US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1295400"/>
            <a:ext cx="4811233" cy="4000920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8041" y="1295400"/>
            <a:ext cx="4399604" cy="295307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447800" y="5611107"/>
            <a:ext cx="80402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 smtClean="0"/>
              <a:t>Добавление и удаление признаков происходит </a:t>
            </a:r>
            <a:r>
              <a:rPr lang="ru-RU" sz="2000" smtClean="0"/>
              <a:t>по критерию остановки.</a:t>
            </a:r>
            <a:endParaRPr lang="en-US" sz="2000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1864"/>
              </a:lnSpc>
            </a:pPr>
            <a:fld id="{81D60167-4931-47E6-BA6A-407CBD079E47}" type="slidenum">
              <a:rPr lang="en-US" spc="-5" smtClean="0"/>
              <a:t>54</a:t>
            </a:fld>
            <a:endParaRPr lang="en-US" spc="-5" dirty="0"/>
          </a:p>
        </p:txBody>
      </p:sp>
    </p:spTree>
    <p:extLst>
      <p:ext uri="{BB962C8B-B14F-4D97-AF65-F5344CB8AC3E}">
        <p14:creationId xmlns:p14="http://schemas.microsoft.com/office/powerpoint/2010/main" val="2684820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2">
            <a:extLst>
              <a:ext uri="{FF2B5EF4-FFF2-40B4-BE49-F238E27FC236}">
                <a16:creationId xmlns:a16="http://schemas.microsoft.com/office/drawing/2014/main" id="{5B0C3F72-01E0-C77C-E986-66D49339D1E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828800" y="381000"/>
            <a:ext cx="762000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pc="-5" dirty="0"/>
              <a:t>Алгоритм </a:t>
            </a:r>
            <a:r>
              <a:rPr lang="en-US"/>
              <a:t>ADD-DEL</a:t>
            </a:r>
            <a:r>
              <a:rPr lang="ru-RU" spc="-5"/>
              <a:t>. </a:t>
            </a:r>
            <a:r>
              <a:rPr lang="ru-RU" dirty="0"/>
              <a:t>Результаты</a:t>
            </a:r>
            <a:endParaRPr spc="-5" dirty="0"/>
          </a:p>
        </p:txBody>
      </p:sp>
      <p:sp>
        <p:nvSpPr>
          <p:cNvPr id="8" name="TextBox 7"/>
          <p:cNvSpPr txBox="1"/>
          <p:nvPr/>
        </p:nvSpPr>
        <p:spPr>
          <a:xfrm>
            <a:off x="1270518" y="2057400"/>
            <a:ext cx="1059268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u="sng" dirty="0" smtClean="0"/>
              <a:t>Набор итоговых признаков</a:t>
            </a:r>
            <a:r>
              <a:rPr lang="ru-RU" sz="1600" dirty="0" smtClean="0"/>
              <a:t>: </a:t>
            </a:r>
            <a:r>
              <a:rPr lang="ru-RU" sz="1600" b="1" dirty="0"/>
              <a:t>Расчетный счет, Сумма кредита</a:t>
            </a:r>
            <a:r>
              <a:rPr lang="ru-RU" sz="1600" dirty="0"/>
              <a:t>, Кредитная история_2 (</a:t>
            </a:r>
            <a:r>
              <a:rPr lang="ru-RU" sz="1600" b="1" dirty="0"/>
              <a:t>другие кредиты в другом банке</a:t>
            </a:r>
            <a:r>
              <a:rPr lang="ru-RU" sz="1600" dirty="0"/>
              <a:t>), </a:t>
            </a:r>
            <a:r>
              <a:rPr lang="ru-RU" sz="1600" b="1" dirty="0"/>
              <a:t>Процентная ставка, Количество кредитов ранее</a:t>
            </a:r>
            <a:r>
              <a:rPr lang="ru-RU" sz="1600" dirty="0"/>
              <a:t>, Имущество_4 (</a:t>
            </a:r>
            <a:r>
              <a:rPr lang="ru-RU" sz="1600" b="1" dirty="0"/>
              <a:t>недвижимость</a:t>
            </a:r>
            <a:r>
              <a:rPr lang="ru-RU" sz="1600" dirty="0"/>
              <a:t>), Имущество_1 (</a:t>
            </a:r>
            <a:r>
              <a:rPr lang="ru-RU" sz="1600" b="1" dirty="0"/>
              <a:t>нет имущества</a:t>
            </a:r>
            <a:r>
              <a:rPr lang="ru-RU" sz="1600" dirty="0"/>
              <a:t>), </a:t>
            </a:r>
            <a:r>
              <a:rPr lang="ru-RU" sz="1600" b="1" dirty="0"/>
              <a:t>Продолжительность проживания в Германии, Стаж работы</a:t>
            </a:r>
            <a:r>
              <a:rPr lang="ru-RU" sz="1600" dirty="0"/>
              <a:t>, Кредитная история_5(</a:t>
            </a:r>
            <a:r>
              <a:rPr lang="ru-RU" sz="1600" b="1" dirty="0"/>
              <a:t>все кредиты в этом банке погашены должным образом)</a:t>
            </a:r>
            <a:r>
              <a:rPr lang="ru-RU" sz="1600" dirty="0"/>
              <a:t>, Кредитная история_3 (</a:t>
            </a:r>
            <a:r>
              <a:rPr lang="ru-RU" sz="1600" b="1" dirty="0"/>
              <a:t>кредиты не взяты</a:t>
            </a:r>
            <a:r>
              <a:rPr lang="ru-RU" sz="1600" dirty="0"/>
              <a:t>), </a:t>
            </a:r>
            <a:r>
              <a:rPr lang="ru-RU" sz="1600" b="1" dirty="0"/>
              <a:t>Поручитель/</a:t>
            </a:r>
            <a:r>
              <a:rPr lang="ru-RU" sz="1600" b="1" dirty="0" err="1"/>
              <a:t>созаемщик</a:t>
            </a:r>
            <a:r>
              <a:rPr lang="ru-RU" sz="1600" dirty="0"/>
              <a:t>, Кредитная история_4 (</a:t>
            </a:r>
            <a:r>
              <a:rPr lang="ru-RU" sz="1600" b="1" dirty="0"/>
              <a:t>текущие кредиты погашаются во время</a:t>
            </a:r>
            <a:r>
              <a:rPr lang="ru-RU" sz="1600" dirty="0"/>
              <a:t>), Семейный статус_4 (</a:t>
            </a:r>
            <a:r>
              <a:rPr lang="ru-RU" sz="1600" b="1" dirty="0"/>
              <a:t>женщина не замужем</a:t>
            </a:r>
            <a:r>
              <a:rPr lang="ru-RU" sz="1600" dirty="0"/>
              <a:t>)</a:t>
            </a:r>
            <a:endParaRPr lang="en-US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1270518" y="1483168"/>
            <a:ext cx="3344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u="sng" smtClean="0"/>
              <a:t>Итоговое полученное значение:</a:t>
            </a:r>
            <a:endParaRPr lang="en-US" u="sng"/>
          </a:p>
        </p:txBody>
      </p:sp>
      <p:sp>
        <p:nvSpPr>
          <p:cNvPr id="12" name="TextBox 11"/>
          <p:cNvSpPr txBox="1"/>
          <p:nvPr/>
        </p:nvSpPr>
        <p:spPr>
          <a:xfrm>
            <a:off x="1255085" y="4393826"/>
            <a:ext cx="20822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mtClean="0"/>
              <a:t>График изменений значений</a:t>
            </a:r>
            <a:endParaRPr lang="en-US"/>
          </a:p>
        </p:txBody>
      </p:sp>
      <p:cxnSp>
        <p:nvCxnSpPr>
          <p:cNvPr id="14" name="Прямая со стрелкой 13"/>
          <p:cNvCxnSpPr>
            <a:stCxn id="12" idx="3"/>
            <a:endCxn id="4" idx="1"/>
          </p:cNvCxnSpPr>
          <p:nvPr/>
        </p:nvCxnSpPr>
        <p:spPr>
          <a:xfrm flipV="1">
            <a:off x="3337367" y="4716991"/>
            <a:ext cx="853633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400" y="1507011"/>
            <a:ext cx="4076306" cy="317469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1000" y="3552705"/>
            <a:ext cx="7755605" cy="2328571"/>
          </a:xfrm>
          <a:prstGeom prst="rect">
            <a:avLst/>
          </a:prstGeom>
        </p:spPr>
      </p:pic>
      <p:sp>
        <p:nvSpPr>
          <p:cNvPr id="21" name="Номер слайда 20"/>
          <p:cNvSpPr>
            <a:spLocks noGrp="1"/>
          </p:cNvSpPr>
          <p:nvPr>
            <p:ph type="sldNum" sz="quarter" idx="7"/>
          </p:nvPr>
        </p:nvSpPr>
        <p:spPr>
          <a:xfrm>
            <a:off x="11560947" y="6453505"/>
            <a:ext cx="302259" cy="252095"/>
          </a:xfrm>
        </p:spPr>
        <p:txBody>
          <a:bodyPr/>
          <a:lstStyle/>
          <a:p>
            <a:pPr marL="38100">
              <a:lnSpc>
                <a:spcPts val="1864"/>
              </a:lnSpc>
            </a:pPr>
            <a:fld id="{81D60167-4931-47E6-BA6A-407CBD079E47}" type="slidenum">
              <a:rPr lang="en-US" spc="-5" smtClean="0"/>
              <a:t>55</a:t>
            </a:fld>
            <a:endParaRPr lang="en-US" spc="-5" dirty="0"/>
          </a:p>
        </p:txBody>
      </p:sp>
    </p:spTree>
    <p:extLst>
      <p:ext uri="{BB962C8B-B14F-4D97-AF65-F5344CB8AC3E}">
        <p14:creationId xmlns:p14="http://schemas.microsoft.com/office/powerpoint/2010/main" val="1924416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849882" y="411226"/>
            <a:ext cx="9961118" cy="738664"/>
          </a:xfrm>
        </p:spPr>
        <p:txBody>
          <a:bodyPr/>
          <a:lstStyle/>
          <a:p>
            <a:r>
              <a:rPr lang="en-US" dirty="0"/>
              <a:t>DFS - Depth-first search(</a:t>
            </a:r>
            <a:r>
              <a:rPr lang="ru-RU"/>
              <a:t>Поиск в глубину)</a:t>
            </a:r>
            <a:r>
              <a:rPr lang="ru-RU" spc="-5" smtClean="0"/>
              <a:t>. </a:t>
            </a:r>
            <a:r>
              <a:rPr lang="ru-RU" spc="-5" dirty="0"/>
              <a:t>Т</a:t>
            </a:r>
            <a:r>
              <a:rPr lang="ru-RU" spc="-5" dirty="0" smtClean="0"/>
              <a:t>еоретическая </a:t>
            </a:r>
            <a:r>
              <a:rPr lang="ru-RU" spc="-5" dirty="0"/>
              <a:t>справка </a:t>
            </a:r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Текст 2"/>
              <p:cNvSpPr>
                <a:spLocks noGrp="1"/>
              </p:cNvSpPr>
              <p:nvPr>
                <p:ph type="body" idx="1"/>
              </p:nvPr>
            </p:nvSpPr>
            <p:spPr>
              <a:xfrm>
                <a:off x="838200" y="1371600"/>
                <a:ext cx="10820400" cy="2518062"/>
              </a:xfrm>
            </p:spPr>
            <p:txBody>
              <a:bodyPr/>
              <a:lstStyle/>
              <a:p>
                <a:pPr algn="just"/>
                <a:r>
                  <a:rPr lang="ru-RU" sz="2000" dirty="0" smtClean="0"/>
                  <a:t>Один из способов полного </a:t>
                </a:r>
                <a:r>
                  <a:rPr lang="ru-RU" sz="2000"/>
                  <a:t>перебора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sz="2000" i="1" smtClean="0"/>
                        </m:ctrlPr>
                      </m:sSupPr>
                      <m:e>
                        <m:r>
                          <a:rPr lang="ru-RU" sz="2000" b="0" i="1" smtClean="0"/>
                          <m:t>2</m:t>
                        </m:r>
                      </m:e>
                      <m:sup>
                        <m:r>
                          <a:rPr lang="en-US" sz="2000" b="0" i="1" smtClean="0"/>
                          <m:t>𝑛</m:t>
                        </m:r>
                      </m:sup>
                    </m:sSup>
                  </m:oMath>
                </a14:m>
                <a:r>
                  <a:rPr lang="ru-RU" sz="2000" dirty="0" smtClean="0"/>
                  <a:t>наборов </a:t>
                </a:r>
                <a:r>
                  <a:rPr lang="ru-RU" sz="2000" dirty="0"/>
                  <a:t>заключается в том, чтобы </a:t>
                </a:r>
                <a:r>
                  <a:rPr lang="ru-RU" sz="2000" dirty="0" smtClean="0"/>
                  <a:t>обойти </a:t>
                </a:r>
                <a:r>
                  <a:rPr lang="ru-RU" sz="2000" dirty="0"/>
                  <a:t>дерево возможных наборов признаков, которое определяется следующим </a:t>
                </a:r>
                <a:r>
                  <a:rPr lang="ru-RU" sz="2000" dirty="0" smtClean="0"/>
                  <a:t>образом. Вершины </a:t>
                </a:r>
                <a:r>
                  <a:rPr lang="ru-RU" sz="2000" dirty="0"/>
                  <a:t>дерева соответствуют наборам признаков. Корневая вершина </a:t>
                </a:r>
                <a:r>
                  <a:rPr lang="ru-RU" sz="2000" dirty="0" smtClean="0"/>
                  <a:t>соответствует </a:t>
                </a:r>
                <a:r>
                  <a:rPr lang="ru-RU" sz="2000" dirty="0"/>
                  <a:t>пустому набору. Каждый дочерний набор образуется путём присоединения </a:t>
                </a:r>
                <a:r>
                  <a:rPr lang="ru-RU" sz="2000" dirty="0" smtClean="0"/>
                  <a:t>некоторого </a:t>
                </a:r>
                <a:r>
                  <a:rPr lang="ru-RU" sz="2000" dirty="0"/>
                  <a:t>признака к родительскому набору. Чтобы избежать появления в дереве </a:t>
                </a:r>
                <a:r>
                  <a:rPr lang="ru-RU" sz="2000" dirty="0" smtClean="0"/>
                  <a:t>одинаковых </a:t>
                </a:r>
                <a:r>
                  <a:rPr lang="ru-RU" sz="2000" dirty="0"/>
                  <a:t>наборов, отличающихся только порядком признаков, к дочерним </a:t>
                </a:r>
                <a:r>
                  <a:rPr lang="ru-RU" sz="2000" dirty="0" smtClean="0"/>
                  <a:t>наборам присоединяются </a:t>
                </a:r>
                <a:r>
                  <a:rPr lang="ru-RU" sz="2000" dirty="0"/>
                  <a:t>только те признаки, номера которых превышают максимальный </a:t>
                </a:r>
                <a:r>
                  <a:rPr lang="ru-RU" sz="2000" dirty="0" smtClean="0"/>
                  <a:t>номер </a:t>
                </a:r>
                <a:r>
                  <a:rPr lang="ru-RU" sz="2000" dirty="0"/>
                  <a:t>признака в родительском наборе. В результате на j-м уровне дерева </a:t>
                </a:r>
                <a:r>
                  <a:rPr lang="ru-RU" sz="2000" dirty="0" smtClean="0"/>
                  <a:t>образуются ровно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ru-RU" sz="2000" i="1" smtClean="0"/>
                        </m:ctrlPr>
                      </m:sSubSupPr>
                      <m:e>
                        <m:r>
                          <a:rPr lang="en-US" sz="2000" b="0" i="1" smtClean="0"/>
                          <m:t>𝐶</m:t>
                        </m:r>
                      </m:e>
                      <m:sub>
                        <m:r>
                          <a:rPr lang="en-US" sz="2000" b="0" i="1" smtClean="0"/>
                          <m:t>𝑛</m:t>
                        </m:r>
                      </m:sub>
                      <m:sup>
                        <m:r>
                          <a:rPr lang="en-US" sz="2000" b="0" i="1" smtClean="0"/>
                          <m:t>𝑗</m:t>
                        </m:r>
                      </m:sup>
                    </m:sSubSup>
                  </m:oMath>
                </a14:m>
                <a:r>
                  <a:rPr lang="en-US" sz="2000" dirty="0" smtClean="0"/>
                  <a:t> </a:t>
                </a:r>
                <a:r>
                  <a:rPr lang="ru-RU" sz="2000" dirty="0" smtClean="0"/>
                  <a:t>наборов</a:t>
                </a:r>
                <a:r>
                  <a:rPr lang="ru-RU" sz="2000" dirty="0"/>
                  <a:t>, состоящих из j признаков. Пример дерева показан на </a:t>
                </a:r>
                <a:r>
                  <a:rPr lang="ru-RU" sz="2000" dirty="0" smtClean="0"/>
                  <a:t>рисунке</a:t>
                </a:r>
                <a:endParaRPr lang="en-US" sz="2000"/>
              </a:p>
            </p:txBody>
          </p:sp>
        </mc:Choice>
        <mc:Fallback>
          <p:sp>
            <p:nvSpPr>
              <p:cNvPr id="3" name="Текс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838200" y="1371600"/>
                <a:ext cx="10820400" cy="2518062"/>
              </a:xfrm>
              <a:blipFill>
                <a:blip r:embed="rId2"/>
                <a:stretch>
                  <a:fillRect l="-1465" t="-3148" r="-1408" b="-50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4200" y="4046106"/>
            <a:ext cx="3886200" cy="207042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295400" y="4419600"/>
            <a:ext cx="4800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/>
              <a:t>Пояснение к </a:t>
            </a:r>
            <a:r>
              <a:rPr lang="ru-RU" sz="2000" smtClean="0"/>
              <a:t>рисунку: дерево </a:t>
            </a:r>
            <a:r>
              <a:rPr lang="ru-RU" sz="2000" dirty="0"/>
              <a:t>полного перебора наборов признаков при n = 4. </a:t>
            </a:r>
            <a:r>
              <a:rPr lang="ru-RU" sz="2000" dirty="0"/>
              <a:t>Для краткости наборы обозначены номерами составляющих их признаков</a:t>
            </a:r>
            <a:endParaRPr lang="en-US" sz="200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1864"/>
              </a:lnSpc>
            </a:pPr>
            <a:fld id="{81D60167-4931-47E6-BA6A-407CBD079E47}" type="slidenum">
              <a:rPr lang="en-US" spc="-5" smtClean="0"/>
              <a:t>56</a:t>
            </a:fld>
            <a:endParaRPr lang="en-US" spc="-5" dirty="0"/>
          </a:p>
        </p:txBody>
      </p:sp>
    </p:spTree>
    <p:extLst>
      <p:ext uri="{BB962C8B-B14F-4D97-AF65-F5344CB8AC3E}">
        <p14:creationId xmlns:p14="http://schemas.microsoft.com/office/powerpoint/2010/main" val="3554631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849882" y="411226"/>
            <a:ext cx="9656318" cy="369332"/>
          </a:xfrm>
        </p:spPr>
        <p:txBody>
          <a:bodyPr/>
          <a:lstStyle/>
          <a:p>
            <a:r>
              <a:rPr lang="ru-RU" spc="-5" dirty="0"/>
              <a:t>Алгоритм </a:t>
            </a:r>
            <a:r>
              <a:rPr lang="en-US" dirty="0" smtClean="0"/>
              <a:t>DFS</a:t>
            </a:r>
            <a:r>
              <a:rPr lang="ru-RU" spc="-5" smtClean="0"/>
              <a:t>. </a:t>
            </a:r>
            <a:r>
              <a:rPr lang="ru-RU" spc="-5" dirty="0" smtClean="0"/>
              <a:t>Псевдокод. Эвристики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391400" y="1472235"/>
            <a:ext cx="4181983" cy="4493538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ru-RU" u="sng" dirty="0"/>
              <a:t>Э</a:t>
            </a:r>
            <a:r>
              <a:rPr lang="ru-RU" u="sng" dirty="0" smtClean="0"/>
              <a:t>вристики :</a:t>
            </a:r>
            <a:endParaRPr lang="ru-RU" u="sng" dirty="0"/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ru-RU" dirty="0"/>
              <a:t>Первая эвристика состоит в том, чтобы оценивать перспективность ветви </a:t>
            </a:r>
            <a:r>
              <a:rPr lang="ru-RU" dirty="0" smtClean="0"/>
              <a:t>дерева </a:t>
            </a:r>
            <a:r>
              <a:rPr lang="ru-RU" dirty="0"/>
              <a:t>и отказываться от её наращивания, если уже имеется лучшая </a:t>
            </a:r>
            <a:r>
              <a:rPr lang="ru-RU" dirty="0" smtClean="0"/>
              <a:t>ветвь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endParaRPr lang="ru-RU" dirty="0"/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endParaRPr lang="ru-RU" dirty="0" smtClean="0"/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ru-RU" dirty="0"/>
              <a:t>Вторая эвристика направлена на то, чтобы как можно раньше построить </a:t>
            </a:r>
            <a:r>
              <a:rPr lang="ru-RU" dirty="0" smtClean="0"/>
              <a:t>наиболее </a:t>
            </a:r>
            <a:r>
              <a:rPr lang="ru-RU" dirty="0"/>
              <a:t>удачную ветвь </a:t>
            </a:r>
            <a:r>
              <a:rPr lang="ru-RU" dirty="0" smtClean="0"/>
              <a:t>дерева. Для </a:t>
            </a:r>
            <a:r>
              <a:rPr lang="ru-RU" dirty="0"/>
              <a:t>этого признаки </a:t>
            </a:r>
            <a:r>
              <a:rPr lang="ru-RU" dirty="0" smtClean="0"/>
              <a:t>изначально ранжируются </a:t>
            </a:r>
            <a:r>
              <a:rPr lang="ru-RU" dirty="0"/>
              <a:t>в порядке убывания их </a:t>
            </a:r>
            <a:r>
              <a:rPr lang="ru-RU" dirty="0" smtClean="0"/>
              <a:t>индивидуальной информативности</a:t>
            </a:r>
            <a:endParaRPr lang="en-US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1566" y="1711554"/>
            <a:ext cx="6019800" cy="315601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0887" y="2263922"/>
            <a:ext cx="6049216" cy="1535468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0887" y="4017830"/>
            <a:ext cx="5960479" cy="1740670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39200" y="3403150"/>
            <a:ext cx="1524000" cy="792480"/>
          </a:xfrm>
          <a:prstGeom prst="rect">
            <a:avLst/>
          </a:prstGeom>
        </p:spPr>
      </p:pic>
      <p:sp>
        <p:nvSpPr>
          <p:cNvPr id="10" name="Номер слайда 9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1864"/>
              </a:lnSpc>
            </a:pPr>
            <a:fld id="{81D60167-4931-47E6-BA6A-407CBD079E47}" type="slidenum">
              <a:rPr lang="en-US" spc="-5" smtClean="0"/>
              <a:t>57</a:t>
            </a:fld>
            <a:endParaRPr lang="en-US" spc="-5" dirty="0"/>
          </a:p>
        </p:txBody>
      </p:sp>
    </p:spTree>
    <p:extLst>
      <p:ext uri="{BB962C8B-B14F-4D97-AF65-F5344CB8AC3E}">
        <p14:creationId xmlns:p14="http://schemas.microsoft.com/office/powerpoint/2010/main" val="3085437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849882" y="411226"/>
            <a:ext cx="8492235" cy="369332"/>
          </a:xfrm>
        </p:spPr>
        <p:txBody>
          <a:bodyPr/>
          <a:lstStyle/>
          <a:p>
            <a:r>
              <a:rPr lang="ru-RU" spc="-5" dirty="0"/>
              <a:t>Алгоритм </a:t>
            </a:r>
            <a:r>
              <a:rPr lang="en-US" smtClean="0"/>
              <a:t>DFS</a:t>
            </a:r>
            <a:r>
              <a:rPr lang="ru-RU" spc="-5" smtClean="0"/>
              <a:t>. </a:t>
            </a:r>
            <a:r>
              <a:rPr lang="ru-RU" spc="-5" dirty="0" smtClean="0"/>
              <a:t>Функционал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409698" y="4576231"/>
            <a:ext cx="95250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Функция, отвечающая за обучение. В качестве модели была выбрана логистическая регрессия, как и в </a:t>
            </a:r>
            <a:r>
              <a:rPr lang="ru-RU" dirty="0" smtClean="0"/>
              <a:t>предыдущих</a:t>
            </a:r>
            <a:r>
              <a:rPr lang="ru-RU" dirty="0" smtClean="0"/>
              <a:t> алгоритмах </a:t>
            </a:r>
            <a:endParaRPr lang="en-US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799" y="1600199"/>
            <a:ext cx="9448801" cy="2479557"/>
          </a:xfrm>
          <a:prstGeom prst="rect">
            <a:avLst/>
          </a:prstGeom>
        </p:spPr>
      </p:pic>
      <p:sp>
        <p:nvSpPr>
          <p:cNvPr id="3" name="Номер слайда 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1864"/>
              </a:lnSpc>
            </a:pPr>
            <a:fld id="{81D60167-4931-47E6-BA6A-407CBD079E47}" type="slidenum">
              <a:rPr lang="en-US" spc="-5" smtClean="0"/>
              <a:t>58</a:t>
            </a:fld>
            <a:endParaRPr lang="en-US" spc="-5" dirty="0"/>
          </a:p>
        </p:txBody>
      </p:sp>
    </p:spTree>
    <p:extLst>
      <p:ext uri="{BB962C8B-B14F-4D97-AF65-F5344CB8AC3E}">
        <p14:creationId xmlns:p14="http://schemas.microsoft.com/office/powerpoint/2010/main" val="3229281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849882" y="411226"/>
            <a:ext cx="8492235" cy="369332"/>
          </a:xfrm>
        </p:spPr>
        <p:txBody>
          <a:bodyPr/>
          <a:lstStyle/>
          <a:p>
            <a:r>
              <a:rPr lang="en-US" dirty="0" smtClean="0"/>
              <a:t>DFS</a:t>
            </a:r>
            <a:r>
              <a:rPr lang="ru-RU" dirty="0" smtClean="0"/>
              <a:t>. Процедура наращивания. Результаты</a:t>
            </a:r>
            <a:endParaRPr lang="en-US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1295400"/>
            <a:ext cx="8229600" cy="381926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600200" y="5167838"/>
            <a:ext cx="6096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Наращиваем до критериев остановки: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Использование корректирующего коэффициента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mtClean="0"/>
              <a:t>Отсутствие улучшение в течение заданного параметра</a:t>
            </a:r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1864"/>
              </a:lnSpc>
            </a:pPr>
            <a:fld id="{81D60167-4931-47E6-BA6A-407CBD079E47}" type="slidenum">
              <a:rPr lang="en-US" spc="-5" smtClean="0"/>
              <a:t>59</a:t>
            </a:fld>
            <a:endParaRPr lang="en-US" spc="-5" dirty="0"/>
          </a:p>
        </p:txBody>
      </p:sp>
    </p:spTree>
    <p:extLst>
      <p:ext uri="{BB962C8B-B14F-4D97-AF65-F5344CB8AC3E}">
        <p14:creationId xmlns:p14="http://schemas.microsoft.com/office/powerpoint/2010/main" val="2299206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49882" y="411226"/>
            <a:ext cx="7217918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pc="-5" dirty="0"/>
              <a:t>Рассмотрение данных</a:t>
            </a:r>
            <a:br>
              <a:rPr lang="ru-RU" spc="-5" dirty="0"/>
            </a:br>
            <a:endParaRPr spc="-5" dirty="0"/>
          </a:p>
        </p:txBody>
      </p:sp>
      <p:sp>
        <p:nvSpPr>
          <p:cNvPr id="10" name="object 10"/>
          <p:cNvSpPr txBox="1"/>
          <p:nvPr/>
        </p:nvSpPr>
        <p:spPr>
          <a:xfrm>
            <a:off x="11470258" y="6330795"/>
            <a:ext cx="189230" cy="2520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64"/>
              </a:lnSpc>
            </a:pPr>
            <a:fld id="{81D60167-4931-47E6-BA6A-407CBD079E47}" type="slidenum">
              <a:rPr sz="1600" spc="-5" dirty="0">
                <a:solidFill>
                  <a:srgbClr val="004792"/>
                </a:solidFill>
                <a:latin typeface="+mj-lt"/>
                <a:cs typeface="Microsoft Sans Serif"/>
              </a:rPr>
              <a:t>6</a:t>
            </a:fld>
            <a:endParaRPr sz="1600">
              <a:latin typeface="+mj-lt"/>
              <a:cs typeface="Microsoft Sans Serif"/>
            </a:endParaRP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6068AB42-70C7-1E65-5C3E-AACB87EC1B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870" y="1384852"/>
            <a:ext cx="6096000" cy="1777350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1F762416-F1B0-242E-A722-6A19B78D42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62397" y="1371600"/>
            <a:ext cx="5148603" cy="476287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2">
            <a:extLst>
              <a:ext uri="{FF2B5EF4-FFF2-40B4-BE49-F238E27FC236}">
                <a16:creationId xmlns:a16="http://schemas.microsoft.com/office/drawing/2014/main" id="{5B0C3F72-01E0-C77C-E986-66D49339D1E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828800" y="381000"/>
            <a:ext cx="762000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pc="-5" dirty="0"/>
              <a:t>Алгоритм </a:t>
            </a:r>
            <a:r>
              <a:rPr lang="en-US"/>
              <a:t>ADD-DEL</a:t>
            </a:r>
            <a:r>
              <a:rPr lang="ru-RU" spc="-5"/>
              <a:t>. </a:t>
            </a:r>
            <a:r>
              <a:rPr lang="ru-RU" dirty="0"/>
              <a:t>Результаты</a:t>
            </a:r>
            <a:endParaRPr spc="-5" dirty="0"/>
          </a:p>
        </p:txBody>
      </p:sp>
      <p:sp>
        <p:nvSpPr>
          <p:cNvPr id="8" name="TextBox 7"/>
          <p:cNvSpPr txBox="1"/>
          <p:nvPr/>
        </p:nvSpPr>
        <p:spPr>
          <a:xfrm>
            <a:off x="963789" y="3200400"/>
            <a:ext cx="1059268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u="sng" dirty="0" smtClean="0"/>
              <a:t>Набор итоговых признаков</a:t>
            </a:r>
            <a:r>
              <a:rPr lang="ru-RU" sz="2000" dirty="0"/>
              <a:t>: </a:t>
            </a:r>
            <a:r>
              <a:rPr lang="ru-RU" sz="2000" b="1" dirty="0"/>
              <a:t>Расчетный счет, Сумма кредита, Сберегательный счет, Процентная ставка, Продолжительность проживания в Германии, Возраст, Проживание, Количество кредитов ранее, Профессия</a:t>
            </a:r>
            <a:r>
              <a:rPr lang="ru-RU" sz="2000" dirty="0"/>
              <a:t>, Кредитная история_1 (</a:t>
            </a:r>
            <a:r>
              <a:rPr lang="ru-RU" sz="2000" b="1" dirty="0"/>
              <a:t>задержка погашения в прошлом</a:t>
            </a:r>
            <a:r>
              <a:rPr lang="ru-RU" sz="2000" dirty="0"/>
              <a:t>), Цель кредита_2 (</a:t>
            </a:r>
            <a:r>
              <a:rPr lang="ru-RU" sz="2000" b="1" dirty="0"/>
              <a:t>на подержанную машину</a:t>
            </a:r>
            <a:r>
              <a:rPr lang="ru-RU" sz="2000" dirty="0"/>
              <a:t>), Цель кредита_5 (</a:t>
            </a:r>
            <a:r>
              <a:rPr lang="ru-RU" sz="2000" b="1" dirty="0"/>
              <a:t>на остальное</a:t>
            </a:r>
            <a:r>
              <a:rPr lang="ru-RU" sz="2000" dirty="0"/>
              <a:t>), Семейный статус_1 (</a:t>
            </a:r>
            <a:r>
              <a:rPr lang="ru-RU" sz="2000" b="1" dirty="0"/>
              <a:t>мужчина не женат</a:t>
            </a:r>
            <a:r>
              <a:rPr lang="ru-RU" sz="2000" dirty="0"/>
              <a:t>), Имущество_1 (</a:t>
            </a:r>
            <a:r>
              <a:rPr lang="ru-RU" sz="2000" b="1" dirty="0"/>
              <a:t>нет имущества</a:t>
            </a:r>
            <a:r>
              <a:rPr lang="ru-RU" sz="2000" dirty="0"/>
              <a:t>), Имущество_4 (</a:t>
            </a:r>
            <a:r>
              <a:rPr lang="ru-RU" sz="2000" b="1" dirty="0"/>
              <a:t>недвижимость</a:t>
            </a:r>
            <a:r>
              <a:rPr lang="ru-RU" sz="2000" dirty="0"/>
              <a:t>)</a:t>
            </a:r>
            <a:endParaRPr lang="en-US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963789" y="2164532"/>
            <a:ext cx="36911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u="sng" dirty="0" smtClean="0"/>
              <a:t>Итоговое полученное значение:</a:t>
            </a:r>
            <a:endParaRPr lang="en-US" sz="2000" u="sng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6800" y="2209800"/>
            <a:ext cx="4079083" cy="309574"/>
          </a:xfrm>
          <a:prstGeom prst="rect">
            <a:avLst/>
          </a:prstGeom>
        </p:spPr>
      </p:pic>
      <p:sp>
        <p:nvSpPr>
          <p:cNvPr id="7" name="Номер слайда 6"/>
          <p:cNvSpPr>
            <a:spLocks noGrp="1"/>
          </p:cNvSpPr>
          <p:nvPr>
            <p:ph type="sldNum" sz="quarter" idx="7"/>
          </p:nvPr>
        </p:nvSpPr>
        <p:spPr>
          <a:xfrm>
            <a:off x="11555512" y="6324600"/>
            <a:ext cx="302259" cy="252095"/>
          </a:xfrm>
        </p:spPr>
        <p:txBody>
          <a:bodyPr/>
          <a:lstStyle/>
          <a:p>
            <a:pPr marL="38100">
              <a:lnSpc>
                <a:spcPts val="1864"/>
              </a:lnSpc>
            </a:pPr>
            <a:fld id="{81D60167-4931-47E6-BA6A-407CBD079E47}" type="slidenum">
              <a:rPr lang="en-US" spc="-5" smtClean="0"/>
              <a:t>60</a:t>
            </a:fld>
            <a:endParaRPr lang="en-US" spc="-5" dirty="0"/>
          </a:p>
        </p:txBody>
      </p:sp>
    </p:spTree>
    <p:extLst>
      <p:ext uri="{BB962C8B-B14F-4D97-AF65-F5344CB8AC3E}">
        <p14:creationId xmlns:p14="http://schemas.microsoft.com/office/powerpoint/2010/main" val="367870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849882" y="411226"/>
            <a:ext cx="8492235" cy="369332"/>
          </a:xfrm>
        </p:spPr>
        <p:txBody>
          <a:bodyPr/>
          <a:lstStyle/>
          <a:p>
            <a:r>
              <a:rPr lang="ru-RU" smtClean="0"/>
              <a:t>Веса для признаков</a:t>
            </a:r>
            <a:endParaRPr lang="en-US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95435" y="1219200"/>
            <a:ext cx="2896565" cy="4869452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1371600"/>
            <a:ext cx="9295434" cy="4717052"/>
          </a:xfrm>
          <a:prstGeom prst="rect">
            <a:avLst/>
          </a:prstGeom>
        </p:spPr>
      </p:pic>
      <p:sp>
        <p:nvSpPr>
          <p:cNvPr id="6" name="Номер слайда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1864"/>
              </a:lnSpc>
            </a:pPr>
            <a:fld id="{81D60167-4931-47E6-BA6A-407CBD079E47}" type="slidenum">
              <a:rPr lang="en-US" spc="-5" smtClean="0"/>
              <a:t>61</a:t>
            </a:fld>
            <a:endParaRPr lang="en-US" spc="-5" dirty="0"/>
          </a:p>
        </p:txBody>
      </p:sp>
    </p:spTree>
    <p:extLst>
      <p:ext uri="{BB962C8B-B14F-4D97-AF65-F5344CB8AC3E}">
        <p14:creationId xmlns:p14="http://schemas.microsoft.com/office/powerpoint/2010/main" val="3128363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849882" y="411226"/>
            <a:ext cx="8492235" cy="369332"/>
          </a:xfrm>
        </p:spPr>
        <p:txBody>
          <a:bodyPr/>
          <a:lstStyle/>
          <a:p>
            <a:r>
              <a:rPr lang="ru-RU" smtClean="0"/>
              <a:t>Выводы по алгоритма</a:t>
            </a:r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838200" y="1676400"/>
            <a:ext cx="10896600" cy="3862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ru-RU" sz="2400" dirty="0" smtClean="0"/>
              <a:t>В качестве наилучшего алгоритма был выбран генетический, по точности модели (</a:t>
            </a:r>
            <a:r>
              <a:rPr lang="en-US" sz="2400" dirty="0"/>
              <a:t>≈</a:t>
            </a:r>
            <a:r>
              <a:rPr lang="ru-RU" sz="2400" dirty="0" smtClean="0"/>
              <a:t> 0,84 против </a:t>
            </a:r>
            <a:r>
              <a:rPr lang="en-US" sz="2400" dirty="0" smtClean="0"/>
              <a:t>≈</a:t>
            </a:r>
            <a:r>
              <a:rPr lang="ru-RU" sz="2400" dirty="0" smtClean="0"/>
              <a:t>0,83 у </a:t>
            </a:r>
            <a:r>
              <a:rPr lang="ru-RU" sz="2400" smtClean="0"/>
              <a:t>других алгоритмов). </a:t>
            </a:r>
            <a:r>
              <a:rPr lang="ru-RU" sz="2400" dirty="0" smtClean="0"/>
              <a:t>Также были определены веса для признаков. Признаки с самыми большими весами совпали с теми, которые определил алгоритм: 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2400" dirty="0" smtClean="0"/>
              <a:t>Сумма кредита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 smtClean="0"/>
              <a:t>Возраст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 smtClean="0"/>
              <a:t>Расчётный счет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 smtClean="0"/>
              <a:t>Стаж работы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 smtClean="0"/>
              <a:t>Продолжительность проживания в Германии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 smtClean="0"/>
              <a:t>И другие</a:t>
            </a:r>
            <a:endParaRPr lang="en-US" sz="240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1864"/>
              </a:lnSpc>
            </a:pPr>
            <a:fld id="{81D60167-4931-47E6-BA6A-407CBD079E47}" type="slidenum">
              <a:rPr lang="en-US" spc="-5" smtClean="0"/>
              <a:t>62</a:t>
            </a:fld>
            <a:endParaRPr lang="en-US" spc="-5" dirty="0"/>
          </a:p>
        </p:txBody>
      </p:sp>
    </p:spTree>
    <p:extLst>
      <p:ext uri="{BB962C8B-B14F-4D97-AF65-F5344CB8AC3E}">
        <p14:creationId xmlns:p14="http://schemas.microsoft.com/office/powerpoint/2010/main" val="2813937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828800" y="304800"/>
            <a:ext cx="8492235" cy="369332"/>
          </a:xfrm>
        </p:spPr>
        <p:txBody>
          <a:bodyPr/>
          <a:lstStyle/>
          <a:p>
            <a:r>
              <a:rPr lang="ru-RU" dirty="0" smtClean="0"/>
              <a:t>Сравнительная таблица моделей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4724400"/>
            <a:ext cx="96403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/>
              <a:t>Результаты по всем моделям(с полным набором признаков и сокращенным набором)</a:t>
            </a:r>
            <a:endParaRPr lang="en-US" sz="2000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878" y="1828800"/>
            <a:ext cx="11836078" cy="2238538"/>
          </a:xfrm>
          <a:prstGeom prst="rect">
            <a:avLst/>
          </a:prstGeom>
        </p:spPr>
      </p:pic>
      <p:sp>
        <p:nvSpPr>
          <p:cNvPr id="6" name="Номер слайда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1864"/>
              </a:lnSpc>
            </a:pPr>
            <a:fld id="{81D60167-4931-47E6-BA6A-407CBD079E47}" type="slidenum">
              <a:rPr lang="en-US" spc="-5" smtClean="0"/>
              <a:t>63</a:t>
            </a:fld>
            <a:endParaRPr lang="en-US" spc="-5" dirty="0"/>
          </a:p>
        </p:txBody>
      </p:sp>
    </p:spTree>
    <p:extLst>
      <p:ext uri="{BB962C8B-B14F-4D97-AF65-F5344CB8AC3E}">
        <p14:creationId xmlns:p14="http://schemas.microsoft.com/office/powerpoint/2010/main" val="3319888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849882" y="411226"/>
            <a:ext cx="8492235" cy="369332"/>
          </a:xfrm>
        </p:spPr>
        <p:txBody>
          <a:bodyPr/>
          <a:lstStyle/>
          <a:p>
            <a:r>
              <a:rPr lang="ru-RU" dirty="0" smtClean="0"/>
              <a:t>Композиции для логистической регрессии</a:t>
            </a:r>
            <a:endParaRPr lang="en-US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1905000"/>
            <a:ext cx="9545073" cy="2771928"/>
          </a:xfrm>
          <a:prstGeom prst="rect">
            <a:avLst/>
          </a:prstGeom>
        </p:spPr>
      </p:pic>
      <p:sp>
        <p:nvSpPr>
          <p:cNvPr id="4" name="Номер слайда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1864"/>
              </a:lnSpc>
            </a:pPr>
            <a:fld id="{81D60167-4931-47E6-BA6A-407CBD079E47}" type="slidenum">
              <a:rPr lang="en-US" spc="-5" smtClean="0"/>
              <a:t>64</a:t>
            </a:fld>
            <a:endParaRPr lang="en-US" spc="-5" dirty="0"/>
          </a:p>
        </p:txBody>
      </p:sp>
    </p:spTree>
    <p:extLst>
      <p:ext uri="{BB962C8B-B14F-4D97-AF65-F5344CB8AC3E}">
        <p14:creationId xmlns:p14="http://schemas.microsoft.com/office/powerpoint/2010/main" val="3737464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849882" y="411226"/>
            <a:ext cx="8492235" cy="369332"/>
          </a:xfrm>
        </p:spPr>
        <p:txBody>
          <a:bodyPr/>
          <a:lstStyle/>
          <a:p>
            <a:r>
              <a:rPr lang="ru-RU" dirty="0"/>
              <a:t>Композиции для </a:t>
            </a:r>
            <a:r>
              <a:rPr lang="en-US" dirty="0" smtClean="0"/>
              <a:t>SVM</a:t>
            </a:r>
            <a:endParaRPr lang="en-US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0265" y="1981200"/>
            <a:ext cx="9491468" cy="2662386"/>
          </a:xfrm>
          <a:prstGeom prst="rect">
            <a:avLst/>
          </a:prstGeom>
        </p:spPr>
      </p:pic>
      <p:sp>
        <p:nvSpPr>
          <p:cNvPr id="5" name="Номер слайда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1864"/>
              </a:lnSpc>
            </a:pPr>
            <a:fld id="{81D60167-4931-47E6-BA6A-407CBD079E47}" type="slidenum">
              <a:rPr lang="en-US" spc="-5" smtClean="0"/>
              <a:t>65</a:t>
            </a:fld>
            <a:endParaRPr lang="en-US" spc="-5" dirty="0"/>
          </a:p>
        </p:txBody>
      </p:sp>
    </p:spTree>
    <p:extLst>
      <p:ext uri="{BB962C8B-B14F-4D97-AF65-F5344CB8AC3E}">
        <p14:creationId xmlns:p14="http://schemas.microsoft.com/office/powerpoint/2010/main" val="2411590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849882" y="411226"/>
            <a:ext cx="8492235" cy="369332"/>
          </a:xfrm>
        </p:spPr>
        <p:txBody>
          <a:bodyPr/>
          <a:lstStyle/>
          <a:p>
            <a:r>
              <a:rPr lang="ru-RU" dirty="0"/>
              <a:t>Композиции для </a:t>
            </a:r>
            <a:r>
              <a:rPr lang="ru-RU" dirty="0" smtClean="0"/>
              <a:t>деревьев решений</a:t>
            </a:r>
            <a:endParaRPr lang="en-US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3736" y="1752600"/>
            <a:ext cx="8924525" cy="3881671"/>
          </a:xfrm>
          <a:prstGeom prst="rect">
            <a:avLst/>
          </a:prstGeom>
        </p:spPr>
      </p:pic>
      <p:sp>
        <p:nvSpPr>
          <p:cNvPr id="5" name="Номер слайда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1864"/>
              </a:lnSpc>
            </a:pPr>
            <a:fld id="{81D60167-4931-47E6-BA6A-407CBD079E47}" type="slidenum">
              <a:rPr lang="en-US" spc="-5" smtClean="0"/>
              <a:t>66</a:t>
            </a:fld>
            <a:endParaRPr lang="en-US" spc="-5" dirty="0"/>
          </a:p>
        </p:txBody>
      </p:sp>
    </p:spTree>
    <p:extLst>
      <p:ext uri="{BB962C8B-B14F-4D97-AF65-F5344CB8AC3E}">
        <p14:creationId xmlns:p14="http://schemas.microsoft.com/office/powerpoint/2010/main" val="1445913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828800" y="304800"/>
            <a:ext cx="8686800" cy="738664"/>
          </a:xfrm>
        </p:spPr>
        <p:txBody>
          <a:bodyPr/>
          <a:lstStyle/>
          <a:p>
            <a:r>
              <a:rPr lang="ru-RU" dirty="0"/>
              <a:t>Композиции для Наивный Байесовский </a:t>
            </a:r>
            <a:r>
              <a:rPr lang="ru-RU" dirty="0" smtClean="0"/>
              <a:t>классификатора</a:t>
            </a:r>
            <a:endParaRPr lang="en-US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6463" y="1905000"/>
            <a:ext cx="9451474" cy="2667000"/>
          </a:xfrm>
          <a:prstGeom prst="rect">
            <a:avLst/>
          </a:prstGeom>
        </p:spPr>
      </p:pic>
      <p:sp>
        <p:nvSpPr>
          <p:cNvPr id="6" name="Номер слайда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1864"/>
              </a:lnSpc>
            </a:pPr>
            <a:fld id="{81D60167-4931-47E6-BA6A-407CBD079E47}" type="slidenum">
              <a:rPr lang="en-US" spc="-5" smtClean="0"/>
              <a:t>67</a:t>
            </a:fld>
            <a:endParaRPr lang="en-US" spc="-5" dirty="0"/>
          </a:p>
        </p:txBody>
      </p:sp>
    </p:spTree>
    <p:extLst>
      <p:ext uri="{BB962C8B-B14F-4D97-AF65-F5344CB8AC3E}">
        <p14:creationId xmlns:p14="http://schemas.microsoft.com/office/powerpoint/2010/main" val="3631937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849882" y="411226"/>
            <a:ext cx="8492235" cy="369332"/>
          </a:xfrm>
        </p:spPr>
        <p:txBody>
          <a:bodyPr/>
          <a:lstStyle/>
          <a:p>
            <a:r>
              <a:rPr lang="ru-RU" smtClean="0"/>
              <a:t>Композиции. </a:t>
            </a:r>
            <a:r>
              <a:rPr lang="ru-RU" dirty="0" smtClean="0"/>
              <a:t>Выводы</a:t>
            </a:r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990600" y="2209800"/>
            <a:ext cx="108204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Применение композиций показало улучшение результатов по всем моделям. Однако, стоит отметить, что улучшение было практически несущественное для всех моделей кроме дерева решений. </a:t>
            </a:r>
            <a:r>
              <a:rPr lang="ru-RU" sz="2400" smtClean="0"/>
              <a:t>Эта модель показала наилучший прогресс. </a:t>
            </a:r>
            <a:endParaRPr lang="en-US" sz="240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1864"/>
              </a:lnSpc>
            </a:pPr>
            <a:fld id="{81D60167-4931-47E6-BA6A-407CBD079E47}" type="slidenum">
              <a:rPr lang="en-US" spc="-5" smtClean="0"/>
              <a:t>68</a:t>
            </a:fld>
            <a:endParaRPr lang="en-US" spc="-5" dirty="0"/>
          </a:p>
        </p:txBody>
      </p:sp>
    </p:spTree>
    <p:extLst>
      <p:ext uri="{BB962C8B-B14F-4D97-AF65-F5344CB8AC3E}">
        <p14:creationId xmlns:p14="http://schemas.microsoft.com/office/powerpoint/2010/main" val="1691588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849882" y="411226"/>
            <a:ext cx="9580118" cy="738664"/>
          </a:xfrm>
        </p:spPr>
        <p:txBody>
          <a:bodyPr/>
          <a:lstStyle/>
          <a:p>
            <a:r>
              <a:rPr lang="ru-RU" dirty="0" err="1" smtClean="0"/>
              <a:t>Бэггинг</a:t>
            </a:r>
            <a:r>
              <a:rPr lang="ru-RU" dirty="0" smtClean="0"/>
              <a:t>. Собственная реализация. Настройка параметров</a:t>
            </a:r>
            <a:endParaRPr lang="en-US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1334" y="1447800"/>
            <a:ext cx="10069330" cy="226726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056511" y="3886200"/>
            <a:ext cx="1067828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Настройка параметров. Выбраны три модели: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Логистическая регрессия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Дерево решений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Наивный Байесовский </a:t>
            </a:r>
            <a:r>
              <a:rPr lang="ru-RU" dirty="0" smtClean="0"/>
              <a:t>метод</a:t>
            </a:r>
          </a:p>
          <a:p>
            <a:r>
              <a:rPr lang="ru-RU" dirty="0" smtClean="0"/>
              <a:t>Для каждой модели будут выбираться десять случайных признаков, и каждую новую итерацию модель будет обучаться по такому новому набору признаков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1864"/>
              </a:lnSpc>
            </a:pPr>
            <a:fld id="{81D60167-4931-47E6-BA6A-407CBD079E47}" type="slidenum">
              <a:rPr lang="en-US" spc="-5" smtClean="0"/>
              <a:t>69</a:t>
            </a:fld>
            <a:endParaRPr lang="en-US" spc="-5" dirty="0"/>
          </a:p>
        </p:txBody>
      </p:sp>
    </p:spTree>
    <p:extLst>
      <p:ext uri="{BB962C8B-B14F-4D97-AF65-F5344CB8AC3E}">
        <p14:creationId xmlns:p14="http://schemas.microsoft.com/office/powerpoint/2010/main" val="815066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7BE39FB8-1895-3EBE-C57F-36EDE5527C6A}"/>
              </a:ext>
            </a:extLst>
          </p:cNvPr>
          <p:cNvSpPr/>
          <p:nvPr/>
        </p:nvSpPr>
        <p:spPr>
          <a:xfrm>
            <a:off x="204804" y="5943600"/>
            <a:ext cx="11987196" cy="5031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49882" y="411226"/>
            <a:ext cx="7217918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pc="-5" dirty="0"/>
              <a:t>Анализ данных</a:t>
            </a:r>
            <a:br>
              <a:rPr lang="ru-RU" spc="-5" dirty="0"/>
            </a:br>
            <a:r>
              <a:rPr lang="ru-RU" spc="-5" dirty="0"/>
              <a:t/>
            </a:r>
            <a:br>
              <a:rPr lang="ru-RU" spc="-5" dirty="0"/>
            </a:br>
            <a:endParaRPr spc="-5" dirty="0"/>
          </a:p>
        </p:txBody>
      </p:sp>
      <p:sp>
        <p:nvSpPr>
          <p:cNvPr id="10" name="object 10"/>
          <p:cNvSpPr txBox="1"/>
          <p:nvPr/>
        </p:nvSpPr>
        <p:spPr>
          <a:xfrm>
            <a:off x="11470258" y="6330795"/>
            <a:ext cx="189230" cy="2520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64"/>
              </a:lnSpc>
            </a:pPr>
            <a:fld id="{81D60167-4931-47E6-BA6A-407CBD079E47}" type="slidenum">
              <a:rPr sz="1600" spc="-5" dirty="0">
                <a:solidFill>
                  <a:srgbClr val="004792"/>
                </a:solidFill>
                <a:latin typeface="+mj-lt"/>
                <a:cs typeface="Microsoft Sans Serif"/>
              </a:rPr>
              <a:t>7</a:t>
            </a:fld>
            <a:endParaRPr sz="1600">
              <a:latin typeface="+mj-lt"/>
              <a:cs typeface="Microsoft Sans Serif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CD07BFE-4B49-5135-375C-EEFACC1CAD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1477335"/>
            <a:ext cx="3743847" cy="4220164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64AFD44D-3133-0254-B339-97BE07D756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86200" y="1430776"/>
            <a:ext cx="3686689" cy="4248743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EB5BC6A4-602B-1603-8B16-FF0C325667D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26171" y="1420177"/>
            <a:ext cx="3629532" cy="427732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587CFEB-EE78-621A-1533-274193FE6AAC}"/>
              </a:ext>
            </a:extLst>
          </p:cNvPr>
          <p:cNvSpPr txBox="1"/>
          <p:nvPr/>
        </p:nvSpPr>
        <p:spPr>
          <a:xfrm>
            <a:off x="562842" y="5670049"/>
            <a:ext cx="3538277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b="0" dirty="0">
                <a:effectLst/>
              </a:rPr>
              <a:t>1 - нет расчетного счета; 2 - на счете нет денег; 3 - на счете до 1000 евро; 4 - больше 1000 евро</a:t>
            </a:r>
          </a:p>
          <a:p>
            <a:endParaRPr lang="ru-R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91B2F20-0472-2221-9079-F29BDA3E809E}"/>
              </a:ext>
            </a:extLst>
          </p:cNvPr>
          <p:cNvSpPr txBox="1"/>
          <p:nvPr/>
        </p:nvSpPr>
        <p:spPr>
          <a:xfrm>
            <a:off x="3769848" y="5607520"/>
            <a:ext cx="445975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b="0" dirty="0">
                <a:effectLst/>
              </a:rPr>
              <a:t>1 - задержка погашения в прошлом; 2 - другие кредиты в другом банке; 3 - кредиты не взяты / все кредиты возвращены вовремя; 4 - текущие кредиты погашаются во время; 5 - все кредиты в этом банке погашены должным образом</a:t>
            </a:r>
          </a:p>
          <a:p>
            <a:endParaRPr lang="ru-RU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6ADB490-D307-4371-AD76-77D197C95B4A}"/>
              </a:ext>
            </a:extLst>
          </p:cNvPr>
          <p:cNvSpPr txBox="1"/>
          <p:nvPr/>
        </p:nvSpPr>
        <p:spPr>
          <a:xfrm>
            <a:off x="8229600" y="5607520"/>
            <a:ext cx="3657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b="0" dirty="0">
                <a:effectLst/>
              </a:rPr>
              <a:t>1 - на новую машину; 2 - на подержанную машину; 3 - на мебель; 4 - на переподготовку; 5 - на остальное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4124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849882" y="411226"/>
            <a:ext cx="9656318" cy="738664"/>
          </a:xfrm>
        </p:spPr>
        <p:txBody>
          <a:bodyPr/>
          <a:lstStyle/>
          <a:p>
            <a:r>
              <a:rPr lang="ru-RU" dirty="0" err="1"/>
              <a:t>Бэггинг</a:t>
            </a:r>
            <a:r>
              <a:rPr lang="ru-RU" dirty="0"/>
              <a:t>. </a:t>
            </a:r>
            <a:r>
              <a:rPr lang="ru-RU"/>
              <a:t>Собственная </a:t>
            </a:r>
            <a:r>
              <a:rPr lang="ru-RU" smtClean="0"/>
              <a:t>реализация. </a:t>
            </a:r>
            <a:r>
              <a:rPr lang="ru-RU" dirty="0" smtClean="0"/>
              <a:t>Отбора </a:t>
            </a:r>
            <a:r>
              <a:rPr lang="ru-RU" dirty="0"/>
              <a:t>модели</a:t>
            </a:r>
            <a:r>
              <a:rPr lang="en-US"/>
              <a:t/>
            </a:r>
            <a:br>
              <a:rPr lang="en-US"/>
            </a:br>
            <a:endParaRPr lang="en-US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47800"/>
            <a:ext cx="8802328" cy="434400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341515" y="1447800"/>
            <a:ext cx="285627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На каждой итерации определяется тип модели, и в соответствии с типом модели происходить обучение. Далее, сравнивается показатель </a:t>
            </a:r>
            <a:r>
              <a:rPr lang="en-US" dirty="0" smtClean="0"/>
              <a:t>ROC_AUC </a:t>
            </a:r>
            <a:r>
              <a:rPr lang="ru-RU" dirty="0" smtClean="0"/>
              <a:t>с заданными минимальными значениями. </a:t>
            </a:r>
            <a:r>
              <a:rPr lang="ru-RU" smtClean="0"/>
              <a:t>В случае успеха запоминаем модель и набор признаков</a:t>
            </a:r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1864"/>
              </a:lnSpc>
            </a:pPr>
            <a:fld id="{81D60167-4931-47E6-BA6A-407CBD079E47}" type="slidenum">
              <a:rPr lang="en-US" spc="-5" smtClean="0"/>
              <a:t>70</a:t>
            </a:fld>
            <a:endParaRPr lang="en-US" spc="-5" dirty="0"/>
          </a:p>
        </p:txBody>
      </p:sp>
    </p:spTree>
    <p:extLst>
      <p:ext uri="{BB962C8B-B14F-4D97-AF65-F5344CB8AC3E}">
        <p14:creationId xmlns:p14="http://schemas.microsoft.com/office/powerpoint/2010/main" val="2582067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849882" y="411226"/>
            <a:ext cx="8492235" cy="738664"/>
          </a:xfrm>
        </p:spPr>
        <p:txBody>
          <a:bodyPr/>
          <a:lstStyle/>
          <a:p>
            <a:r>
              <a:rPr lang="ru-RU"/>
              <a:t>Бэггинг. </a:t>
            </a:r>
            <a:r>
              <a:rPr lang="ru-RU" dirty="0"/>
              <a:t>Собственная реализация. </a:t>
            </a:r>
            <a:r>
              <a:rPr lang="ru-RU" dirty="0" smtClean="0"/>
              <a:t>Голосование</a:t>
            </a:r>
            <a:r>
              <a:rPr lang="en-US"/>
              <a:t/>
            </a:r>
            <a:br>
              <a:rPr lang="en-US"/>
            </a:br>
            <a:endParaRPr lang="en-US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1371600"/>
            <a:ext cx="4167275" cy="3733800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2246" y="1371600"/>
            <a:ext cx="6247699" cy="24384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572246" y="4031710"/>
            <a:ext cx="63171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 smtClean="0"/>
              <a:t>С </a:t>
            </a:r>
            <a:r>
              <a:rPr lang="ru-RU" sz="2000" smtClean="0"/>
              <a:t>помощью простого голосование определяем точность</a:t>
            </a:r>
            <a:endParaRPr lang="en-US" sz="200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34200" y="4675254"/>
            <a:ext cx="2387323" cy="52173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572246" y="4736066"/>
            <a:ext cx="15143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smtClean="0"/>
              <a:t>Результат:</a:t>
            </a:r>
            <a:endParaRPr lang="en-US" sz="2000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1864"/>
              </a:lnSpc>
            </a:pPr>
            <a:fld id="{81D60167-4931-47E6-BA6A-407CBD079E47}" type="slidenum">
              <a:rPr lang="en-US" spc="-5" smtClean="0"/>
              <a:t>71</a:t>
            </a:fld>
            <a:endParaRPr lang="en-US" spc="-5" dirty="0"/>
          </a:p>
        </p:txBody>
      </p:sp>
    </p:spTree>
    <p:extLst>
      <p:ext uri="{BB962C8B-B14F-4D97-AF65-F5344CB8AC3E}">
        <p14:creationId xmlns:p14="http://schemas.microsoft.com/office/powerpoint/2010/main" val="182716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828800" y="304800"/>
            <a:ext cx="8492235" cy="615553"/>
          </a:xfrm>
        </p:spPr>
        <p:txBody>
          <a:bodyPr/>
          <a:lstStyle/>
          <a:p>
            <a:r>
              <a:rPr lang="ru-RU" sz="2000" dirty="0" err="1"/>
              <a:t>Комитетный</a:t>
            </a:r>
            <a:r>
              <a:rPr lang="ru-RU" sz="2000" dirty="0"/>
              <a:t> </a:t>
            </a:r>
            <a:r>
              <a:rPr lang="ru-RU" sz="2000" dirty="0" err="1"/>
              <a:t>бустинг</a:t>
            </a:r>
            <a:r>
              <a:rPr lang="ru-RU" sz="2000" dirty="0"/>
              <a:t> (собственная реализация</a:t>
            </a:r>
            <a:r>
              <a:rPr lang="ru-RU" sz="2000" dirty="0" smtClean="0"/>
              <a:t>). </a:t>
            </a:r>
            <a:r>
              <a:rPr lang="ru-RU" sz="2000" smtClean="0"/>
              <a:t>Вспомогательные функции</a:t>
            </a:r>
            <a:endParaRPr lang="en-US" sz="200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828800"/>
            <a:ext cx="5255941" cy="32004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248400" y="1828800"/>
            <a:ext cx="53340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 smtClean="0"/>
              <a:t>Функция для обучения модели с помощью логистической регрессии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 smtClean="0"/>
              <a:t>Функция для определения отступов по обученной модели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smtClean="0"/>
              <a:t>Функция для подсчета ошибки</a:t>
            </a:r>
            <a:endParaRPr lang="en-US" sz="280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1864"/>
              </a:lnSpc>
            </a:pPr>
            <a:fld id="{81D60167-4931-47E6-BA6A-407CBD079E47}" type="slidenum">
              <a:rPr lang="en-US" spc="-5" smtClean="0"/>
              <a:t>72</a:t>
            </a:fld>
            <a:endParaRPr lang="en-US" spc="-5" dirty="0"/>
          </a:p>
        </p:txBody>
      </p:sp>
    </p:spTree>
    <p:extLst>
      <p:ext uri="{BB962C8B-B14F-4D97-AF65-F5344CB8AC3E}">
        <p14:creationId xmlns:p14="http://schemas.microsoft.com/office/powerpoint/2010/main" val="2619821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849882" y="411226"/>
            <a:ext cx="8492235" cy="369332"/>
          </a:xfrm>
        </p:spPr>
        <p:txBody>
          <a:bodyPr/>
          <a:lstStyle/>
          <a:p>
            <a:r>
              <a:rPr lang="ru-RU" dirty="0" err="1"/>
              <a:t>Комитетный</a:t>
            </a:r>
            <a:r>
              <a:rPr lang="ru-RU" dirty="0"/>
              <a:t> </a:t>
            </a:r>
            <a:r>
              <a:rPr lang="ru-RU" dirty="0" err="1" smtClean="0"/>
              <a:t>бустинг</a:t>
            </a:r>
            <a:r>
              <a:rPr lang="ru-RU" dirty="0" smtClean="0"/>
              <a:t>. Основной алгоритм</a:t>
            </a:r>
            <a:endParaRPr lang="en-US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371600"/>
            <a:ext cx="8305800" cy="468007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839201" y="1524000"/>
            <a:ext cx="32004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u="sng" dirty="0" smtClean="0"/>
              <a:t>В ходе алгоритма</a:t>
            </a:r>
            <a:r>
              <a:rPr lang="ru-RU" dirty="0" smtClean="0"/>
              <a:t>: сначала обучаем модель первый раз, далее рассчитываем отступы.</a:t>
            </a:r>
          </a:p>
          <a:p>
            <a:r>
              <a:rPr lang="ru-RU" dirty="0" smtClean="0"/>
              <a:t>Упорядочиваем нашу выборку по убыванию отступов</a:t>
            </a:r>
          </a:p>
          <a:p>
            <a:r>
              <a:rPr lang="ru-RU" dirty="0" smtClean="0"/>
              <a:t>На каждой итерации мы будем обучать модель в среднем интервале</a:t>
            </a:r>
            <a:r>
              <a:rPr lang="en-US" dirty="0" smtClean="0"/>
              <a:t> </a:t>
            </a:r>
            <a:r>
              <a:rPr lang="ru-RU" dirty="0" smtClean="0"/>
              <a:t>(от </a:t>
            </a:r>
            <a:r>
              <a:rPr lang="en-US" dirty="0" smtClean="0"/>
              <a:t>l_0 </a:t>
            </a:r>
            <a:r>
              <a:rPr lang="ru-RU" dirty="0" smtClean="0"/>
              <a:t>до </a:t>
            </a:r>
            <a:r>
              <a:rPr lang="en-US" dirty="0" smtClean="0"/>
              <a:t>l_1)</a:t>
            </a:r>
            <a:r>
              <a:rPr lang="ru-RU" dirty="0" smtClean="0"/>
              <a:t>, сдвигать интервал на </a:t>
            </a:r>
            <a:r>
              <a:rPr lang="en-US" dirty="0" smtClean="0"/>
              <a:t>dl</a:t>
            </a:r>
            <a:r>
              <a:rPr lang="ru-RU" dirty="0" smtClean="0"/>
              <a:t>, и в конце также упорядочивать по убыванию отступов. На каждом шаге будем запоминать лучшую модель.  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1864"/>
              </a:lnSpc>
            </a:pPr>
            <a:fld id="{81D60167-4931-47E6-BA6A-407CBD079E47}" type="slidenum">
              <a:rPr lang="en-US" spc="-5" smtClean="0"/>
              <a:t>73</a:t>
            </a:fld>
            <a:endParaRPr lang="en-US" spc="-5" dirty="0"/>
          </a:p>
        </p:txBody>
      </p:sp>
    </p:spTree>
    <p:extLst>
      <p:ext uri="{BB962C8B-B14F-4D97-AF65-F5344CB8AC3E}">
        <p14:creationId xmlns:p14="http://schemas.microsoft.com/office/powerpoint/2010/main" val="2533655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849882" y="411226"/>
            <a:ext cx="8492235" cy="369332"/>
          </a:xfrm>
        </p:spPr>
        <p:txBody>
          <a:bodyPr/>
          <a:lstStyle/>
          <a:p>
            <a:r>
              <a:rPr lang="ru-RU" dirty="0" err="1"/>
              <a:t>Комитетный</a:t>
            </a:r>
            <a:r>
              <a:rPr lang="ru-RU" dirty="0"/>
              <a:t> </a:t>
            </a:r>
            <a:r>
              <a:rPr lang="ru-RU" dirty="0" err="1"/>
              <a:t>бустинг</a:t>
            </a:r>
            <a:r>
              <a:rPr lang="ru-RU" dirty="0"/>
              <a:t>. </a:t>
            </a:r>
            <a:r>
              <a:rPr lang="ru-RU" smtClean="0"/>
              <a:t>Построение графика</a:t>
            </a:r>
            <a:endParaRPr lang="en-US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4699" y="1394774"/>
            <a:ext cx="5562600" cy="2486810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3047999" y="4489048"/>
            <a:ext cx="6096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smtClean="0"/>
              <a:t>Заполняем массив значениями ошибок на каждой итерации для построения графика</a:t>
            </a:r>
            <a:endParaRPr lang="en-US" sz="2400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1864"/>
              </a:lnSpc>
            </a:pPr>
            <a:fld id="{81D60167-4931-47E6-BA6A-407CBD079E47}" type="slidenum">
              <a:rPr lang="en-US" spc="-5" smtClean="0"/>
              <a:t>74</a:t>
            </a:fld>
            <a:endParaRPr lang="en-US" spc="-5" dirty="0"/>
          </a:p>
        </p:txBody>
      </p:sp>
    </p:spTree>
    <p:extLst>
      <p:ext uri="{BB962C8B-B14F-4D97-AF65-F5344CB8AC3E}">
        <p14:creationId xmlns:p14="http://schemas.microsoft.com/office/powerpoint/2010/main" val="1218971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849882" y="411226"/>
            <a:ext cx="8492235" cy="369332"/>
          </a:xfrm>
        </p:spPr>
        <p:txBody>
          <a:bodyPr/>
          <a:lstStyle/>
          <a:p>
            <a:r>
              <a:rPr lang="ru-RU"/>
              <a:t>Комитетный бустинг. </a:t>
            </a:r>
            <a:r>
              <a:rPr lang="ru-RU" dirty="0"/>
              <a:t>Основной алгоритм</a:t>
            </a:r>
            <a:endParaRPr lang="en-US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82" y="1447800"/>
            <a:ext cx="12078833" cy="286376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849882" y="4978803"/>
            <a:ext cx="74582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smtClean="0"/>
              <a:t>В итоге получаем процент ошибок на каждой итерации</a:t>
            </a:r>
            <a:endParaRPr lang="en-US" sz="240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1864"/>
              </a:lnSpc>
            </a:pPr>
            <a:fld id="{81D60167-4931-47E6-BA6A-407CBD079E47}" type="slidenum">
              <a:rPr lang="en-US" spc="-5" smtClean="0"/>
              <a:t>75</a:t>
            </a:fld>
            <a:endParaRPr lang="en-US" spc="-5" dirty="0"/>
          </a:p>
        </p:txBody>
      </p:sp>
    </p:spTree>
    <p:extLst>
      <p:ext uri="{BB962C8B-B14F-4D97-AF65-F5344CB8AC3E}">
        <p14:creationId xmlns:p14="http://schemas.microsoft.com/office/powerpoint/2010/main" val="515199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66871" y="3860038"/>
            <a:ext cx="43764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073762"/>
                </a:solidFill>
                <a:latin typeface="Calibri"/>
                <a:cs typeface="Calibri"/>
              </a:rPr>
              <a:t>Спасибо</a:t>
            </a:r>
            <a:r>
              <a:rPr sz="3600" spc="-35" dirty="0">
                <a:solidFill>
                  <a:srgbClr val="073762"/>
                </a:solidFill>
                <a:latin typeface="Calibri"/>
                <a:cs typeface="Calibri"/>
              </a:rPr>
              <a:t> </a:t>
            </a:r>
            <a:r>
              <a:rPr sz="3600" dirty="0">
                <a:solidFill>
                  <a:srgbClr val="073762"/>
                </a:solidFill>
                <a:latin typeface="Calibri"/>
                <a:cs typeface="Calibri"/>
              </a:rPr>
              <a:t>за</a:t>
            </a:r>
            <a:r>
              <a:rPr sz="3600" spc="-30" dirty="0">
                <a:solidFill>
                  <a:srgbClr val="073762"/>
                </a:solidFill>
                <a:latin typeface="Calibri"/>
                <a:cs typeface="Calibri"/>
              </a:rPr>
              <a:t> </a:t>
            </a:r>
            <a:r>
              <a:rPr sz="3600" spc="-5" dirty="0">
                <a:solidFill>
                  <a:srgbClr val="073762"/>
                </a:solidFill>
                <a:latin typeface="Calibri"/>
                <a:cs typeface="Calibri"/>
              </a:rPr>
              <a:t>внимание!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712067" y="6364935"/>
            <a:ext cx="208279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-10" dirty="0">
                <a:solidFill>
                  <a:srgbClr val="585858"/>
                </a:solidFill>
                <a:latin typeface="Microsoft Sans Serif"/>
                <a:cs typeface="Microsoft Sans Serif"/>
              </a:rPr>
              <a:t>19</a:t>
            </a:r>
            <a:endParaRPr sz="1300">
              <a:latin typeface="Microsoft Sans Serif"/>
              <a:cs typeface="Microsoft Sans Serif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848355" y="1801367"/>
            <a:ext cx="5280660" cy="4678680"/>
            <a:chOff x="2848355" y="1801367"/>
            <a:chExt cx="5280660" cy="467868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48355" y="1801367"/>
              <a:ext cx="5280660" cy="1431036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4433316" y="6077711"/>
              <a:ext cx="1811020" cy="402590"/>
            </a:xfrm>
            <a:custGeom>
              <a:avLst/>
              <a:gdLst/>
              <a:ahLst/>
              <a:cxnLst/>
              <a:rect l="l" t="t" r="r" b="b"/>
              <a:pathLst>
                <a:path w="1811020" h="402589">
                  <a:moveTo>
                    <a:pt x="1810512" y="0"/>
                  </a:moveTo>
                  <a:lnTo>
                    <a:pt x="0" y="0"/>
                  </a:lnTo>
                  <a:lnTo>
                    <a:pt x="0" y="402335"/>
                  </a:lnTo>
                  <a:lnTo>
                    <a:pt x="1810512" y="402335"/>
                  </a:lnTo>
                  <a:lnTo>
                    <a:pt x="181051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Номер слайда 6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1864"/>
              </a:lnSpc>
            </a:pPr>
            <a:fld id="{81D60167-4931-47E6-BA6A-407CBD079E47}" type="slidenum">
              <a:rPr lang="en-US" spc="-5" smtClean="0"/>
              <a:t>76</a:t>
            </a:fld>
            <a:endParaRPr lang="en-US" spc="-5" dirty="0"/>
          </a:p>
        </p:txBody>
      </p:sp>
      <p:sp>
        <p:nvSpPr>
          <p:cNvPr id="8" name="TextBox 7"/>
          <p:cNvSpPr txBox="1"/>
          <p:nvPr/>
        </p:nvSpPr>
        <p:spPr>
          <a:xfrm>
            <a:off x="1060146" y="4471064"/>
            <a:ext cx="95898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smtClean="0">
                <a:solidFill>
                  <a:schemeClr val="accent1"/>
                </a:solidFill>
              </a:rPr>
              <a:t>МОЖЕТ ЧТО-ТО НЕ ПОЛУЧИЛОСЬ НО МЫ ОЧЕНЬ СТАРАЛИСЬ</a:t>
            </a:r>
            <a:endParaRPr lang="en-US" sz="2800" b="1">
              <a:solidFill>
                <a:schemeClr val="accen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7BE39FB8-1895-3EBE-C57F-36EDE5527C6A}"/>
              </a:ext>
            </a:extLst>
          </p:cNvPr>
          <p:cNvSpPr/>
          <p:nvPr/>
        </p:nvSpPr>
        <p:spPr>
          <a:xfrm>
            <a:off x="204804" y="5943600"/>
            <a:ext cx="11987196" cy="5031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49882" y="411226"/>
            <a:ext cx="7217918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pc="-5" dirty="0"/>
              <a:t>Анализ данных</a:t>
            </a:r>
            <a:br>
              <a:rPr lang="ru-RU" spc="-5" dirty="0"/>
            </a:br>
            <a:r>
              <a:rPr lang="ru-RU" spc="-5" dirty="0"/>
              <a:t/>
            </a:r>
            <a:br>
              <a:rPr lang="ru-RU" spc="-5" dirty="0"/>
            </a:br>
            <a:endParaRPr spc="-5" dirty="0"/>
          </a:p>
        </p:txBody>
      </p:sp>
      <p:sp>
        <p:nvSpPr>
          <p:cNvPr id="10" name="object 10"/>
          <p:cNvSpPr txBox="1"/>
          <p:nvPr/>
        </p:nvSpPr>
        <p:spPr>
          <a:xfrm>
            <a:off x="11470258" y="6330795"/>
            <a:ext cx="189230" cy="2520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64"/>
              </a:lnSpc>
            </a:pPr>
            <a:fld id="{81D60167-4931-47E6-BA6A-407CBD079E47}" type="slidenum">
              <a:rPr sz="1600" spc="-5" dirty="0">
                <a:solidFill>
                  <a:srgbClr val="004792"/>
                </a:solidFill>
                <a:latin typeface="+mj-lt"/>
                <a:cs typeface="Microsoft Sans Serif"/>
              </a:rPr>
              <a:t>8</a:t>
            </a:fld>
            <a:endParaRPr sz="1600">
              <a:latin typeface="+mj-lt"/>
              <a:cs typeface="Microsoft Sans Serif"/>
            </a:endParaRP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F1E97C11-156D-FD3C-EAF6-17110B9180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318918"/>
            <a:ext cx="3667637" cy="4220164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8FD036E9-953B-BE0D-7D3E-6DF31A89A1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95727" y="1333207"/>
            <a:ext cx="3677163" cy="4191585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49F8655F-14E6-4507-FADC-BD810AE6986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94294" y="1333206"/>
            <a:ext cx="3705742" cy="419158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53371DF-03C8-17C3-86CF-28EB2E64A5C5}"/>
              </a:ext>
            </a:extLst>
          </p:cNvPr>
          <p:cNvSpPr txBox="1"/>
          <p:nvPr/>
        </p:nvSpPr>
        <p:spPr>
          <a:xfrm>
            <a:off x="443821" y="5524791"/>
            <a:ext cx="367716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b="0" dirty="0">
                <a:effectLst/>
              </a:rPr>
              <a:t>1 - неизвестно/нет сберегательного счета; 2 - &lt;100 евро; 3 - 100 &lt;= … &lt; 500 евро; 4 - 500 &lt;= … &lt; 1000 евро; 5 - &gt;= 1000 евро</a:t>
            </a:r>
          </a:p>
          <a:p>
            <a:endParaRPr lang="ru-RU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2F7E4A2-7A64-9B73-5E4C-BCDD0AC671F4}"/>
              </a:ext>
            </a:extLst>
          </p:cNvPr>
          <p:cNvSpPr txBox="1"/>
          <p:nvPr/>
        </p:nvSpPr>
        <p:spPr>
          <a:xfrm>
            <a:off x="4267200" y="5524791"/>
            <a:ext cx="3492311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b="0" dirty="0">
                <a:effectLst/>
              </a:rPr>
              <a:t>1 - безработный; 2 - работает &lt; 1 года ; 3 - работает &gt; 1 года и &lt; 4 лет; 4 - работает &gt; 4 х лет и &lt; 7 лет; 5 - работает &gt; 7 лет</a:t>
            </a:r>
          </a:p>
          <a:p>
            <a:endParaRPr lang="ru-RU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04D18C1-FD02-C9A7-182D-DBC6FBB110C4}"/>
              </a:ext>
            </a:extLst>
          </p:cNvPr>
          <p:cNvSpPr txBox="1"/>
          <p:nvPr/>
        </p:nvSpPr>
        <p:spPr>
          <a:xfrm>
            <a:off x="8153400" y="5524791"/>
            <a:ext cx="33680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1 &lt; 2,0; 2 - 2,0 &lt;= … &lt; 2,5; 3 - 2,5 &lt;= … &lt; 3,5; 4 - &gt;= 3,5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07550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7BE39FB8-1895-3EBE-C57F-36EDE5527C6A}"/>
              </a:ext>
            </a:extLst>
          </p:cNvPr>
          <p:cNvSpPr/>
          <p:nvPr/>
        </p:nvSpPr>
        <p:spPr>
          <a:xfrm>
            <a:off x="204804" y="5943600"/>
            <a:ext cx="11987196" cy="5031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49882" y="411226"/>
            <a:ext cx="7217918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pc="-5" dirty="0"/>
              <a:t>Анализ данных</a:t>
            </a:r>
            <a:br>
              <a:rPr lang="ru-RU" spc="-5" dirty="0"/>
            </a:br>
            <a:endParaRPr spc="-5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596A6526-5530-67C8-FDC7-3C1B940E43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324" y="1391314"/>
            <a:ext cx="3392292" cy="3810000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4E5A5E6-929C-CDF4-DD96-EF3335389B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14372" y="1253001"/>
            <a:ext cx="3489208" cy="3948313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521D3E45-C8F8-0E25-B9C7-0D086260FB2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51336" y="1253001"/>
            <a:ext cx="3581581" cy="391077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326BE03-C0AA-34BC-0759-23CD22E8A277}"/>
              </a:ext>
            </a:extLst>
          </p:cNvPr>
          <p:cNvSpPr txBox="1"/>
          <p:nvPr/>
        </p:nvSpPr>
        <p:spPr>
          <a:xfrm>
            <a:off x="474324" y="5410200"/>
            <a:ext cx="339229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b="0" dirty="0">
                <a:effectLst/>
              </a:rPr>
              <a:t>1 - мужчина не женат; 2 - женщина замужем; 3 - мужчина женат; 4 - женщина не замужем</a:t>
            </a:r>
          </a:p>
          <a:p>
            <a:endParaRPr lang="ru-RU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1F0D92C-65B3-5452-CF29-2C5E8F9278B3}"/>
              </a:ext>
            </a:extLst>
          </p:cNvPr>
          <p:cNvSpPr txBox="1"/>
          <p:nvPr/>
        </p:nvSpPr>
        <p:spPr>
          <a:xfrm>
            <a:off x="4468402" y="5402361"/>
            <a:ext cx="31077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1 - нет; 2 - поручитель; 3 - </a:t>
            </a:r>
            <a:r>
              <a:rPr lang="ru-RU" sz="1400" dirty="0" err="1"/>
              <a:t>созаемщик</a:t>
            </a:r>
            <a:endParaRPr lang="ru-RU" sz="1400" dirty="0"/>
          </a:p>
          <a:p>
            <a:endParaRPr lang="ru-RU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FFBE496-9C29-F0B5-8649-2605B4E8E655}"/>
              </a:ext>
            </a:extLst>
          </p:cNvPr>
          <p:cNvSpPr txBox="1"/>
          <p:nvPr/>
        </p:nvSpPr>
        <p:spPr>
          <a:xfrm>
            <a:off x="8229600" y="5201314"/>
            <a:ext cx="3392292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b="0" dirty="0">
                <a:effectLst/>
              </a:rPr>
              <a:t>1 - &lt; 1 года, 2 - 1 &lt;= ... &lt; 4-x лет, 3 - 4 &lt;= ... &lt; 7-ми лет, 4 - &gt;= 7-ми лет</a:t>
            </a:r>
          </a:p>
          <a:p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1864"/>
              </a:lnSpc>
            </a:pPr>
            <a:fld id="{81D60167-4931-47E6-BA6A-407CBD079E47}" type="slidenum">
              <a:rPr lang="en-US" spc="-5" smtClean="0"/>
              <a:t>9</a:t>
            </a:fld>
            <a:endParaRPr lang="en-US" spc="-5" dirty="0"/>
          </a:p>
        </p:txBody>
      </p:sp>
    </p:spTree>
    <p:extLst>
      <p:ext uri="{BB962C8B-B14F-4D97-AF65-F5344CB8AC3E}">
        <p14:creationId xmlns:p14="http://schemas.microsoft.com/office/powerpoint/2010/main" val="2726142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9170</TotalTime>
  <Words>2573</Words>
  <Application>Microsoft Office PowerPoint</Application>
  <PresentationFormat>Широкоэкранный</PresentationFormat>
  <Paragraphs>366</Paragraphs>
  <Slides>76</Slides>
  <Notes>25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76</vt:i4>
      </vt:variant>
    </vt:vector>
  </HeadingPairs>
  <TitlesOfParts>
    <vt:vector size="81" baseType="lpstr">
      <vt:lpstr>Arial</vt:lpstr>
      <vt:lpstr>Calibri</vt:lpstr>
      <vt:lpstr>Microsoft Sans Serif</vt:lpstr>
      <vt:lpstr>Wingdings</vt:lpstr>
      <vt:lpstr>Office Theme</vt:lpstr>
      <vt:lpstr>Презентация PowerPoint</vt:lpstr>
      <vt:lpstr>Данные</vt:lpstr>
      <vt:lpstr>Данные</vt:lpstr>
      <vt:lpstr>Преобразование данных</vt:lpstr>
      <vt:lpstr>Данные после преобразования </vt:lpstr>
      <vt:lpstr>Рассмотрение данных </vt:lpstr>
      <vt:lpstr>Анализ данных  </vt:lpstr>
      <vt:lpstr>Анализ данных  </vt:lpstr>
      <vt:lpstr>Анализ данных </vt:lpstr>
      <vt:lpstr>Анализ данных  </vt:lpstr>
      <vt:lpstr>Анализ данных  </vt:lpstr>
      <vt:lpstr>Анализ данных  </vt:lpstr>
      <vt:lpstr>Кодировка</vt:lpstr>
      <vt:lpstr>Стандартизация данных</vt:lpstr>
      <vt:lpstr>Построение матрицы корреляции</vt:lpstr>
      <vt:lpstr>Презентация PowerPoint</vt:lpstr>
      <vt:lpstr>Целевой признак:</vt:lpstr>
      <vt:lpstr>Метод k-средних для категориальных признаков</vt:lpstr>
      <vt:lpstr>Анализ 4-ого кластера. Мода</vt:lpstr>
      <vt:lpstr>Анализ 4-ого кластера. Выводы</vt:lpstr>
      <vt:lpstr>Анализ выбросов. Изолирующий лес</vt:lpstr>
      <vt:lpstr>Анализ выбросов. Изолирующий лес. Выводы</vt:lpstr>
      <vt:lpstr>Метод главных компонент</vt:lpstr>
      <vt:lpstr>Метод главных компонент</vt:lpstr>
      <vt:lpstr>Выбор компонент по критерию Кайзера </vt:lpstr>
      <vt:lpstr>Метод главных компонент</vt:lpstr>
      <vt:lpstr>Метод главных компонент</vt:lpstr>
      <vt:lpstr>Проанализируем на выбросы k-средних</vt:lpstr>
      <vt:lpstr>Проанализируем на выбросы DBSCAN</vt:lpstr>
      <vt:lpstr>Выводы по анализу данных</vt:lpstr>
      <vt:lpstr>Генетический алгоритм. Теоретическая справка </vt:lpstr>
      <vt:lpstr>Генетический алгоритм. Псевдокод. Эвристики</vt:lpstr>
      <vt:lpstr>Генетический алгоритм. Разделение на тестовую и тренировочную выборки</vt:lpstr>
      <vt:lpstr>Генетический алгоритм. Выбор модели</vt:lpstr>
      <vt:lpstr>ГА. Выбор модели. Логическая регрессия </vt:lpstr>
      <vt:lpstr>ГА. Выбор модели. SVM - классификатор</vt:lpstr>
      <vt:lpstr>ГА. Выбор модели. Дерево решений </vt:lpstr>
      <vt:lpstr>ГА. Выбор модели. Наивный Байесовский метод </vt:lpstr>
      <vt:lpstr>Генетический алгоритм. Выбор</vt:lpstr>
      <vt:lpstr>Генетический алгоритм. Класс хромосомы</vt:lpstr>
      <vt:lpstr>Генетический алгоритм. Вспомогательный метод </vt:lpstr>
      <vt:lpstr>Генетический алгоритм. Турнир </vt:lpstr>
      <vt:lpstr> </vt:lpstr>
      <vt:lpstr>Генетический алгоритм. Класс популяции </vt:lpstr>
      <vt:lpstr>Генетический алгоритм. Класс популяции </vt:lpstr>
      <vt:lpstr>Генетический алгоритм. Класс популяции</vt:lpstr>
      <vt:lpstr>Генетический алгоритм. Класс популяции</vt:lpstr>
      <vt:lpstr>Генетический алгоритм. Основной алгоритм</vt:lpstr>
      <vt:lpstr>Генетический алгоритм. Результаты </vt:lpstr>
      <vt:lpstr>Алгоритм ADD-DEL. Теоретическая справка </vt:lpstr>
      <vt:lpstr>Алгоритм ADD-DEL. Псевдокод. Достоинства и недостатки</vt:lpstr>
      <vt:lpstr>Алгоритм ADD-DEL. Функционал</vt:lpstr>
      <vt:lpstr>Алгоритм ADD-DEL. Функционал</vt:lpstr>
      <vt:lpstr>Алгоритм ADD-DEL. Функционал. Основная логика алгоритма</vt:lpstr>
      <vt:lpstr>Алгоритм ADD-DEL. Результаты</vt:lpstr>
      <vt:lpstr>DFS - Depth-first search(Поиск в глубину). Теоретическая справка </vt:lpstr>
      <vt:lpstr>Алгоритм DFS. Псевдокод. Эвристики</vt:lpstr>
      <vt:lpstr>Алгоритм DFS. Функционал</vt:lpstr>
      <vt:lpstr>DFS. Процедура наращивания. Результаты</vt:lpstr>
      <vt:lpstr>Алгоритм ADD-DEL. Результаты</vt:lpstr>
      <vt:lpstr>Веса для признаков</vt:lpstr>
      <vt:lpstr>Выводы по алгоритма</vt:lpstr>
      <vt:lpstr>Сравнительная таблица моделей</vt:lpstr>
      <vt:lpstr>Композиции для логистической регрессии</vt:lpstr>
      <vt:lpstr>Композиции для SVM</vt:lpstr>
      <vt:lpstr>Композиции для деревьев решений</vt:lpstr>
      <vt:lpstr>Композиции для Наивный Байесовский классификатора</vt:lpstr>
      <vt:lpstr>Композиции. Выводы</vt:lpstr>
      <vt:lpstr>Бэггинг. Собственная реализация. Настройка параметров</vt:lpstr>
      <vt:lpstr>Бэггинг. Собственная реализация. Отбора модели </vt:lpstr>
      <vt:lpstr>Бэггинг. Собственная реализация. Голосование </vt:lpstr>
      <vt:lpstr>Комитетный бустинг (собственная реализация). Вспомогательные функции</vt:lpstr>
      <vt:lpstr>Комитетный бустинг. Основной алгоритм</vt:lpstr>
      <vt:lpstr>Комитетный бустинг. Построение графика</vt:lpstr>
      <vt:lpstr>Комитетный бустинг. Основной алгоритм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Выпускная квалификационная работа</dc:title>
  <dc:creator>Виктор Сушков</dc:creator>
  <cp:lastModifiedBy>Kirill Voronovich</cp:lastModifiedBy>
  <cp:revision>186</cp:revision>
  <dcterms:created xsi:type="dcterms:W3CDTF">2022-09-22T11:14:43Z</dcterms:created>
  <dcterms:modified xsi:type="dcterms:W3CDTF">2022-12-22T23:48:29Z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2022-09-09T00:00:00Z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2022-09-22T00:00:00Z</vt:filetime>
  </property>
</Properties>
</file>