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8"/>
  </p:notesMasterIdLst>
  <p:sldIdLst>
    <p:sldId id="261" r:id="rId2"/>
    <p:sldId id="257" r:id="rId3"/>
    <p:sldId id="258" r:id="rId4"/>
    <p:sldId id="265" r:id="rId5"/>
    <p:sldId id="262" r:id="rId6"/>
    <p:sldId id="266" r:id="rId7"/>
    <p:sldId id="264" r:id="rId8"/>
    <p:sldId id="263" r:id="rId9"/>
    <p:sldId id="268" r:id="rId10"/>
    <p:sldId id="260" r:id="rId11"/>
    <p:sldId id="269" r:id="rId12"/>
    <p:sldId id="274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Лобцов" initials="ДЛ" lastIdx="1" clrIdx="0">
    <p:extLst>
      <p:ext uri="{19B8F6BF-5375-455C-9EA6-DF929625EA0E}">
        <p15:presenceInfo xmlns:p15="http://schemas.microsoft.com/office/powerpoint/2012/main" userId="f9fea2007cf943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>
                <a:latin typeface="+mn-lt"/>
              </a:rPr>
              <a:t>С какими проблемами сталкиваетесь при планировании маршрута?</a:t>
            </a:r>
          </a:p>
        </c:rich>
      </c:tx>
      <c:layout>
        <c:manualLayout>
          <c:xMode val="edge"/>
          <c:yMode val="edge"/>
          <c:x val="0.14322650098425196"/>
          <c:y val="1.64062489907573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 какими проблемами сталкиваетесь при планировании маршрута?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D8-4269-9197-1A6D0AC48CC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D8-4269-9197-1A6D0AC48CC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D8-4269-9197-1A6D0AC48CC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CD8-4269-9197-1A6D0AC48CC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CD8-4269-9197-1A6D0AC48CC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Сложно найти интересные места </c:v>
                </c:pt>
                <c:pt idx="1">
                  <c:v>Нет времени на планирование</c:v>
                </c:pt>
                <c:pt idx="2">
                  <c:v>Маршруты получаются неоптимальными</c:v>
                </c:pt>
                <c:pt idx="3">
                  <c:v>Не хватает информации о местах</c:v>
                </c:pt>
                <c:pt idx="4">
                  <c:v>Не планирую</c:v>
                </c:pt>
              </c:strCache>
            </c:strRef>
          </c:cat>
          <c:val>
            <c:numRef>
              <c:f>Лист1!$B$2:$B$6</c:f>
              <c:numCache>
                <c:formatCode>0%</c:formatCode>
                <c:ptCount val="5"/>
                <c:pt idx="0">
                  <c:v>0.41</c:v>
                </c:pt>
                <c:pt idx="1">
                  <c:v>0.19</c:v>
                </c:pt>
                <c:pt idx="2">
                  <c:v>0.16</c:v>
                </c:pt>
                <c:pt idx="3">
                  <c:v>0.23</c:v>
                </c:pt>
                <c:pt idx="4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D7-43E6-99A6-6B0EFF60072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/>
              <a:t>Какими</a:t>
            </a:r>
            <a:r>
              <a:rPr lang="ru-RU" sz="2000" baseline="0" dirty="0"/>
              <a:t> приложениями вы пользуетесь для планирования маршрутов?</a:t>
            </a:r>
            <a:endParaRPr lang="ru-RU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1390415846456692"/>
          <c:y val="0.18198513864556276"/>
          <c:w val="0.51077030237128151"/>
          <c:h val="0.72752017818123371"/>
        </c:manualLayout>
      </c:layout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Столбец1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5C7-48C4-87AE-A05C7CA32C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35C7-48C4-87AE-A05C7CA32CF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C7-48C4-87AE-A05C7CA32CF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35C7-48C4-87AE-A05C7CA32CF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5C7-48C4-87AE-A05C7CA32CF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35C7-48C4-87AE-A05C7CA32CF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35C7-48C4-87AE-A05C7CA32CF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5C7-48C4-87AE-A05C7CA32C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Яндекс.Карты</c:v>
                </c:pt>
                <c:pt idx="1">
                  <c:v>Google Maps</c:v>
                </c:pt>
                <c:pt idx="2">
                  <c:v>2 GIS</c:v>
                </c:pt>
                <c:pt idx="3">
                  <c:v>WeGoTrip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0.77</c:v>
                </c:pt>
                <c:pt idx="1">
                  <c:v>0.13</c:v>
                </c:pt>
                <c:pt idx="2">
                  <c:v>0.1</c:v>
                </c:pt>
                <c:pt idx="3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C7-48C4-87AE-A05C7CA32CF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5AA-4409-BE01-847495BED1D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5AA-4409-BE01-847495BED1D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5AA-4409-BE01-847495BED1D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5AA-4409-BE01-847495BED1D3}"/>
              </c:ext>
            </c:extLst>
          </c:dPt>
          <c:cat>
            <c:strRef>
              <c:f>Лист1!$A$2:$A$5</c:f>
              <c:strCache>
                <c:ptCount val="4"/>
                <c:pt idx="0">
                  <c:v>Яндекс.Карты</c:v>
                </c:pt>
                <c:pt idx="1">
                  <c:v>Google Maps</c:v>
                </c:pt>
                <c:pt idx="2">
                  <c:v>2 GIS</c:v>
                </c:pt>
                <c:pt idx="3">
                  <c:v>WeGoTrip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3-35C7-48C4-87AE-A05C7CA32C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5294E-44A4-4139-9CC2-AD02B61CCAFB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D8AFE-A57A-4EE6-90AB-A27117932F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17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3A1A3-72C4-4B2D-8113-2BAF00C84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8D8C46-E4DC-4156-A7D0-09600EC8F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E80149-766A-4AFB-B833-87B0E7DF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C4D2-F43E-436E-8328-14E4A86091C0}" type="datetime1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7D1444-10B7-4701-959B-0A70E0DC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920104-2BD1-4289-9AB4-B8AB322A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90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DD4C4-DA10-4CB6-A8C7-51513334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4F095C-FE8B-47A0-A118-CB77434E1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BCE79B-C9F5-414A-8222-C50ADA7C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7E9EC-B080-473F-A4F9-95DBB59005BA}" type="datetime1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1AEE08-6E3F-41E1-BA90-49437D68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A95AB2-891E-4503-8D04-9C13EB7E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24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9DB3C5B-B49C-4EDF-B8C0-1F77937D1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A1D008-4D4F-465D-B975-A66F5701A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512994-7CD2-4E02-B48E-4817BE03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E2FB4-8C1D-47D8-8DEB-4DE2572CB889}" type="datetime1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51C00D-12BE-48C5-A7ED-8D76F3A4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86EB74-0CB3-44CC-8D78-B90ED907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68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1325880"/>
            <a:ext cx="10460736" cy="2286000"/>
          </a:xfrm>
        </p:spPr>
        <p:txBody>
          <a:bodyPr anchor="b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824" y="3749040"/>
            <a:ext cx="10460736" cy="2286000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noProof="0"/>
              <a:t>Образец подзаголовка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577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7432"/>
            <a:ext cx="7004304" cy="3566160"/>
          </a:xfrm>
        </p:spPr>
        <p:txBody>
          <a:bodyPr anchor="b">
            <a:noAutofit/>
          </a:bodyPr>
          <a:lstStyle>
            <a:lvl1pPr algn="ctr">
              <a:defRPr sz="60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3767328"/>
            <a:ext cx="7004303" cy="1161288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noProof="0"/>
              <a:t>Образец подзаголовка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2780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</p:spPr>
        <p:txBody>
          <a:bodyPr anchor="b">
            <a:noAutofit/>
          </a:bodyPr>
          <a:lstStyle>
            <a:lvl1pPr algn="l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ru-RU" noProof="0"/>
              <a:t>Образец заголовка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304" y="3110546"/>
            <a:ext cx="4114800" cy="27432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noProof="0"/>
              <a:t>Образец подзаголовка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163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8905F-C9ED-4138-A81C-FA9BE17E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F57E2-4C29-4B49-9C5C-97657255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E0A04-26CF-440B-B55F-5BD512D2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17F3C-984C-42B6-81D8-EF9B0F501486}" type="datetime1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80C739-1576-4C95-8589-DCD777D2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D75F5E-9FCC-43F0-AD1B-3436376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43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03E2F-1EED-48B5-B5D8-354FD0B7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56101C-F3D8-48F9-A690-D1F24483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54891E-4C69-467F-8FEF-E8F9201E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B6DA-BEBD-4F8F-BF39-E29A712BAE81}" type="datetime1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9DFBA8-A4F6-4E6C-A2DA-1A4D51C8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B58A1F-D66C-4F73-92A3-E58BDA7B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02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B5A74-1078-4B71-A457-190ED738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4F227-EDA2-4D13-8997-B6E02A81A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CBB946-A1CD-4652-9C2A-C21924802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46812C-6733-4E8C-B8D2-BFDF648A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6BE9-52DD-41D9-B3A4-B8AC94E8AF2D}" type="datetime1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851497-65C7-4351-939D-0AA303F2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CBCC3D-4C36-48A4-85C7-E7EC196D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58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859A72-D3CF-4061-8C00-2305CFE4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79284F-64F3-4F0F-B146-2BFC31ADD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0B18F2-2A4B-429B-AF08-752C03682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360063-380C-40C5-B59A-EDA261144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6250856-B788-4FC2-B05E-BF41BA8FC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7D9703-6ED3-4DAF-88AC-C4164329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1F52B-253E-4BCF-8B02-987F903038AB}" type="datetime1">
              <a:rPr lang="ru-RU" smtClean="0"/>
              <a:t>19.03.2025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3E0B5C5-674B-4F24-B3A4-FE9FF29F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3A06C1-50A6-4951-BEA5-CA48FE80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70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4EE6F-99BE-4EAA-88B9-7E931A37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F5492D-E1B8-43CF-BAE1-396EE198C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555B6-C5C3-43D4-858F-E13D1D013F2B}" type="datetime1">
              <a:rPr lang="ru-RU" smtClean="0"/>
              <a:t>19.03.2025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1D941D-2504-4442-8CA9-FFBB2F93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2F484E-919C-4911-81BC-5FF44C95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8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EC942C-2B3A-4197-BEB1-EAF980C6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4DA9-F201-4F87-AF4E-0F008539A6F6}" type="datetime1">
              <a:rPr lang="ru-RU" smtClean="0"/>
              <a:t>19.03.2025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0541FE-E57B-4983-AE07-61E726F4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36B3F4-0F11-4704-B6C6-021A0294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16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60665-7FB9-4709-BF0B-4244D8EA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F3B635-2D1C-4442-B368-6FCAEB2A1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F7446B-B873-4A7F-B42C-AF165C70A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D91A6D-11C2-43D8-AA40-005C204A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E864E-E3BA-4FBC-B5B5-88D7B584D166}" type="datetime1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57D6C6-0BBB-42F1-A138-6D3C98A42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ABA188-9A6D-42EC-BFC9-5A5BBE7D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8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F9302-A607-4A2C-938B-FD6B9FEE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5012B1-09D6-4BED-9DE8-1A398D62C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C361D5-333B-48CB-AD1F-8C6B38FCE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4C6DA4-D760-48F0-B1FF-9E794C50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5AA8-9741-4A85-9A4F-71232B8FD77E}" type="datetime1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982805-871E-426A-9D1F-D36DC307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81240A-7890-4E06-B1FD-F8855AE4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18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EA056-E80E-4C92-BE4E-96E9B9EB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6AB4DF-BCB3-4674-B6EE-FE865979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B8D7C2-9E2A-471B-AE3F-FDBA80FD1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2CB1D-EFB9-4A56-8C13-64643EF61ECB}" type="datetime1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65B70F-6C26-4F43-800D-E7949F2E9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CFC070-6F05-4FA0-BD62-5E5B0A8FF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E9570-077B-40E6-8DEE-322A83FB26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90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29E871-6C88-48C6-93DC-4E798437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909" y="573532"/>
            <a:ext cx="10277856" cy="1141717"/>
          </a:xfrm>
        </p:spPr>
        <p:txBody>
          <a:bodyPr>
            <a:normAutofit/>
          </a:bodyPr>
          <a:lstStyle/>
          <a:p>
            <a:r>
              <a:rPr lang="ru-RU" sz="6000" b="1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Arial" panose="020B0604020202020204" pitchFamily="34" charset="0"/>
              </a:rPr>
              <a:t>Voyago</a:t>
            </a:r>
            <a:endParaRPr lang="ru-RU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3C7DF-E908-4072-A835-922C78334BCD}"/>
              </a:ext>
            </a:extLst>
          </p:cNvPr>
          <p:cNvSpPr txBox="1"/>
          <p:nvPr/>
        </p:nvSpPr>
        <p:spPr>
          <a:xfrm>
            <a:off x="971909" y="1859340"/>
            <a:ext cx="97054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Calibri Light" panose="020F0302020204030204" pitchFamily="34" charset="0"/>
              </a:rPr>
              <a:t>Мобильное приложение для оптимального планирования пешего маршрута по достопримечательностям «Voyago»</a:t>
            </a:r>
            <a:endParaRPr lang="ru-RU" sz="3200" dirty="0">
              <a:latin typeface="Montserrat" panose="00000500000000000000" pitchFamily="2" charset="-52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35FD87-D82F-433E-BE54-7CB4C0DA277A}"/>
              </a:ext>
            </a:extLst>
          </p:cNvPr>
          <p:cNvSpPr txBox="1"/>
          <p:nvPr/>
        </p:nvSpPr>
        <p:spPr>
          <a:xfrm>
            <a:off x="971909" y="5699693"/>
            <a:ext cx="77523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effectLst/>
                <a:latin typeface="Montserrat" panose="00000500000000000000" pitchFamily="2" charset="-52"/>
                <a:ea typeface="Times New Roman" panose="02020603050405020304" pitchFamily="18" charset="0"/>
                <a:cs typeface="Arial" panose="020B0604020202020204" pitchFamily="34" charset="0"/>
              </a:rPr>
              <a:t>Подготовила группа 3 команда 3</a:t>
            </a:r>
            <a:endParaRPr lang="ru-RU" sz="320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F83F742-8269-4903-AAD9-7B39AAE8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5783" y="6284468"/>
            <a:ext cx="2743200" cy="365125"/>
          </a:xfrm>
        </p:spPr>
        <p:txBody>
          <a:bodyPr/>
          <a:lstStyle/>
          <a:p>
            <a:fld id="{38BE9570-077B-40E6-8DEE-322A83FB2631}" type="slidenum">
              <a:rPr lang="ru-RU" sz="2800" smtClean="0">
                <a:solidFill>
                  <a:schemeClr val="tx1"/>
                </a:solidFill>
                <a:latin typeface="Montserrat" panose="00000500000000000000" pitchFamily="2" charset="-52"/>
              </a:rPr>
              <a:t>1</a:t>
            </a:fld>
            <a:endParaRPr lang="ru-RU" sz="28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72563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11B5E-CA7B-4433-B5C4-AF086956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952" y="-256675"/>
            <a:ext cx="9912096" cy="1420029"/>
          </a:xfrm>
        </p:spPr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Группы пользователей</a:t>
            </a:r>
          </a:p>
        </p:txBody>
      </p:sp>
      <p:sp>
        <p:nvSpPr>
          <p:cNvPr id="4" name="Номер слайда 7">
            <a:extLst>
              <a:ext uri="{FF2B5EF4-FFF2-40B4-BE49-F238E27FC236}">
                <a16:creationId xmlns:a16="http://schemas.microsoft.com/office/drawing/2014/main" id="{69ECB0B1-BBEA-411C-A5F4-5F632CA61689}"/>
              </a:ext>
            </a:extLst>
          </p:cNvPr>
          <p:cNvSpPr txBox="1">
            <a:spLocks/>
          </p:cNvSpPr>
          <p:nvPr/>
        </p:nvSpPr>
        <p:spPr>
          <a:xfrm>
            <a:off x="11591783" y="62463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10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2E4DA-98F2-4F2E-ABB3-D99F92EBD980}"/>
              </a:ext>
            </a:extLst>
          </p:cNvPr>
          <p:cNvSpPr txBox="1"/>
          <p:nvPr/>
        </p:nvSpPr>
        <p:spPr>
          <a:xfrm>
            <a:off x="803495" y="1810517"/>
            <a:ext cx="10866422" cy="3567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ru-RU" sz="2800" dirty="0">
                <a:latin typeface="Montserrat" panose="00000500000000000000" pitchFamily="2" charset="-52"/>
              </a:rPr>
              <a:t>   н</a:t>
            </a:r>
            <a:r>
              <a:rPr lang="ru-RU" sz="2800" dirty="0">
                <a:effectLst/>
                <a:latin typeface="Montserrat" panose="00000500000000000000" pitchFamily="2" charset="-52"/>
              </a:rPr>
              <a:t>еавторизованный пользователь</a:t>
            </a:r>
          </a:p>
          <a:p>
            <a:pPr marL="342900" indent="-342900">
              <a:lnSpc>
                <a:spcPct val="150000"/>
              </a:lnSpc>
              <a:buFontTx/>
              <a:buChar char="—"/>
            </a:pPr>
            <a:r>
              <a:rPr lang="ru-RU" sz="2800" dirty="0">
                <a:latin typeface="Montserrat" panose="00000500000000000000" pitchFamily="2" charset="-52"/>
              </a:rPr>
              <a:t>   авторизованный пользователь</a:t>
            </a:r>
          </a:p>
          <a:p>
            <a:pPr marL="342900" indent="-342900">
              <a:lnSpc>
                <a:spcPct val="150000"/>
              </a:lnSpc>
              <a:buFontTx/>
              <a:buChar char="—"/>
            </a:pPr>
            <a:r>
              <a:rPr lang="ru-RU" sz="2800" dirty="0">
                <a:latin typeface="Montserrat" panose="00000500000000000000" pitchFamily="2" charset="-52"/>
              </a:rPr>
              <a:t>   авторизованный пользователь с подпиской </a:t>
            </a:r>
          </a:p>
          <a:p>
            <a:pPr marL="342900" indent="-342900">
              <a:lnSpc>
                <a:spcPct val="150000"/>
              </a:lnSpc>
              <a:buFontTx/>
              <a:buChar char="—"/>
            </a:pPr>
            <a:r>
              <a:rPr lang="ru-RU" sz="2800" dirty="0">
                <a:latin typeface="Montserrat" panose="00000500000000000000" pitchFamily="2" charset="-52"/>
              </a:rPr>
              <a:t>   а</a:t>
            </a:r>
            <a:r>
              <a:rPr lang="ru-RU" sz="2800" dirty="0">
                <a:effectLst/>
                <a:latin typeface="Montserrat" panose="00000500000000000000" pitchFamily="2" charset="-52"/>
              </a:rPr>
              <a:t>дминистратор</a:t>
            </a:r>
          </a:p>
          <a:p>
            <a:pPr marL="342900" indent="-342900">
              <a:lnSpc>
                <a:spcPct val="150000"/>
              </a:lnSpc>
              <a:buFontTx/>
              <a:buChar char="—"/>
            </a:pPr>
            <a:endParaRPr lang="ru-RU" sz="1800" dirty="0">
              <a:effectLst/>
              <a:latin typeface="Montserrat" panose="00000500000000000000" pitchFamily="2" charset="-52"/>
            </a:endParaRPr>
          </a:p>
          <a:p>
            <a:pPr marL="342900" indent="-342900" algn="l">
              <a:lnSpc>
                <a:spcPct val="150000"/>
              </a:lnSpc>
              <a:buFontTx/>
              <a:buChar char="—"/>
            </a:pPr>
            <a:endParaRPr lang="en-US" sz="18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2854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11B5E-CA7B-4433-B5C4-AF086956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952" y="-256675"/>
            <a:ext cx="9912096" cy="1420029"/>
          </a:xfrm>
        </p:spPr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Интерфейс</a:t>
            </a: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3F8345A1-6E5F-418F-AAD4-0D90A842EBCA}"/>
              </a:ext>
            </a:extLst>
          </p:cNvPr>
          <p:cNvSpPr txBox="1">
            <a:spLocks/>
          </p:cNvSpPr>
          <p:nvPr/>
        </p:nvSpPr>
        <p:spPr>
          <a:xfrm>
            <a:off x="11515583" y="62844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11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F2B8B3-D5BD-49D7-82C6-01AEA9E6C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5" y="1409889"/>
            <a:ext cx="2390775" cy="47625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E969B04-A339-4169-9D0B-BE561A6EC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037" y="1409889"/>
            <a:ext cx="2409825" cy="47625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1ED7495-8667-46BC-BFA0-DABFF99A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839" y="1407626"/>
            <a:ext cx="2324100" cy="47625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5B17D7A-F4D9-462A-B7CA-A28DA76C8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916" y="1407626"/>
            <a:ext cx="230467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0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11B5E-CA7B-4433-B5C4-AF086956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952" y="-256675"/>
            <a:ext cx="9912096" cy="1420029"/>
          </a:xfrm>
        </p:spPr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Интерфейс</a:t>
            </a: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3F8345A1-6E5F-418F-AAD4-0D90A842EBCA}"/>
              </a:ext>
            </a:extLst>
          </p:cNvPr>
          <p:cNvSpPr txBox="1">
            <a:spLocks/>
          </p:cNvSpPr>
          <p:nvPr/>
        </p:nvSpPr>
        <p:spPr>
          <a:xfrm>
            <a:off x="11515583" y="62844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12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5A121E-BE46-4389-8AB1-40C957B29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674" y="1407798"/>
            <a:ext cx="2390775" cy="4762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58DBE6-5ED4-49D5-8485-6EE222E45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758" y="1407798"/>
            <a:ext cx="2390775" cy="47625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7A533F9-F27D-4DE7-A8EE-EF6DF857D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942" y="1407798"/>
            <a:ext cx="23526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6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11B5E-CA7B-4433-B5C4-AF086956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34" y="-320843"/>
            <a:ext cx="11388932" cy="1420029"/>
          </a:xfrm>
        </p:spPr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Краткосрочные перспективы</a:t>
            </a:r>
          </a:p>
        </p:txBody>
      </p:sp>
      <p:sp>
        <p:nvSpPr>
          <p:cNvPr id="5" name="Номер слайда 7">
            <a:extLst>
              <a:ext uri="{FF2B5EF4-FFF2-40B4-BE49-F238E27FC236}">
                <a16:creationId xmlns:a16="http://schemas.microsoft.com/office/drawing/2014/main" id="{76492456-849A-40D6-85E2-A37A64CB9BA1}"/>
              </a:ext>
            </a:extLst>
          </p:cNvPr>
          <p:cNvSpPr txBox="1">
            <a:spLocks/>
          </p:cNvSpPr>
          <p:nvPr/>
        </p:nvSpPr>
        <p:spPr>
          <a:xfrm>
            <a:off x="11534633" y="622731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13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F657E02-3CD5-4269-91C2-016730A04F73}"/>
              </a:ext>
            </a:extLst>
          </p:cNvPr>
          <p:cNvCxnSpPr>
            <a:cxnSpLocks/>
          </p:cNvCxnSpPr>
          <p:nvPr/>
        </p:nvCxnSpPr>
        <p:spPr>
          <a:xfrm>
            <a:off x="642344" y="3710762"/>
            <a:ext cx="109073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BA797696-EEEB-4603-9A4D-BAB46C790A60}"/>
              </a:ext>
            </a:extLst>
          </p:cNvPr>
          <p:cNvCxnSpPr>
            <a:cxnSpLocks/>
          </p:cNvCxnSpPr>
          <p:nvPr/>
        </p:nvCxnSpPr>
        <p:spPr>
          <a:xfrm>
            <a:off x="1461051" y="3306723"/>
            <a:ext cx="0" cy="80807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DC9EF18-D587-4355-B7A4-141E167F62B4}"/>
              </a:ext>
            </a:extLst>
          </p:cNvPr>
          <p:cNvCxnSpPr>
            <a:cxnSpLocks/>
          </p:cNvCxnSpPr>
          <p:nvPr/>
        </p:nvCxnSpPr>
        <p:spPr>
          <a:xfrm>
            <a:off x="4516140" y="3306724"/>
            <a:ext cx="0" cy="80807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00D98DBE-E323-4260-B79A-1EE594790410}"/>
              </a:ext>
            </a:extLst>
          </p:cNvPr>
          <p:cNvCxnSpPr>
            <a:cxnSpLocks/>
          </p:cNvCxnSpPr>
          <p:nvPr/>
        </p:nvCxnSpPr>
        <p:spPr>
          <a:xfrm>
            <a:off x="7557939" y="3306722"/>
            <a:ext cx="0" cy="80807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71ED5BD-4A55-4C52-BA23-D0BE4BA43556}"/>
              </a:ext>
            </a:extLst>
          </p:cNvPr>
          <p:cNvCxnSpPr>
            <a:cxnSpLocks/>
          </p:cNvCxnSpPr>
          <p:nvPr/>
        </p:nvCxnSpPr>
        <p:spPr>
          <a:xfrm>
            <a:off x="10569611" y="3306722"/>
            <a:ext cx="0" cy="80807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79FC96-C932-47BE-8CC3-7857D587377F}"/>
              </a:ext>
            </a:extLst>
          </p:cNvPr>
          <p:cNvSpPr txBox="1"/>
          <p:nvPr/>
        </p:nvSpPr>
        <p:spPr>
          <a:xfrm>
            <a:off x="270560" y="2168847"/>
            <a:ext cx="2640064" cy="113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Февраль-Март</a:t>
            </a:r>
          </a:p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2025</a:t>
            </a:r>
            <a:endParaRPr lang="en-US" sz="2400" dirty="0">
              <a:latin typeface="Montserrat" panose="000005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795943-81D0-497A-BDFC-06DCD27393D6}"/>
              </a:ext>
            </a:extLst>
          </p:cNvPr>
          <p:cNvSpPr txBox="1"/>
          <p:nvPr/>
        </p:nvSpPr>
        <p:spPr>
          <a:xfrm>
            <a:off x="3626992" y="2168847"/>
            <a:ext cx="1778295" cy="113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Апрель</a:t>
            </a:r>
            <a:br>
              <a:rPr lang="ru-RU" sz="2400" dirty="0">
                <a:latin typeface="Montserrat" panose="00000500000000000000" pitchFamily="2" charset="-52"/>
              </a:rPr>
            </a:br>
            <a:r>
              <a:rPr lang="ru-RU" sz="2400" dirty="0">
                <a:latin typeface="Montserrat" panose="00000500000000000000" pitchFamily="2" charset="-52"/>
              </a:rPr>
              <a:t>2025</a:t>
            </a:r>
            <a:endParaRPr lang="en-US" sz="2400" dirty="0">
              <a:latin typeface="Montserrat" panose="00000500000000000000" pitchFamily="2" charset="-5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007054-AE41-419E-9946-0D9831C340AB}"/>
              </a:ext>
            </a:extLst>
          </p:cNvPr>
          <p:cNvSpPr txBox="1"/>
          <p:nvPr/>
        </p:nvSpPr>
        <p:spPr>
          <a:xfrm>
            <a:off x="7098785" y="2168847"/>
            <a:ext cx="918308" cy="113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Май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2025</a:t>
            </a:r>
            <a:endParaRPr lang="en-US" sz="2400" dirty="0">
              <a:latin typeface="Montserrat" panose="00000500000000000000" pitchFamily="2" charset="-5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59F200-00E1-469B-A4A2-4AA3115DE8B3}"/>
              </a:ext>
            </a:extLst>
          </p:cNvPr>
          <p:cNvSpPr txBox="1"/>
          <p:nvPr/>
        </p:nvSpPr>
        <p:spPr>
          <a:xfrm>
            <a:off x="9920577" y="2168847"/>
            <a:ext cx="1290978" cy="113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Июнь</a:t>
            </a:r>
          </a:p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2025</a:t>
            </a:r>
            <a:endParaRPr lang="en-US" sz="2400" dirty="0">
              <a:latin typeface="Montserrat" panose="00000500000000000000" pitchFamily="2" charset="-5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C998BE-7FFA-40A1-811D-5E977BF431B9}"/>
              </a:ext>
            </a:extLst>
          </p:cNvPr>
          <p:cNvSpPr txBox="1"/>
          <p:nvPr/>
        </p:nvSpPr>
        <p:spPr>
          <a:xfrm>
            <a:off x="280660" y="4160312"/>
            <a:ext cx="2360782" cy="169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Сбор информации и анализ</a:t>
            </a:r>
            <a:endParaRPr lang="en-US" sz="2400" dirty="0">
              <a:latin typeface="Montserrat" panose="00000500000000000000" pitchFamily="2" charset="-5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A82351-486C-421C-A44E-5236C947D3D4}"/>
              </a:ext>
            </a:extLst>
          </p:cNvPr>
          <p:cNvSpPr txBox="1"/>
          <p:nvPr/>
        </p:nvSpPr>
        <p:spPr>
          <a:xfrm>
            <a:off x="3486062" y="4211484"/>
            <a:ext cx="2072202" cy="113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Разработка</a:t>
            </a:r>
            <a:br>
              <a:rPr lang="ru-RU" sz="2400" dirty="0">
                <a:latin typeface="Montserrat" panose="00000500000000000000" pitchFamily="2" charset="-52"/>
              </a:rPr>
            </a:br>
            <a:r>
              <a:rPr lang="en-US" sz="2400" dirty="0">
                <a:latin typeface="Montserrat" panose="00000500000000000000" pitchFamily="2" charset="-52"/>
              </a:rPr>
              <a:t>MVP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15E6D9-8C1A-4E21-95F3-5C25504246A9}"/>
              </a:ext>
            </a:extLst>
          </p:cNvPr>
          <p:cNvSpPr txBox="1"/>
          <p:nvPr/>
        </p:nvSpPr>
        <p:spPr>
          <a:xfrm>
            <a:off x="6324408" y="4160312"/>
            <a:ext cx="2467061" cy="1137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Внутреннее тестирование</a:t>
            </a:r>
            <a:endParaRPr lang="en-US" sz="2400" dirty="0">
              <a:latin typeface="Montserrat" panose="00000500000000000000" pitchFamily="2" charset="-5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050639-4CBD-4891-9C3C-795C13A3FCD3}"/>
              </a:ext>
            </a:extLst>
          </p:cNvPr>
          <p:cNvSpPr txBox="1"/>
          <p:nvPr/>
        </p:nvSpPr>
        <p:spPr>
          <a:xfrm>
            <a:off x="9198187" y="4160312"/>
            <a:ext cx="2743199" cy="169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latin typeface="Montserrat" panose="00000500000000000000" pitchFamily="2" charset="-52"/>
              </a:rPr>
              <a:t>Запуск полной версии и маркетинг</a:t>
            </a:r>
            <a:endParaRPr lang="en-US" sz="2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41287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11B5E-CA7B-4433-B5C4-AF086956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34" y="-385012"/>
            <a:ext cx="11388932" cy="1420029"/>
          </a:xfrm>
        </p:spPr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Долгосрочные перспективы</a:t>
            </a: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71F43C7C-5117-445F-AE46-9F1EE23AFB85}"/>
              </a:ext>
            </a:extLst>
          </p:cNvPr>
          <p:cNvSpPr txBox="1">
            <a:spLocks/>
          </p:cNvSpPr>
          <p:nvPr/>
        </p:nvSpPr>
        <p:spPr>
          <a:xfrm>
            <a:off x="11515583" y="626541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14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B2B97-B308-4783-A3DB-E6D86E7F3155}"/>
              </a:ext>
            </a:extLst>
          </p:cNvPr>
          <p:cNvSpPr txBox="1"/>
          <p:nvPr/>
        </p:nvSpPr>
        <p:spPr>
          <a:xfrm>
            <a:off x="581266" y="1832022"/>
            <a:ext cx="10146986" cy="2604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anose="00000500000000000000" pitchFamily="2" charset="-52"/>
              </a:rPr>
              <a:t>Улучшение рекомендательной системы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anose="00000500000000000000" pitchFamily="2" charset="-52"/>
              </a:rPr>
              <a:t>Монетизация путем продажи платной подписки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anose="00000500000000000000" pitchFamily="2" charset="-52"/>
              </a:rPr>
              <a:t>Интеграция с кафе и ресторанами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anose="00000500000000000000" pitchFamily="2" charset="-52"/>
              </a:rPr>
              <a:t>Выход на новые рынки</a:t>
            </a:r>
          </a:p>
        </p:txBody>
      </p:sp>
    </p:spTree>
    <p:extLst>
      <p:ext uri="{BB962C8B-B14F-4D97-AF65-F5344CB8AC3E}">
        <p14:creationId xmlns:p14="http://schemas.microsoft.com/office/powerpoint/2010/main" val="3890126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320D5-2B89-4982-99E7-B33AE85C7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632" y="122925"/>
            <a:ext cx="10460736" cy="1045143"/>
          </a:xfrm>
        </p:spPr>
        <p:txBody>
          <a:bodyPr/>
          <a:lstStyle/>
          <a:p>
            <a:r>
              <a:rPr lang="ru-RU" sz="5400" b="1" dirty="0">
                <a:solidFill>
                  <a:schemeClr val="tx1"/>
                </a:solidFill>
                <a:latin typeface="Montserrat" pitchFamily="2" charset="-52"/>
              </a:rPr>
              <a:t>Команда разработчиков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51FEE-41D7-4774-B071-7855364A92DF}"/>
              </a:ext>
            </a:extLst>
          </p:cNvPr>
          <p:cNvSpPr txBox="1"/>
          <p:nvPr/>
        </p:nvSpPr>
        <p:spPr>
          <a:xfrm>
            <a:off x="560911" y="1625894"/>
            <a:ext cx="56615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dirty="0">
                <a:latin typeface="Montserrat" pitchFamily="2" charset="-52"/>
              </a:rPr>
              <a:t>Лобцов Дмитрий 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Team lead &amp; Project Manager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    @shelf08</a:t>
            </a:r>
            <a:endParaRPr lang="ru-RU" sz="2800" dirty="0">
              <a:latin typeface="Montserra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E6985-61D7-46BD-BAE4-87AB3A3F5617}"/>
              </a:ext>
            </a:extLst>
          </p:cNvPr>
          <p:cNvSpPr txBox="1"/>
          <p:nvPr/>
        </p:nvSpPr>
        <p:spPr>
          <a:xfrm>
            <a:off x="6222490" y="1596552"/>
            <a:ext cx="57770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dirty="0">
                <a:latin typeface="Montserrat" pitchFamily="2" charset="-52"/>
              </a:rPr>
              <a:t>Акельева Ульяна 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Designer</a:t>
            </a:r>
            <a:r>
              <a:rPr lang="ru-RU" sz="2800" dirty="0">
                <a:latin typeface="Montserrat" pitchFamily="2" charset="-52"/>
              </a:rPr>
              <a:t> </a:t>
            </a:r>
            <a:r>
              <a:rPr lang="en-US" sz="2800" dirty="0">
                <a:latin typeface="Montserrat" pitchFamily="2" charset="-52"/>
              </a:rPr>
              <a:t>&amp; Frontend developer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    @canukeepit</a:t>
            </a:r>
            <a:endParaRPr lang="ru-RU" sz="2800" dirty="0">
              <a:latin typeface="Montserrat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26687-E395-4843-9226-FA6247641DEF}"/>
              </a:ext>
            </a:extLst>
          </p:cNvPr>
          <p:cNvSpPr txBox="1"/>
          <p:nvPr/>
        </p:nvSpPr>
        <p:spPr>
          <a:xfrm>
            <a:off x="6222490" y="3237078"/>
            <a:ext cx="43466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dirty="0">
                <a:latin typeface="Montserrat" pitchFamily="2" charset="-52"/>
              </a:rPr>
              <a:t>Нагорный Арсений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DevOps developer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    @qudest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2CB9B8-292A-49F9-97C2-838F1900B3CC}"/>
              </a:ext>
            </a:extLst>
          </p:cNvPr>
          <p:cNvSpPr txBox="1"/>
          <p:nvPr/>
        </p:nvSpPr>
        <p:spPr>
          <a:xfrm>
            <a:off x="560912" y="3257216"/>
            <a:ext cx="51642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dirty="0">
                <a:latin typeface="Montserrat" pitchFamily="2" charset="-52"/>
              </a:rPr>
              <a:t>Киселев Антон 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Backend developer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    @Smertex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9812F1-B0F2-4AAD-A555-EAFC1BAE9327}"/>
              </a:ext>
            </a:extLst>
          </p:cNvPr>
          <p:cNvSpPr txBox="1"/>
          <p:nvPr/>
        </p:nvSpPr>
        <p:spPr>
          <a:xfrm>
            <a:off x="560912" y="5041976"/>
            <a:ext cx="43942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dirty="0">
                <a:latin typeface="Montserrat" pitchFamily="2" charset="-52"/>
              </a:rPr>
              <a:t>Мосалов Артем 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Analytic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    @art0mos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5BF39-D08F-46FC-A1F1-1B7506266EDA}"/>
              </a:ext>
            </a:extLst>
          </p:cNvPr>
          <p:cNvSpPr txBox="1"/>
          <p:nvPr/>
        </p:nvSpPr>
        <p:spPr>
          <a:xfrm>
            <a:off x="6222490" y="5017323"/>
            <a:ext cx="41862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dirty="0">
                <a:latin typeface="Montserrat" pitchFamily="2" charset="-52"/>
              </a:rPr>
              <a:t>Майкл Манассех 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QA</a:t>
            </a:r>
          </a:p>
          <a:p>
            <a:pPr algn="l"/>
            <a:r>
              <a:rPr lang="en-US" sz="2800" dirty="0">
                <a:latin typeface="Montserrat" pitchFamily="2" charset="-52"/>
              </a:rPr>
              <a:t>    @Drillefx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0D2B1D3-B33A-46D1-A4B7-56CA360E4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2" y="2562605"/>
            <a:ext cx="418942" cy="41894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F724285-3604-4263-A1BA-7521B16B1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2" y="4213681"/>
            <a:ext cx="418942" cy="41894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95EE977-A624-495B-AA88-3072E79A2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12" y="5983376"/>
            <a:ext cx="418942" cy="41894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9D36D1E-895A-43F1-AD28-9E77C449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491" y="2531080"/>
            <a:ext cx="418942" cy="41894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9CAEF1F-157E-4F17-BD26-FD7803760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878" y="4213681"/>
            <a:ext cx="418942" cy="41894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E8E3D5A-B4F8-4B11-B139-B707E3BDE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491" y="5974599"/>
            <a:ext cx="418942" cy="418942"/>
          </a:xfrm>
          <a:prstGeom prst="rect">
            <a:avLst/>
          </a:prstGeom>
        </p:spPr>
      </p:pic>
      <p:sp>
        <p:nvSpPr>
          <p:cNvPr id="23" name="Номер слайда 7">
            <a:extLst>
              <a:ext uri="{FF2B5EF4-FFF2-40B4-BE49-F238E27FC236}">
                <a16:creationId xmlns:a16="http://schemas.microsoft.com/office/drawing/2014/main" id="{081C7497-60D2-42EE-B48D-F9C81E185AFA}"/>
              </a:ext>
            </a:extLst>
          </p:cNvPr>
          <p:cNvSpPr txBox="1">
            <a:spLocks/>
          </p:cNvSpPr>
          <p:nvPr/>
        </p:nvSpPr>
        <p:spPr>
          <a:xfrm>
            <a:off x="11523203" y="630514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15</a:t>
            </a:fld>
            <a:endParaRPr lang="ru-RU" sz="28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0389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11B5E-CA7B-4433-B5C4-AF086956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533" y="-285279"/>
            <a:ext cx="11388932" cy="1420029"/>
          </a:xfrm>
        </p:spPr>
        <p:txBody>
          <a:bodyPr/>
          <a:lstStyle/>
          <a:p>
            <a:pPr algn="ctr"/>
            <a:r>
              <a:rPr lang="en-US" sz="5400" dirty="0" err="1">
                <a:solidFill>
                  <a:schemeClr val="tx1"/>
                </a:solidFill>
                <a:latin typeface="Montserrat" panose="00000500000000000000" pitchFamily="2" charset="-52"/>
              </a:rPr>
              <a:t>Github</a:t>
            </a:r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 </a:t>
            </a:r>
            <a:r>
              <a:rPr lang="en-US" sz="5400" dirty="0">
                <a:solidFill>
                  <a:schemeClr val="tx1"/>
                </a:solidFill>
                <a:latin typeface="Montserrat" panose="00000500000000000000" pitchFamily="2" charset="-52"/>
              </a:rPr>
              <a:t>Repository</a:t>
            </a:r>
            <a:endParaRPr lang="ru-RU" sz="5400" dirty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A1CB0115-9F72-4C44-B0A3-1C5A2B966706}"/>
              </a:ext>
            </a:extLst>
          </p:cNvPr>
          <p:cNvSpPr txBox="1">
            <a:spLocks/>
          </p:cNvSpPr>
          <p:nvPr/>
        </p:nvSpPr>
        <p:spPr>
          <a:xfrm>
            <a:off x="11555496" y="6298983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16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6E9DB5-1EE9-43D7-A997-E33FAE268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603" y="1254889"/>
            <a:ext cx="4896793" cy="489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9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320D5-2B89-4982-99E7-B33AE85C7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632" y="242913"/>
            <a:ext cx="10460736" cy="1045143"/>
          </a:xfrm>
        </p:spPr>
        <p:txBody>
          <a:bodyPr/>
          <a:lstStyle/>
          <a:p>
            <a:r>
              <a:rPr lang="ru-RU" sz="5400" b="1" dirty="0">
                <a:solidFill>
                  <a:schemeClr val="tx1"/>
                </a:solidFill>
                <a:latin typeface="Montserrat" pitchFamily="2" charset="-52"/>
              </a:rPr>
              <a:t>Команда разработчиков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485BD-568F-4FD8-8A26-CCAF04E03915}"/>
              </a:ext>
            </a:extLst>
          </p:cNvPr>
          <p:cNvSpPr txBox="1"/>
          <p:nvPr/>
        </p:nvSpPr>
        <p:spPr>
          <a:xfrm>
            <a:off x="513989" y="1826070"/>
            <a:ext cx="10812379" cy="389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en-US" sz="2800" dirty="0">
                <a:latin typeface="Montserrat" pitchFamily="2" charset="-52"/>
              </a:rPr>
              <a:t> </a:t>
            </a:r>
            <a:r>
              <a:rPr lang="ru-RU" sz="2800" dirty="0">
                <a:latin typeface="Montserrat" pitchFamily="2" charset="-52"/>
              </a:rPr>
              <a:t>Лобцов Дмитрий – </a:t>
            </a:r>
            <a:r>
              <a:rPr lang="en-US" sz="2800" dirty="0">
                <a:latin typeface="Montserrat" pitchFamily="2" charset="-52"/>
              </a:rPr>
              <a:t>Team lead &amp; Project Manager</a:t>
            </a:r>
            <a:endParaRPr lang="ru-RU" sz="2800" dirty="0">
              <a:latin typeface="Montserrat" pitchFamily="2" charset="-52"/>
            </a:endParaRPr>
          </a:p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en-US" sz="2800" dirty="0">
                <a:latin typeface="Montserrat" pitchFamily="2" charset="-52"/>
              </a:rPr>
              <a:t> </a:t>
            </a:r>
            <a:r>
              <a:rPr lang="ru-RU" sz="2800" dirty="0">
                <a:latin typeface="Montserrat" pitchFamily="2" charset="-52"/>
              </a:rPr>
              <a:t>Акельева Ульяна </a:t>
            </a:r>
            <a:r>
              <a:rPr lang="en-US" sz="2800" dirty="0">
                <a:latin typeface="Montserrat" pitchFamily="2" charset="-52"/>
              </a:rPr>
              <a:t>– Designer</a:t>
            </a:r>
            <a:r>
              <a:rPr lang="ru-RU" sz="2800" dirty="0">
                <a:latin typeface="Montserrat" pitchFamily="2" charset="-52"/>
              </a:rPr>
              <a:t> </a:t>
            </a:r>
            <a:r>
              <a:rPr lang="en-US" sz="2800" dirty="0">
                <a:latin typeface="Montserrat" pitchFamily="2" charset="-52"/>
              </a:rPr>
              <a:t>&amp; Frontend developer</a:t>
            </a:r>
            <a:endParaRPr lang="ru-RU" sz="2800" dirty="0">
              <a:latin typeface="Montserrat" pitchFamily="2" charset="-52"/>
            </a:endParaRPr>
          </a:p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ru-RU" sz="2800" dirty="0">
                <a:latin typeface="Montserrat" pitchFamily="2" charset="-52"/>
              </a:rPr>
              <a:t> Нагорный Арсений </a:t>
            </a:r>
            <a:r>
              <a:rPr lang="en-US" sz="2800" dirty="0">
                <a:latin typeface="Montserrat" pitchFamily="2" charset="-52"/>
              </a:rPr>
              <a:t>– DevOps developer</a:t>
            </a:r>
          </a:p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en-US" sz="2800" dirty="0">
                <a:latin typeface="Montserrat" pitchFamily="2" charset="-52"/>
              </a:rPr>
              <a:t> </a:t>
            </a:r>
            <a:r>
              <a:rPr lang="ru-RU" sz="2800" dirty="0">
                <a:latin typeface="Montserrat" pitchFamily="2" charset="-52"/>
              </a:rPr>
              <a:t>Киселев Антон </a:t>
            </a:r>
            <a:r>
              <a:rPr lang="en-US" sz="2800" dirty="0">
                <a:latin typeface="Montserrat" pitchFamily="2" charset="-52"/>
              </a:rPr>
              <a:t>–</a:t>
            </a:r>
            <a:r>
              <a:rPr lang="ru-RU" sz="2800" dirty="0">
                <a:latin typeface="Montserrat" pitchFamily="2" charset="-52"/>
              </a:rPr>
              <a:t> </a:t>
            </a:r>
            <a:r>
              <a:rPr lang="en-US" sz="2800" dirty="0">
                <a:latin typeface="Montserrat" pitchFamily="2" charset="-52"/>
              </a:rPr>
              <a:t>Backend developer</a:t>
            </a:r>
          </a:p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en-US" sz="2800" dirty="0">
                <a:latin typeface="Montserrat" pitchFamily="2" charset="-52"/>
              </a:rPr>
              <a:t> </a:t>
            </a:r>
            <a:r>
              <a:rPr lang="ru-RU" sz="2800" dirty="0">
                <a:latin typeface="Montserrat" pitchFamily="2" charset="-52"/>
              </a:rPr>
              <a:t>Мосалов Артем </a:t>
            </a:r>
            <a:r>
              <a:rPr lang="en-US" sz="2800" dirty="0">
                <a:latin typeface="Montserrat" pitchFamily="2" charset="-52"/>
              </a:rPr>
              <a:t>–</a:t>
            </a:r>
            <a:r>
              <a:rPr lang="ru-RU" sz="2800" dirty="0">
                <a:latin typeface="Montserrat" pitchFamily="2" charset="-52"/>
              </a:rPr>
              <a:t> </a:t>
            </a:r>
            <a:r>
              <a:rPr lang="en-US" sz="2800" dirty="0">
                <a:latin typeface="Montserrat" pitchFamily="2" charset="-52"/>
              </a:rPr>
              <a:t>Analytic</a:t>
            </a:r>
          </a:p>
          <a:p>
            <a:pPr marL="342900" indent="-342900" algn="l">
              <a:lnSpc>
                <a:spcPct val="150000"/>
              </a:lnSpc>
              <a:buFontTx/>
              <a:buChar char="—"/>
            </a:pPr>
            <a:r>
              <a:rPr lang="en-US" sz="2800" dirty="0">
                <a:latin typeface="Montserrat" pitchFamily="2" charset="-52"/>
              </a:rPr>
              <a:t> </a:t>
            </a:r>
            <a:r>
              <a:rPr lang="ru-RU" sz="2800" dirty="0">
                <a:latin typeface="Montserrat" pitchFamily="2" charset="-52"/>
              </a:rPr>
              <a:t>Майкл Манассех - </a:t>
            </a:r>
            <a:r>
              <a:rPr lang="en-US" sz="2800" dirty="0">
                <a:latin typeface="Montserrat" pitchFamily="2" charset="-52"/>
              </a:rPr>
              <a:t>QA</a:t>
            </a:r>
          </a:p>
        </p:txBody>
      </p:sp>
      <p:sp>
        <p:nvSpPr>
          <p:cNvPr id="6" name="Номер слайда 7">
            <a:extLst>
              <a:ext uri="{FF2B5EF4-FFF2-40B4-BE49-F238E27FC236}">
                <a16:creationId xmlns:a16="http://schemas.microsoft.com/office/drawing/2014/main" id="{C5A4B107-922A-4343-96E0-D0998AB3FE03}"/>
              </a:ext>
            </a:extLst>
          </p:cNvPr>
          <p:cNvSpPr txBox="1">
            <a:spLocks/>
          </p:cNvSpPr>
          <p:nvPr/>
        </p:nvSpPr>
        <p:spPr>
          <a:xfrm>
            <a:off x="11610833" y="622731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2</a:t>
            </a:fld>
            <a:endParaRPr lang="ru-RU" sz="28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4973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39D99-9DBA-4570-B1F7-4A5FE58AA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394" y="-561473"/>
            <a:ext cx="9605211" cy="1684580"/>
          </a:xfrm>
        </p:spPr>
        <p:txBody>
          <a:bodyPr/>
          <a:lstStyle/>
          <a:p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Проблема</a:t>
            </a:r>
          </a:p>
        </p:txBody>
      </p:sp>
      <p:sp>
        <p:nvSpPr>
          <p:cNvPr id="6" name="Номер слайда 7">
            <a:extLst>
              <a:ext uri="{FF2B5EF4-FFF2-40B4-BE49-F238E27FC236}">
                <a16:creationId xmlns:a16="http://schemas.microsoft.com/office/drawing/2014/main" id="{6F6C84B3-B3C0-408D-9CA8-13640B22902D}"/>
              </a:ext>
            </a:extLst>
          </p:cNvPr>
          <p:cNvSpPr txBox="1">
            <a:spLocks/>
          </p:cNvSpPr>
          <p:nvPr/>
        </p:nvSpPr>
        <p:spPr>
          <a:xfrm>
            <a:off x="11572733" y="62082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3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902369AD-1C71-47B9-903C-212CD094D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3439278"/>
              </p:ext>
            </p:extLst>
          </p:nvPr>
        </p:nvGraphicFramePr>
        <p:xfrm>
          <a:off x="378735" y="1123107"/>
          <a:ext cx="1143452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327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D7CFB-A1A6-4C1A-AB6C-CF9994F7C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164" y="-401054"/>
            <a:ext cx="10299672" cy="1507959"/>
          </a:xfrm>
        </p:spPr>
        <p:txBody>
          <a:bodyPr/>
          <a:lstStyle/>
          <a:p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Решаемые проблемы</a:t>
            </a:r>
          </a:p>
        </p:txBody>
      </p:sp>
      <p:sp>
        <p:nvSpPr>
          <p:cNvPr id="4" name="Номер слайда 7">
            <a:extLst>
              <a:ext uri="{FF2B5EF4-FFF2-40B4-BE49-F238E27FC236}">
                <a16:creationId xmlns:a16="http://schemas.microsoft.com/office/drawing/2014/main" id="{F5F8C147-8CFA-43D2-8646-AC13EDDAD177}"/>
              </a:ext>
            </a:extLst>
          </p:cNvPr>
          <p:cNvSpPr txBox="1">
            <a:spLocks/>
          </p:cNvSpPr>
          <p:nvPr/>
        </p:nvSpPr>
        <p:spPr>
          <a:xfrm>
            <a:off x="11591783" y="622731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4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4FA028-CA41-495E-B5A9-2C03F7F4ECA1}"/>
              </a:ext>
            </a:extLst>
          </p:cNvPr>
          <p:cNvSpPr txBox="1"/>
          <p:nvPr/>
        </p:nvSpPr>
        <p:spPr>
          <a:xfrm>
            <a:off x="254262" y="1920510"/>
            <a:ext cx="11683476" cy="2604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itchFamily="2" charset="-52"/>
              </a:rPr>
              <a:t>   Планирование оптимальных маршрутов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itchFamily="2" charset="-52"/>
              </a:rPr>
              <a:t>   Рекомендация маршрутов исходя из личных     предпочтений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latin typeface="Montserrat" pitchFamily="2" charset="-52"/>
              </a:rPr>
              <a:t>   Возможность просмотра близлежащих к маршруту кафе</a:t>
            </a:r>
            <a:endParaRPr lang="en-US" sz="28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94283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39D99-9DBA-4570-B1F7-4A5FE58AA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413" y="-1155031"/>
            <a:ext cx="8829173" cy="2310062"/>
          </a:xfrm>
        </p:spPr>
        <p:txBody>
          <a:bodyPr/>
          <a:lstStyle/>
          <a:p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Целевая аудитория</a:t>
            </a: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A9650B69-0165-4116-A0CE-0F1F1007F591}"/>
              </a:ext>
            </a:extLst>
          </p:cNvPr>
          <p:cNvSpPr txBox="1">
            <a:spLocks/>
          </p:cNvSpPr>
          <p:nvPr/>
        </p:nvSpPr>
        <p:spPr>
          <a:xfrm>
            <a:off x="11629883" y="62463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5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4E23C-757B-4806-84E2-084209019AEF}"/>
              </a:ext>
            </a:extLst>
          </p:cNvPr>
          <p:cNvSpPr txBox="1"/>
          <p:nvPr/>
        </p:nvSpPr>
        <p:spPr>
          <a:xfrm>
            <a:off x="553840" y="1590023"/>
            <a:ext cx="10461490" cy="3251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ru-RU" sz="2800" dirty="0">
                <a:latin typeface="Montserrat" panose="00000500000000000000" pitchFamily="2" charset="-52"/>
              </a:rPr>
              <a:t>Люди в возрасте 18-25 лет, ищущие решения для упрощения повседневных задач, открытые к внедрению ИИ, готовые делиться личными предпочтениями для получения персональных рекомендаций</a:t>
            </a:r>
          </a:p>
        </p:txBody>
      </p:sp>
    </p:spTree>
    <p:extLst>
      <p:ext uri="{BB962C8B-B14F-4D97-AF65-F5344CB8AC3E}">
        <p14:creationId xmlns:p14="http://schemas.microsoft.com/office/powerpoint/2010/main" val="2963017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D7CFB-A1A6-4C1A-AB6C-CF9994F7C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6732" y="-1412420"/>
            <a:ext cx="6818536" cy="2390273"/>
          </a:xfrm>
        </p:spPr>
        <p:txBody>
          <a:bodyPr/>
          <a:lstStyle/>
          <a:p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Обзор аналогов</a:t>
            </a:r>
          </a:p>
        </p:txBody>
      </p:sp>
      <p:sp>
        <p:nvSpPr>
          <p:cNvPr id="4" name="Номер слайда 7">
            <a:extLst>
              <a:ext uri="{FF2B5EF4-FFF2-40B4-BE49-F238E27FC236}">
                <a16:creationId xmlns:a16="http://schemas.microsoft.com/office/drawing/2014/main" id="{8D84A98C-C59C-42B3-99DF-C2262510B2DD}"/>
              </a:ext>
            </a:extLst>
          </p:cNvPr>
          <p:cNvSpPr txBox="1">
            <a:spLocks/>
          </p:cNvSpPr>
          <p:nvPr/>
        </p:nvSpPr>
        <p:spPr>
          <a:xfrm>
            <a:off x="11629883" y="622731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6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6B3CFDD-39BB-4DE9-870E-B1CE6DE02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0644632"/>
              </p:ext>
            </p:extLst>
          </p:nvPr>
        </p:nvGraphicFramePr>
        <p:xfrm>
          <a:off x="2971993" y="1161056"/>
          <a:ext cx="6248014" cy="4784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202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39D99-9DBA-4570-B1F7-4A5FE58AA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324" y="-593558"/>
            <a:ext cx="12438647" cy="1684580"/>
          </a:xfrm>
        </p:spPr>
        <p:txBody>
          <a:bodyPr/>
          <a:lstStyle/>
          <a:p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Конкурентное преимущество</a:t>
            </a: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BBA5FE48-99C5-4F2B-A2B1-B6B591F36FDD}"/>
              </a:ext>
            </a:extLst>
          </p:cNvPr>
          <p:cNvSpPr txBox="1">
            <a:spLocks/>
          </p:cNvSpPr>
          <p:nvPr/>
        </p:nvSpPr>
        <p:spPr>
          <a:xfrm>
            <a:off x="11629883" y="622731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7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8465D31-17D8-432F-BF72-53314CD26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9" y="1311257"/>
            <a:ext cx="11925300" cy="46958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696D0CD-718F-420C-BFF8-971BA4076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346" y="1825698"/>
            <a:ext cx="323849" cy="32384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6F486B7-E542-4A9A-987D-B3DA2511A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179" y="1825697"/>
            <a:ext cx="323849" cy="32384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51FB53C-3BCB-4DFD-B185-DAA02EAC7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659" y="1825696"/>
            <a:ext cx="323849" cy="32384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7EFEB9D-7E50-406D-8A59-65A78BFAA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805" y="1825696"/>
            <a:ext cx="323849" cy="32384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2D33125-B4CD-4ED7-ADE0-EBF9946F1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346" y="2546417"/>
            <a:ext cx="323849" cy="32384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DABBED7-940D-4D69-9EF7-F742D29AC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179" y="2548185"/>
            <a:ext cx="323849" cy="32384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9D6856E-CB7C-4A67-92DB-18820F84B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012" y="2546417"/>
            <a:ext cx="323849" cy="32384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459C63CC-A6F9-4AE6-802D-F1E17F45C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8" y="2546417"/>
            <a:ext cx="323849" cy="32384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49D28E0-607A-4AF0-AD57-EDFF47C2F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346" y="3267075"/>
            <a:ext cx="323849" cy="32384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3955919-C466-444C-96D6-AC5AC7735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179" y="3267107"/>
            <a:ext cx="323849" cy="32384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45924FA-463E-4180-9538-4FCE12B64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011" y="3270202"/>
            <a:ext cx="323849" cy="32384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AA63FB0-F9CA-4E21-B764-F297065F2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6" y="3317182"/>
            <a:ext cx="323849" cy="323849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F9FC7D2-0D09-4C25-B186-BD77937C4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6" y="3891367"/>
            <a:ext cx="323849" cy="32384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B6268BF4-AA9F-4CA5-8207-F7194CBF2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805" y="3891367"/>
            <a:ext cx="323849" cy="32384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B0B3F9A-FB6C-4FA1-BD6D-CA30DADBC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6" y="4552342"/>
            <a:ext cx="323849" cy="323849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8AB8CA1-053D-46F7-B40F-C07FE2179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6" y="5324875"/>
            <a:ext cx="323849" cy="32384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088D87B-8A07-42D4-8F38-E0B3AE95F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087" y="3871108"/>
            <a:ext cx="344108" cy="344108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B3954F2E-4E73-4A31-B756-1AD758D2E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1920" y="3867958"/>
            <a:ext cx="344108" cy="344108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8FFC6610-E1A3-45A8-85D0-F2C2C9168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087" y="4532083"/>
            <a:ext cx="344108" cy="344108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4F47C28A-BD98-4A83-8D1F-E11043AA1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087" y="5304616"/>
            <a:ext cx="344108" cy="344108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3B8F603-56AC-4BDC-8E9F-AEACAA289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049" y="4530048"/>
            <a:ext cx="344108" cy="344108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9743ED9-56FE-4829-BD05-E91BFACA9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049" y="5258910"/>
            <a:ext cx="344108" cy="344108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06D69F72-3C7E-41ED-987C-5CB4781F3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715" y="2536287"/>
            <a:ext cx="344108" cy="344108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6C91ADDC-5C76-4A3D-A4DF-B4054C6C9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805" y="3260166"/>
            <a:ext cx="344108" cy="344108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B29EED49-E83B-493E-8936-55C6149F4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530" y="3867958"/>
            <a:ext cx="344108" cy="344108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E743BAA9-A2AC-4611-83B4-9744EDF70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011" y="4528013"/>
            <a:ext cx="344108" cy="34410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E3F2F58-62BA-4A3E-A2AB-E1EBEE063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245" y="5304616"/>
            <a:ext cx="344108" cy="344108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BB320EB5-618B-440F-AD8C-33EDA8CEB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805" y="5314745"/>
            <a:ext cx="344108" cy="344108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AD2875C0-CC42-42C9-8316-3C59FB4F5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973" y="4502309"/>
            <a:ext cx="344108" cy="344108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083C57C1-7CE2-422F-AB85-C97EA3F0F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7417" y="1825696"/>
            <a:ext cx="344108" cy="34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4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39D99-9DBA-4570-B1F7-4A5FE58AA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44" y="-545434"/>
            <a:ext cx="11930312" cy="1684580"/>
          </a:xfrm>
        </p:spPr>
        <p:txBody>
          <a:bodyPr/>
          <a:lstStyle/>
          <a:p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Используемые технологии</a:t>
            </a: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4C1D3915-BD64-4791-AC36-CAD321CE6D19}"/>
              </a:ext>
            </a:extLst>
          </p:cNvPr>
          <p:cNvSpPr txBox="1">
            <a:spLocks/>
          </p:cNvSpPr>
          <p:nvPr/>
        </p:nvSpPr>
        <p:spPr>
          <a:xfrm>
            <a:off x="11648933" y="62463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8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CA7DF774-E218-4211-9FE6-A456BE1FA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28" y="1656783"/>
            <a:ext cx="3508649" cy="197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F6718C5E-E2D3-4E43-95F9-5B0D000A7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996" y="1479427"/>
            <a:ext cx="2384378" cy="232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5975483C-B045-4A5F-B203-639A10CDB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755" y="1333675"/>
            <a:ext cx="2726339" cy="306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9E8B274A-97F2-4BC8-B4DD-63F92C792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13" y="4621905"/>
            <a:ext cx="6115616" cy="115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icture background">
            <a:extLst>
              <a:ext uri="{FF2B5EF4-FFF2-40B4-BE49-F238E27FC236}">
                <a16:creationId xmlns:a16="http://schemas.microsoft.com/office/drawing/2014/main" id="{BC109745-4A0A-44D0-9151-431A744D7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094" y="4254741"/>
            <a:ext cx="3607805" cy="189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704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11B5E-CA7B-4433-B5C4-AF086956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952" y="-256675"/>
            <a:ext cx="9912096" cy="1420029"/>
          </a:xfrm>
        </p:spPr>
        <p:txBody>
          <a:bodyPr/>
          <a:lstStyle/>
          <a:p>
            <a:pPr algn="ctr"/>
            <a:r>
              <a:rPr lang="ru-RU" sz="5400" dirty="0">
                <a:solidFill>
                  <a:schemeClr val="tx1"/>
                </a:solidFill>
                <a:latin typeface="Montserrat" panose="00000500000000000000" pitchFamily="2" charset="-52"/>
              </a:rPr>
              <a:t>Архитектура приложения</a:t>
            </a:r>
          </a:p>
        </p:txBody>
      </p:sp>
      <p:sp>
        <p:nvSpPr>
          <p:cNvPr id="3" name="Номер слайда 7">
            <a:extLst>
              <a:ext uri="{FF2B5EF4-FFF2-40B4-BE49-F238E27FC236}">
                <a16:creationId xmlns:a16="http://schemas.microsoft.com/office/drawing/2014/main" id="{A3369B26-16A4-49C7-9D54-8610B23AA46C}"/>
              </a:ext>
            </a:extLst>
          </p:cNvPr>
          <p:cNvSpPr txBox="1">
            <a:spLocks/>
          </p:cNvSpPr>
          <p:nvPr/>
        </p:nvSpPr>
        <p:spPr>
          <a:xfrm>
            <a:off x="11515583" y="6246368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BE9570-077B-40E6-8DEE-322A83FB2631}" type="slidenum">
              <a:rPr lang="ru-RU" sz="2800" smtClean="0">
                <a:latin typeface="Montserrat" panose="00000500000000000000" pitchFamily="2" charset="-52"/>
              </a:rPr>
              <a:pPr/>
              <a:t>9</a:t>
            </a:fld>
            <a:endParaRPr lang="ru-RU" sz="2800" dirty="0">
              <a:latin typeface="Montserrat" panose="00000500000000000000" pitchFamily="2" charset="-52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24B898E-9FDC-4118-9492-D1C58FC95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13" y="1037968"/>
            <a:ext cx="9462974" cy="57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6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262</Words>
  <Application>Microsoft Office PowerPoint</Application>
  <PresentationFormat>Широкоэкранный</PresentationFormat>
  <Paragraphs>87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Montserrat</vt:lpstr>
      <vt:lpstr>Тема Office</vt:lpstr>
      <vt:lpstr>Voyago</vt:lpstr>
      <vt:lpstr>Команда разработчиков</vt:lpstr>
      <vt:lpstr>Проблема</vt:lpstr>
      <vt:lpstr>Решаемые проблемы</vt:lpstr>
      <vt:lpstr>Целевая аудитория</vt:lpstr>
      <vt:lpstr>Обзор аналогов</vt:lpstr>
      <vt:lpstr>Конкурентное преимущество</vt:lpstr>
      <vt:lpstr>Используемые технологии</vt:lpstr>
      <vt:lpstr>Архитектура приложения</vt:lpstr>
      <vt:lpstr>Группы пользователей</vt:lpstr>
      <vt:lpstr>Интерфейс</vt:lpstr>
      <vt:lpstr>Интерфейс</vt:lpstr>
      <vt:lpstr>Краткосрочные перспективы</vt:lpstr>
      <vt:lpstr>Долгосрочные перспективы</vt:lpstr>
      <vt:lpstr>Команда разработчиков</vt:lpstr>
      <vt:lpstr>Github Repository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Лобцов</dc:creator>
  <cp:lastModifiedBy>Дмитрий Лобцов</cp:lastModifiedBy>
  <cp:revision>29</cp:revision>
  <dcterms:created xsi:type="dcterms:W3CDTF">2025-03-15T20:13:11Z</dcterms:created>
  <dcterms:modified xsi:type="dcterms:W3CDTF">2025-03-19T19:49:41Z</dcterms:modified>
</cp:coreProperties>
</file>