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C6A"/>
    <a:srgbClr val="E5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118" autoAdjust="0"/>
  </p:normalViewPr>
  <p:slideViewPr>
    <p:cSldViewPr snapToGrid="0">
      <p:cViewPr varScale="1">
        <p:scale>
          <a:sx n="98" d="100"/>
          <a:sy n="98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20A2D-0907-48A1-BF98-DB441747CC91}" type="doc">
      <dgm:prSet loTypeId="urn:microsoft.com/office/officeart/2005/8/layout/pyramid2" loCatId="list" qsTypeId="urn:microsoft.com/office/officeart/2005/8/quickstyle/simple2" qsCatId="simple" csTypeId="urn:microsoft.com/office/officeart/2005/8/colors/colorful1" csCatId="colorful" phldr="1"/>
      <dgm:spPr/>
    </dgm:pt>
    <dgm:pt modelId="{B89791A3-2956-4E0F-8B4E-8DB12C97749F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Predictive suggestions (Data from all users)</a:t>
          </a:r>
        </a:p>
        <a:p>
          <a:r>
            <a:rPr lang="en-US" dirty="0" smtClean="0"/>
            <a:t>(if the place is suitable before the trip)</a:t>
          </a:r>
        </a:p>
        <a:p>
          <a:r>
            <a:rPr lang="en-US" dirty="0" smtClean="0"/>
            <a:t>(how can you prepare for the trip)</a:t>
          </a:r>
          <a:endParaRPr lang="en-US" dirty="0"/>
        </a:p>
      </dgm:t>
    </dgm:pt>
    <dgm:pt modelId="{B961D503-A241-4FC0-8C57-CBC3119C626F}" type="parTrans" cxnId="{7BF23947-2385-4131-B4D8-DA77CCFEDE9D}">
      <dgm:prSet/>
      <dgm:spPr/>
      <dgm:t>
        <a:bodyPr/>
        <a:lstStyle/>
        <a:p>
          <a:endParaRPr lang="en-US"/>
        </a:p>
      </dgm:t>
    </dgm:pt>
    <dgm:pt modelId="{35524C04-03A3-477E-8E81-277EC63AE607}" type="sibTrans" cxnId="{7BF23947-2385-4131-B4D8-DA77CCFEDE9D}">
      <dgm:prSet/>
      <dgm:spPr/>
      <dgm:t>
        <a:bodyPr/>
        <a:lstStyle/>
        <a:p>
          <a:endParaRPr lang="en-US"/>
        </a:p>
      </dgm:t>
    </dgm:pt>
    <dgm:pt modelId="{8A0BB1FF-CBDD-49DE-A969-90EAFBCDE51F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Real time feedback based on personal profile</a:t>
          </a:r>
        </a:p>
        <a:p>
          <a:r>
            <a:rPr lang="en-US" dirty="0" smtClean="0"/>
            <a:t>(is it suitable for your condition)</a:t>
          </a:r>
        </a:p>
        <a:p>
          <a:r>
            <a:rPr lang="en-US" dirty="0" smtClean="0"/>
            <a:t>(what can you do to improve the current situation)</a:t>
          </a:r>
          <a:endParaRPr lang="en-US" dirty="0"/>
        </a:p>
      </dgm:t>
    </dgm:pt>
    <dgm:pt modelId="{61A229CD-28FF-4BA0-8DBA-742DBF696942}" type="parTrans" cxnId="{D4E2CB49-9966-4BF7-85A8-B28AA57BD191}">
      <dgm:prSet/>
      <dgm:spPr/>
      <dgm:t>
        <a:bodyPr/>
        <a:lstStyle/>
        <a:p>
          <a:endParaRPr lang="en-US"/>
        </a:p>
      </dgm:t>
    </dgm:pt>
    <dgm:pt modelId="{BB65CD57-BC92-4FDF-BE1C-99896876FCA2}" type="sibTrans" cxnId="{D4E2CB49-9966-4BF7-85A8-B28AA57BD191}">
      <dgm:prSet/>
      <dgm:spPr/>
      <dgm:t>
        <a:bodyPr/>
        <a:lstStyle/>
        <a:p>
          <a:endParaRPr lang="en-US"/>
        </a:p>
      </dgm:t>
    </dgm:pt>
    <dgm:pt modelId="{A7B516AB-972E-4A65-A153-97E226051D44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Real Time/Historical Sensor Reading</a:t>
          </a:r>
          <a:endParaRPr lang="en-US" dirty="0"/>
        </a:p>
      </dgm:t>
    </dgm:pt>
    <dgm:pt modelId="{8CBD4DA6-1DB0-4A52-A73F-DAF11FF724F1}" type="parTrans" cxnId="{D23A0E9D-DDA3-46B6-9123-B2F88B3752BD}">
      <dgm:prSet/>
      <dgm:spPr/>
      <dgm:t>
        <a:bodyPr/>
        <a:lstStyle/>
        <a:p>
          <a:endParaRPr lang="en-US"/>
        </a:p>
      </dgm:t>
    </dgm:pt>
    <dgm:pt modelId="{7D4CEAE4-31B3-48B6-B210-7C8D1C2F4EAF}" type="sibTrans" cxnId="{D23A0E9D-DDA3-46B6-9123-B2F88B3752BD}">
      <dgm:prSet/>
      <dgm:spPr/>
      <dgm:t>
        <a:bodyPr/>
        <a:lstStyle/>
        <a:p>
          <a:endParaRPr lang="en-US"/>
        </a:p>
      </dgm:t>
    </dgm:pt>
    <dgm:pt modelId="{61FC1FDD-51A6-41B8-BB41-8C903FB3558A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C554140D-F03A-4847-B0F8-63961DAA0327}" type="parTrans" cxnId="{FF700286-27FE-4FEF-A1CF-DAD754C04B6D}">
      <dgm:prSet/>
      <dgm:spPr/>
      <dgm:t>
        <a:bodyPr/>
        <a:lstStyle/>
        <a:p>
          <a:endParaRPr lang="en-US"/>
        </a:p>
      </dgm:t>
    </dgm:pt>
    <dgm:pt modelId="{9F1B2948-CA1E-4CF2-A439-505F5FB9B0E5}" type="sibTrans" cxnId="{FF700286-27FE-4FEF-A1CF-DAD754C04B6D}">
      <dgm:prSet/>
      <dgm:spPr/>
      <dgm:t>
        <a:bodyPr/>
        <a:lstStyle/>
        <a:p>
          <a:endParaRPr lang="en-US"/>
        </a:p>
      </dgm:t>
    </dgm:pt>
    <dgm:pt modelId="{F6BA5EEB-8BBE-4193-829C-F5725772CD2E}" type="pres">
      <dgm:prSet presAssocID="{9FE20A2D-0907-48A1-BF98-DB441747CC91}" presName="compositeShape" presStyleCnt="0">
        <dgm:presLayoutVars>
          <dgm:dir/>
          <dgm:resizeHandles/>
        </dgm:presLayoutVars>
      </dgm:prSet>
      <dgm:spPr/>
    </dgm:pt>
    <dgm:pt modelId="{CB7FCF08-F9CA-4786-9014-C41B1D66134F}" type="pres">
      <dgm:prSet presAssocID="{9FE20A2D-0907-48A1-BF98-DB441747CC91}" presName="pyramid" presStyleLbl="node1" presStyleIdx="0" presStyleCnt="1" custScaleX="109952" custScaleY="95666" custLinFactNeighborX="14555" custLinFactNeighborY="-1545"/>
      <dgm:spPr/>
    </dgm:pt>
    <dgm:pt modelId="{A567002C-0276-4475-9B14-78C49F883F1E}" type="pres">
      <dgm:prSet presAssocID="{9FE20A2D-0907-48A1-BF98-DB441747CC91}" presName="theList" presStyleCnt="0"/>
      <dgm:spPr/>
    </dgm:pt>
    <dgm:pt modelId="{4500FFEA-39E4-47B0-80BD-7B2265F9C85A}" type="pres">
      <dgm:prSet presAssocID="{B89791A3-2956-4E0F-8B4E-8DB12C97749F}" presName="aNode" presStyleLbl="fgAcc1" presStyleIdx="0" presStyleCnt="4" custScaleX="157238" custScaleY="112328" custLinFactY="-7133" custLinFactNeighborX="-65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67D99-512E-43DE-AB08-3E5AB13EC0EB}" type="pres">
      <dgm:prSet presAssocID="{B89791A3-2956-4E0F-8B4E-8DB12C97749F}" presName="aSpace" presStyleCnt="0"/>
      <dgm:spPr/>
    </dgm:pt>
    <dgm:pt modelId="{C65B1A9E-3164-4E3A-8279-E78064FB1D24}" type="pres">
      <dgm:prSet presAssocID="{8A0BB1FF-CBDD-49DE-A969-90EAFBCDE51F}" presName="aNode" presStyleLbl="fgAcc1" presStyleIdx="1" presStyleCnt="4" custScaleX="157238" custScaleY="106880" custLinFactNeighborX="-654" custLinFactNeighborY="-811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C64A6-D70D-40B5-9E6C-E2C237B8EFEB}" type="pres">
      <dgm:prSet presAssocID="{8A0BB1FF-CBDD-49DE-A969-90EAFBCDE51F}" presName="aSpace" presStyleCnt="0"/>
      <dgm:spPr/>
    </dgm:pt>
    <dgm:pt modelId="{2D7298D4-25DF-4940-A8E7-A25BB383073A}" type="pres">
      <dgm:prSet presAssocID="{61FC1FDD-51A6-41B8-BB41-8C903FB3558A}" presName="aNode" presStyleLbl="fgAcc1" presStyleIdx="2" presStyleCnt="4" custScaleX="156649" custScaleY="32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9198BE-AD56-4A3B-A7FE-2E9EE4CB55EC}" type="pres">
      <dgm:prSet presAssocID="{61FC1FDD-51A6-41B8-BB41-8C903FB3558A}" presName="aSpace" presStyleCnt="0"/>
      <dgm:spPr/>
    </dgm:pt>
    <dgm:pt modelId="{0C191B19-51D2-4448-9FAD-49E583E44C72}" type="pres">
      <dgm:prSet presAssocID="{A7B516AB-972E-4A65-A153-97E226051D44}" presName="aNode" presStyleLbl="fgAcc1" presStyleIdx="3" presStyleCnt="4" custScaleX="157238" custScaleY="31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8FB4B-01E5-4AF8-AAFC-0C8441F12917}" type="pres">
      <dgm:prSet presAssocID="{A7B516AB-972E-4A65-A153-97E226051D44}" presName="aSpace" presStyleCnt="0"/>
      <dgm:spPr/>
    </dgm:pt>
  </dgm:ptLst>
  <dgm:cxnLst>
    <dgm:cxn modelId="{FF700286-27FE-4FEF-A1CF-DAD754C04B6D}" srcId="{9FE20A2D-0907-48A1-BF98-DB441747CC91}" destId="{61FC1FDD-51A6-41B8-BB41-8C903FB3558A}" srcOrd="2" destOrd="0" parTransId="{C554140D-F03A-4847-B0F8-63961DAA0327}" sibTransId="{9F1B2948-CA1E-4CF2-A439-505F5FB9B0E5}"/>
    <dgm:cxn modelId="{43A55AC3-C439-4EE5-8E29-BCE787458414}" type="presOf" srcId="{B89791A3-2956-4E0F-8B4E-8DB12C97749F}" destId="{4500FFEA-39E4-47B0-80BD-7B2265F9C85A}" srcOrd="0" destOrd="0" presId="urn:microsoft.com/office/officeart/2005/8/layout/pyramid2"/>
    <dgm:cxn modelId="{D23A0E9D-DDA3-46B6-9123-B2F88B3752BD}" srcId="{9FE20A2D-0907-48A1-BF98-DB441747CC91}" destId="{A7B516AB-972E-4A65-A153-97E226051D44}" srcOrd="3" destOrd="0" parTransId="{8CBD4DA6-1DB0-4A52-A73F-DAF11FF724F1}" sibTransId="{7D4CEAE4-31B3-48B6-B210-7C8D1C2F4EAF}"/>
    <dgm:cxn modelId="{A075354A-4D02-4D77-AFA6-0953591687C1}" type="presOf" srcId="{61FC1FDD-51A6-41B8-BB41-8C903FB3558A}" destId="{2D7298D4-25DF-4940-A8E7-A25BB383073A}" srcOrd="0" destOrd="0" presId="urn:microsoft.com/office/officeart/2005/8/layout/pyramid2"/>
    <dgm:cxn modelId="{7BF23947-2385-4131-B4D8-DA77CCFEDE9D}" srcId="{9FE20A2D-0907-48A1-BF98-DB441747CC91}" destId="{B89791A3-2956-4E0F-8B4E-8DB12C97749F}" srcOrd="0" destOrd="0" parTransId="{B961D503-A241-4FC0-8C57-CBC3119C626F}" sibTransId="{35524C04-03A3-477E-8E81-277EC63AE607}"/>
    <dgm:cxn modelId="{2BAEC16A-8FFF-441D-A063-1A78448CC17A}" type="presOf" srcId="{8A0BB1FF-CBDD-49DE-A969-90EAFBCDE51F}" destId="{C65B1A9E-3164-4E3A-8279-E78064FB1D24}" srcOrd="0" destOrd="0" presId="urn:microsoft.com/office/officeart/2005/8/layout/pyramid2"/>
    <dgm:cxn modelId="{C77F2545-FCB7-4F69-968B-94E02423823B}" type="presOf" srcId="{A7B516AB-972E-4A65-A153-97E226051D44}" destId="{0C191B19-51D2-4448-9FAD-49E583E44C72}" srcOrd="0" destOrd="0" presId="urn:microsoft.com/office/officeart/2005/8/layout/pyramid2"/>
    <dgm:cxn modelId="{7DCF29C8-91E7-41F3-934F-E5DF9D20FEB2}" type="presOf" srcId="{9FE20A2D-0907-48A1-BF98-DB441747CC91}" destId="{F6BA5EEB-8BBE-4193-829C-F5725772CD2E}" srcOrd="0" destOrd="0" presId="urn:microsoft.com/office/officeart/2005/8/layout/pyramid2"/>
    <dgm:cxn modelId="{D4E2CB49-9966-4BF7-85A8-B28AA57BD191}" srcId="{9FE20A2D-0907-48A1-BF98-DB441747CC91}" destId="{8A0BB1FF-CBDD-49DE-A969-90EAFBCDE51F}" srcOrd="1" destOrd="0" parTransId="{61A229CD-28FF-4BA0-8DBA-742DBF696942}" sibTransId="{BB65CD57-BC92-4FDF-BE1C-99896876FCA2}"/>
    <dgm:cxn modelId="{590E0957-DF0E-488E-88E4-D350DCC71916}" type="presParOf" srcId="{F6BA5EEB-8BBE-4193-829C-F5725772CD2E}" destId="{CB7FCF08-F9CA-4786-9014-C41B1D66134F}" srcOrd="0" destOrd="0" presId="urn:microsoft.com/office/officeart/2005/8/layout/pyramid2"/>
    <dgm:cxn modelId="{6A7CB6F3-1F72-4580-80CC-546D13A29DCB}" type="presParOf" srcId="{F6BA5EEB-8BBE-4193-829C-F5725772CD2E}" destId="{A567002C-0276-4475-9B14-78C49F883F1E}" srcOrd="1" destOrd="0" presId="urn:microsoft.com/office/officeart/2005/8/layout/pyramid2"/>
    <dgm:cxn modelId="{A13994C6-5F64-427C-BD71-F77C05EAD77C}" type="presParOf" srcId="{A567002C-0276-4475-9B14-78C49F883F1E}" destId="{4500FFEA-39E4-47B0-80BD-7B2265F9C85A}" srcOrd="0" destOrd="0" presId="urn:microsoft.com/office/officeart/2005/8/layout/pyramid2"/>
    <dgm:cxn modelId="{58F158A1-9E9A-4E35-A381-8C021EAF2378}" type="presParOf" srcId="{A567002C-0276-4475-9B14-78C49F883F1E}" destId="{B7267D99-512E-43DE-AB08-3E5AB13EC0EB}" srcOrd="1" destOrd="0" presId="urn:microsoft.com/office/officeart/2005/8/layout/pyramid2"/>
    <dgm:cxn modelId="{9CE7E91C-0F8D-4B8C-9B30-C057F3E1A2EB}" type="presParOf" srcId="{A567002C-0276-4475-9B14-78C49F883F1E}" destId="{C65B1A9E-3164-4E3A-8279-E78064FB1D24}" srcOrd="2" destOrd="0" presId="urn:microsoft.com/office/officeart/2005/8/layout/pyramid2"/>
    <dgm:cxn modelId="{1944D7DD-A441-4C7C-BAB1-561AA8C74A81}" type="presParOf" srcId="{A567002C-0276-4475-9B14-78C49F883F1E}" destId="{0B8C64A6-D70D-40B5-9E6C-E2C237B8EFEB}" srcOrd="3" destOrd="0" presId="urn:microsoft.com/office/officeart/2005/8/layout/pyramid2"/>
    <dgm:cxn modelId="{B0ADACEC-6320-418D-98CB-732B27512C0B}" type="presParOf" srcId="{A567002C-0276-4475-9B14-78C49F883F1E}" destId="{2D7298D4-25DF-4940-A8E7-A25BB383073A}" srcOrd="4" destOrd="0" presId="urn:microsoft.com/office/officeart/2005/8/layout/pyramid2"/>
    <dgm:cxn modelId="{FC0D6E8C-7A19-403B-82A2-6E35E9F5B7D4}" type="presParOf" srcId="{A567002C-0276-4475-9B14-78C49F883F1E}" destId="{EB9198BE-AD56-4A3B-A7FE-2E9EE4CB55EC}" srcOrd="5" destOrd="0" presId="urn:microsoft.com/office/officeart/2005/8/layout/pyramid2"/>
    <dgm:cxn modelId="{9F09084C-8214-4026-9299-47255435EE0A}" type="presParOf" srcId="{A567002C-0276-4475-9B14-78C49F883F1E}" destId="{0C191B19-51D2-4448-9FAD-49E583E44C72}" srcOrd="6" destOrd="0" presId="urn:microsoft.com/office/officeart/2005/8/layout/pyramid2"/>
    <dgm:cxn modelId="{204F5B4A-E280-493E-968F-EC33BE2A9778}" type="presParOf" srcId="{A567002C-0276-4475-9B14-78C49F883F1E}" destId="{36A8FB4B-01E5-4AF8-AAFC-0C8441F12917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FCF08-F9CA-4786-9014-C41B1D66134F}">
      <dsp:nvSpPr>
        <dsp:cNvPr id="0" name=""/>
        <dsp:cNvSpPr/>
      </dsp:nvSpPr>
      <dsp:spPr>
        <a:xfrm>
          <a:off x="608766" y="23187"/>
          <a:ext cx="4098942" cy="356636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00FFEA-39E4-47B0-80BD-7B2265F9C85A}">
      <dsp:nvSpPr>
        <dsp:cNvPr id="0" name=""/>
        <dsp:cNvSpPr/>
      </dsp:nvSpPr>
      <dsp:spPr>
        <a:xfrm>
          <a:off x="1406305" y="197682"/>
          <a:ext cx="3810127" cy="10043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Predictive suggestions (Data from all users)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(if the place is suitable before the trip)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(how can you prepare for the trip)</a:t>
          </a:r>
          <a:endParaRPr lang="en-US" sz="1100" kern="1200" dirty="0"/>
        </a:p>
      </dsp:txBody>
      <dsp:txXfrm>
        <a:off x="1455333" y="246710"/>
        <a:ext cx="3712071" cy="906294"/>
      </dsp:txXfrm>
    </dsp:sp>
    <dsp:sp modelId="{C65B1A9E-3164-4E3A-8279-E78064FB1D24}">
      <dsp:nvSpPr>
        <dsp:cNvPr id="0" name=""/>
        <dsp:cNvSpPr/>
      </dsp:nvSpPr>
      <dsp:spPr>
        <a:xfrm>
          <a:off x="1406305" y="1398687"/>
          <a:ext cx="3810127" cy="9556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Real time feedback based on personal profile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(is it suitable for your condition)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(what can you do to improve the current situation)</a:t>
          </a:r>
          <a:endParaRPr lang="en-US" sz="1000" kern="1200" dirty="0"/>
        </a:p>
      </dsp:txBody>
      <dsp:txXfrm>
        <a:off x="1452955" y="1445337"/>
        <a:ext cx="3716827" cy="862338"/>
      </dsp:txXfrm>
    </dsp:sp>
    <dsp:sp modelId="{2D7298D4-25DF-4940-A8E7-A25BB383073A}">
      <dsp:nvSpPr>
        <dsp:cNvPr id="0" name=""/>
        <dsp:cNvSpPr/>
      </dsp:nvSpPr>
      <dsp:spPr>
        <a:xfrm>
          <a:off x="1429288" y="2556744"/>
          <a:ext cx="3795855" cy="2905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User profile</a:t>
          </a:r>
          <a:endParaRPr lang="en-US" sz="1000" kern="1200" dirty="0"/>
        </a:p>
      </dsp:txBody>
      <dsp:txXfrm>
        <a:off x="1443470" y="2570926"/>
        <a:ext cx="3767491" cy="262154"/>
      </dsp:txXfrm>
    </dsp:sp>
    <dsp:sp modelId="{0C191B19-51D2-4448-9FAD-49E583E44C72}">
      <dsp:nvSpPr>
        <dsp:cNvPr id="0" name=""/>
        <dsp:cNvSpPr/>
      </dsp:nvSpPr>
      <dsp:spPr>
        <a:xfrm>
          <a:off x="1422152" y="2959027"/>
          <a:ext cx="3810127" cy="2839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Real Time/Historical Sensor Reading</a:t>
          </a:r>
          <a:endParaRPr lang="en-US" sz="1000" kern="1200" dirty="0"/>
        </a:p>
      </dsp:txBody>
      <dsp:txXfrm>
        <a:off x="1436012" y="2972887"/>
        <a:ext cx="3782407" cy="256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E72BA-B64C-481F-93A8-E4D26CDED7CB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31A0A-4C32-4DE6-A1F7-F7EB47EF4A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677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31A0A-4C32-4DE6-A1F7-F7EB47EF4AF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81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519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48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86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282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49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7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46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89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26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31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F7E-10B4-4321-AA2C-B0E4C26EEF29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83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9F7E-10B4-4321-AA2C-B0E4C26EEF29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C6D1-9CB2-4851-B302-278BDBE403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26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08367" y="5169877"/>
            <a:ext cx="1847546" cy="1042263"/>
          </a:xfrm>
          <a:prstGeom prst="round2DiagRect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</a:t>
            </a:r>
            <a:endParaRPr lang="en-SG" dirty="0" smtClean="0"/>
          </a:p>
          <a:p>
            <a:pPr algn="ctr"/>
            <a:r>
              <a:rPr lang="en-SG" dirty="0" smtClean="0"/>
              <a:t>IOT</a:t>
            </a:r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208367" y="633046"/>
            <a:ext cx="1847546" cy="2769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196352" y="174842"/>
            <a:ext cx="8813939" cy="64985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 Cloud Platform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7355644" y="2498019"/>
            <a:ext cx="771074" cy="3714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HANA</a:t>
            </a:r>
          </a:p>
          <a:p>
            <a:pPr algn="ctr"/>
            <a:r>
              <a:rPr lang="en-SG" dirty="0" smtClean="0"/>
              <a:t>XS</a:t>
            </a:r>
          </a:p>
        </p:txBody>
      </p:sp>
      <p:sp>
        <p:nvSpPr>
          <p:cNvPr id="6" name="Can 5"/>
          <p:cNvSpPr/>
          <p:nvPr/>
        </p:nvSpPr>
        <p:spPr>
          <a:xfrm>
            <a:off x="9991318" y="4248692"/>
            <a:ext cx="1573668" cy="196344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SAP HANA </a:t>
            </a:r>
          </a:p>
          <a:p>
            <a:pPr algn="ctr"/>
            <a:r>
              <a:rPr lang="en-SG" dirty="0" smtClean="0"/>
              <a:t>DB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3778" y="4248692"/>
            <a:ext cx="1757264" cy="1963448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SAPUI5</a:t>
            </a:r>
          </a:p>
          <a:p>
            <a:pPr algn="ctr"/>
            <a:r>
              <a:rPr lang="en-SG" dirty="0" err="1" smtClean="0"/>
              <a:t>Webapp</a:t>
            </a:r>
            <a:endParaRPr lang="en-SG" dirty="0" smtClean="0"/>
          </a:p>
          <a:p>
            <a:pPr algn="ctr"/>
            <a:r>
              <a:rPr lang="en-SG" dirty="0" smtClean="0"/>
              <a:t>Dashboard</a:t>
            </a:r>
          </a:p>
        </p:txBody>
      </p:sp>
      <p:sp>
        <p:nvSpPr>
          <p:cNvPr id="8" name="Up-Down Arrow 7"/>
          <p:cNvSpPr/>
          <p:nvPr/>
        </p:nvSpPr>
        <p:spPr>
          <a:xfrm>
            <a:off x="757064" y="3560695"/>
            <a:ext cx="770709" cy="15060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Bluetooth</a:t>
            </a:r>
            <a:endParaRPr lang="en-SG" dirty="0"/>
          </a:p>
        </p:txBody>
      </p:sp>
      <p:sp>
        <p:nvSpPr>
          <p:cNvPr id="9" name="Left-Right Arrow 8"/>
          <p:cNvSpPr/>
          <p:nvPr/>
        </p:nvSpPr>
        <p:spPr>
          <a:xfrm>
            <a:off x="2129785" y="2498020"/>
            <a:ext cx="5050916" cy="75764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odata</a:t>
            </a:r>
            <a:r>
              <a:rPr lang="en-SG" dirty="0"/>
              <a:t> 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8338290" y="4817431"/>
            <a:ext cx="1441456" cy="75764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ight Arrow 11"/>
          <p:cNvSpPr/>
          <p:nvPr/>
        </p:nvSpPr>
        <p:spPr>
          <a:xfrm rot="16200000">
            <a:off x="9754599" y="2662566"/>
            <a:ext cx="2047107" cy="7576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 User Data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9991318" y="657224"/>
            <a:ext cx="1573668" cy="1176861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ML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2129785" y="657224"/>
            <a:ext cx="7670726" cy="75764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Predictive Analytic </a:t>
            </a:r>
            <a:endParaRPr lang="en-SG" dirty="0"/>
          </a:p>
        </p:txBody>
      </p:sp>
      <p:sp>
        <p:nvSpPr>
          <p:cNvPr id="15" name="Left-Right Arrow 14"/>
          <p:cNvSpPr/>
          <p:nvPr/>
        </p:nvSpPr>
        <p:spPr>
          <a:xfrm>
            <a:off x="5702615" y="4791054"/>
            <a:ext cx="1441456" cy="75764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odata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326899" y="2431701"/>
            <a:ext cx="1591313" cy="823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SAP CP</a:t>
            </a:r>
          </a:p>
          <a:p>
            <a:pPr algn="ctr"/>
            <a:r>
              <a:rPr lang="en-SG" dirty="0" smtClean="0"/>
              <a:t>SDK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377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845" y="342899"/>
            <a:ext cx="6646296" cy="6268417"/>
          </a:xfrm>
          <a:prstGeom prst="rect">
            <a:avLst/>
          </a:prstGeom>
          <a:solidFill>
            <a:srgbClr val="E56D6D">
              <a:alpha val="49804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SmartBackpackIOT</a:t>
            </a:r>
            <a:r>
              <a:rPr lang="en-SG" dirty="0" smtClean="0"/>
              <a:t> Device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7765558" y="342900"/>
            <a:ext cx="4110075" cy="4651131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4" name="Cloud 3"/>
          <p:cNvSpPr/>
          <p:nvPr/>
        </p:nvSpPr>
        <p:spPr>
          <a:xfrm>
            <a:off x="8990007" y="5491266"/>
            <a:ext cx="2290878" cy="1234972"/>
          </a:xfrm>
          <a:prstGeom prst="cloud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</a:t>
            </a:r>
          </a:p>
          <a:p>
            <a:pPr algn="ctr"/>
            <a:r>
              <a:rPr lang="en-SG" dirty="0" smtClean="0"/>
              <a:t>Cloud</a:t>
            </a:r>
          </a:p>
          <a:p>
            <a:pPr algn="ctr"/>
            <a:r>
              <a:rPr lang="en-SG" dirty="0" smtClean="0"/>
              <a:t>Platform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303173" y="857510"/>
            <a:ext cx="5343807" cy="641838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Bluetooth Service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303173" y="4596834"/>
            <a:ext cx="5348980" cy="843134"/>
          </a:xfrm>
          <a:prstGeom prst="rect">
            <a:avLst/>
          </a:prstGeom>
          <a:solidFill>
            <a:schemeClr val="tx2"/>
          </a:solidFill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Sensor Service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75844" y="6046004"/>
            <a:ext cx="6646297" cy="565311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Device Sensors</a:t>
            </a:r>
            <a:endParaRPr lang="en-SG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2316748" y="2449759"/>
            <a:ext cx="2017121" cy="1183193"/>
          </a:xfrm>
          <a:prstGeom prst="snip1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Holding Zone</a:t>
            </a:r>
          </a:p>
          <a:p>
            <a:pPr algn="ctr"/>
            <a:r>
              <a:rPr lang="en-SG" dirty="0" smtClean="0"/>
              <a:t>[historical data]</a:t>
            </a:r>
            <a:endParaRPr lang="en-SG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303173" y="2459980"/>
            <a:ext cx="884060" cy="1186442"/>
          </a:xfrm>
          <a:prstGeom prst="snip1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Config.json</a:t>
            </a:r>
            <a:endParaRPr lang="en-SG" dirty="0"/>
          </a:p>
        </p:txBody>
      </p:sp>
      <p:grpSp>
        <p:nvGrpSpPr>
          <p:cNvPr id="11" name="Group 10"/>
          <p:cNvGrpSpPr/>
          <p:nvPr/>
        </p:nvGrpSpPr>
        <p:grpSpPr>
          <a:xfrm>
            <a:off x="4493359" y="2469683"/>
            <a:ext cx="2152291" cy="1138518"/>
            <a:chOff x="2508875" y="2223439"/>
            <a:chExt cx="2152291" cy="1138518"/>
          </a:xfrm>
          <a:effectLst/>
        </p:grpSpPr>
        <p:sp>
          <p:nvSpPr>
            <p:cNvPr id="10" name="Can 9"/>
            <p:cNvSpPr/>
            <p:nvPr/>
          </p:nvSpPr>
          <p:spPr>
            <a:xfrm>
              <a:off x="2508875" y="2223439"/>
              <a:ext cx="2152291" cy="11385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SG" dirty="0" smtClean="0"/>
                <a:t>[</a:t>
              </a:r>
              <a:r>
                <a:rPr lang="en-SG" dirty="0" err="1" smtClean="0"/>
                <a:t>Realtime</a:t>
              </a:r>
              <a:r>
                <a:rPr lang="en-SG" dirty="0" smtClean="0"/>
                <a:t> data]</a:t>
              </a:r>
              <a:endParaRPr lang="en-SG" dirty="0"/>
            </a:p>
          </p:txBody>
        </p:sp>
        <p:pic>
          <p:nvPicPr>
            <p:cNvPr id="1026" name="Picture 2" descr="Image result for redi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9548" y="2316348"/>
              <a:ext cx="1756461" cy="588371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Up-Down Arrow 11"/>
          <p:cNvSpPr/>
          <p:nvPr/>
        </p:nvSpPr>
        <p:spPr>
          <a:xfrm>
            <a:off x="3201181" y="5176152"/>
            <a:ext cx="575938" cy="1048869"/>
          </a:xfrm>
          <a:prstGeom prst="upDownArrow">
            <a:avLst/>
          </a:prstGeom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14" name="Up Arrow 13"/>
          <p:cNvSpPr/>
          <p:nvPr/>
        </p:nvSpPr>
        <p:spPr>
          <a:xfrm>
            <a:off x="3113294" y="3548100"/>
            <a:ext cx="575938" cy="1125835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16" name="Down Arrow 15"/>
          <p:cNvSpPr/>
          <p:nvPr/>
        </p:nvSpPr>
        <p:spPr>
          <a:xfrm>
            <a:off x="1463177" y="3646423"/>
            <a:ext cx="575938" cy="1060956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Loads</a:t>
            </a:r>
            <a:endParaRPr lang="en-SG" dirty="0"/>
          </a:p>
        </p:txBody>
      </p:sp>
      <p:sp>
        <p:nvSpPr>
          <p:cNvPr id="17" name="Down Arrow 16"/>
          <p:cNvSpPr/>
          <p:nvPr/>
        </p:nvSpPr>
        <p:spPr>
          <a:xfrm>
            <a:off x="1467581" y="1499348"/>
            <a:ext cx="575938" cy="1101324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21" name="Up Arrow 20"/>
          <p:cNvSpPr/>
          <p:nvPr/>
        </p:nvSpPr>
        <p:spPr>
          <a:xfrm>
            <a:off x="5322458" y="1385015"/>
            <a:ext cx="535493" cy="1142523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25" name="Rectangle 24"/>
          <p:cNvSpPr/>
          <p:nvPr/>
        </p:nvSpPr>
        <p:spPr>
          <a:xfrm>
            <a:off x="8003105" y="913434"/>
            <a:ext cx="1674295" cy="3570644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IOT Communication Layer</a:t>
            </a:r>
          </a:p>
        </p:txBody>
      </p:sp>
      <p:sp>
        <p:nvSpPr>
          <p:cNvPr id="18" name="Up-Down Arrow 17"/>
          <p:cNvSpPr/>
          <p:nvPr/>
        </p:nvSpPr>
        <p:spPr>
          <a:xfrm rot="5400000">
            <a:off x="7032923" y="361004"/>
            <a:ext cx="575938" cy="1680798"/>
          </a:xfrm>
          <a:prstGeom prst="upDownArrow">
            <a:avLst/>
          </a:prstGeom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lowchart: Preparation 25"/>
          <p:cNvSpPr/>
          <p:nvPr/>
        </p:nvSpPr>
        <p:spPr>
          <a:xfrm>
            <a:off x="8449460" y="3777335"/>
            <a:ext cx="3285016" cy="819497"/>
          </a:xfrm>
          <a:prstGeom prst="flowChartPreparation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Synchronisation function</a:t>
            </a:r>
            <a:endParaRPr lang="en-SG" dirty="0"/>
          </a:p>
        </p:txBody>
      </p:sp>
      <p:sp>
        <p:nvSpPr>
          <p:cNvPr id="19" name="Up-Down Arrow 18"/>
          <p:cNvSpPr/>
          <p:nvPr/>
        </p:nvSpPr>
        <p:spPr>
          <a:xfrm>
            <a:off x="9847477" y="4523931"/>
            <a:ext cx="575938" cy="939234"/>
          </a:xfrm>
          <a:prstGeom prst="upDownArrow">
            <a:avLst/>
          </a:prstGeom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 Diagonal Corner Rectangle 12"/>
          <p:cNvSpPr/>
          <p:nvPr/>
        </p:nvSpPr>
        <p:spPr>
          <a:xfrm>
            <a:off x="9591676" y="705916"/>
            <a:ext cx="2116730" cy="903075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List of IOT devices</a:t>
            </a:r>
            <a:endParaRPr lang="en-SG" dirty="0"/>
          </a:p>
        </p:txBody>
      </p:sp>
      <p:sp>
        <p:nvSpPr>
          <p:cNvPr id="23" name="Round Diagonal Corner Rectangle 22"/>
          <p:cNvSpPr/>
          <p:nvPr/>
        </p:nvSpPr>
        <p:spPr>
          <a:xfrm>
            <a:off x="9591676" y="1719475"/>
            <a:ext cx="2116730" cy="808063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Device Status</a:t>
            </a:r>
            <a:endParaRPr lang="en-SG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9591676" y="2683208"/>
            <a:ext cx="2116730" cy="819497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Settings page</a:t>
            </a:r>
            <a:endParaRPr lang="en-SG" dirty="0"/>
          </a:p>
        </p:txBody>
      </p:sp>
      <p:sp>
        <p:nvSpPr>
          <p:cNvPr id="27" name="Down Arrow 26"/>
          <p:cNvSpPr/>
          <p:nvPr/>
        </p:nvSpPr>
        <p:spPr>
          <a:xfrm>
            <a:off x="10361037" y="1480013"/>
            <a:ext cx="350139" cy="364491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SG" dirty="0"/>
          </a:p>
        </p:txBody>
      </p:sp>
      <p:sp>
        <p:nvSpPr>
          <p:cNvPr id="28" name="Down Arrow 27"/>
          <p:cNvSpPr/>
          <p:nvPr/>
        </p:nvSpPr>
        <p:spPr>
          <a:xfrm>
            <a:off x="10361037" y="2436355"/>
            <a:ext cx="350139" cy="364491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SG" dirty="0"/>
          </a:p>
        </p:txBody>
      </p:sp>
      <p:sp>
        <p:nvSpPr>
          <p:cNvPr id="29" name="Up Arrow 28"/>
          <p:cNvSpPr/>
          <p:nvPr/>
        </p:nvSpPr>
        <p:spPr>
          <a:xfrm>
            <a:off x="5316551" y="3608201"/>
            <a:ext cx="535493" cy="1089306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Write</a:t>
            </a:r>
            <a:endParaRPr lang="en-SG" dirty="0"/>
          </a:p>
        </p:txBody>
      </p:sp>
      <p:sp>
        <p:nvSpPr>
          <p:cNvPr id="30" name="Up Arrow 29"/>
          <p:cNvSpPr/>
          <p:nvPr/>
        </p:nvSpPr>
        <p:spPr>
          <a:xfrm>
            <a:off x="3136483" y="1394887"/>
            <a:ext cx="535493" cy="1142523"/>
          </a:xfrm>
          <a:prstGeom prst="upArrow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Read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3601862" y="3897586"/>
            <a:ext cx="122334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SG" dirty="0" smtClean="0"/>
              <a:t>E.g</a:t>
            </a:r>
            <a:r>
              <a:rPr lang="en-SG" dirty="0"/>
              <a:t>.</a:t>
            </a:r>
            <a:endParaRPr lang="en-SG" dirty="0" smtClean="0"/>
          </a:p>
          <a:p>
            <a:r>
              <a:rPr lang="en-SG" dirty="0" smtClean="0"/>
              <a:t>Every 5min</a:t>
            </a:r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5846731" y="3896855"/>
            <a:ext cx="954044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SG" dirty="0" smtClean="0"/>
              <a:t>E.g</a:t>
            </a:r>
            <a:r>
              <a:rPr lang="en-SG" dirty="0"/>
              <a:t>.</a:t>
            </a:r>
            <a:endParaRPr lang="en-SG" dirty="0" smtClean="0"/>
          </a:p>
          <a:p>
            <a:r>
              <a:rPr lang="en-SG" dirty="0" smtClean="0"/>
              <a:t>Every 5s</a:t>
            </a:r>
            <a:endParaRPr lang="en-SG" dirty="0"/>
          </a:p>
        </p:txBody>
      </p:sp>
      <p:sp>
        <p:nvSpPr>
          <p:cNvPr id="32" name="Rectangle 31"/>
          <p:cNvSpPr/>
          <p:nvPr/>
        </p:nvSpPr>
        <p:spPr>
          <a:xfrm rot="5400000">
            <a:off x="-1617427" y="2788514"/>
            <a:ext cx="4485200" cy="685116"/>
          </a:xfrm>
          <a:prstGeom prst="rect">
            <a:avLst/>
          </a:prstGeom>
          <a:solidFill>
            <a:srgbClr val="00B0F0"/>
          </a:solidFill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 Monitoring Service [every 60s]</a:t>
            </a:r>
            <a:endParaRPr lang="en-SG" dirty="0"/>
          </a:p>
        </p:txBody>
      </p:sp>
      <p:sp>
        <p:nvSpPr>
          <p:cNvPr id="20" name="Up-Down Arrow 19"/>
          <p:cNvSpPr/>
          <p:nvPr/>
        </p:nvSpPr>
        <p:spPr>
          <a:xfrm rot="16200000">
            <a:off x="628651" y="4343737"/>
            <a:ext cx="1078450" cy="1664830"/>
          </a:xfrm>
          <a:prstGeom prst="upDownArrow">
            <a:avLst/>
          </a:prstGeom>
          <a:solidFill>
            <a:srgbClr val="7030A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Check and Reboot</a:t>
            </a:r>
            <a:endParaRPr lang="en-SG" dirty="0"/>
          </a:p>
        </p:txBody>
      </p:sp>
      <p:sp>
        <p:nvSpPr>
          <p:cNvPr id="33" name="Up-Down Arrow 32"/>
          <p:cNvSpPr/>
          <p:nvPr/>
        </p:nvSpPr>
        <p:spPr>
          <a:xfrm rot="16200000">
            <a:off x="645175" y="199556"/>
            <a:ext cx="1078450" cy="1664830"/>
          </a:xfrm>
          <a:prstGeom prst="upDownArrow">
            <a:avLst/>
          </a:prstGeom>
          <a:solidFill>
            <a:srgbClr val="7030A0"/>
          </a:solidFill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Check and Reboot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152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9854379" y="5390941"/>
            <a:ext cx="1847546" cy="1042263"/>
          </a:xfrm>
          <a:prstGeom prst="round2DiagRect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</a:t>
            </a:r>
            <a:endParaRPr lang="en-SG" dirty="0" smtClean="0"/>
          </a:p>
          <a:p>
            <a:pPr algn="ctr"/>
            <a:r>
              <a:rPr lang="en-SG" dirty="0" smtClean="0"/>
              <a:t>IOT</a:t>
            </a:r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208367" y="174842"/>
            <a:ext cx="7036604" cy="6498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9465547" y="174842"/>
            <a:ext cx="2544744" cy="49622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SAP Cloud Platform</a:t>
            </a:r>
            <a:endParaRPr lang="en-SG" dirty="0"/>
          </a:p>
        </p:txBody>
      </p:sp>
      <p:sp>
        <p:nvSpPr>
          <p:cNvPr id="8" name="Up-Down Arrow 7"/>
          <p:cNvSpPr/>
          <p:nvPr/>
        </p:nvSpPr>
        <p:spPr>
          <a:xfrm rot="16200000">
            <a:off x="7968739" y="4874490"/>
            <a:ext cx="770709" cy="20751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SG" dirty="0" smtClean="0"/>
              <a:t>Bluetooth</a:t>
            </a:r>
            <a:endParaRPr lang="en-SG" dirty="0"/>
          </a:p>
        </p:txBody>
      </p:sp>
      <p:sp>
        <p:nvSpPr>
          <p:cNvPr id="9" name="Left-Right Arrow 8"/>
          <p:cNvSpPr/>
          <p:nvPr/>
        </p:nvSpPr>
        <p:spPr>
          <a:xfrm>
            <a:off x="7316511" y="3045279"/>
            <a:ext cx="2075164" cy="75764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odata</a:t>
            </a:r>
            <a:r>
              <a:rPr lang="en-SG" dirty="0"/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91318" y="657224"/>
            <a:ext cx="1573668" cy="1176861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13310" y="866830"/>
            <a:ext cx="684710" cy="42702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SAP CP</a:t>
            </a:r>
          </a:p>
          <a:p>
            <a:pPr algn="ctr"/>
            <a:r>
              <a:rPr lang="en-SG" dirty="0" smtClean="0"/>
              <a:t>SDK</a:t>
            </a:r>
            <a:endParaRPr lang="en-SG" dirty="0"/>
          </a:p>
        </p:txBody>
      </p:sp>
      <p:sp>
        <p:nvSpPr>
          <p:cNvPr id="18" name="Rectangle 17"/>
          <p:cNvSpPr/>
          <p:nvPr/>
        </p:nvSpPr>
        <p:spPr>
          <a:xfrm>
            <a:off x="9991318" y="2087937"/>
            <a:ext cx="1573668" cy="27051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HANA</a:t>
            </a:r>
          </a:p>
          <a:p>
            <a:pPr algn="ctr"/>
            <a:r>
              <a:rPr lang="en-SG" dirty="0" smtClean="0"/>
              <a:t>XS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982" y="866831"/>
            <a:ext cx="5710521" cy="42702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Services Layer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1982" y="5354133"/>
            <a:ext cx="6586038" cy="1079071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IOT Communication Layer</a:t>
            </a:r>
            <a:endParaRPr lang="en-SG" dirty="0"/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150141894"/>
              </p:ext>
            </p:extLst>
          </p:nvPr>
        </p:nvGraphicFramePr>
        <p:xfrm>
          <a:off x="0" y="1409152"/>
          <a:ext cx="5298446" cy="372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Left Arrow 13"/>
          <p:cNvSpPr/>
          <p:nvPr/>
        </p:nvSpPr>
        <p:spPr>
          <a:xfrm>
            <a:off x="5502062" y="866831"/>
            <a:ext cx="4298450" cy="75764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Predictive Analytic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28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367" y="174842"/>
            <a:ext cx="11829558" cy="52311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/>
              <a:t>SmartBackpack</a:t>
            </a:r>
            <a:endParaRPr lang="en-SG" dirty="0"/>
          </a:p>
          <a:p>
            <a:pPr algn="ctr"/>
            <a:r>
              <a:rPr lang="en-SG" dirty="0" smtClean="0"/>
              <a:t>Android App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411982" y="944545"/>
            <a:ext cx="11404880" cy="4265491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IOT Communication Layer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169084" y="1424356"/>
            <a:ext cx="2371411" cy="9473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DeviceListActivity</a:t>
            </a:r>
            <a:endParaRPr lang="en-SG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169084" y="2466016"/>
            <a:ext cx="2371411" cy="611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BluetoothChatService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1466887" y="2026780"/>
            <a:ext cx="2129026" cy="10505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ConnectThread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3290965" y="3536191"/>
            <a:ext cx="2357360" cy="9671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err="1" smtClean="0"/>
              <a:t>ConnectedThread</a:t>
            </a:r>
            <a:endParaRPr lang="en-SG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411982" y="5526716"/>
            <a:ext cx="5169668" cy="1042263"/>
          </a:xfrm>
          <a:prstGeom prst="round2DiagRect">
            <a:avLst/>
          </a:prstGeom>
          <a:solidFill>
            <a:srgbClr val="E8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SmartBackpack</a:t>
            </a:r>
            <a:endParaRPr lang="en-SG" dirty="0" smtClean="0"/>
          </a:p>
          <a:p>
            <a:pPr algn="ctr"/>
            <a:r>
              <a:rPr lang="en-SG" dirty="0" smtClean="0"/>
              <a:t>IOT</a:t>
            </a:r>
          </a:p>
          <a:p>
            <a:pPr algn="ctr"/>
            <a:r>
              <a:rPr lang="en-SG" dirty="0" smtClean="0"/>
              <a:t>Device</a:t>
            </a:r>
            <a:endParaRPr lang="en-SG" dirty="0"/>
          </a:p>
        </p:txBody>
      </p:sp>
      <p:sp>
        <p:nvSpPr>
          <p:cNvPr id="26" name="Rectangle 25"/>
          <p:cNvSpPr/>
          <p:nvPr/>
        </p:nvSpPr>
        <p:spPr>
          <a:xfrm>
            <a:off x="8083611" y="1424356"/>
            <a:ext cx="2484195" cy="3554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Main Activity</a:t>
            </a:r>
            <a:endParaRPr lang="en-SG" dirty="0"/>
          </a:p>
        </p:txBody>
      </p:sp>
      <p:sp>
        <p:nvSpPr>
          <p:cNvPr id="6" name="Left Arrow 5"/>
          <p:cNvSpPr/>
          <p:nvPr/>
        </p:nvSpPr>
        <p:spPr>
          <a:xfrm>
            <a:off x="6442264" y="1739433"/>
            <a:ext cx="1852362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err="1"/>
              <a:t>startActivityForResult</a:t>
            </a:r>
            <a:endParaRPr lang="en-SG" sz="1100" dirty="0"/>
          </a:p>
        </p:txBody>
      </p:sp>
      <p:sp>
        <p:nvSpPr>
          <p:cNvPr id="27" name="Right Arrow 26"/>
          <p:cNvSpPr/>
          <p:nvPr/>
        </p:nvSpPr>
        <p:spPr>
          <a:xfrm>
            <a:off x="6442264" y="2068986"/>
            <a:ext cx="1852362" cy="267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err="1"/>
              <a:t>OnItemClickListener</a:t>
            </a:r>
            <a:endParaRPr lang="en-SG" sz="1100" dirty="0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8343611" y="2068986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onActivityResult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8343611" y="1749782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onOptionsItemSelected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8343610" y="2395361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connectDevice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6442264" y="2466016"/>
            <a:ext cx="1852362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connect</a:t>
            </a:r>
            <a:endParaRPr lang="en-SG" sz="1100" dirty="0"/>
          </a:p>
        </p:txBody>
      </p:sp>
      <p:sp>
        <p:nvSpPr>
          <p:cNvPr id="33" name="Left Arrow 32"/>
          <p:cNvSpPr/>
          <p:nvPr/>
        </p:nvSpPr>
        <p:spPr>
          <a:xfrm>
            <a:off x="3495751" y="2466016"/>
            <a:ext cx="752046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start</a:t>
            </a:r>
            <a:endParaRPr lang="en-SG" sz="1100" dirty="0"/>
          </a:p>
        </p:txBody>
      </p:sp>
      <p:sp>
        <p:nvSpPr>
          <p:cNvPr id="34" name="Left Arrow 33"/>
          <p:cNvSpPr/>
          <p:nvPr/>
        </p:nvSpPr>
        <p:spPr>
          <a:xfrm rot="16200000">
            <a:off x="647595" y="4163351"/>
            <a:ext cx="2744019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Establish connection</a:t>
            </a:r>
            <a:endParaRPr lang="en-SG" sz="1100" dirty="0"/>
          </a:p>
        </p:txBody>
      </p:sp>
      <p:sp>
        <p:nvSpPr>
          <p:cNvPr id="35" name="Left Arrow 34"/>
          <p:cNvSpPr/>
          <p:nvPr/>
        </p:nvSpPr>
        <p:spPr>
          <a:xfrm rot="16200000">
            <a:off x="2929503" y="3286381"/>
            <a:ext cx="990078" cy="26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connected</a:t>
            </a:r>
            <a:endParaRPr lang="en-SG" sz="1100" dirty="0"/>
          </a:p>
        </p:txBody>
      </p:sp>
      <p:sp>
        <p:nvSpPr>
          <p:cNvPr id="38" name="Right Arrow 37"/>
          <p:cNvSpPr/>
          <p:nvPr/>
        </p:nvSpPr>
        <p:spPr>
          <a:xfrm>
            <a:off x="5566130" y="3786118"/>
            <a:ext cx="2728496" cy="267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err="1"/>
              <a:t>sendToTarget</a:t>
            </a:r>
            <a:endParaRPr lang="en-SG" sz="1100" dirty="0"/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8343610" y="3786118"/>
            <a:ext cx="199605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UI handler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4634113" y="4149144"/>
            <a:ext cx="947537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write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Left Arrow 41"/>
          <p:cNvSpPr/>
          <p:nvPr/>
        </p:nvSpPr>
        <p:spPr>
          <a:xfrm rot="16200000">
            <a:off x="4146292" y="4913964"/>
            <a:ext cx="1242794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 dirty="0"/>
          </a:p>
        </p:txBody>
      </p:sp>
      <p:sp>
        <p:nvSpPr>
          <p:cNvPr id="43" name="Left Arrow 42"/>
          <p:cNvSpPr/>
          <p:nvPr/>
        </p:nvSpPr>
        <p:spPr>
          <a:xfrm>
            <a:off x="6442264" y="2792102"/>
            <a:ext cx="1852362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write</a:t>
            </a:r>
            <a:endParaRPr lang="en-SG" sz="1100" dirty="0"/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8343610" y="2763941"/>
            <a:ext cx="200014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sendMessage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9" name="Elbow Connector 48"/>
          <p:cNvCxnSpPr>
            <a:stCxn id="33" idx="1"/>
            <a:endCxn id="34" idx="3"/>
          </p:cNvCxnSpPr>
          <p:nvPr/>
        </p:nvCxnSpPr>
        <p:spPr>
          <a:xfrm rot="10800000" flipV="1">
            <a:off x="2019605" y="2599592"/>
            <a:ext cx="1476147" cy="32532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3"/>
            <a:endCxn id="35" idx="3"/>
          </p:cNvCxnSpPr>
          <p:nvPr/>
        </p:nvCxnSpPr>
        <p:spPr>
          <a:xfrm>
            <a:off x="2019604" y="2924918"/>
            <a:ext cx="1404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1"/>
            <a:endCxn id="38" idx="1"/>
          </p:cNvCxnSpPr>
          <p:nvPr/>
        </p:nvCxnSpPr>
        <p:spPr>
          <a:xfrm>
            <a:off x="3424542" y="3914996"/>
            <a:ext cx="2141588" cy="4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Arrow 44"/>
          <p:cNvSpPr/>
          <p:nvPr/>
        </p:nvSpPr>
        <p:spPr>
          <a:xfrm rot="16200000">
            <a:off x="4787957" y="3403454"/>
            <a:ext cx="1224227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write</a:t>
            </a:r>
            <a:endParaRPr lang="en-SG" sz="1100" dirty="0"/>
          </a:p>
        </p:txBody>
      </p:sp>
      <p:cxnSp>
        <p:nvCxnSpPr>
          <p:cNvPr id="58" name="Straight Arrow Connector 57"/>
          <p:cNvCxnSpPr>
            <a:stCxn id="43" idx="1"/>
            <a:endCxn id="45" idx="3"/>
          </p:cNvCxnSpPr>
          <p:nvPr/>
        </p:nvCxnSpPr>
        <p:spPr>
          <a:xfrm flipH="1" flipV="1">
            <a:off x="5400071" y="2924917"/>
            <a:ext cx="1042193" cy="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" idx="1"/>
            <a:endCxn id="27" idx="1"/>
          </p:cNvCxnSpPr>
          <p:nvPr/>
        </p:nvCxnSpPr>
        <p:spPr>
          <a:xfrm rot="10800000" flipV="1">
            <a:off x="6442264" y="1873008"/>
            <a:ext cx="12700" cy="329553"/>
          </a:xfrm>
          <a:prstGeom prst="bentConnector3">
            <a:avLst>
              <a:gd name="adj1" fmla="val 802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2" idx="1"/>
            <a:endCxn id="33" idx="3"/>
          </p:cNvCxnSpPr>
          <p:nvPr/>
        </p:nvCxnSpPr>
        <p:spPr>
          <a:xfrm flipH="1">
            <a:off x="4247797" y="2599592"/>
            <a:ext cx="21944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eft Arrow 70"/>
          <p:cNvSpPr/>
          <p:nvPr/>
        </p:nvSpPr>
        <p:spPr>
          <a:xfrm rot="5400000">
            <a:off x="3547686" y="4913964"/>
            <a:ext cx="1242795" cy="26715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send</a:t>
            </a:r>
            <a:endParaRPr lang="en-SG" sz="1100" dirty="0"/>
          </a:p>
        </p:txBody>
      </p:sp>
      <p:cxnSp>
        <p:nvCxnSpPr>
          <p:cNvPr id="75" name="Elbow Connector 74"/>
          <p:cNvCxnSpPr>
            <a:stCxn id="71" idx="1"/>
            <a:endCxn id="38" idx="1"/>
          </p:cNvCxnSpPr>
          <p:nvPr/>
        </p:nvCxnSpPr>
        <p:spPr>
          <a:xfrm rot="5400000" flipH="1" flipV="1">
            <a:off x="4614383" y="3474396"/>
            <a:ext cx="506449" cy="139704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03132" y="180568"/>
            <a:ext cx="6303523" cy="6284662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Machine Learning</a:t>
            </a:r>
          </a:p>
        </p:txBody>
      </p:sp>
      <p:sp>
        <p:nvSpPr>
          <p:cNvPr id="3" name="Can 2"/>
          <p:cNvSpPr/>
          <p:nvPr/>
        </p:nvSpPr>
        <p:spPr>
          <a:xfrm>
            <a:off x="206494" y="4501782"/>
            <a:ext cx="1573668" cy="196344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SAP HANA </a:t>
            </a:r>
          </a:p>
          <a:p>
            <a:pPr algn="ctr"/>
            <a:r>
              <a:rPr lang="en-SG" dirty="0" smtClean="0"/>
              <a:t>DB</a:t>
            </a:r>
          </a:p>
        </p:txBody>
      </p:sp>
      <p:sp>
        <p:nvSpPr>
          <p:cNvPr id="4" name="Bent-Up Arrow 3"/>
          <p:cNvSpPr/>
          <p:nvPr/>
        </p:nvSpPr>
        <p:spPr>
          <a:xfrm rot="16200000" flipV="1">
            <a:off x="474763" y="3056379"/>
            <a:ext cx="1686669" cy="924128"/>
          </a:xfrm>
          <a:prstGeom prst="bentUpArrow">
            <a:avLst>
              <a:gd name="adj1" fmla="val 33889"/>
              <a:gd name="adj2" fmla="val 35556"/>
              <a:gd name="adj3" fmla="val 355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2039566" y="180568"/>
            <a:ext cx="2726987" cy="62846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 smtClean="0"/>
              <a:t>Training Dataset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47089" y="729573"/>
                <a:ext cx="2324911" cy="460947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</a:rPr>
                  <a:t>Input features</a:t>
                </a:r>
              </a:p>
              <a:p>
                <a:pPr algn="ctr"/>
                <a:endParaRPr lang="en-SG" dirty="0"/>
              </a:p>
              <a:p>
                <a:pPr algn="ctr"/>
                <a:r>
                  <a:rPr lang="en-SG" b="1" dirty="0" smtClean="0"/>
                  <a:t>User Profile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b="0" dirty="0" smtClean="0"/>
                  <a:t> = age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race</a:t>
                </a:r>
                <a:endParaRPr lang="en-SG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gender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err="1" smtClean="0"/>
                  <a:t>asthmatic_level</a:t>
                </a:r>
                <a:endParaRPr lang="en-SG" dirty="0"/>
              </a:p>
              <a:p>
                <a:pPr algn="ctr"/>
                <a:endParaRPr lang="en-SG" dirty="0" smtClean="0"/>
              </a:p>
              <a:p>
                <a:pPr algn="ctr"/>
                <a:r>
                  <a:rPr lang="en-SG" b="1" dirty="0" smtClean="0"/>
                  <a:t>Sensor Reading</a:t>
                </a:r>
                <a:endParaRPr lang="en-SG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humidity</a:t>
                </a:r>
                <a:endParaRPr lang="en-SG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temperature</a:t>
                </a:r>
                <a:endParaRPr lang="en-SG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pm25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SG" dirty="0"/>
                  <a:t> = </a:t>
                </a:r>
                <a:r>
                  <a:rPr lang="en-SG" dirty="0" smtClean="0"/>
                  <a:t>pm10</a:t>
                </a:r>
                <a:endParaRPr lang="en-SG" b="0" dirty="0" smtClean="0"/>
              </a:p>
              <a:p>
                <a:pPr algn="ctr"/>
                <a:endParaRPr lang="en-SG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9" y="729573"/>
                <a:ext cx="2324911" cy="4609479"/>
              </a:xfrm>
              <a:prstGeom prst="rect">
                <a:avLst/>
              </a:prstGeom>
              <a:blipFill>
                <a:blip r:embed="rId2"/>
                <a:stretch>
                  <a:fillRect t="-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47089" y="5486400"/>
                <a:ext cx="2324911" cy="83148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</a:rPr>
                  <a:t>Expected Result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9" y="5486400"/>
                <a:ext cx="2324911" cy="831483"/>
              </a:xfrm>
              <a:prstGeom prst="rect">
                <a:avLst/>
              </a:prstGeom>
              <a:blipFill>
                <a:blip r:embed="rId3"/>
                <a:stretch>
                  <a:fillRect t="-289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4893013" y="2052880"/>
            <a:ext cx="583659" cy="1962863"/>
          </a:xfrm>
          <a:prstGeom prst="rightArrow">
            <a:avLst>
              <a:gd name="adj1" fmla="val 50000"/>
              <a:gd name="adj2" fmla="val 558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708204" y="729574"/>
                <a:ext cx="1994170" cy="55883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SG" dirty="0" smtClean="0"/>
                  <a:t>Predicted Output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r>
                  <a:rPr lang="en-SG" dirty="0"/>
                  <a:t/>
                </a:r>
                <a:br>
                  <a:rPr lang="en-SG" dirty="0"/>
                </a:br>
                <a:endParaRPr lang="en-SG" dirty="0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204" y="729574"/>
                <a:ext cx="1994170" cy="5588310"/>
              </a:xfrm>
              <a:prstGeom prst="rect">
                <a:avLst/>
              </a:prstGeom>
              <a:blipFill>
                <a:blip r:embed="rId4"/>
                <a:stretch>
                  <a:fillRect t="-5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873574" y="1468877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0: Very Good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9873574" y="2422877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1: Ok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9873574" y="3376877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2: Uncomfortable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9873574" y="4330877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3: Very Uncomfortable</a:t>
            </a:r>
            <a:endParaRPr lang="en-SG" dirty="0"/>
          </a:p>
        </p:txBody>
      </p:sp>
      <p:sp>
        <p:nvSpPr>
          <p:cNvPr id="15" name="Rectangle 14"/>
          <p:cNvSpPr/>
          <p:nvPr/>
        </p:nvSpPr>
        <p:spPr>
          <a:xfrm>
            <a:off x="9873574" y="5284876"/>
            <a:ext cx="1663430" cy="920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4: Danger</a:t>
            </a:r>
            <a:endParaRPr lang="en-SG" dirty="0"/>
          </a:p>
        </p:txBody>
      </p: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8482518" y="728930"/>
            <a:ext cx="1391056" cy="12003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1"/>
          </p:cNvCxnSpPr>
          <p:nvPr/>
        </p:nvCxnSpPr>
        <p:spPr>
          <a:xfrm>
            <a:off x="8482518" y="712290"/>
            <a:ext cx="1391056" cy="217094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1"/>
          </p:cNvCxnSpPr>
          <p:nvPr/>
        </p:nvCxnSpPr>
        <p:spPr>
          <a:xfrm>
            <a:off x="8482518" y="728929"/>
            <a:ext cx="1391056" cy="31083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1"/>
          </p:cNvCxnSpPr>
          <p:nvPr/>
        </p:nvCxnSpPr>
        <p:spPr>
          <a:xfrm>
            <a:off x="8482518" y="728928"/>
            <a:ext cx="1391056" cy="40623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5" idx="1"/>
          </p:cNvCxnSpPr>
          <p:nvPr/>
        </p:nvCxnSpPr>
        <p:spPr>
          <a:xfrm>
            <a:off x="8482518" y="728927"/>
            <a:ext cx="1391056" cy="50163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 flipV="1">
            <a:off x="8482517" y="1929237"/>
            <a:ext cx="1391057" cy="159449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2" idx="1"/>
          </p:cNvCxnSpPr>
          <p:nvPr/>
        </p:nvCxnSpPr>
        <p:spPr>
          <a:xfrm flipV="1">
            <a:off x="8482517" y="2883237"/>
            <a:ext cx="1391057" cy="64049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3" idx="1"/>
          </p:cNvCxnSpPr>
          <p:nvPr/>
        </p:nvCxnSpPr>
        <p:spPr>
          <a:xfrm>
            <a:off x="8482517" y="3523728"/>
            <a:ext cx="1391057" cy="3135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14" idx="1"/>
          </p:cNvCxnSpPr>
          <p:nvPr/>
        </p:nvCxnSpPr>
        <p:spPr>
          <a:xfrm>
            <a:off x="8482517" y="3523728"/>
            <a:ext cx="1391057" cy="12675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5" idx="1"/>
          </p:cNvCxnSpPr>
          <p:nvPr/>
        </p:nvCxnSpPr>
        <p:spPr>
          <a:xfrm>
            <a:off x="8482518" y="3557007"/>
            <a:ext cx="1391056" cy="218822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1" idx="1"/>
          </p:cNvCxnSpPr>
          <p:nvPr/>
        </p:nvCxnSpPr>
        <p:spPr>
          <a:xfrm flipV="1">
            <a:off x="8482518" y="1929237"/>
            <a:ext cx="1391056" cy="436500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2" idx="1"/>
          </p:cNvCxnSpPr>
          <p:nvPr/>
        </p:nvCxnSpPr>
        <p:spPr>
          <a:xfrm flipV="1">
            <a:off x="8482518" y="2883237"/>
            <a:ext cx="1391056" cy="345192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3" idx="1"/>
          </p:cNvCxnSpPr>
          <p:nvPr/>
        </p:nvCxnSpPr>
        <p:spPr>
          <a:xfrm flipV="1">
            <a:off x="8482518" y="3837237"/>
            <a:ext cx="1391056" cy="245700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4" idx="1"/>
          </p:cNvCxnSpPr>
          <p:nvPr/>
        </p:nvCxnSpPr>
        <p:spPr>
          <a:xfrm flipV="1">
            <a:off x="8482518" y="4791237"/>
            <a:ext cx="1391056" cy="152664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5" idx="1"/>
          </p:cNvCxnSpPr>
          <p:nvPr/>
        </p:nvCxnSpPr>
        <p:spPr>
          <a:xfrm flipV="1">
            <a:off x="8482518" y="5745236"/>
            <a:ext cx="1391056" cy="54900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02358" y="729573"/>
            <a:ext cx="1780159" cy="55883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Hidden layers</a:t>
            </a:r>
          </a:p>
          <a:p>
            <a:pPr algn="ctr"/>
            <a:r>
              <a:rPr lang="en-SG" dirty="0" smtClean="0"/>
              <a:t>(Classification Problem)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5885231" y="170112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1701129"/>
                <a:ext cx="468548" cy="4685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/>
              <p:nvPr/>
            </p:nvSpPr>
            <p:spPr>
              <a:xfrm>
                <a:off x="5885231" y="230744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2307449"/>
                <a:ext cx="468548" cy="4685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5885231" y="412640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4126409"/>
                <a:ext cx="468548" cy="4685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5885231" y="291376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2913769"/>
                <a:ext cx="468548" cy="4685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/>
              <p:cNvSpPr/>
              <p:nvPr/>
            </p:nvSpPr>
            <p:spPr>
              <a:xfrm>
                <a:off x="5885231" y="352008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Oval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3520089"/>
                <a:ext cx="468548" cy="4685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5885231" y="5339052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5339052"/>
                <a:ext cx="468548" cy="4685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/>
              <p:cNvSpPr/>
              <p:nvPr/>
            </p:nvSpPr>
            <p:spPr>
              <a:xfrm>
                <a:off x="5885231" y="473272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Oval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4732729"/>
                <a:ext cx="468548" cy="4685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/>
              <p:cNvSpPr/>
              <p:nvPr/>
            </p:nvSpPr>
            <p:spPr>
              <a:xfrm>
                <a:off x="5885231" y="1094809"/>
                <a:ext cx="468548" cy="4685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Oval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31" y="1094809"/>
                <a:ext cx="468548" cy="46854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78" idx="6"/>
          </p:cNvCxnSpPr>
          <p:nvPr/>
        </p:nvCxnSpPr>
        <p:spPr>
          <a:xfrm>
            <a:off x="6353779" y="1329083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353779" y="5573326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353779" y="4972865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353779" y="4360683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353779" y="3754363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353779" y="3146831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353779" y="2540511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353779" y="1929237"/>
            <a:ext cx="3485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2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9" y="218364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Value of data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506105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User and Sensor data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824217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Machine learning model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7142329" y="1009934"/>
            <a:ext cx="14603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Classification</a:t>
            </a:r>
            <a:endParaRPr lang="en-SG" dirty="0"/>
          </a:p>
        </p:txBody>
      </p:sp>
      <p:sp>
        <p:nvSpPr>
          <p:cNvPr id="7" name="Right Arrow 6"/>
          <p:cNvSpPr/>
          <p:nvPr/>
        </p:nvSpPr>
        <p:spPr>
          <a:xfrm>
            <a:off x="2117393" y="1617259"/>
            <a:ext cx="1555845" cy="6277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ight Arrow 7"/>
          <p:cNvSpPr/>
          <p:nvPr/>
        </p:nvSpPr>
        <p:spPr>
          <a:xfrm>
            <a:off x="5435505" y="1617259"/>
            <a:ext cx="1555845" cy="6277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436728" y="3577988"/>
            <a:ext cx="5356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Pros: </a:t>
            </a:r>
          </a:p>
          <a:p>
            <a:r>
              <a:rPr lang="en-SG" dirty="0" smtClean="0"/>
              <a:t>more use case</a:t>
            </a:r>
          </a:p>
          <a:p>
            <a:pPr marL="285750" indent="-285750">
              <a:buFontTx/>
              <a:buChar char="-"/>
            </a:pPr>
            <a:r>
              <a:rPr lang="en-SG" dirty="0" smtClean="0"/>
              <a:t>To all user group (age, medical condition)</a:t>
            </a:r>
          </a:p>
          <a:p>
            <a:endParaRPr lang="en-SG" dirty="0"/>
          </a:p>
          <a:p>
            <a:r>
              <a:rPr lang="en-SG" dirty="0" smtClean="0"/>
              <a:t>Cons:</a:t>
            </a:r>
          </a:p>
          <a:p>
            <a:r>
              <a:rPr lang="en-SG" dirty="0" smtClean="0"/>
              <a:t>Difficult to collect training dataset for machine learning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964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292</Words>
  <Application>Microsoft Office PowerPoint</Application>
  <PresentationFormat>Widescreen</PresentationFormat>
  <Paragraphs>151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L30606</dc:creator>
  <cp:lastModifiedBy>L30606</cp:lastModifiedBy>
  <cp:revision>55</cp:revision>
  <dcterms:created xsi:type="dcterms:W3CDTF">2018-12-03T08:28:37Z</dcterms:created>
  <dcterms:modified xsi:type="dcterms:W3CDTF">2019-01-07T03:03:02Z</dcterms:modified>
</cp:coreProperties>
</file>