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1138F-2F4B-4A26-B412-2F6CEA0FD2E8}">
          <p14:sldIdLst>
            <p14:sldId id="256"/>
            <p14:sldId id="257"/>
          </p14:sldIdLst>
        </p14:section>
        <p14:section name="About ORM" id="{00FC968B-928A-40A1-8333-B36C8413D475}">
          <p14:sldIdLst>
            <p14:sldId id="258"/>
            <p14:sldId id="265"/>
            <p14:sldId id="264"/>
          </p14:sldIdLst>
        </p14:section>
        <p14:section name="ABout EF Core" id="{D409AFEC-7101-47D3-9A53-00844DDBCCD7}">
          <p14:sldIdLst>
            <p14:sldId id="259"/>
            <p14:sldId id="260"/>
            <p14:sldId id="261"/>
            <p14:sldId id="262"/>
            <p14:sldId id="266"/>
          </p14:sldIdLst>
        </p14:section>
        <p14:section name="DB Providers" id="{A6111BD9-70ED-4E20-A027-BA10610C60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iqster12" initials="a" lastIdx="4" clrIdx="0">
    <p:extLst>
      <p:ext uri="{19B8F6BF-5375-455C-9EA6-DF929625EA0E}">
        <p15:presenceInfo xmlns:p15="http://schemas.microsoft.com/office/powerpoint/2012/main" userId="afiqster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956" autoAdjust="0"/>
  </p:normalViewPr>
  <p:slideViewPr>
    <p:cSldViewPr snapToGrid="0">
      <p:cViewPr varScale="1">
        <p:scale>
          <a:sx n="51" d="100"/>
          <a:sy n="51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16241-8A97-423B-9EB5-1D5E1733A7F8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FDD19-6376-4BA8-BF37-256AE0CB5F48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2CA2D266-8C51-44FB-A23E-6D0EBE9D5AD7}" type="parTrans" cxnId="{D6F3A667-033A-479B-B7A6-F8FA816F5E93}">
      <dgm:prSet/>
      <dgm:spPr/>
      <dgm:t>
        <a:bodyPr/>
        <a:lstStyle/>
        <a:p>
          <a:endParaRPr lang="en-US"/>
        </a:p>
      </dgm:t>
    </dgm:pt>
    <dgm:pt modelId="{E64B5BC5-0BF0-4483-843E-A5BC21AB57DE}" type="sibTrans" cxnId="{D6F3A667-033A-479B-B7A6-F8FA816F5E93}">
      <dgm:prSet/>
      <dgm:spPr/>
      <dgm:t>
        <a:bodyPr/>
        <a:lstStyle/>
        <a:p>
          <a:endParaRPr lang="en-US"/>
        </a:p>
      </dgm:t>
    </dgm:pt>
    <dgm:pt modelId="{9196B01F-9491-43FF-AA76-B9A0B8D0E857}">
      <dgm:prSet phldrT="[Text]"/>
      <dgm:spPr/>
      <dgm:t>
        <a:bodyPr/>
        <a:lstStyle/>
        <a:p>
          <a:r>
            <a:rPr lang="en-US" dirty="0" smtClean="0"/>
            <a:t>Manual Model Value Mapping</a:t>
          </a:r>
          <a:endParaRPr lang="en-US" dirty="0"/>
        </a:p>
      </dgm:t>
    </dgm:pt>
    <dgm:pt modelId="{7432B00D-EE0C-4208-A710-A8E845076189}" type="parTrans" cxnId="{E30566AA-AFFD-4931-9967-4B7FDCDA1457}">
      <dgm:prSet/>
      <dgm:spPr/>
      <dgm:t>
        <a:bodyPr/>
        <a:lstStyle/>
        <a:p>
          <a:endParaRPr lang="en-US"/>
        </a:p>
      </dgm:t>
    </dgm:pt>
    <dgm:pt modelId="{BBE1BACB-DE28-4BE9-BE81-FC574CE81102}" type="sibTrans" cxnId="{E30566AA-AFFD-4931-9967-4B7FDCDA1457}">
      <dgm:prSet/>
      <dgm:spPr/>
      <dgm:t>
        <a:bodyPr/>
        <a:lstStyle/>
        <a:p>
          <a:endParaRPr lang="en-US"/>
        </a:p>
      </dgm:t>
    </dgm:pt>
    <dgm:pt modelId="{829282C1-4555-4A52-9E9E-8F95E361335B}">
      <dgm:prSet phldrT="[Text]"/>
      <dgm:spPr/>
      <dgm:t>
        <a:bodyPr/>
        <a:lstStyle/>
        <a:p>
          <a:r>
            <a:rPr lang="en-US" dirty="0" smtClean="0"/>
            <a:t>DIRECT</a:t>
          </a:r>
          <a:endParaRPr lang="en-US" dirty="0"/>
        </a:p>
      </dgm:t>
    </dgm:pt>
    <dgm:pt modelId="{8FD2B6BC-2DFA-435A-8E89-912541AACF97}" type="parTrans" cxnId="{32D005E8-C213-4C02-A231-432DC21C9845}">
      <dgm:prSet/>
      <dgm:spPr/>
      <dgm:t>
        <a:bodyPr/>
        <a:lstStyle/>
        <a:p>
          <a:endParaRPr lang="en-US"/>
        </a:p>
      </dgm:t>
    </dgm:pt>
    <dgm:pt modelId="{2508593C-369E-401E-9B07-C51BB9923788}" type="sibTrans" cxnId="{32D005E8-C213-4C02-A231-432DC21C9845}">
      <dgm:prSet/>
      <dgm:spPr/>
      <dgm:t>
        <a:bodyPr/>
        <a:lstStyle/>
        <a:p>
          <a:endParaRPr lang="en-US"/>
        </a:p>
      </dgm:t>
    </dgm:pt>
    <dgm:pt modelId="{706084C0-048B-47F7-A387-F24045BD0A94}">
      <dgm:prSet phldrT="[Text]"/>
      <dgm:spPr/>
      <dgm:t>
        <a:bodyPr/>
        <a:lstStyle/>
        <a:p>
          <a:r>
            <a:rPr lang="en-US" dirty="0" smtClean="0"/>
            <a:t>Call Object Getter</a:t>
          </a:r>
          <a:endParaRPr lang="en-US" dirty="0"/>
        </a:p>
      </dgm:t>
    </dgm:pt>
    <dgm:pt modelId="{8F624EA9-5700-484C-9F5D-48DA65305800}" type="parTrans" cxnId="{A6444659-DD23-4747-ACAD-175A921093D5}">
      <dgm:prSet/>
      <dgm:spPr/>
      <dgm:t>
        <a:bodyPr/>
        <a:lstStyle/>
        <a:p>
          <a:endParaRPr lang="en-US"/>
        </a:p>
      </dgm:t>
    </dgm:pt>
    <dgm:pt modelId="{C56D7FED-D184-42EF-B841-2D33E89881D4}" type="sibTrans" cxnId="{A6444659-DD23-4747-ACAD-175A921093D5}">
      <dgm:prSet/>
      <dgm:spPr/>
      <dgm:t>
        <a:bodyPr/>
        <a:lstStyle/>
        <a:p>
          <a:endParaRPr lang="en-US"/>
        </a:p>
      </dgm:t>
    </dgm:pt>
    <dgm:pt modelId="{1F9DD1CD-E81B-4EC7-81F8-818D734A446A}">
      <dgm:prSet phldrT="[Text]"/>
      <dgm:spPr/>
      <dgm:t>
        <a:bodyPr/>
        <a:lstStyle/>
        <a:p>
          <a:r>
            <a:rPr lang="en-US" dirty="0" smtClean="0"/>
            <a:t>Connections/Session</a:t>
          </a:r>
          <a:endParaRPr lang="en-US" dirty="0"/>
        </a:p>
      </dgm:t>
    </dgm:pt>
    <dgm:pt modelId="{8D1D060B-ABE7-4680-ADE3-64C824B9D3C1}" type="parTrans" cxnId="{E27C5793-3F54-4979-91B2-E70FC78CCCF7}">
      <dgm:prSet/>
      <dgm:spPr/>
      <dgm:t>
        <a:bodyPr/>
        <a:lstStyle/>
        <a:p>
          <a:endParaRPr lang="en-US"/>
        </a:p>
      </dgm:t>
    </dgm:pt>
    <dgm:pt modelId="{B6B8C034-BABC-48B4-8AC5-E4803B449478}" type="sibTrans" cxnId="{E27C5793-3F54-4979-91B2-E70FC78CCCF7}">
      <dgm:prSet/>
      <dgm:spPr/>
      <dgm:t>
        <a:bodyPr/>
        <a:lstStyle/>
        <a:p>
          <a:endParaRPr lang="en-US"/>
        </a:p>
      </dgm:t>
    </dgm:pt>
    <dgm:pt modelId="{379ED7C6-3D19-4FAF-9842-69B5126B629E}">
      <dgm:prSet phldrT="[Text]"/>
      <dgm:spPr/>
      <dgm:t>
        <a:bodyPr/>
        <a:lstStyle/>
        <a:p>
          <a:r>
            <a:rPr lang="en-US" dirty="0" smtClean="0"/>
            <a:t>Many CRUD Methods</a:t>
          </a:r>
          <a:endParaRPr lang="en-US" dirty="0"/>
        </a:p>
      </dgm:t>
    </dgm:pt>
    <dgm:pt modelId="{B07DC6CC-C77C-4AD6-8B4E-50C2DBB1A13A}" type="parTrans" cxnId="{B9602016-CD3A-4190-A7CB-7E2E7DB4B24D}">
      <dgm:prSet/>
      <dgm:spPr/>
      <dgm:t>
        <a:bodyPr/>
        <a:lstStyle/>
        <a:p>
          <a:endParaRPr lang="en-US"/>
        </a:p>
      </dgm:t>
    </dgm:pt>
    <dgm:pt modelId="{90671F48-7A4B-4C08-A4D9-DDD9BC34F38B}" type="sibTrans" cxnId="{B9602016-CD3A-4190-A7CB-7E2E7DB4B24D}">
      <dgm:prSet/>
      <dgm:spPr/>
      <dgm:t>
        <a:bodyPr/>
        <a:lstStyle/>
        <a:p>
          <a:endParaRPr lang="en-US"/>
        </a:p>
      </dgm:t>
    </dgm:pt>
    <dgm:pt modelId="{11ED8B42-487D-4A7F-8BBA-2BA68BC3767B}">
      <dgm:prSet phldrT="[Text]"/>
      <dgm:spPr/>
      <dgm:t>
        <a:bodyPr/>
        <a:lstStyle/>
        <a:p>
          <a:r>
            <a:rPr lang="en-US" dirty="0" smtClean="0"/>
            <a:t>Messy SQL Statements</a:t>
          </a:r>
          <a:endParaRPr lang="en-US" dirty="0"/>
        </a:p>
      </dgm:t>
    </dgm:pt>
    <dgm:pt modelId="{11197ADA-8E3E-4DA0-9E53-300C47C2B2B4}" type="parTrans" cxnId="{F18B8DA8-6CD5-4FD6-AAE7-4775812E39C9}">
      <dgm:prSet/>
      <dgm:spPr/>
      <dgm:t>
        <a:bodyPr/>
        <a:lstStyle/>
        <a:p>
          <a:endParaRPr lang="en-US"/>
        </a:p>
      </dgm:t>
    </dgm:pt>
    <dgm:pt modelId="{E940AEA0-DC4C-4098-AF51-7B0797FF410A}" type="sibTrans" cxnId="{F18B8DA8-6CD5-4FD6-AAE7-4775812E39C9}">
      <dgm:prSet/>
      <dgm:spPr/>
      <dgm:t>
        <a:bodyPr/>
        <a:lstStyle/>
        <a:p>
          <a:endParaRPr lang="en-US"/>
        </a:p>
      </dgm:t>
    </dgm:pt>
    <dgm:pt modelId="{9682BF39-F959-423B-9DC3-7D9031120188}" type="pres">
      <dgm:prSet presAssocID="{13A16241-8A97-423B-9EB5-1D5E1733A7F8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D16EF5C-FE08-4696-BC96-300F32138EBC}" type="pres">
      <dgm:prSet presAssocID="{13A16241-8A97-423B-9EB5-1D5E1733A7F8}" presName="dummyMaxCanvas" presStyleCnt="0"/>
      <dgm:spPr/>
    </dgm:pt>
    <dgm:pt modelId="{65A51069-2072-4EEE-8D4C-2C14F477D02F}" type="pres">
      <dgm:prSet presAssocID="{13A16241-8A97-423B-9EB5-1D5E1733A7F8}" presName="parentComposite" presStyleCnt="0"/>
      <dgm:spPr/>
    </dgm:pt>
    <dgm:pt modelId="{8E7AAE24-2706-4952-831F-879A102B05A9}" type="pres">
      <dgm:prSet presAssocID="{13A16241-8A97-423B-9EB5-1D5E1733A7F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3ABB2AEB-EAD3-4D3F-98AB-7CC0B157D072}" type="pres">
      <dgm:prSet presAssocID="{13A16241-8A97-423B-9EB5-1D5E1733A7F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FA7691EE-A21E-48FF-B882-969EFCF40097}" type="pres">
      <dgm:prSet presAssocID="{13A16241-8A97-423B-9EB5-1D5E1733A7F8}" presName="childrenComposite" presStyleCnt="0"/>
      <dgm:spPr/>
    </dgm:pt>
    <dgm:pt modelId="{A9E19C31-1816-4A2C-81E8-761E977757CF}" type="pres">
      <dgm:prSet presAssocID="{13A16241-8A97-423B-9EB5-1D5E1733A7F8}" presName="dummyMaxCanvas_ChildArea" presStyleCnt="0"/>
      <dgm:spPr/>
    </dgm:pt>
    <dgm:pt modelId="{2E6D2B1D-EC6A-4E83-9C2E-F6B66503942C}" type="pres">
      <dgm:prSet presAssocID="{13A16241-8A97-423B-9EB5-1D5E1733A7F8}" presName="fulcrum" presStyleLbl="alignAccFollowNode1" presStyleIdx="2" presStyleCnt="4"/>
      <dgm:spPr/>
    </dgm:pt>
    <dgm:pt modelId="{D3295FFC-1474-4F3E-BE4B-F1086A573149}" type="pres">
      <dgm:prSet presAssocID="{13A16241-8A97-423B-9EB5-1D5E1733A7F8}" presName="balance_14" presStyleLbl="alignAccFollowNode1" presStyleIdx="3" presStyleCnt="4">
        <dgm:presLayoutVars>
          <dgm:bulletEnabled val="1"/>
        </dgm:presLayoutVars>
      </dgm:prSet>
      <dgm:spPr/>
    </dgm:pt>
    <dgm:pt modelId="{2F2688A8-78B7-4B4B-AD2B-A92AD487220F}" type="pres">
      <dgm:prSet presAssocID="{13A16241-8A97-423B-9EB5-1D5E1733A7F8}" presName="right_14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E00BF-575D-4A6B-97F6-6656A9C35627}" type="pres">
      <dgm:prSet presAssocID="{13A16241-8A97-423B-9EB5-1D5E1733A7F8}" presName="right_14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7DE3A-11B3-4BF5-8065-C9716F37603B}" type="pres">
      <dgm:prSet presAssocID="{13A16241-8A97-423B-9EB5-1D5E1733A7F8}" presName="right_14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940FA-D666-465B-A49D-31B582D857EF}" type="pres">
      <dgm:prSet presAssocID="{13A16241-8A97-423B-9EB5-1D5E1733A7F8}" presName="right_14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D5219-BBF7-4403-99A1-36B88D766E48}" type="pres">
      <dgm:prSet presAssocID="{13A16241-8A97-423B-9EB5-1D5E1733A7F8}" presName="left_14_1" presStyleLbl="node1" presStyleIdx="4" presStyleCnt="5">
        <dgm:presLayoutVars>
          <dgm:bulletEnabled val="1"/>
        </dgm:presLayoutVars>
      </dgm:prSet>
      <dgm:spPr/>
    </dgm:pt>
  </dgm:ptLst>
  <dgm:cxnLst>
    <dgm:cxn modelId="{F18B8DA8-6CD5-4FD6-AAE7-4775812E39C9}" srcId="{829282C1-4555-4A52-9E9E-8F95E361335B}" destId="{11ED8B42-487D-4A7F-8BBA-2BA68BC3767B}" srcOrd="1" destOrd="0" parTransId="{11197ADA-8E3E-4DA0-9E53-300C47C2B2B4}" sibTransId="{E940AEA0-DC4C-4098-AF51-7B0797FF410A}"/>
    <dgm:cxn modelId="{E27C5793-3F54-4979-91B2-E70FC78CCCF7}" srcId="{829282C1-4555-4A52-9E9E-8F95E361335B}" destId="{1F9DD1CD-E81B-4EC7-81F8-818D734A446A}" srcOrd="3" destOrd="0" parTransId="{8D1D060B-ABE7-4680-ADE3-64C824B9D3C1}" sibTransId="{B6B8C034-BABC-48B4-8AC5-E4803B449478}"/>
    <dgm:cxn modelId="{7A147FD9-14B4-41D5-AD6D-933D6369E306}" type="presOf" srcId="{829282C1-4555-4A52-9E9E-8F95E361335B}" destId="{3ABB2AEB-EAD3-4D3F-98AB-7CC0B157D072}" srcOrd="0" destOrd="0" presId="urn:microsoft.com/office/officeart/2005/8/layout/balance1"/>
    <dgm:cxn modelId="{A6444659-DD23-4747-ACAD-175A921093D5}" srcId="{B10FDD19-6376-4BA8-BF37-256AE0CB5F48}" destId="{706084C0-048B-47F7-A387-F24045BD0A94}" srcOrd="0" destOrd="0" parTransId="{8F624EA9-5700-484C-9F5D-48DA65305800}" sibTransId="{C56D7FED-D184-42EF-B841-2D33E89881D4}"/>
    <dgm:cxn modelId="{1DE8B456-91C1-4F6D-9F55-7C90EB593FEB}" type="presOf" srcId="{13A16241-8A97-423B-9EB5-1D5E1733A7F8}" destId="{9682BF39-F959-423B-9DC3-7D9031120188}" srcOrd="0" destOrd="0" presId="urn:microsoft.com/office/officeart/2005/8/layout/balance1"/>
    <dgm:cxn modelId="{B9602016-CD3A-4190-A7CB-7E2E7DB4B24D}" srcId="{829282C1-4555-4A52-9E9E-8F95E361335B}" destId="{379ED7C6-3D19-4FAF-9842-69B5126B629E}" srcOrd="2" destOrd="0" parTransId="{B07DC6CC-C77C-4AD6-8B4E-50C2DBB1A13A}" sibTransId="{90671F48-7A4B-4C08-A4D9-DDD9BC34F38B}"/>
    <dgm:cxn modelId="{C8685302-4667-4430-ACE0-C211D16F0545}" type="presOf" srcId="{B10FDD19-6376-4BA8-BF37-256AE0CB5F48}" destId="{8E7AAE24-2706-4952-831F-879A102B05A9}" srcOrd="0" destOrd="0" presId="urn:microsoft.com/office/officeart/2005/8/layout/balance1"/>
    <dgm:cxn modelId="{D6F3A667-033A-479B-B7A6-F8FA816F5E93}" srcId="{13A16241-8A97-423B-9EB5-1D5E1733A7F8}" destId="{B10FDD19-6376-4BA8-BF37-256AE0CB5F48}" srcOrd="0" destOrd="0" parTransId="{2CA2D266-8C51-44FB-A23E-6D0EBE9D5AD7}" sibTransId="{E64B5BC5-0BF0-4483-843E-A5BC21AB57DE}"/>
    <dgm:cxn modelId="{D8E89998-672C-4260-A593-2D7CBECBA66C}" type="presOf" srcId="{11ED8B42-487D-4A7F-8BBA-2BA68BC3767B}" destId="{C37E00BF-575D-4A6B-97F6-6656A9C35627}" srcOrd="0" destOrd="0" presId="urn:microsoft.com/office/officeart/2005/8/layout/balance1"/>
    <dgm:cxn modelId="{C5C0B673-52B8-4C6A-8A0F-E9B375CF9FE5}" type="presOf" srcId="{1F9DD1CD-E81B-4EC7-81F8-818D734A446A}" destId="{22B940FA-D666-465B-A49D-31B582D857EF}" srcOrd="0" destOrd="0" presId="urn:microsoft.com/office/officeart/2005/8/layout/balance1"/>
    <dgm:cxn modelId="{E30566AA-AFFD-4931-9967-4B7FDCDA1457}" srcId="{829282C1-4555-4A52-9E9E-8F95E361335B}" destId="{9196B01F-9491-43FF-AA76-B9A0B8D0E857}" srcOrd="0" destOrd="0" parTransId="{7432B00D-EE0C-4208-A710-A8E845076189}" sibTransId="{BBE1BACB-DE28-4BE9-BE81-FC574CE81102}"/>
    <dgm:cxn modelId="{4364E65C-8749-4015-820D-81AD4A76E689}" type="presOf" srcId="{379ED7C6-3D19-4FAF-9842-69B5126B629E}" destId="{6BA7DE3A-11B3-4BF5-8065-C9716F37603B}" srcOrd="0" destOrd="0" presId="urn:microsoft.com/office/officeart/2005/8/layout/balance1"/>
    <dgm:cxn modelId="{B8E14B40-EBB0-4038-BF5F-2CA024B5DB71}" type="presOf" srcId="{9196B01F-9491-43FF-AA76-B9A0B8D0E857}" destId="{2F2688A8-78B7-4B4B-AD2B-A92AD487220F}" srcOrd="0" destOrd="0" presId="urn:microsoft.com/office/officeart/2005/8/layout/balance1"/>
    <dgm:cxn modelId="{B6454009-F8A4-4BE1-95E2-979DFC015959}" type="presOf" srcId="{706084C0-048B-47F7-A387-F24045BD0A94}" destId="{93ED5219-BBF7-4403-99A1-36B88D766E48}" srcOrd="0" destOrd="0" presId="urn:microsoft.com/office/officeart/2005/8/layout/balance1"/>
    <dgm:cxn modelId="{32D005E8-C213-4C02-A231-432DC21C9845}" srcId="{13A16241-8A97-423B-9EB5-1D5E1733A7F8}" destId="{829282C1-4555-4A52-9E9E-8F95E361335B}" srcOrd="1" destOrd="0" parTransId="{8FD2B6BC-2DFA-435A-8E89-912541AACF97}" sibTransId="{2508593C-369E-401E-9B07-C51BB9923788}"/>
    <dgm:cxn modelId="{D80A57A3-1E23-4006-8160-825DD1FBAF35}" type="presParOf" srcId="{9682BF39-F959-423B-9DC3-7D9031120188}" destId="{2D16EF5C-FE08-4696-BC96-300F32138EBC}" srcOrd="0" destOrd="0" presId="urn:microsoft.com/office/officeart/2005/8/layout/balance1"/>
    <dgm:cxn modelId="{CC1C33FA-5CFD-4FC8-9273-E69FA3F33AEA}" type="presParOf" srcId="{9682BF39-F959-423B-9DC3-7D9031120188}" destId="{65A51069-2072-4EEE-8D4C-2C14F477D02F}" srcOrd="1" destOrd="0" presId="urn:microsoft.com/office/officeart/2005/8/layout/balance1"/>
    <dgm:cxn modelId="{47D26080-C636-437C-AAF2-FF53F8E8070E}" type="presParOf" srcId="{65A51069-2072-4EEE-8D4C-2C14F477D02F}" destId="{8E7AAE24-2706-4952-831F-879A102B05A9}" srcOrd="0" destOrd="0" presId="urn:microsoft.com/office/officeart/2005/8/layout/balance1"/>
    <dgm:cxn modelId="{FEC4FA61-F1EC-4B9D-B432-4D467C693757}" type="presParOf" srcId="{65A51069-2072-4EEE-8D4C-2C14F477D02F}" destId="{3ABB2AEB-EAD3-4D3F-98AB-7CC0B157D072}" srcOrd="1" destOrd="0" presId="urn:microsoft.com/office/officeart/2005/8/layout/balance1"/>
    <dgm:cxn modelId="{DCA3F402-5794-4D36-A0BD-C0616518577A}" type="presParOf" srcId="{9682BF39-F959-423B-9DC3-7D9031120188}" destId="{FA7691EE-A21E-48FF-B882-969EFCF40097}" srcOrd="2" destOrd="0" presId="urn:microsoft.com/office/officeart/2005/8/layout/balance1"/>
    <dgm:cxn modelId="{BAD01A84-E96B-426A-8BE5-D68F626C2B10}" type="presParOf" srcId="{FA7691EE-A21E-48FF-B882-969EFCF40097}" destId="{A9E19C31-1816-4A2C-81E8-761E977757CF}" srcOrd="0" destOrd="0" presId="urn:microsoft.com/office/officeart/2005/8/layout/balance1"/>
    <dgm:cxn modelId="{D89F7B2B-2832-44A3-982F-25B0FBC48DD6}" type="presParOf" srcId="{FA7691EE-A21E-48FF-B882-969EFCF40097}" destId="{2E6D2B1D-EC6A-4E83-9C2E-F6B66503942C}" srcOrd="1" destOrd="0" presId="urn:microsoft.com/office/officeart/2005/8/layout/balance1"/>
    <dgm:cxn modelId="{EBFFF3E4-2740-41AA-9D39-D76EF62B2ACB}" type="presParOf" srcId="{FA7691EE-A21E-48FF-B882-969EFCF40097}" destId="{D3295FFC-1474-4F3E-BE4B-F1086A573149}" srcOrd="2" destOrd="0" presId="urn:microsoft.com/office/officeart/2005/8/layout/balance1"/>
    <dgm:cxn modelId="{9017EFC4-00AE-41E7-8861-439C9C32029A}" type="presParOf" srcId="{FA7691EE-A21E-48FF-B882-969EFCF40097}" destId="{2F2688A8-78B7-4B4B-AD2B-A92AD487220F}" srcOrd="3" destOrd="0" presId="urn:microsoft.com/office/officeart/2005/8/layout/balance1"/>
    <dgm:cxn modelId="{69D045E6-3554-4100-845F-0A0F505419C3}" type="presParOf" srcId="{FA7691EE-A21E-48FF-B882-969EFCF40097}" destId="{C37E00BF-575D-4A6B-97F6-6656A9C35627}" srcOrd="4" destOrd="0" presId="urn:microsoft.com/office/officeart/2005/8/layout/balance1"/>
    <dgm:cxn modelId="{01E75D46-1189-4D6D-AD2E-3F6721CD830D}" type="presParOf" srcId="{FA7691EE-A21E-48FF-B882-969EFCF40097}" destId="{6BA7DE3A-11B3-4BF5-8065-C9716F37603B}" srcOrd="5" destOrd="0" presId="urn:microsoft.com/office/officeart/2005/8/layout/balance1"/>
    <dgm:cxn modelId="{9AB71C3C-31C3-4A04-B6A4-34DE965D1644}" type="presParOf" srcId="{FA7691EE-A21E-48FF-B882-969EFCF40097}" destId="{22B940FA-D666-465B-A49D-31B582D857EF}" srcOrd="6" destOrd="0" presId="urn:microsoft.com/office/officeart/2005/8/layout/balance1"/>
    <dgm:cxn modelId="{C2F2D06A-DD51-44DE-ADC2-BA0867D4B09B}" type="presParOf" srcId="{FA7691EE-A21E-48FF-B882-969EFCF40097}" destId="{93ED5219-BBF7-4403-99A1-36B88D766E48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AAE24-2706-4952-831F-879A102B05A9}">
      <dsp:nvSpPr>
        <dsp:cNvPr id="0" name=""/>
        <dsp:cNvSpPr/>
      </dsp:nvSpPr>
      <dsp:spPr>
        <a:xfrm>
          <a:off x="538074" y="0"/>
          <a:ext cx="1731931" cy="9621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ORM</a:t>
          </a:r>
          <a:endParaRPr lang="en-US" sz="3400" kern="1200" dirty="0"/>
        </a:p>
      </dsp:txBody>
      <dsp:txXfrm>
        <a:off x="566255" y="28181"/>
        <a:ext cx="1675569" cy="905822"/>
      </dsp:txXfrm>
    </dsp:sp>
    <dsp:sp modelId="{3ABB2AEB-EAD3-4D3F-98AB-7CC0B157D072}">
      <dsp:nvSpPr>
        <dsp:cNvPr id="0" name=""/>
        <dsp:cNvSpPr/>
      </dsp:nvSpPr>
      <dsp:spPr>
        <a:xfrm>
          <a:off x="3039753" y="0"/>
          <a:ext cx="1731931" cy="96218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DIRECT</a:t>
          </a:r>
          <a:endParaRPr lang="en-US" sz="3400" kern="1200" dirty="0"/>
        </a:p>
      </dsp:txBody>
      <dsp:txXfrm>
        <a:off x="3067934" y="28181"/>
        <a:ext cx="1675569" cy="905822"/>
      </dsp:txXfrm>
    </dsp:sp>
    <dsp:sp modelId="{2E6D2B1D-EC6A-4E83-9C2E-F6B66503942C}">
      <dsp:nvSpPr>
        <dsp:cNvPr id="0" name=""/>
        <dsp:cNvSpPr/>
      </dsp:nvSpPr>
      <dsp:spPr>
        <a:xfrm>
          <a:off x="2294060" y="4089282"/>
          <a:ext cx="721638" cy="721638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95FFC-1474-4F3E-BE4B-F1086A573149}">
      <dsp:nvSpPr>
        <dsp:cNvPr id="0" name=""/>
        <dsp:cNvSpPr/>
      </dsp:nvSpPr>
      <dsp:spPr>
        <a:xfrm rot="240000">
          <a:off x="489303" y="3780052"/>
          <a:ext cx="4331151" cy="3028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688A8-78B7-4B4B-AD2B-A92AD487220F}">
      <dsp:nvSpPr>
        <dsp:cNvPr id="0" name=""/>
        <dsp:cNvSpPr/>
      </dsp:nvSpPr>
      <dsp:spPr>
        <a:xfrm rot="240000">
          <a:off x="3094444" y="3234432"/>
          <a:ext cx="1718767" cy="593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Manual Model Value Mapping</a:t>
          </a:r>
          <a:endParaRPr lang="en-US" sz="1300" kern="1200" dirty="0"/>
        </a:p>
      </dsp:txBody>
      <dsp:txXfrm>
        <a:off x="3123420" y="3263408"/>
        <a:ext cx="1660815" cy="535615"/>
      </dsp:txXfrm>
    </dsp:sp>
    <dsp:sp modelId="{C37E00BF-575D-4A6B-97F6-6656A9C35627}">
      <dsp:nvSpPr>
        <dsp:cNvPr id="0" name=""/>
        <dsp:cNvSpPr/>
      </dsp:nvSpPr>
      <dsp:spPr>
        <a:xfrm rot="240000">
          <a:off x="3142553" y="2599390"/>
          <a:ext cx="1718767" cy="593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Messy SQL Statements</a:t>
          </a:r>
          <a:endParaRPr lang="en-US" sz="1300" kern="1200" dirty="0"/>
        </a:p>
      </dsp:txBody>
      <dsp:txXfrm>
        <a:off x="3171529" y="2628366"/>
        <a:ext cx="1660815" cy="535615"/>
      </dsp:txXfrm>
    </dsp:sp>
    <dsp:sp modelId="{6BA7DE3A-11B3-4BF5-8065-C9716F37603B}">
      <dsp:nvSpPr>
        <dsp:cNvPr id="0" name=""/>
        <dsp:cNvSpPr/>
      </dsp:nvSpPr>
      <dsp:spPr>
        <a:xfrm rot="240000">
          <a:off x="3190662" y="1964349"/>
          <a:ext cx="1718767" cy="593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Many CRUD Methods</a:t>
          </a:r>
          <a:endParaRPr lang="en-US" sz="1300" kern="1200" dirty="0"/>
        </a:p>
      </dsp:txBody>
      <dsp:txXfrm>
        <a:off x="3219638" y="1993325"/>
        <a:ext cx="1660815" cy="535615"/>
      </dsp:txXfrm>
    </dsp:sp>
    <dsp:sp modelId="{22B940FA-D666-465B-A49D-31B582D857EF}">
      <dsp:nvSpPr>
        <dsp:cNvPr id="0" name=""/>
        <dsp:cNvSpPr/>
      </dsp:nvSpPr>
      <dsp:spPr>
        <a:xfrm rot="240000">
          <a:off x="3238771" y="1329307"/>
          <a:ext cx="1718767" cy="593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Connections/Session</a:t>
          </a:r>
          <a:endParaRPr lang="en-US" sz="1300" kern="1200" dirty="0"/>
        </a:p>
      </dsp:txBody>
      <dsp:txXfrm>
        <a:off x="3267747" y="1358283"/>
        <a:ext cx="1660815" cy="535615"/>
      </dsp:txXfrm>
    </dsp:sp>
    <dsp:sp modelId="{93ED5219-BBF7-4403-99A1-36B88D766E48}">
      <dsp:nvSpPr>
        <dsp:cNvPr id="0" name=""/>
        <dsp:cNvSpPr/>
      </dsp:nvSpPr>
      <dsp:spPr>
        <a:xfrm rot="240000">
          <a:off x="592765" y="3061239"/>
          <a:ext cx="1718767" cy="593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Call Object Getter</a:t>
          </a:r>
          <a:endParaRPr lang="en-US" sz="1300" kern="1200" dirty="0"/>
        </a:p>
      </dsp:txBody>
      <dsp:txXfrm>
        <a:off x="621741" y="3090215"/>
        <a:ext cx="1660815" cy="535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3F133-179E-4B02-A093-BF341ECD7D3C}" type="datetimeFigureOut">
              <a:rPr lang="en-SG" smtClean="0"/>
              <a:t>7/8/2019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3388E-B492-44FA-832F-5B1F84CD8F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49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70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compare direct connection with </a:t>
            </a:r>
            <a:r>
              <a:rPr lang="en-US" dirty="0" err="1" smtClean="0"/>
              <a:t>orm</a:t>
            </a:r>
            <a:r>
              <a:rPr lang="en-US" dirty="0" smtClean="0"/>
              <a:t>, direct approach need to do this and that…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Manual Model Value Mapping – need</a:t>
            </a:r>
            <a:r>
              <a:rPr lang="en-US" baseline="0" dirty="0" smtClean="0"/>
              <a:t> to assign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column result to an object properties manually</a:t>
            </a:r>
            <a:endParaRPr lang="en-US" dirty="0" smtClean="0"/>
          </a:p>
          <a:p>
            <a:endParaRPr lang="en-SG" dirty="0" smtClean="0"/>
          </a:p>
          <a:p>
            <a:r>
              <a:rPr lang="en-SG" dirty="0" smtClean="0"/>
              <a:t>While </a:t>
            </a:r>
            <a:r>
              <a:rPr lang="en-SG" dirty="0" err="1" smtClean="0"/>
              <a:t>orm</a:t>
            </a:r>
            <a:r>
              <a:rPr lang="en-SG" dirty="0" smtClean="0"/>
              <a:t> simply access</a:t>
            </a:r>
            <a:r>
              <a:rPr lang="en-SG" baseline="0" dirty="0" smtClean="0"/>
              <a:t> using the getter of objects, </a:t>
            </a:r>
            <a:r>
              <a:rPr lang="en-SG" baseline="0" dirty="0" err="1" smtClean="0"/>
              <a:t>orm</a:t>
            </a:r>
            <a:r>
              <a:rPr lang="en-SG" baseline="0" dirty="0" smtClean="0"/>
              <a:t> handles the rest.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09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Simplify development.</a:t>
            </a:r>
          </a:p>
          <a:p>
            <a:r>
              <a:rPr lang="en-SG" dirty="0" smtClean="0"/>
              <a:t>- reduction of code</a:t>
            </a:r>
          </a:p>
          <a:p>
            <a:r>
              <a:rPr lang="en-SG" dirty="0" smtClean="0"/>
              <a:t>- code maintainability.</a:t>
            </a:r>
          </a:p>
          <a:p>
            <a:endParaRPr lang="en-SG" dirty="0" smtClean="0"/>
          </a:p>
          <a:p>
            <a:r>
              <a:rPr lang="en-SG" dirty="0" smtClean="0"/>
              <a:t>Domain Model pattern.</a:t>
            </a:r>
          </a:p>
          <a:p>
            <a:r>
              <a:rPr lang="en-SG" dirty="0" smtClean="0"/>
              <a:t>Focuses on business entities/real world objects(models) vs database schema/crud implementation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98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middle</a:t>
            </a:r>
            <a:r>
              <a:rPr lang="en-US" baseline="0" dirty="0" smtClean="0"/>
              <a:t>ware called database providers between </a:t>
            </a:r>
            <a:r>
              <a:rPr lang="en-US" baseline="0" dirty="0" err="1" smtClean="0"/>
              <a:t>ef</a:t>
            </a:r>
            <a:r>
              <a:rPr lang="en-US" baseline="0" dirty="0" smtClean="0"/>
              <a:t> core and database, thus </a:t>
            </a:r>
            <a:r>
              <a:rPr lang="en-US" baseline="0" dirty="0" err="1" smtClean="0"/>
              <a:t>ef</a:t>
            </a:r>
            <a:r>
              <a:rPr lang="en-US" baseline="0" dirty="0" smtClean="0"/>
              <a:t> core can support many types of database systems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36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These are some of the database supported through database providers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3388E-B492-44FA-832F-5B1F84CD8FE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14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170" y="901336"/>
            <a:ext cx="7190509" cy="342377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171" y="4455620"/>
            <a:ext cx="719328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pic>
        <p:nvPicPr>
          <p:cNvPr id="12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2" descr="https://pluralsight2.imgix.net/paths/images/group-policy-administration-ee0dacafe8.png?w=36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2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52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3" y="1488838"/>
            <a:ext cx="5410926" cy="481238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88838"/>
            <a:ext cx="5410926" cy="481238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7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.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2" y="1488838"/>
            <a:ext cx="11004733" cy="2160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3" y="3831390"/>
            <a:ext cx="11004732" cy="2160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513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2" y="2407674"/>
            <a:ext cx="5410927" cy="386955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407674"/>
            <a:ext cx="5410927" cy="386955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73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8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25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3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11A1749C-5C88-47CE-A40F-C8AA63BD6BE3}" type="datetime1">
              <a:rPr lang="en-SG" smtClean="0"/>
              <a:t>7/8/2019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82E504-443B-479F-AF4B-9F41BD8553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1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68138"/>
            <a:ext cx="12192000" cy="3898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9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3585"/>
            <a:ext cx="11004732" cy="8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473200"/>
            <a:ext cx="11004732" cy="4828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3" y="6459785"/>
            <a:ext cx="99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89" y="6459785"/>
            <a:ext cx="1089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D82E504-443B-479F-AF4B-9F41BD85538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60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4" r:id="rId4"/>
    <p:sldLayoutId id="2147483710" r:id="rId5"/>
    <p:sldLayoutId id="2147483711" r:id="rId6"/>
    <p:sldLayoutId id="2147483712" r:id="rId7"/>
    <p:sldLayoutId id="2147483713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provide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dirty="0" smtClean="0"/>
              <a:t>Introduction to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7200" dirty="0" smtClean="0"/>
              <a:t>Entity Framework Core</a:t>
            </a:r>
            <a:endParaRPr lang="en-S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ENTITY FRAMEWORK CORE - Draft</a:t>
            </a:r>
          </a:p>
        </p:txBody>
      </p:sp>
      <p:pic>
        <p:nvPicPr>
          <p:cNvPr id="1026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ef_over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024" y="1934828"/>
            <a:ext cx="8953464" cy="389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Supports Many Database Systems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6" name="Right Arrow 5"/>
          <p:cNvSpPr/>
          <p:nvPr/>
        </p:nvSpPr>
        <p:spPr>
          <a:xfrm>
            <a:off x="3296092" y="3721396"/>
            <a:ext cx="1063258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0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64368" y="1488838"/>
            <a:ext cx="6564477" cy="4812387"/>
          </a:xfrm>
        </p:spPr>
        <p:txBody>
          <a:bodyPr>
            <a:normAutofit/>
          </a:bodyPr>
          <a:lstStyle/>
          <a:p>
            <a:r>
              <a:rPr lang="en-SG" dirty="0" smtClean="0"/>
              <a:t>Most Main Stream Database Systems:</a:t>
            </a:r>
          </a:p>
          <a:p>
            <a:pPr lvl="1"/>
            <a:r>
              <a:rPr lang="en-SG" dirty="0" smtClean="0"/>
              <a:t>SQL </a:t>
            </a:r>
            <a:r>
              <a:rPr lang="en-SG" dirty="0"/>
              <a:t>Server (Microsoft) </a:t>
            </a:r>
          </a:p>
          <a:p>
            <a:pPr lvl="1"/>
            <a:r>
              <a:rPr lang="en-SG" dirty="0"/>
              <a:t>SQLite (Microsoft, 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 err="1"/>
              <a:t>InMemory</a:t>
            </a:r>
            <a:r>
              <a:rPr lang="en-SG" dirty="0"/>
              <a:t> (Microsoft) </a:t>
            </a:r>
          </a:p>
          <a:p>
            <a:pPr lvl="1"/>
            <a:r>
              <a:rPr lang="en-SG" dirty="0"/>
              <a:t>SQL Server Compact (Erik </a:t>
            </a:r>
            <a:r>
              <a:rPr lang="en-SG" dirty="0" err="1"/>
              <a:t>Eilskov</a:t>
            </a:r>
            <a:r>
              <a:rPr lang="en-SG" dirty="0"/>
              <a:t> Jensen (MVP)) </a:t>
            </a:r>
          </a:p>
          <a:p>
            <a:pPr lvl="1"/>
            <a:r>
              <a:rPr lang="en-SG" dirty="0"/>
              <a:t>MySQL (Oracle, Pomelo, 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/>
              <a:t>Oracle (</a:t>
            </a:r>
            <a:r>
              <a:rPr lang="en-SG" dirty="0" err="1"/>
              <a:t>Devart</a:t>
            </a:r>
            <a:r>
              <a:rPr lang="en-SG" dirty="0"/>
              <a:t>) </a:t>
            </a:r>
          </a:p>
          <a:p>
            <a:pPr lvl="1"/>
            <a:r>
              <a:rPr lang="en-SG" dirty="0" smtClean="0"/>
              <a:t>PostgreSQL </a:t>
            </a:r>
            <a:r>
              <a:rPr lang="en-SG" dirty="0"/>
              <a:t>(</a:t>
            </a:r>
            <a:r>
              <a:rPr lang="en-SG" dirty="0" err="1"/>
              <a:t>Npgsql</a:t>
            </a:r>
            <a:r>
              <a:rPr lang="en-SG" dirty="0"/>
              <a:t>/Shay </a:t>
            </a:r>
            <a:r>
              <a:rPr lang="en-SG" dirty="0" err="1"/>
              <a:t>Rojansky</a:t>
            </a:r>
            <a:r>
              <a:rPr lang="en-SG" dirty="0"/>
              <a:t> (MVP), </a:t>
            </a:r>
            <a:r>
              <a:rPr lang="en-SG" dirty="0" err="1"/>
              <a:t>Devart</a:t>
            </a:r>
            <a:r>
              <a:rPr lang="en-SG" dirty="0"/>
              <a:t>) </a:t>
            </a:r>
            <a:endParaRPr lang="en-SG" dirty="0" smtClean="0"/>
          </a:p>
          <a:p>
            <a:endParaRPr lang="en-SG" dirty="0"/>
          </a:p>
          <a:p>
            <a:r>
              <a:rPr lang="en-SG" sz="1400" dirty="0" smtClean="0"/>
              <a:t>And Many More Through </a:t>
            </a:r>
            <a:r>
              <a:rPr lang="en-SG" sz="1400" dirty="0" err="1" smtClean="0"/>
              <a:t>NuGet</a:t>
            </a:r>
            <a:r>
              <a:rPr lang="en-SG" sz="1400" dirty="0" smtClean="0"/>
              <a:t> Packages…</a:t>
            </a:r>
          </a:p>
          <a:p>
            <a:r>
              <a:rPr lang="en-SG" sz="1400" dirty="0" smtClean="0"/>
              <a:t>(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://docs.microsoft.com/en-us/ef/core/providers</a:t>
            </a:r>
            <a:r>
              <a:rPr lang="en-SG" sz="1400" dirty="0" smtClean="0">
                <a:hlinkClick r:id="rId3"/>
              </a:rPr>
              <a:t>/</a:t>
            </a:r>
            <a:r>
              <a:rPr lang="en-SG" sz="1400" dirty="0" smtClean="0"/>
              <a:t>)</a:t>
            </a:r>
            <a:endParaRPr lang="en-SG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Available Database Provider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t>11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502095" y="463585"/>
            <a:ext cx="1766105" cy="428264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ADDTIONAL</a:t>
            </a:r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6039" y="1992063"/>
            <a:ext cx="2982262" cy="3805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74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What is </a:t>
            </a:r>
            <a:r>
              <a:rPr lang="en-SG" dirty="0" smtClean="0"/>
              <a:t>ORM</a:t>
            </a:r>
            <a:endParaRPr lang="en-SG" dirty="0"/>
          </a:p>
          <a:p>
            <a:pPr lvl="1"/>
            <a:r>
              <a:rPr lang="en-SG" dirty="0"/>
              <a:t>ORM: Object – Schema </a:t>
            </a:r>
            <a:r>
              <a:rPr lang="en-SG" dirty="0" smtClean="0"/>
              <a:t>Mapping</a:t>
            </a:r>
          </a:p>
          <a:p>
            <a:r>
              <a:rPr lang="en-SG" dirty="0" smtClean="0"/>
              <a:t>What is Entity Framework Core</a:t>
            </a:r>
            <a:endParaRPr lang="en-SG" dirty="0" smtClean="0"/>
          </a:p>
          <a:p>
            <a:r>
              <a:rPr lang="en-SG" dirty="0" smtClean="0"/>
              <a:t>Why </a:t>
            </a:r>
            <a:r>
              <a:rPr lang="en-SG" dirty="0"/>
              <a:t>Entity Framework Core</a:t>
            </a:r>
          </a:p>
          <a:p>
            <a:pPr lvl="1"/>
            <a:r>
              <a:rPr lang="en-US" dirty="0"/>
              <a:t>Code and Deploy Across Platforms</a:t>
            </a:r>
            <a:endParaRPr lang="en-SG" dirty="0"/>
          </a:p>
          <a:p>
            <a:pPr lvl="1"/>
            <a:r>
              <a:rPr lang="en-US" dirty="0"/>
              <a:t>Applications types for EF Core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Supported Database</a:t>
            </a:r>
            <a:endParaRPr lang="en-SG" dirty="0"/>
          </a:p>
          <a:p>
            <a:r>
              <a:rPr lang="en-SG" dirty="0"/>
              <a:t>Available Database </a:t>
            </a:r>
            <a:r>
              <a:rPr lang="en-SG" dirty="0" smtClean="0"/>
              <a:t>Provider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35920" y="2043754"/>
            <a:ext cx="6581118" cy="202240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ctr"/>
            <a:r>
              <a:rPr lang="en-US" b="1" dirty="0"/>
              <a:t>Object-Relational Mapper(ORM) </a:t>
            </a:r>
            <a:r>
              <a:rPr lang="en-US" dirty="0" smtClean="0"/>
              <a:t>is a framework that </a:t>
            </a:r>
            <a:r>
              <a:rPr lang="en-US" dirty="0" smtClean="0"/>
              <a:t>enables </a:t>
            </a:r>
            <a:r>
              <a:rPr lang="en-US" dirty="0"/>
              <a:t>developers to work with a database using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3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</a:t>
            </a:r>
            <a:r>
              <a:rPr lang="en-SG" baseline="0" dirty="0" smtClean="0"/>
              <a:t> </a:t>
            </a:r>
            <a:r>
              <a:rPr lang="en-SG" baseline="0" dirty="0" smtClean="0"/>
              <a:t>ORM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95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ORM e</a:t>
            </a:r>
            <a:r>
              <a:rPr lang="en-US" b="1" dirty="0" smtClean="0"/>
              <a:t>liminates</a:t>
            </a:r>
            <a:r>
              <a:rPr lang="en-US" dirty="0" smtClean="0"/>
              <a:t> </a:t>
            </a:r>
            <a:r>
              <a:rPr lang="en-US" dirty="0"/>
              <a:t>the need for most of the </a:t>
            </a:r>
            <a:r>
              <a:rPr lang="en-US" b="1" dirty="0"/>
              <a:t>data-access code </a:t>
            </a:r>
            <a:r>
              <a:rPr lang="en-US" dirty="0"/>
              <a:t>that developers usually need to write. 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75295395"/>
              </p:ext>
            </p:extLst>
          </p:nvPr>
        </p:nvGraphicFramePr>
        <p:xfrm>
          <a:off x="624113" y="1488837"/>
          <a:ext cx="5309759" cy="481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8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ORM: Object – Schema Mapping</a:t>
            </a:r>
            <a:endParaRPr lang="en-S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1815709"/>
            <a:ext cx="11004550" cy="41425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pPr/>
              <a:t>5</a:t>
            </a:fld>
            <a:endParaRPr lang="en-SG" dirty="0"/>
          </a:p>
        </p:txBody>
      </p:sp>
      <p:sp>
        <p:nvSpPr>
          <p:cNvPr id="2" name="Rectangle 1"/>
          <p:cNvSpPr/>
          <p:nvPr/>
        </p:nvSpPr>
        <p:spPr>
          <a:xfrm>
            <a:off x="3078163" y="5813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ORM </a:t>
            </a:r>
            <a:r>
              <a:rPr lang="en-US" b="1" dirty="0"/>
              <a:t>generates</a:t>
            </a:r>
            <a:r>
              <a:rPr lang="en-US" dirty="0"/>
              <a:t> the </a:t>
            </a:r>
            <a:r>
              <a:rPr lang="en-US" b="1" dirty="0"/>
              <a:t>SQL</a:t>
            </a:r>
            <a:r>
              <a:rPr lang="en-US" dirty="0"/>
              <a:t> that the underlying database understands. </a:t>
            </a:r>
          </a:p>
        </p:txBody>
      </p:sp>
    </p:spTree>
    <p:extLst>
      <p:ext uri="{BB962C8B-B14F-4D97-AF65-F5344CB8AC3E}">
        <p14:creationId xmlns:p14="http://schemas.microsoft.com/office/powerpoint/2010/main" val="11542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is an </a:t>
            </a:r>
            <a:r>
              <a:rPr lang="en-US" b="1" dirty="0"/>
              <a:t>ORM</a:t>
            </a:r>
            <a:r>
              <a:rPr lang="en-US" dirty="0"/>
              <a:t> (Object-Relational Mapper) </a:t>
            </a:r>
            <a:r>
              <a:rPr lang="en-US" dirty="0" smtClean="0"/>
              <a:t>a.k.a. </a:t>
            </a:r>
            <a:r>
              <a:rPr lang="en-US" b="1" dirty="0"/>
              <a:t>ADO.NET</a:t>
            </a:r>
            <a:r>
              <a:rPr lang="en-US" dirty="0"/>
              <a:t>. </a:t>
            </a:r>
          </a:p>
          <a:p>
            <a:r>
              <a:rPr lang="en-US" dirty="0"/>
              <a:t>Latest release known as </a:t>
            </a:r>
            <a:r>
              <a:rPr lang="en-US" b="1" dirty="0"/>
              <a:t>Entity Framework Core </a:t>
            </a:r>
            <a:r>
              <a:rPr lang="en-US" dirty="0"/>
              <a:t>(EF core</a:t>
            </a:r>
            <a:r>
              <a:rPr lang="en-US" dirty="0" smtClean="0"/>
              <a:t>), a lightweight</a:t>
            </a:r>
            <a:r>
              <a:rPr lang="en-US" dirty="0"/>
              <a:t>, extensible, and open </a:t>
            </a:r>
            <a:r>
              <a:rPr lang="en-US" dirty="0" smtClean="0"/>
              <a:t>source cross platform </a:t>
            </a:r>
            <a:r>
              <a:rPr lang="en-US" dirty="0"/>
              <a:t>software. </a:t>
            </a:r>
            <a:endParaRPr lang="en-US" dirty="0" smtClean="0"/>
          </a:p>
          <a:p>
            <a:r>
              <a:rPr lang="en-US" dirty="0" smtClean="0"/>
              <a:t>EF </a:t>
            </a:r>
            <a:r>
              <a:rPr lang="en-US" dirty="0"/>
              <a:t>core is Microsoft’s official data access platform.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Entity Framework Core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9538"/>
            <a:ext cx="9915525" cy="365125"/>
          </a:xfrm>
        </p:spPr>
        <p:txBody>
          <a:bodyPr/>
          <a:lstStyle/>
          <a:p>
            <a:r>
              <a:rPr lang="en-US" dirty="0" smtClean="0"/>
              <a:t>Introduction to Entity Framework Core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102975" y="6459538"/>
            <a:ext cx="1089025" cy="365125"/>
          </a:xfrm>
        </p:spPr>
        <p:txBody>
          <a:bodyPr/>
          <a:lstStyle/>
          <a:p>
            <a:fld id="{2D82E504-443B-479F-AF4B-9F41BD855383}" type="slidenum">
              <a:rPr lang="en-SG" smtClean="0"/>
              <a:t>6</a:t>
            </a:fld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903" y="1489075"/>
            <a:ext cx="646452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Why Entity Framework Core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7</a:t>
            </a:fld>
            <a:endParaRPr lang="en-SG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1200" b="54118"/>
          <a:stretch/>
        </p:blipFill>
        <p:spPr>
          <a:xfrm>
            <a:off x="735013" y="2134394"/>
            <a:ext cx="5261750" cy="1608266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t="53769" r="51594"/>
          <a:stretch/>
        </p:blipFill>
        <p:spPr>
          <a:xfrm>
            <a:off x="3516870" y="4023411"/>
            <a:ext cx="5219220" cy="1620487"/>
          </a:xfrm>
          <a:prstGeom prst="rect">
            <a:avLst/>
          </a:prstGeom>
        </p:spPr>
      </p:pic>
      <p:pic>
        <p:nvPicPr>
          <p:cNvPr id="9" name="Content Placeholder 7"/>
          <p:cNvPicPr>
            <a:picLocks noChangeAspect="1"/>
          </p:cNvPicPr>
          <p:nvPr/>
        </p:nvPicPr>
        <p:blipFill rotWithShape="1">
          <a:blip r:embed="rId3"/>
          <a:srcRect l="51167" t="53770"/>
          <a:stretch/>
        </p:blipFill>
        <p:spPr>
          <a:xfrm>
            <a:off x="6126480" y="2122173"/>
            <a:ext cx="5265368" cy="1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and Deploy Across Platforms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8</a:t>
            </a:fld>
            <a:endParaRPr lang="en-SG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436"/>
          <a:stretch/>
        </p:blipFill>
        <p:spPr>
          <a:xfrm>
            <a:off x="625475" y="1600994"/>
            <a:ext cx="11001375" cy="2311787"/>
          </a:xfrm>
          <a:prstGeom prst="rect">
            <a:avLst/>
          </a:prstGeom>
        </p:spPr>
      </p:pic>
      <p:pic>
        <p:nvPicPr>
          <p:cNvPr id="6" name="Content Placeholder 10"/>
          <p:cNvPicPr>
            <a:picLocks noChangeAspect="1"/>
          </p:cNvPicPr>
          <p:nvPr/>
        </p:nvPicPr>
        <p:blipFill rotWithShape="1">
          <a:blip r:embed="rId2"/>
          <a:srcRect t="50564"/>
          <a:stretch/>
        </p:blipFill>
        <p:spPr>
          <a:xfrm>
            <a:off x="625475" y="3912780"/>
            <a:ext cx="11001375" cy="22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types for EF Core </a:t>
            </a:r>
            <a:r>
              <a:rPr lang="en-US" dirty="0" smtClean="0"/>
              <a:t>2.0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Entity Framework Core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E504-443B-479F-AF4B-9F41BD855383}" type="slidenum">
              <a:rPr lang="en-SG" smtClean="0"/>
              <a:t>9</a:t>
            </a:fld>
            <a:endParaRPr lang="en-SG"/>
          </a:p>
        </p:txBody>
      </p:sp>
      <p:pic>
        <p:nvPicPr>
          <p:cNvPr id="14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1506112"/>
            <a:ext cx="11004550" cy="47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FLec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LecTheme" id="{55E54A2F-4797-482D-B8D5-71D71665CCB5}" vid="{D55DA671-C97A-40D5-BE1C-E173FB93F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EFLecTheme</Template>
  <TotalTime>18404</TotalTime>
  <Words>419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YaHei UI</vt:lpstr>
      <vt:lpstr>Arial</vt:lpstr>
      <vt:lpstr>Calibri</vt:lpstr>
      <vt:lpstr>Segoe UI</vt:lpstr>
      <vt:lpstr>EFLecTheme</vt:lpstr>
      <vt:lpstr>Introduction to  Entity Framework Core</vt:lpstr>
      <vt:lpstr>Overview </vt:lpstr>
      <vt:lpstr>What is ORM</vt:lpstr>
      <vt:lpstr>PowerPoint Presentation</vt:lpstr>
      <vt:lpstr>ORM: Object – Schema Mapping</vt:lpstr>
      <vt:lpstr>Entity Framework Core</vt:lpstr>
      <vt:lpstr>Why Entity Framework Core</vt:lpstr>
      <vt:lpstr>Code and Deploy Across Platforms</vt:lpstr>
      <vt:lpstr>Applications types for EF Core 2.0</vt:lpstr>
      <vt:lpstr>Supports Many Database Systems</vt:lpstr>
      <vt:lpstr>Available Database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afiqster12</dc:creator>
  <cp:lastModifiedBy>afiqster12</cp:lastModifiedBy>
  <cp:revision>89</cp:revision>
  <dcterms:created xsi:type="dcterms:W3CDTF">2019-07-22T06:46:32Z</dcterms:created>
  <dcterms:modified xsi:type="dcterms:W3CDTF">2019-08-13T03:22:09Z</dcterms:modified>
</cp:coreProperties>
</file>