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58" r:id="rId5"/>
    <p:sldId id="264" r:id="rId6"/>
    <p:sldId id="259" r:id="rId7"/>
    <p:sldId id="271" r:id="rId8"/>
    <p:sldId id="260" r:id="rId9"/>
    <p:sldId id="267" r:id="rId10"/>
    <p:sldId id="262" r:id="rId11"/>
    <p:sldId id="261" r:id="rId12"/>
    <p:sldId id="265" r:id="rId13"/>
    <p:sldId id="266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ACB5DA-670A-43F1-8F85-A55BB693DA38}">
          <p14:sldIdLst>
            <p14:sldId id="256"/>
            <p14:sldId id="257"/>
          </p14:sldIdLst>
        </p14:section>
        <p14:section name="EF Core In Action" id="{953C5072-7167-4028-848A-E96A3FA645DC}">
          <p14:sldIdLst>
            <p14:sldId id="263"/>
            <p14:sldId id="258"/>
          </p14:sldIdLst>
        </p14:section>
        <p14:section name="Implementation Approaches" id="{27758139-4139-4064-A948-EA67C028A280}">
          <p14:sldIdLst>
            <p14:sldId id="264"/>
            <p14:sldId id="259"/>
            <p14:sldId id="271"/>
            <p14:sldId id="260"/>
            <p14:sldId id="267"/>
          </p14:sldIdLst>
        </p14:section>
        <p14:section name="Managing Database Schemas" id="{8223AAE8-FC45-42F4-A106-B07B68077F4C}">
          <p14:sldIdLst>
            <p14:sldId id="262"/>
          </p14:sldIdLst>
        </p14:section>
        <p14:section name="Relation Mapping" id="{11808AB9-0A27-4079-9A22-A10ACEE739AA}">
          <p14:sldIdLst>
            <p14:sldId id="261"/>
            <p14:sldId id="265"/>
            <p14:sldId id="266"/>
            <p14:sldId id="268"/>
            <p14:sldId id="269"/>
          </p14:sldIdLst>
        </p14:section>
        <p14:section name="Data Annotation" id="{34DA95AE-ABF4-4B67-822D-8C01F40DDE9E}">
          <p14:sldIdLst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iqster12" initials="a" lastIdx="1" clrIdx="0">
    <p:extLst>
      <p:ext uri="{19B8F6BF-5375-455C-9EA6-DF929625EA0E}">
        <p15:presenceInfo xmlns:p15="http://schemas.microsoft.com/office/powerpoint/2012/main" userId="afiqster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60" autoAdjust="0"/>
  </p:normalViewPr>
  <p:slideViewPr>
    <p:cSldViewPr snapToGrid="0">
      <p:cViewPr varScale="1">
        <p:scale>
          <a:sx n="50" d="100"/>
          <a:sy n="50" d="100"/>
        </p:scale>
        <p:origin x="41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6C725-E9D3-4BE3-A868-F7D60C1BC92B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704D0-25F0-4543-87F1-6EFDC988BE68}">
      <dgm:prSet phldrT="[Text]"/>
      <dgm:spPr/>
      <dgm:t>
        <a:bodyPr/>
        <a:lstStyle/>
        <a:p>
          <a:r>
            <a:rPr lang="en-US" dirty="0" smtClean="0"/>
            <a:t>Code First</a:t>
          </a:r>
          <a:endParaRPr lang="en-US" dirty="0"/>
        </a:p>
      </dgm:t>
    </dgm:pt>
    <dgm:pt modelId="{46D87FD2-FC02-484D-92DB-1F67638D28E7}" type="parTrans" cxnId="{F47F0D6E-0970-44A2-88A9-3DD51C605508}">
      <dgm:prSet/>
      <dgm:spPr/>
      <dgm:t>
        <a:bodyPr/>
        <a:lstStyle/>
        <a:p>
          <a:endParaRPr lang="en-US"/>
        </a:p>
      </dgm:t>
    </dgm:pt>
    <dgm:pt modelId="{C27F0B38-710C-48E9-AC98-65D7BB0468C6}" type="sibTrans" cxnId="{F47F0D6E-0970-44A2-88A9-3DD51C605508}">
      <dgm:prSet/>
      <dgm:spPr/>
      <dgm:t>
        <a:bodyPr/>
        <a:lstStyle/>
        <a:p>
          <a:endParaRPr lang="en-US"/>
        </a:p>
      </dgm:t>
    </dgm:pt>
    <dgm:pt modelId="{70617245-75A3-484D-94CD-5C97DEAB63B9}">
      <dgm:prSet phldrT="[Text]"/>
      <dgm:spPr/>
      <dgm:t>
        <a:bodyPr/>
        <a:lstStyle/>
        <a:p>
          <a:r>
            <a:rPr lang="en-US" dirty="0" smtClean="0"/>
            <a:t>Database First</a:t>
          </a:r>
          <a:endParaRPr lang="en-US" dirty="0"/>
        </a:p>
      </dgm:t>
    </dgm:pt>
    <dgm:pt modelId="{FBF72D37-5E49-4332-B203-79A3E769E14E}" type="parTrans" cxnId="{56C02EC4-A952-401C-98D1-344D6116613A}">
      <dgm:prSet/>
      <dgm:spPr/>
      <dgm:t>
        <a:bodyPr/>
        <a:lstStyle/>
        <a:p>
          <a:endParaRPr lang="en-US"/>
        </a:p>
      </dgm:t>
    </dgm:pt>
    <dgm:pt modelId="{803C0031-210B-4412-AB80-D584A641FB93}" type="sibTrans" cxnId="{56C02EC4-A952-401C-98D1-344D6116613A}">
      <dgm:prSet/>
      <dgm:spPr/>
      <dgm:t>
        <a:bodyPr/>
        <a:lstStyle/>
        <a:p>
          <a:endParaRPr lang="en-US"/>
        </a:p>
      </dgm:t>
    </dgm:pt>
    <dgm:pt modelId="{980FD9DE-3D36-43C1-8446-D1F1E1AEA8BB}" type="pres">
      <dgm:prSet presAssocID="{90A6C725-E9D3-4BE3-A868-F7D60C1BC92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A4A7E-C673-48B2-9D9B-E0A72DDC8D9B}" type="pres">
      <dgm:prSet presAssocID="{90A6C725-E9D3-4BE3-A868-F7D60C1BC92B}" presName="ribbon" presStyleLbl="node1" presStyleIdx="0" presStyleCnt="1" custScaleX="247125" custLinFactNeighborX="-429" custLinFactNeighborY="-1075"/>
      <dgm:spPr/>
    </dgm:pt>
    <dgm:pt modelId="{C165A247-D928-4941-B58F-192871F89A73}" type="pres">
      <dgm:prSet presAssocID="{90A6C725-E9D3-4BE3-A868-F7D60C1BC92B}" presName="leftArrowText" presStyleLbl="node1" presStyleIdx="0" presStyleCnt="1" custScaleX="210933" custLinFactX="-10939" custLinFactNeighborX="-100000" custLinFactNeighborY="-3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172D-F658-42C0-B19E-1CFB935FF8B2}" type="pres">
      <dgm:prSet presAssocID="{90A6C725-E9D3-4BE3-A868-F7D60C1BC92B}" presName="rightArrowText" presStyleLbl="node1" presStyleIdx="0" presStyleCnt="1" custScaleX="217991" custLinFactNeighborX="88843" custLinFactNeighborY="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F0D6E-0970-44A2-88A9-3DD51C605508}" srcId="{90A6C725-E9D3-4BE3-A868-F7D60C1BC92B}" destId="{932704D0-25F0-4543-87F1-6EFDC988BE68}" srcOrd="0" destOrd="0" parTransId="{46D87FD2-FC02-484D-92DB-1F67638D28E7}" sibTransId="{C27F0B38-710C-48E9-AC98-65D7BB0468C6}"/>
    <dgm:cxn modelId="{56C02EC4-A952-401C-98D1-344D6116613A}" srcId="{90A6C725-E9D3-4BE3-A868-F7D60C1BC92B}" destId="{70617245-75A3-484D-94CD-5C97DEAB63B9}" srcOrd="1" destOrd="0" parTransId="{FBF72D37-5E49-4332-B203-79A3E769E14E}" sibTransId="{803C0031-210B-4412-AB80-D584A641FB93}"/>
    <dgm:cxn modelId="{6AD91400-2B00-4E8A-9264-30FA838B1683}" type="presOf" srcId="{70617245-75A3-484D-94CD-5C97DEAB63B9}" destId="{0C41172D-F658-42C0-B19E-1CFB935FF8B2}" srcOrd="0" destOrd="0" presId="urn:microsoft.com/office/officeart/2005/8/layout/arrow6"/>
    <dgm:cxn modelId="{CE50571A-2DD7-4DC9-AA40-AF8CCC9E518F}" type="presOf" srcId="{932704D0-25F0-4543-87F1-6EFDC988BE68}" destId="{C165A247-D928-4941-B58F-192871F89A73}" srcOrd="0" destOrd="0" presId="urn:microsoft.com/office/officeart/2005/8/layout/arrow6"/>
    <dgm:cxn modelId="{C9925759-3D09-4889-8A42-9D4944FE2EF7}" type="presOf" srcId="{90A6C725-E9D3-4BE3-A868-F7D60C1BC92B}" destId="{980FD9DE-3D36-43C1-8446-D1F1E1AEA8BB}" srcOrd="0" destOrd="0" presId="urn:microsoft.com/office/officeart/2005/8/layout/arrow6"/>
    <dgm:cxn modelId="{612D2902-DF88-4002-803E-B3C3FC60CB1C}" type="presParOf" srcId="{980FD9DE-3D36-43C1-8446-D1F1E1AEA8BB}" destId="{495A4A7E-C673-48B2-9D9B-E0A72DDC8D9B}" srcOrd="0" destOrd="0" presId="urn:microsoft.com/office/officeart/2005/8/layout/arrow6"/>
    <dgm:cxn modelId="{F27CDB44-3734-4058-887B-0F161197FC07}" type="presParOf" srcId="{980FD9DE-3D36-43C1-8446-D1F1E1AEA8BB}" destId="{C165A247-D928-4941-B58F-192871F89A73}" srcOrd="1" destOrd="0" presId="urn:microsoft.com/office/officeart/2005/8/layout/arrow6"/>
    <dgm:cxn modelId="{69D8D896-72E2-49BE-B88E-8D2310E1D4D5}" type="presParOf" srcId="{980FD9DE-3D36-43C1-8446-D1F1E1AEA8BB}" destId="{0C41172D-F658-42C0-B19E-1CFB935FF8B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6C725-E9D3-4BE3-A868-F7D60C1BC92B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2704D0-25F0-4543-87F1-6EFDC988BE68}">
      <dgm:prSet phldrT="[Text]"/>
      <dgm:spPr/>
      <dgm:t>
        <a:bodyPr/>
        <a:lstStyle/>
        <a:p>
          <a:r>
            <a:rPr lang="en-US" dirty="0" smtClean="0"/>
            <a:t>Code First</a:t>
          </a:r>
          <a:endParaRPr lang="en-US" dirty="0"/>
        </a:p>
      </dgm:t>
    </dgm:pt>
    <dgm:pt modelId="{46D87FD2-FC02-484D-92DB-1F67638D28E7}" type="parTrans" cxnId="{F47F0D6E-0970-44A2-88A9-3DD51C605508}">
      <dgm:prSet/>
      <dgm:spPr/>
      <dgm:t>
        <a:bodyPr/>
        <a:lstStyle/>
        <a:p>
          <a:endParaRPr lang="en-US"/>
        </a:p>
      </dgm:t>
    </dgm:pt>
    <dgm:pt modelId="{C27F0B38-710C-48E9-AC98-65D7BB0468C6}" type="sibTrans" cxnId="{F47F0D6E-0970-44A2-88A9-3DD51C605508}">
      <dgm:prSet/>
      <dgm:spPr/>
      <dgm:t>
        <a:bodyPr/>
        <a:lstStyle/>
        <a:p>
          <a:endParaRPr lang="en-US"/>
        </a:p>
      </dgm:t>
    </dgm:pt>
    <dgm:pt modelId="{70617245-75A3-484D-94CD-5C97DEAB63B9}">
      <dgm:prSet phldrT="[Text]"/>
      <dgm:spPr/>
      <dgm:t>
        <a:bodyPr/>
        <a:lstStyle/>
        <a:p>
          <a:r>
            <a:rPr lang="en-US" dirty="0" smtClean="0"/>
            <a:t>Database First</a:t>
          </a:r>
          <a:endParaRPr lang="en-US" dirty="0"/>
        </a:p>
      </dgm:t>
    </dgm:pt>
    <dgm:pt modelId="{FBF72D37-5E49-4332-B203-79A3E769E14E}" type="parTrans" cxnId="{56C02EC4-A952-401C-98D1-344D6116613A}">
      <dgm:prSet/>
      <dgm:spPr/>
      <dgm:t>
        <a:bodyPr/>
        <a:lstStyle/>
        <a:p>
          <a:endParaRPr lang="en-US"/>
        </a:p>
      </dgm:t>
    </dgm:pt>
    <dgm:pt modelId="{803C0031-210B-4412-AB80-D584A641FB93}" type="sibTrans" cxnId="{56C02EC4-A952-401C-98D1-344D6116613A}">
      <dgm:prSet/>
      <dgm:spPr/>
      <dgm:t>
        <a:bodyPr/>
        <a:lstStyle/>
        <a:p>
          <a:endParaRPr lang="en-US"/>
        </a:p>
      </dgm:t>
    </dgm:pt>
    <dgm:pt modelId="{980FD9DE-3D36-43C1-8446-D1F1E1AEA8BB}" type="pres">
      <dgm:prSet presAssocID="{90A6C725-E9D3-4BE3-A868-F7D60C1BC92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A4A7E-C673-48B2-9D9B-E0A72DDC8D9B}" type="pres">
      <dgm:prSet presAssocID="{90A6C725-E9D3-4BE3-A868-F7D60C1BC92B}" presName="ribbon" presStyleLbl="node1" presStyleIdx="0" presStyleCnt="1" custScaleX="247125" custLinFactNeighborX="-429" custLinFactNeighborY="-1075"/>
      <dgm:spPr/>
    </dgm:pt>
    <dgm:pt modelId="{C165A247-D928-4941-B58F-192871F89A73}" type="pres">
      <dgm:prSet presAssocID="{90A6C725-E9D3-4BE3-A868-F7D60C1BC92B}" presName="leftArrowText" presStyleLbl="node1" presStyleIdx="0" presStyleCnt="1" custScaleX="210933" custLinFactX="-10939" custLinFactNeighborX="-100000" custLinFactNeighborY="-3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1172D-F658-42C0-B19E-1CFB935FF8B2}" type="pres">
      <dgm:prSet presAssocID="{90A6C725-E9D3-4BE3-A868-F7D60C1BC92B}" presName="rightArrowText" presStyleLbl="node1" presStyleIdx="0" presStyleCnt="1" custScaleX="217991" custLinFactNeighborX="88843" custLinFactNeighborY="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F0D6E-0970-44A2-88A9-3DD51C605508}" srcId="{90A6C725-E9D3-4BE3-A868-F7D60C1BC92B}" destId="{932704D0-25F0-4543-87F1-6EFDC988BE68}" srcOrd="0" destOrd="0" parTransId="{46D87FD2-FC02-484D-92DB-1F67638D28E7}" sibTransId="{C27F0B38-710C-48E9-AC98-65D7BB0468C6}"/>
    <dgm:cxn modelId="{56C02EC4-A952-401C-98D1-344D6116613A}" srcId="{90A6C725-E9D3-4BE3-A868-F7D60C1BC92B}" destId="{70617245-75A3-484D-94CD-5C97DEAB63B9}" srcOrd="1" destOrd="0" parTransId="{FBF72D37-5E49-4332-B203-79A3E769E14E}" sibTransId="{803C0031-210B-4412-AB80-D584A641FB93}"/>
    <dgm:cxn modelId="{6AD91400-2B00-4E8A-9264-30FA838B1683}" type="presOf" srcId="{70617245-75A3-484D-94CD-5C97DEAB63B9}" destId="{0C41172D-F658-42C0-B19E-1CFB935FF8B2}" srcOrd="0" destOrd="0" presId="urn:microsoft.com/office/officeart/2005/8/layout/arrow6"/>
    <dgm:cxn modelId="{CE50571A-2DD7-4DC9-AA40-AF8CCC9E518F}" type="presOf" srcId="{932704D0-25F0-4543-87F1-6EFDC988BE68}" destId="{C165A247-D928-4941-B58F-192871F89A73}" srcOrd="0" destOrd="0" presId="urn:microsoft.com/office/officeart/2005/8/layout/arrow6"/>
    <dgm:cxn modelId="{C9925759-3D09-4889-8A42-9D4944FE2EF7}" type="presOf" srcId="{90A6C725-E9D3-4BE3-A868-F7D60C1BC92B}" destId="{980FD9DE-3D36-43C1-8446-D1F1E1AEA8BB}" srcOrd="0" destOrd="0" presId="urn:microsoft.com/office/officeart/2005/8/layout/arrow6"/>
    <dgm:cxn modelId="{612D2902-DF88-4002-803E-B3C3FC60CB1C}" type="presParOf" srcId="{980FD9DE-3D36-43C1-8446-D1F1E1AEA8BB}" destId="{495A4A7E-C673-48B2-9D9B-E0A72DDC8D9B}" srcOrd="0" destOrd="0" presId="urn:microsoft.com/office/officeart/2005/8/layout/arrow6"/>
    <dgm:cxn modelId="{F27CDB44-3734-4058-887B-0F161197FC07}" type="presParOf" srcId="{980FD9DE-3D36-43C1-8446-D1F1E1AEA8BB}" destId="{C165A247-D928-4941-B58F-192871F89A73}" srcOrd="1" destOrd="0" presId="urn:microsoft.com/office/officeart/2005/8/layout/arrow6"/>
    <dgm:cxn modelId="{69D8D896-72E2-49BE-B88E-8D2310E1D4D5}" type="presParOf" srcId="{980FD9DE-3D36-43C1-8446-D1F1E1AEA8BB}" destId="{0C41172D-F658-42C0-B19E-1CFB935FF8B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4A7E-C673-48B2-9D9B-E0A72DDC8D9B}">
      <dsp:nvSpPr>
        <dsp:cNvPr id="0" name=""/>
        <dsp:cNvSpPr/>
      </dsp:nvSpPr>
      <dsp:spPr>
        <a:xfrm>
          <a:off x="706074" y="0"/>
          <a:ext cx="9559394" cy="1547297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A247-D928-4941-B58F-192871F89A73}">
      <dsp:nvSpPr>
        <dsp:cNvPr id="0" name=""/>
        <dsp:cNvSpPr/>
      </dsp:nvSpPr>
      <dsp:spPr>
        <a:xfrm>
          <a:off x="1908234" y="245567"/>
          <a:ext cx="2692601" cy="7581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Code First</a:t>
          </a:r>
          <a:endParaRPr lang="en-US" sz="3100" kern="1200" dirty="0"/>
        </a:p>
      </dsp:txBody>
      <dsp:txXfrm>
        <a:off x="1908234" y="245567"/>
        <a:ext cx="2692601" cy="758175"/>
      </dsp:txXfrm>
    </dsp:sp>
    <dsp:sp modelId="{0C41172D-F658-42C0-B19E-1CFB935FF8B2}">
      <dsp:nvSpPr>
        <dsp:cNvPr id="0" name=""/>
        <dsp:cNvSpPr/>
      </dsp:nvSpPr>
      <dsp:spPr>
        <a:xfrm>
          <a:off x="5952650" y="524948"/>
          <a:ext cx="3288643" cy="7581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0236" rIns="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Database First</a:t>
          </a:r>
          <a:endParaRPr lang="en-US" sz="3100" kern="1200" dirty="0"/>
        </a:p>
      </dsp:txBody>
      <dsp:txXfrm>
        <a:off x="5952650" y="524948"/>
        <a:ext cx="3288643" cy="75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4A7E-C673-48B2-9D9B-E0A72DDC8D9B}">
      <dsp:nvSpPr>
        <dsp:cNvPr id="0" name=""/>
        <dsp:cNvSpPr/>
      </dsp:nvSpPr>
      <dsp:spPr>
        <a:xfrm>
          <a:off x="2384916" y="0"/>
          <a:ext cx="6213327" cy="100569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A247-D928-4941-B58F-192871F89A73}">
      <dsp:nvSpPr>
        <dsp:cNvPr id="0" name=""/>
        <dsp:cNvSpPr/>
      </dsp:nvSpPr>
      <dsp:spPr>
        <a:xfrm>
          <a:off x="3166285" y="159611"/>
          <a:ext cx="1750112" cy="492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7564" rIns="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First</a:t>
          </a:r>
          <a:endParaRPr lang="en-US" sz="1900" kern="1200" dirty="0"/>
        </a:p>
      </dsp:txBody>
      <dsp:txXfrm>
        <a:off x="3166285" y="159611"/>
        <a:ext cx="1750112" cy="492792"/>
      </dsp:txXfrm>
    </dsp:sp>
    <dsp:sp modelId="{0C41172D-F658-42C0-B19E-1CFB935FF8B2}">
      <dsp:nvSpPr>
        <dsp:cNvPr id="0" name=""/>
        <dsp:cNvSpPr/>
      </dsp:nvSpPr>
      <dsp:spPr>
        <a:xfrm>
          <a:off x="5795037" y="341201"/>
          <a:ext cx="2137522" cy="49279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 First</a:t>
          </a:r>
          <a:endParaRPr lang="en-US" sz="1800" kern="1200" dirty="0"/>
        </a:p>
      </dsp:txBody>
      <dsp:txXfrm>
        <a:off x="5795037" y="341201"/>
        <a:ext cx="2137522" cy="49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AFA0C-1B84-49F9-AF36-B7A607BAE802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6F8D6-4C26-4725-8BFA-BC4477A526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8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CFE7-10D9-41BC-ABAE-6DC6A72D3411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B7B2-42AB-4724-92D2-6A2299D5AF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9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479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639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Conventions means</a:t>
            </a:r>
            <a:r>
              <a:rPr lang="en-SG" baseline="0" dirty="0" smtClean="0"/>
              <a:t> by creating the require properties, </a:t>
            </a:r>
            <a:r>
              <a:rPr lang="en-SG" baseline="0" dirty="0" err="1" smtClean="0"/>
              <a:t>ef</a:t>
            </a:r>
            <a:r>
              <a:rPr lang="en-SG" baseline="0" dirty="0" smtClean="0"/>
              <a:t> core will automatically identify and create the mapping relationship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9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20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1586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35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22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Enforcing</a:t>
            </a:r>
            <a:r>
              <a:rPr lang="en-SG" baseline="0" dirty="0" smtClean="0"/>
              <a:t> database constrains such as primary/foreign keys, null, varchar length </a:t>
            </a:r>
            <a:r>
              <a:rPr lang="en-SG" baseline="0" dirty="0" err="1" smtClean="0"/>
              <a:t>etc</a:t>
            </a:r>
            <a:endParaRPr lang="en-SG" baseline="0" dirty="0" smtClean="0"/>
          </a:p>
          <a:p>
            <a:endParaRPr lang="en-SG" baseline="0" dirty="0" smtClean="0"/>
          </a:p>
          <a:p>
            <a:r>
              <a:rPr lang="en-SG" baseline="0" dirty="0" smtClean="0"/>
              <a:t>All rules defined will be useful when creating form, validation is automated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495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56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10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4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193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Basically define all your</a:t>
            </a:r>
            <a:r>
              <a:rPr lang="en-SG" baseline="0" dirty="0" smtClean="0"/>
              <a:t> object classes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4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SG" dirty="0" smtClean="0"/>
              <a:t>Build</a:t>
            </a:r>
            <a:r>
              <a:rPr lang="en-SG" baseline="0" dirty="0" smtClean="0"/>
              <a:t> your data model first, define all your objects, fields, is it required, string length etc.</a:t>
            </a:r>
          </a:p>
          <a:p>
            <a:pPr marL="228600" indent="-228600">
              <a:buAutoNum type="arabicPeriod"/>
            </a:pPr>
            <a:r>
              <a:rPr lang="en-SG" baseline="0" dirty="0" smtClean="0"/>
              <a:t>Then use the migration command to create a checkpoint for database context</a:t>
            </a:r>
          </a:p>
          <a:p>
            <a:pPr marL="228600" indent="-228600">
              <a:buAutoNum type="arabicPeriod"/>
            </a:pPr>
            <a:r>
              <a:rPr lang="en-SG" baseline="0" dirty="0" smtClean="0"/>
              <a:t>Use update-database command to generate the actual database schema in </a:t>
            </a:r>
            <a:r>
              <a:rPr lang="en-SG" baseline="0" dirty="0" err="1" smtClean="0"/>
              <a:t>sql</a:t>
            </a:r>
            <a:r>
              <a:rPr lang="en-SG" baseline="0" dirty="0" smtClean="0"/>
              <a:t> server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53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72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Both will result in this</a:t>
            </a:r>
            <a:r>
              <a:rPr lang="en-SG" baseline="0" dirty="0" smtClean="0"/>
              <a:t> to advance your project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AB7B2-42AB-4724-92D2-6A2299D5AF8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7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170" y="901336"/>
            <a:ext cx="7190509" cy="342377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5171" y="4455620"/>
            <a:ext cx="719328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pic>
        <p:nvPicPr>
          <p:cNvPr id="12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6812280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00000">
                <a:schemeClr val="accent2">
                  <a:tint val="44500"/>
                  <a:satMod val="1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pic>
        <p:nvPicPr>
          <p:cNvPr id="9" name="Picture 2" descr="https://pluralsight2.imgix.net/paths/images/group-policy-administration-ee0dacafe8.png?w=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t="10060" r="10969" b="6050"/>
          <a:stretch/>
        </p:blipFill>
        <p:spPr bwMode="auto">
          <a:xfrm>
            <a:off x="1200149" y="1809749"/>
            <a:ext cx="270510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7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marL="0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4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113" y="1488838"/>
            <a:ext cx="5410926" cy="48123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88838"/>
            <a:ext cx="5410926" cy="4812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9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12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88839"/>
            <a:ext cx="541092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407674"/>
            <a:ext cx="5410927" cy="3869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2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25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2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B7E3A02-D44E-4BD3-8CD5-175398660608}" type="datetimeFigureOut">
              <a:rPr lang="en-SG" smtClean="0"/>
              <a:t>5/8/2019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22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68138"/>
            <a:ext cx="12192000" cy="38986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19000">
                <a:schemeClr val="accent2">
                  <a:tint val="44500"/>
                  <a:satMod val="160000"/>
                  <a:lumMod val="10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3585"/>
            <a:ext cx="11004732" cy="842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473200"/>
            <a:ext cx="11004732" cy="4828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3" y="6459785"/>
            <a:ext cx="99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89" y="6459785"/>
            <a:ext cx="1089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F218100-EB4F-4E77-908E-68E28FCC5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Microsoft YaHei UI" panose="020B0503020204020204" pitchFamily="34" charset="-122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ef6/modeling/code-first/data-annot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 smtClean="0"/>
              <a:t>Implementing</a:t>
            </a:r>
            <a:r>
              <a:rPr lang="en-SG" dirty="0" smtClean="0"/>
              <a:t> </a:t>
            </a:r>
            <a:br>
              <a:rPr lang="en-SG" dirty="0" smtClean="0"/>
            </a:br>
            <a:r>
              <a:rPr lang="en-SG" sz="5400" dirty="0" smtClean="0"/>
              <a:t>Entity Framework Core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4800" dirty="0" smtClean="0"/>
              <a:t>in Your Solution</a:t>
            </a:r>
            <a:endParaRPr lang="en-S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ENTITY FRAMEWORK CORE - Draft</a:t>
            </a:r>
          </a:p>
        </p:txBody>
      </p:sp>
    </p:spTree>
    <p:extLst>
      <p:ext uri="{BB962C8B-B14F-4D97-AF65-F5344CB8AC3E}">
        <p14:creationId xmlns:p14="http://schemas.microsoft.com/office/powerpoint/2010/main" val="2836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SG" dirty="0" smtClean="0"/>
              <a:t>Decide Source </a:t>
            </a:r>
            <a:r>
              <a:rPr lang="en-SG" dirty="0"/>
              <a:t>of truth: </a:t>
            </a:r>
          </a:p>
          <a:p>
            <a:pPr lvl="1"/>
            <a:r>
              <a:rPr lang="en-SG" b="1" dirty="0"/>
              <a:t>Database </a:t>
            </a:r>
            <a:r>
              <a:rPr lang="en-SG" b="1" dirty="0" smtClean="0"/>
              <a:t>schema </a:t>
            </a:r>
            <a:r>
              <a:rPr lang="en-SG" dirty="0" smtClean="0"/>
              <a:t>or </a:t>
            </a:r>
            <a:r>
              <a:rPr lang="en-SG" b="1" dirty="0" smtClean="0"/>
              <a:t>Data </a:t>
            </a:r>
            <a:r>
              <a:rPr lang="en-SG" b="1" dirty="0" smtClean="0"/>
              <a:t>model</a:t>
            </a:r>
            <a:endParaRPr lang="en-SG" dirty="0"/>
          </a:p>
          <a:p>
            <a:pPr lvl="1"/>
            <a:r>
              <a:rPr lang="en-SG" dirty="0" smtClean="0"/>
              <a:t>Simply </a:t>
            </a:r>
            <a:r>
              <a:rPr lang="en-SG" dirty="0" smtClean="0"/>
              <a:t>go through the </a:t>
            </a:r>
            <a:r>
              <a:rPr lang="en-SG" b="1" dirty="0" smtClean="0"/>
              <a:t>steps for setting up database </a:t>
            </a:r>
            <a:r>
              <a:rPr lang="en-SG" dirty="0" smtClean="0"/>
              <a:t>schema </a:t>
            </a:r>
            <a:r>
              <a:rPr lang="en-SG" dirty="0" smtClean="0"/>
              <a:t>for code first or database first approach again</a:t>
            </a:r>
            <a:r>
              <a:rPr lang="en-SG" dirty="0" smtClean="0"/>
              <a:t>.</a:t>
            </a:r>
            <a:endParaRPr lang="en-SG" dirty="0"/>
          </a:p>
          <a:p>
            <a:pPr lvl="1"/>
            <a:r>
              <a:rPr lang="en-SG" dirty="0" smtClean="0"/>
              <a:t>The updated model/database will be generated accordingly.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Managing Database Schemas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22572" y="1640803"/>
            <a:ext cx="4044079" cy="4196350"/>
            <a:chOff x="1322572" y="1640803"/>
            <a:chExt cx="4044079" cy="4196350"/>
          </a:xfrm>
        </p:grpSpPr>
        <p:sp>
          <p:nvSpPr>
            <p:cNvPr id="4" name="Rectangular Callout 3"/>
            <p:cNvSpPr/>
            <p:nvPr/>
          </p:nvSpPr>
          <p:spPr>
            <a:xfrm>
              <a:off x="1803400" y="4211553"/>
              <a:ext cx="3073400" cy="1625600"/>
            </a:xfrm>
            <a:prstGeom prst="wedgeRectCallout">
              <a:avLst>
                <a:gd name="adj1" fmla="val -63929"/>
                <a:gd name="adj2" fmla="val -3996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2000" b="1" dirty="0"/>
                <a:t>What if I </a:t>
              </a:r>
              <a:r>
                <a:rPr lang="en-SG" sz="2000" b="1" dirty="0">
                  <a:solidFill>
                    <a:srgbClr val="C00000"/>
                  </a:solidFill>
                </a:rPr>
                <a:t>change</a:t>
              </a:r>
              <a:r>
                <a:rPr lang="en-SG" sz="2000" b="1" dirty="0"/>
                <a:t> the model or database </a:t>
              </a:r>
              <a:r>
                <a:rPr lang="en-SG" sz="2000" b="1" dirty="0" smtClean="0"/>
                <a:t>schema?</a:t>
              </a:r>
              <a:endParaRPr lang="en-SG" sz="2000" b="1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2572" y="1640803"/>
              <a:ext cx="1628775" cy="2236232"/>
              <a:chOff x="2837357" y="4081202"/>
              <a:chExt cx="1628775" cy="223623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7357" y="4081202"/>
                <a:ext cx="1628775" cy="18669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63895" y="5948102"/>
                <a:ext cx="1449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 smtClean="0"/>
                  <a:t>Data</a:t>
                </a:r>
                <a:r>
                  <a:rPr lang="en-SG" dirty="0" smtClean="0"/>
                  <a:t> </a:t>
                </a:r>
                <a:r>
                  <a:rPr lang="en-SG" b="1" dirty="0" smtClean="0"/>
                  <a:t>Model</a:t>
                </a:r>
                <a:endParaRPr lang="en-SG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04551" y="1640803"/>
              <a:ext cx="1562100" cy="2207657"/>
              <a:chOff x="8484095" y="4006720"/>
              <a:chExt cx="1562100" cy="220765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4095" y="4006720"/>
                <a:ext cx="1562100" cy="1838325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701433" y="5845045"/>
                <a:ext cx="1181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 smtClean="0"/>
                  <a:t>Database</a:t>
                </a:r>
                <a:endParaRPr lang="en-SG" b="1" dirty="0"/>
              </a:p>
            </p:txBody>
          </p:sp>
        </p:grpSp>
        <p:sp>
          <p:nvSpPr>
            <p:cNvPr id="13" name="Not Equal 12"/>
            <p:cNvSpPr/>
            <p:nvPr/>
          </p:nvSpPr>
          <p:spPr>
            <a:xfrm>
              <a:off x="2953283" y="2219560"/>
              <a:ext cx="773634" cy="709386"/>
            </a:xfrm>
            <a:prstGeom prst="mathNot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9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SG" dirty="0"/>
              <a:t>EF</a:t>
            </a:r>
            <a:r>
              <a:rPr lang="en-SG" dirty="0" smtClean="0"/>
              <a:t> core support complex table relationships:</a:t>
            </a:r>
          </a:p>
          <a:p>
            <a:pPr lvl="1"/>
            <a:r>
              <a:rPr lang="en-SG" dirty="0" smtClean="0"/>
              <a:t>One </a:t>
            </a:r>
            <a:r>
              <a:rPr lang="en-SG" dirty="0"/>
              <a:t>to </a:t>
            </a:r>
            <a:r>
              <a:rPr lang="en-SG" dirty="0" smtClean="0"/>
              <a:t>One </a:t>
            </a:r>
          </a:p>
          <a:p>
            <a:pPr lvl="1"/>
            <a:r>
              <a:rPr lang="en-SG" dirty="0" smtClean="0"/>
              <a:t>One </a:t>
            </a:r>
            <a:r>
              <a:rPr lang="en-SG" dirty="0"/>
              <a:t>to </a:t>
            </a:r>
            <a:r>
              <a:rPr lang="en-SG" dirty="0" smtClean="0"/>
              <a:t>Many </a:t>
            </a:r>
          </a:p>
          <a:p>
            <a:pPr lvl="1"/>
            <a:r>
              <a:rPr lang="en-SG" dirty="0" smtClean="0"/>
              <a:t>Many </a:t>
            </a:r>
            <a:r>
              <a:rPr lang="en-SG" dirty="0"/>
              <a:t>to </a:t>
            </a:r>
            <a:r>
              <a:rPr lang="en-SG" dirty="0" smtClean="0"/>
              <a:t>Many</a:t>
            </a:r>
            <a:endParaRPr lang="en-SG" dirty="0"/>
          </a:p>
          <a:p>
            <a:r>
              <a:rPr lang="en-SG" dirty="0" smtClean="0"/>
              <a:t>Two ways to define entity relationships:</a:t>
            </a:r>
          </a:p>
          <a:p>
            <a:pPr lvl="1"/>
            <a:r>
              <a:rPr lang="en-SG" b="1" dirty="0" smtClean="0"/>
              <a:t>Define in data model </a:t>
            </a:r>
            <a:r>
              <a:rPr lang="en-SG" b="1" dirty="0" smtClean="0"/>
              <a:t>(</a:t>
            </a:r>
            <a:r>
              <a:rPr lang="en-SG" b="1" dirty="0" err="1" smtClean="0"/>
              <a:t>a.k.a</a:t>
            </a:r>
            <a:r>
              <a:rPr lang="en-SG" b="1" dirty="0" smtClean="0"/>
              <a:t> conventions)</a:t>
            </a:r>
            <a:endParaRPr lang="en-SG" b="1" dirty="0" smtClean="0"/>
          </a:p>
          <a:p>
            <a:pPr lvl="1"/>
            <a:r>
              <a:rPr lang="en-SG" dirty="0" smtClean="0"/>
              <a:t>Define in database </a:t>
            </a:r>
            <a:r>
              <a:rPr lang="en-SG" dirty="0" smtClean="0"/>
              <a:t>context </a:t>
            </a:r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Take a look at EF Core Relation Mapping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3281" y="3047206"/>
            <a:ext cx="4953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Conventions: One </a:t>
            </a:r>
            <a:r>
              <a:rPr lang="en-SG" dirty="0" smtClean="0"/>
              <a:t>to One Relationship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624114" y="1473200"/>
            <a:ext cx="11004732" cy="1322643"/>
          </a:xfrm>
        </p:spPr>
        <p:txBody>
          <a:bodyPr/>
          <a:lstStyle/>
          <a:p>
            <a:r>
              <a:rPr lang="en-US" b="1" dirty="0" smtClean="0"/>
              <a:t>One to one</a:t>
            </a:r>
            <a:r>
              <a:rPr lang="en-US" dirty="0" smtClean="0"/>
              <a:t> relationship of </a:t>
            </a:r>
            <a:r>
              <a:rPr lang="en-US" b="1" dirty="0" smtClean="0"/>
              <a:t>student address </a:t>
            </a:r>
            <a:r>
              <a:rPr lang="en-US" dirty="0" smtClean="0"/>
              <a:t>entity. </a:t>
            </a:r>
          </a:p>
          <a:p>
            <a:r>
              <a:rPr lang="en-US" dirty="0" smtClean="0"/>
              <a:t>Here each student will only have </a:t>
            </a:r>
            <a:r>
              <a:rPr lang="en-US" b="1" dirty="0" smtClean="0"/>
              <a:t>one address </a:t>
            </a:r>
            <a:r>
              <a:rPr lang="en-US" dirty="0" smtClean="0"/>
              <a:t>detail and each address detail will only belong to </a:t>
            </a:r>
            <a:r>
              <a:rPr lang="en-US" b="1" dirty="0" smtClean="0"/>
              <a:t>one student</a:t>
            </a:r>
            <a:r>
              <a:rPr lang="en-US" dirty="0" smtClean="0"/>
              <a:t>.</a:t>
            </a:r>
            <a:endParaRPr lang="en-SG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364230" y="3110924"/>
            <a:ext cx="3829050" cy="3038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Pentagon 10"/>
          <p:cNvSpPr/>
          <p:nvPr/>
        </p:nvSpPr>
        <p:spPr>
          <a:xfrm flipH="1">
            <a:off x="6972881" y="3785236"/>
            <a:ext cx="3808238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3" name="Pentagon 12"/>
          <p:cNvSpPr/>
          <p:nvPr/>
        </p:nvSpPr>
        <p:spPr>
          <a:xfrm flipH="1">
            <a:off x="6972880" y="5414705"/>
            <a:ext cx="3808240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4" name="Pentagon 13"/>
          <p:cNvSpPr/>
          <p:nvPr/>
        </p:nvSpPr>
        <p:spPr>
          <a:xfrm>
            <a:off x="1866900" y="5052755"/>
            <a:ext cx="186843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Foreign Key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9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Conventions: One </a:t>
            </a:r>
            <a:r>
              <a:rPr lang="en-SG" dirty="0" smtClean="0"/>
              <a:t>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4114" y="1473201"/>
            <a:ext cx="11004732" cy="1289050"/>
          </a:xfrm>
        </p:spPr>
        <p:txBody>
          <a:bodyPr/>
          <a:lstStyle/>
          <a:p>
            <a:r>
              <a:rPr lang="en-SG" b="1" dirty="0" smtClean="0"/>
              <a:t>One to Many </a:t>
            </a:r>
            <a:r>
              <a:rPr lang="en-SG" dirty="0" smtClean="0"/>
              <a:t>relationship for students enrolled in diplomas.</a:t>
            </a:r>
          </a:p>
          <a:p>
            <a:r>
              <a:rPr lang="en-SG" dirty="0" smtClean="0"/>
              <a:t>Here diploma can have </a:t>
            </a:r>
            <a:r>
              <a:rPr lang="en-SG" b="1" dirty="0" smtClean="0"/>
              <a:t>many students </a:t>
            </a:r>
            <a:r>
              <a:rPr lang="en-SG" dirty="0" smtClean="0"/>
              <a:t>while students can only be enrolled in </a:t>
            </a:r>
            <a:r>
              <a:rPr lang="en-SG" b="1" dirty="0" smtClean="0"/>
              <a:t>one diploma</a:t>
            </a:r>
            <a:r>
              <a:rPr lang="en-SG" dirty="0" smtClean="0"/>
              <a:t>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615"/>
          <a:stretch/>
        </p:blipFill>
        <p:spPr>
          <a:xfrm>
            <a:off x="6195786" y="4200176"/>
            <a:ext cx="3805238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Pentagon 8"/>
          <p:cNvSpPr/>
          <p:nvPr/>
        </p:nvSpPr>
        <p:spPr>
          <a:xfrm>
            <a:off x="3022637" y="5704613"/>
            <a:ext cx="347486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Reference navigation property</a:t>
            </a:r>
          </a:p>
        </p:txBody>
      </p:sp>
      <p:sp>
        <p:nvSpPr>
          <p:cNvPr id="10" name="Pentagon 9"/>
          <p:cNvSpPr/>
          <p:nvPr/>
        </p:nvSpPr>
        <p:spPr>
          <a:xfrm flipH="1">
            <a:off x="9829717" y="5315127"/>
            <a:ext cx="1868435" cy="5243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Foreign Key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62" y="2929166"/>
            <a:ext cx="4705350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4498658" y="3382108"/>
            <a:ext cx="3474865" cy="1046857"/>
            <a:chOff x="4498658" y="3382108"/>
            <a:chExt cx="3474865" cy="1046857"/>
          </a:xfrm>
        </p:grpSpPr>
        <p:sp>
          <p:nvSpPr>
            <p:cNvPr id="13" name="Pentagon 12"/>
            <p:cNvSpPr/>
            <p:nvPr/>
          </p:nvSpPr>
          <p:spPr>
            <a:xfrm rot="5400000">
              <a:off x="4238383" y="3644302"/>
              <a:ext cx="1044939" cy="52438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2" name="Pentagon 11"/>
            <p:cNvSpPr/>
            <p:nvPr/>
          </p:nvSpPr>
          <p:spPr>
            <a:xfrm flipH="1">
              <a:off x="4498658" y="3382108"/>
              <a:ext cx="3474865" cy="524388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Collection </a:t>
              </a:r>
              <a:r>
                <a:rPr lang="en-SG" dirty="0"/>
                <a:t>navigation 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0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Conventions: Many </a:t>
            </a:r>
            <a:r>
              <a:rPr lang="en-SG" dirty="0" smtClean="0"/>
              <a:t>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 smtClean="0"/>
              <a:t>Many to many </a:t>
            </a:r>
            <a:r>
              <a:rPr lang="en-SG" dirty="0" smtClean="0"/>
              <a:t>relationship for student course modules. </a:t>
            </a:r>
          </a:p>
          <a:p>
            <a:r>
              <a:rPr lang="en-SG" dirty="0" smtClean="0"/>
              <a:t>Here modules can have </a:t>
            </a:r>
            <a:r>
              <a:rPr lang="en-SG" b="1" dirty="0" smtClean="0"/>
              <a:t>many students </a:t>
            </a:r>
            <a:r>
              <a:rPr lang="en-SG" dirty="0" smtClean="0"/>
              <a:t>and student can have </a:t>
            </a:r>
            <a:r>
              <a:rPr lang="en-SG" b="1" dirty="0" smtClean="0"/>
              <a:t>many modules</a:t>
            </a:r>
            <a:r>
              <a:rPr lang="en-SG" dirty="0" smtClean="0"/>
              <a:t>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546" y="2707801"/>
            <a:ext cx="35433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4291450"/>
            <a:ext cx="574357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1365"/>
          <a:stretch/>
        </p:blipFill>
        <p:spPr>
          <a:xfrm>
            <a:off x="747712" y="2497119"/>
            <a:ext cx="5853113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8085546" y="5336263"/>
            <a:ext cx="35433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 Join Table Class is Needed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6491287" y="3580568"/>
            <a:ext cx="1919288" cy="322620"/>
            <a:chOff x="6491287" y="3580568"/>
            <a:chExt cx="1919288" cy="32262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6491287" y="3887212"/>
              <a:ext cx="1919288" cy="15976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22891" y="3580568"/>
              <a:ext cx="1121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 smtClean="0"/>
                <a:t>One to Many</a:t>
              </a:r>
              <a:endParaRPr lang="en-SG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57053" y="4782981"/>
            <a:ext cx="2053522" cy="1189195"/>
            <a:chOff x="6357053" y="4782981"/>
            <a:chExt cx="2053522" cy="1189195"/>
          </a:xfrm>
        </p:grpSpPr>
        <p:cxnSp>
          <p:nvCxnSpPr>
            <p:cNvPr id="11" name="Elbow Connector 10"/>
            <p:cNvCxnSpPr/>
            <p:nvPr/>
          </p:nvCxnSpPr>
          <p:spPr>
            <a:xfrm flipV="1">
              <a:off x="6357053" y="4800600"/>
              <a:ext cx="2053522" cy="1171576"/>
            </a:xfrm>
            <a:prstGeom prst="bentConnector3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6200000">
              <a:off x="6643763" y="5205404"/>
              <a:ext cx="1121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 smtClean="0"/>
                <a:t>One to Many</a:t>
              </a:r>
              <a:endParaRPr lang="en-SG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8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Conventions: Many </a:t>
            </a:r>
            <a:r>
              <a:rPr lang="en-SG" dirty="0" smtClean="0"/>
              <a:t>to Many Relationship</a:t>
            </a:r>
            <a:endParaRPr lang="en-S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4114" y="1473201"/>
            <a:ext cx="11004731" cy="831849"/>
          </a:xfrm>
        </p:spPr>
        <p:txBody>
          <a:bodyPr/>
          <a:lstStyle/>
          <a:p>
            <a:r>
              <a:rPr lang="en-SG" dirty="0" smtClean="0"/>
              <a:t>As student module class is a </a:t>
            </a:r>
            <a:r>
              <a:rPr lang="en-SG" b="1" dirty="0" smtClean="0"/>
              <a:t>join table class</a:t>
            </a:r>
            <a:r>
              <a:rPr lang="en-SG" dirty="0" smtClean="0"/>
              <a:t>,</a:t>
            </a:r>
            <a:r>
              <a:rPr lang="en-SG" dirty="0"/>
              <a:t> </a:t>
            </a:r>
            <a:r>
              <a:rPr lang="en-SG" dirty="0" smtClean="0"/>
              <a:t>we will need to define the join relationship in </a:t>
            </a:r>
            <a:r>
              <a:rPr lang="en-SG" b="1" dirty="0" smtClean="0"/>
              <a:t>database context </a:t>
            </a:r>
            <a:r>
              <a:rPr lang="en-SG" dirty="0" smtClean="0"/>
              <a:t>using fluent API.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71965"/>
            <a:ext cx="615315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Pentagon 14"/>
          <p:cNvSpPr/>
          <p:nvPr/>
        </p:nvSpPr>
        <p:spPr>
          <a:xfrm>
            <a:off x="457200" y="3181350"/>
            <a:ext cx="3017665" cy="6954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Student Module </a:t>
            </a:r>
          </a:p>
          <a:p>
            <a:pPr algn="ctr"/>
            <a:r>
              <a:rPr lang="en-SG" dirty="0" smtClean="0"/>
              <a:t>Composite Key</a:t>
            </a:r>
            <a:endParaRPr lang="en-SG" dirty="0"/>
          </a:p>
        </p:txBody>
      </p:sp>
      <p:sp>
        <p:nvSpPr>
          <p:cNvPr id="16" name="Pentagon 15"/>
          <p:cNvSpPr/>
          <p:nvPr/>
        </p:nvSpPr>
        <p:spPr>
          <a:xfrm flipH="1">
            <a:off x="7105566" y="4229188"/>
            <a:ext cx="4523279" cy="6380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One to Many Relationship between </a:t>
            </a:r>
            <a:r>
              <a:rPr lang="en-SG" b="1" dirty="0" smtClean="0"/>
              <a:t>Student</a:t>
            </a:r>
            <a:r>
              <a:rPr lang="en-SG" dirty="0" smtClean="0"/>
              <a:t> and </a:t>
            </a:r>
            <a:r>
              <a:rPr lang="en-SG" b="1" dirty="0" smtClean="0"/>
              <a:t>Student Module</a:t>
            </a:r>
            <a:endParaRPr lang="en-SG" b="1" dirty="0"/>
          </a:p>
        </p:txBody>
      </p:sp>
      <p:sp>
        <p:nvSpPr>
          <p:cNvPr id="17" name="Pentagon 16"/>
          <p:cNvSpPr/>
          <p:nvPr/>
        </p:nvSpPr>
        <p:spPr>
          <a:xfrm flipH="1">
            <a:off x="7105566" y="5327241"/>
            <a:ext cx="4523279" cy="6380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One to Many Relationship between </a:t>
            </a:r>
            <a:r>
              <a:rPr lang="en-SG" b="1" dirty="0" smtClean="0"/>
              <a:t>Module</a:t>
            </a:r>
            <a:r>
              <a:rPr lang="en-SG" dirty="0" smtClean="0"/>
              <a:t> and </a:t>
            </a:r>
            <a:r>
              <a:rPr lang="en-SG" b="1" dirty="0" smtClean="0"/>
              <a:t>Student Module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235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SG" dirty="0" smtClean="0"/>
              <a:t>Similar to SQL, the data models can use Data Annotation to </a:t>
            </a:r>
            <a:r>
              <a:rPr lang="en-SG" b="1" dirty="0" smtClean="0"/>
              <a:t>enforce rules </a:t>
            </a:r>
            <a:r>
              <a:rPr lang="en-SG" dirty="0" smtClean="0"/>
              <a:t>on each model properties.</a:t>
            </a:r>
          </a:p>
          <a:p>
            <a:pPr lvl="1"/>
            <a:r>
              <a:rPr lang="en-SG" dirty="0" smtClean="0"/>
              <a:t>Allow NULL</a:t>
            </a:r>
          </a:p>
          <a:p>
            <a:pPr lvl="1"/>
            <a:r>
              <a:rPr lang="en-SG" dirty="0" smtClean="0"/>
              <a:t>String Length </a:t>
            </a:r>
            <a:r>
              <a:rPr lang="en-SG" dirty="0" err="1" smtClean="0"/>
              <a:t>etc</a:t>
            </a:r>
            <a:endParaRPr lang="en-SG" dirty="0"/>
          </a:p>
          <a:p>
            <a:r>
              <a:rPr lang="en-SG" dirty="0" smtClean="0"/>
              <a:t>Not only SQL constrains, data annotation can be useful for defining </a:t>
            </a:r>
            <a:r>
              <a:rPr lang="en-SG" b="1" dirty="0" smtClean="0"/>
              <a:t>other behaviours </a:t>
            </a:r>
            <a:r>
              <a:rPr lang="en-SG" dirty="0" smtClean="0"/>
              <a:t>such as:</a:t>
            </a:r>
          </a:p>
          <a:p>
            <a:pPr lvl="1"/>
            <a:r>
              <a:rPr lang="en-SG" dirty="0" smtClean="0"/>
              <a:t>Alias</a:t>
            </a:r>
          </a:p>
          <a:p>
            <a:pPr lvl="1"/>
            <a:r>
              <a:rPr lang="en-SG" dirty="0" smtClean="0"/>
              <a:t>To be excluded in mapping</a:t>
            </a:r>
          </a:p>
          <a:p>
            <a:pPr lvl="1"/>
            <a:r>
              <a:rPr lang="en-SG" dirty="0" smtClean="0"/>
              <a:t>Regex </a:t>
            </a:r>
          </a:p>
          <a:p>
            <a:r>
              <a:rPr lang="en-SG" dirty="0" smtClean="0"/>
              <a:t>Useful for form </a:t>
            </a:r>
            <a:r>
              <a:rPr lang="en-SG" b="1" dirty="0" smtClean="0"/>
              <a:t>validation</a:t>
            </a:r>
            <a:r>
              <a:rPr lang="en-SG" dirty="0" smtClean="0"/>
              <a:t> </a:t>
            </a:r>
            <a:endParaRPr lang="en-S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SQL Constrains using Data Annotation</a:t>
            </a:r>
            <a:endParaRPr lang="en-S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24844" y="2123281"/>
            <a:ext cx="2913756" cy="3339744"/>
          </a:xfrm>
          <a:prstGeom prst="rect">
            <a:avLst/>
          </a:prstGeom>
        </p:spPr>
      </p:pic>
      <p:sp>
        <p:nvSpPr>
          <p:cNvPr id="4" name="Double Bracket 3"/>
          <p:cNvSpPr/>
          <p:nvPr/>
        </p:nvSpPr>
        <p:spPr>
          <a:xfrm>
            <a:off x="1410047" y="2092640"/>
            <a:ext cx="3943350" cy="3370385"/>
          </a:xfrm>
          <a:prstGeom prst="bracketPair">
            <a:avLst>
              <a:gd name="adj" fmla="val 59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0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Database Schema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674798"/>
              </p:ext>
            </p:extLst>
          </p:nvPr>
        </p:nvGraphicFramePr>
        <p:xfrm>
          <a:off x="623888" y="1473200"/>
          <a:ext cx="1100455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database table and/or schema that a class is mapped to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[Table(“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different_table_name_instead_of_book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Book{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database column that a property is mapped to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[Column("Description", Order = 2, 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ForeignKey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property is used as a foreign key in a relationship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ForeignKey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("Author")]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AuthorFK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5572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Database Schema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383014"/>
              </p:ext>
            </p:extLst>
          </p:nvPr>
        </p:nvGraphicFramePr>
        <p:xfrm>
          <a:off x="623888" y="1473200"/>
          <a:ext cx="110045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DatabaseGenerated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how the database generates values for a property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DatabaseGeneratedOption.Computed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LastAccessed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983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NotMapped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Applied to properties or classes that are to be excluded from database mapping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NotMapped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$"{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{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}";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50953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7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Database Schema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303955"/>
              </p:ext>
            </p:extLst>
          </p:nvPr>
        </p:nvGraphicFramePr>
        <p:xfrm>
          <a:off x="623888" y="1473200"/>
          <a:ext cx="1100455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chemeClr val="tx1"/>
                          </a:solidFill>
                        </a:rPr>
                        <a:t>InverseProperty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inverse of a navigation </a:t>
                      </a:r>
                      <a:r>
                        <a:rPr lang="en-US" dirty="0" smtClean="0">
                          <a:effectLst/>
                        </a:rPr>
                        <a:t>property when you have conflicting</a:t>
                      </a:r>
                      <a:r>
                        <a:rPr lang="en-US" baseline="0" dirty="0" smtClean="0">
                          <a:effectLst/>
                        </a:rPr>
                        <a:t> navigation properties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Contact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User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User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UpdatedBy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SG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User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InverseProperty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CreatedBy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List&lt;Contact&gt;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ContactsCreated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InverseProperty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SG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UpdatedBy</a:t>
                      </a:r>
                      <a:r>
                        <a:rPr lang="en-SG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")]</a:t>
                      </a:r>
                    </a:p>
                    <a:p>
                      <a:pPr lvl="1"/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List&lt;Contact&gt; </a:t>
                      </a: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ContactsUpdated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763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Overview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Entity Framework Core In Action</a:t>
            </a:r>
          </a:p>
          <a:p>
            <a:r>
              <a:rPr lang="en-SG" dirty="0" smtClean="0"/>
              <a:t>Implementation Approaches</a:t>
            </a:r>
          </a:p>
          <a:p>
            <a:pPr lvl="1"/>
            <a:r>
              <a:rPr lang="en-SG" dirty="0" smtClean="0"/>
              <a:t>Code First</a:t>
            </a:r>
          </a:p>
          <a:p>
            <a:pPr lvl="1"/>
            <a:r>
              <a:rPr lang="en-SG" dirty="0" smtClean="0"/>
              <a:t>Database First</a:t>
            </a:r>
          </a:p>
          <a:p>
            <a:r>
              <a:rPr lang="en-SG" dirty="0"/>
              <a:t>Take a look at EF Core Relation Mapping</a:t>
            </a:r>
            <a:endParaRPr lang="en-SG" dirty="0" smtClean="0"/>
          </a:p>
          <a:p>
            <a:pPr lvl="1"/>
            <a:r>
              <a:rPr lang="en-SG" dirty="0" smtClean="0"/>
              <a:t>One to one</a:t>
            </a:r>
          </a:p>
          <a:p>
            <a:pPr lvl="1"/>
            <a:r>
              <a:rPr lang="en-SG" dirty="0" smtClean="0"/>
              <a:t>One to many</a:t>
            </a:r>
          </a:p>
          <a:p>
            <a:pPr lvl="1"/>
            <a:r>
              <a:rPr lang="en-SG" dirty="0" smtClean="0"/>
              <a:t>Many to </a:t>
            </a:r>
            <a:r>
              <a:rPr lang="en-SG" dirty="0" smtClean="0"/>
              <a:t>many</a:t>
            </a:r>
          </a:p>
          <a:p>
            <a:r>
              <a:rPr lang="en-SG" dirty="0" smtClean="0"/>
              <a:t>Managing Database Schemas</a:t>
            </a:r>
            <a:endParaRPr lang="en-SG" dirty="0" smtClean="0"/>
          </a:p>
          <a:p>
            <a:r>
              <a:rPr lang="en-SG" dirty="0" smtClean="0"/>
              <a:t>Model Constrains using </a:t>
            </a:r>
            <a:r>
              <a:rPr lang="en-SG" dirty="0"/>
              <a:t>Data </a:t>
            </a:r>
            <a:r>
              <a:rPr lang="en-SG" dirty="0" smtClean="0"/>
              <a:t>Annotation</a:t>
            </a:r>
            <a:endParaRPr lang="en-SG" dirty="0"/>
          </a:p>
          <a:p>
            <a:pPr lvl="1"/>
            <a:endParaRPr lang="en-SG" dirty="0" smtClean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00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Attributes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55278"/>
              </p:ext>
            </p:extLst>
          </p:nvPr>
        </p:nvGraphicFramePr>
        <p:xfrm>
          <a:off x="623888" y="1473200"/>
          <a:ext cx="1100455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SG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one or more properties as a Key.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[Key]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 will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create key for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“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u="none" dirty="0" smtClean="0"/>
                        <a:t>Timestamp</a:t>
                      </a:r>
                      <a:endParaRPr lang="en-SG" u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data type of the database column.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byte[]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RowVersion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Attributes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501431"/>
              </p:ext>
            </p:extLst>
          </p:nvPr>
        </p:nvGraphicFramePr>
        <p:xfrm>
          <a:off x="623888" y="1473200"/>
          <a:ext cx="1100455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the property is included in concurrency checks for WHERE/UPDATE/DELETE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ConcurrencyCheck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SG" b="0" u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that the property's value is required. Provide client-side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validation as well.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[Required]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2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Annotations for </a:t>
            </a:r>
            <a:r>
              <a:rPr lang="en-SG" b="1" dirty="0" smtClean="0"/>
              <a:t>Attributes</a:t>
            </a:r>
            <a:endParaRPr lang="en-SG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3615"/>
              </p:ext>
            </p:extLst>
          </p:nvPr>
        </p:nvGraphicFramePr>
        <p:xfrm>
          <a:off x="623888" y="1473200"/>
          <a:ext cx="1100455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12">
                  <a:extLst>
                    <a:ext uri="{9D8B030D-6E8A-4147-A177-3AD203B41FA5}">
                      <a16:colId xmlns:a16="http://schemas.microsoft.com/office/drawing/2014/main" val="2666028832"/>
                    </a:ext>
                  </a:extLst>
                </a:gridCol>
                <a:gridCol w="8783638">
                  <a:extLst>
                    <a:ext uri="{9D8B030D-6E8A-4147-A177-3AD203B41FA5}">
                      <a16:colId xmlns:a16="http://schemas.microsoft.com/office/drawing/2014/main" val="182037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Annotation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Function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rgbClr val="000000"/>
                          </a:solidFill>
                          <a:effectLst/>
                        </a:rPr>
                        <a:t>MaxLength</a:t>
                      </a:r>
                      <a:endParaRPr lang="en-SG" b="0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maximum allowed length of the property value (string or array</a:t>
                      </a:r>
                      <a:r>
                        <a:rPr lang="en-US" dirty="0" smtClean="0">
                          <a:effectLst/>
                        </a:rPr>
                        <a:t>).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(150)]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926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b="0" u="none" dirty="0" err="1">
                          <a:solidFill>
                            <a:srgbClr val="000000"/>
                          </a:solidFill>
                          <a:effectLst/>
                        </a:rPr>
                        <a:t>StringLength</a:t>
                      </a:r>
                      <a:endParaRPr lang="en-SG" b="0" u="non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maximum allowed length of the property value (string </a:t>
                      </a:r>
                      <a:r>
                        <a:rPr lang="en-US" dirty="0" smtClean="0">
                          <a:effectLst/>
                        </a:rPr>
                        <a:t>only)</a:t>
                      </a: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i="0" kern="12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r>
                        <a:rPr lang="en-US" sz="1800" b="0" i="0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(150)]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Title { get; set; }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220194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888" y="5058954"/>
            <a:ext cx="1100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And many more annotations, find out more </a:t>
            </a:r>
            <a:r>
              <a:rPr lang="en-SG" dirty="0" smtClean="0"/>
              <a:t>at </a:t>
            </a:r>
            <a:r>
              <a:rPr lang="en-SG" dirty="0" err="1" smtClean="0"/>
              <a:t>Ef</a:t>
            </a:r>
            <a:r>
              <a:rPr lang="en-SG" dirty="0" smtClean="0"/>
              <a:t> 6 doc (same usage as </a:t>
            </a:r>
            <a:r>
              <a:rPr lang="en-SG" dirty="0" err="1" smtClean="0"/>
              <a:t>Ef</a:t>
            </a:r>
            <a:r>
              <a:rPr lang="en-SG" dirty="0" smtClean="0"/>
              <a:t> core):</a:t>
            </a:r>
            <a:endParaRPr lang="en-SG" dirty="0" smtClean="0"/>
          </a:p>
          <a:p>
            <a:r>
              <a:rPr lang="en-SG" dirty="0">
                <a:hlinkClick r:id="rId2"/>
              </a:rPr>
              <a:t>https://docs.microsoft.com/en-us/ef/ef6/modeling/code-first/data-annotations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37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Entity Framework</a:t>
            </a:r>
            <a:r>
              <a:rPr lang="en-SG" baseline="0" dirty="0" smtClean="0"/>
              <a:t> Core in Action</a:t>
            </a:r>
            <a:endParaRPr lang="en-SG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0133" y="1473200"/>
            <a:ext cx="9472060" cy="48275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43100" y="2731625"/>
            <a:ext cx="37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nsolas" panose="020B0609020204030204" pitchFamily="49" charset="0"/>
              </a:rPr>
              <a:t>dbContext.</a:t>
            </a:r>
            <a:r>
              <a:rPr lang="en-S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Students</a:t>
            </a:r>
            <a:r>
              <a:rPr lang="en-SG" dirty="0" smtClean="0">
                <a:latin typeface="Consolas" panose="020B0609020204030204" pitchFamily="49" charset="0"/>
              </a:rPr>
              <a:t>.</a:t>
            </a:r>
            <a:r>
              <a:rPr lang="en-SG" dirty="0" smtClean="0">
                <a:solidFill>
                  <a:srgbClr val="CC9900"/>
                </a:solidFill>
                <a:latin typeface="Consolas" panose="020B0609020204030204" pitchFamily="49" charset="0"/>
              </a:rPr>
              <a:t>ToList</a:t>
            </a:r>
            <a:r>
              <a:rPr lang="en-SG" dirty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6160" y="1571035"/>
            <a:ext cx="34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SELECT * FROM students;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0133" y="6116122"/>
            <a:ext cx="39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onsolas" panose="020B0609020204030204" pitchFamily="49" charset="0"/>
              </a:rPr>
              <a:t>dbContext</a:t>
            </a:r>
            <a:r>
              <a:rPr lang="en-SG" dirty="0" smtClean="0">
                <a:latin typeface="Consolas" panose="020B0609020204030204" pitchFamily="49" charset="0"/>
              </a:rPr>
              <a:t>.</a:t>
            </a:r>
            <a:r>
              <a:rPr lang="en-SG" dirty="0" smtClean="0">
                <a:solidFill>
                  <a:srgbClr val="CC9900"/>
                </a:solidFill>
                <a:latin typeface="Consolas" panose="020B0609020204030204" pitchFamily="49" charset="0"/>
              </a:rPr>
              <a:t>SaveChangesAsync</a:t>
            </a:r>
            <a:r>
              <a:rPr lang="en-SG" dirty="0" smtClean="0">
                <a:latin typeface="Consolas" panose="020B0609020204030204" pitchFamily="49" charset="0"/>
              </a:rPr>
              <a:t>();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831" y="5931456"/>
            <a:ext cx="43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UPDATE students SET ‘name’ = …</a:t>
            </a:r>
            <a:endParaRPr lang="en-SG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9426" y="1473200"/>
            <a:ext cx="242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Consolas" panose="020B0609020204030204" pitchFamily="49" charset="0"/>
              </a:rPr>
              <a:t>Class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SG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Students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SG" dirty="0" smtClean="0">
                <a:latin typeface="Consolas" panose="020B0609020204030204" pitchFamily="49" charset="0"/>
              </a:rPr>
              <a:t>{}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S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206901" y="471028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7030A0"/>
                </a:solidFill>
              </a:rPr>
              <a:t>Model binding</a:t>
            </a:r>
          </a:p>
        </p:txBody>
      </p:sp>
    </p:spTree>
    <p:extLst>
      <p:ext uri="{BB962C8B-B14F-4D97-AF65-F5344CB8AC3E}">
        <p14:creationId xmlns:p14="http://schemas.microsoft.com/office/powerpoint/2010/main" val="34432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 smtClean="0"/>
              <a:t>Data Model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4113" y="2407674"/>
            <a:ext cx="3490688" cy="3869557"/>
          </a:xfrm>
        </p:spPr>
        <p:txBody>
          <a:bodyPr/>
          <a:lstStyle/>
          <a:p>
            <a:pPr marL="90488" indent="0">
              <a:buNone/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conceptual model of </a:t>
            </a:r>
            <a:r>
              <a:rPr lang="en-US" dirty="0"/>
              <a:t>an </a:t>
            </a:r>
            <a:r>
              <a:rPr lang="en-US" dirty="0" smtClean="0"/>
              <a:t>application's domain</a:t>
            </a:r>
            <a:r>
              <a:rPr lang="en-US" dirty="0"/>
              <a:t>. </a:t>
            </a:r>
            <a:endParaRPr lang="en-US" dirty="0" smtClean="0"/>
          </a:p>
          <a:p>
            <a:pPr marL="90488" indent="0">
              <a:buNone/>
            </a:pPr>
            <a:r>
              <a:rPr lang="en-US" dirty="0" smtClean="0"/>
              <a:t>The </a:t>
            </a:r>
            <a:r>
              <a:rPr lang="en-US" dirty="0"/>
              <a:t>domain includes all topics relevant to the problem solving areas of interest to the application users. 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 smtClean="0"/>
              <a:t>Database Context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DbContext</a:t>
            </a:r>
            <a:r>
              <a:rPr lang="en-US" dirty="0" smtClean="0"/>
              <a:t> </a:t>
            </a:r>
            <a:r>
              <a:rPr lang="en-US" dirty="0"/>
              <a:t>class represents a session with a database and provides an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capabilities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Database Connections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operations/CRUD</a:t>
            </a:r>
          </a:p>
          <a:p>
            <a:pPr lvl="1"/>
            <a:r>
              <a:rPr lang="en-US" dirty="0" smtClean="0"/>
              <a:t>Change Tracking</a:t>
            </a:r>
          </a:p>
          <a:p>
            <a:pPr lvl="1"/>
            <a:r>
              <a:rPr lang="en-US" dirty="0" smtClean="0"/>
              <a:t>Data Mapping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management</a:t>
            </a:r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Components Involved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39" y="2407674"/>
            <a:ext cx="1676400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382" y="5419981"/>
            <a:ext cx="255270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639" y="4294343"/>
            <a:ext cx="1676400" cy="1468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7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062296" y="3252374"/>
            <a:ext cx="3476857" cy="2561758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488" indent="0" algn="ctr">
              <a:buNone/>
            </a:pPr>
            <a:r>
              <a:rPr lang="en-SG" dirty="0"/>
              <a:t>For new database</a:t>
            </a:r>
          </a:p>
          <a:p>
            <a:pPr marL="101600" indent="0" algn="ctr">
              <a:buNone/>
            </a:pPr>
            <a:r>
              <a:rPr lang="en-SG" dirty="0"/>
              <a:t>Focuses on </a:t>
            </a:r>
            <a:r>
              <a:rPr lang="en-SG" b="1" dirty="0" smtClean="0"/>
              <a:t>Model </a:t>
            </a:r>
            <a:r>
              <a:rPr lang="en-SG" b="1" dirty="0"/>
              <a:t>building</a:t>
            </a:r>
          </a:p>
          <a:p>
            <a:pPr marL="101600" indent="0" algn="ctr">
              <a:buNone/>
            </a:pPr>
            <a:r>
              <a:rPr lang="en-SG" dirty="0"/>
              <a:t>EF core tool will </a:t>
            </a:r>
            <a:r>
              <a:rPr lang="en-SG" dirty="0" smtClean="0"/>
              <a:t>generate the database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07369" y="3391382"/>
            <a:ext cx="3796927" cy="242275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SG" dirty="0"/>
              <a:t>For existing database</a:t>
            </a:r>
          </a:p>
          <a:p>
            <a:pPr algn="ctr"/>
            <a:r>
              <a:rPr lang="en-SG" dirty="0"/>
              <a:t>EF core tool will generate and create data model and </a:t>
            </a:r>
            <a:r>
              <a:rPr lang="en-SG" dirty="0" smtClean="0"/>
              <a:t>context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Approaches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9623908"/>
              </p:ext>
            </p:extLst>
          </p:nvPr>
        </p:nvGraphicFramePr>
        <p:xfrm>
          <a:off x="532672" y="1844085"/>
          <a:ext cx="11004733" cy="154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170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95A4A7E-C673-48B2-9D9B-E0A72DDC8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65A247-D928-4941-B58F-192871F89A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41172D-F658-42C0-B19E-1CFB935FF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Graphic spid="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24112" y="1488839"/>
            <a:ext cx="11004730" cy="736282"/>
          </a:xfrm>
        </p:spPr>
        <p:txBody>
          <a:bodyPr>
            <a:normAutofit/>
          </a:bodyPr>
          <a:lstStyle/>
          <a:p>
            <a:r>
              <a:rPr lang="en-SG" dirty="0" smtClean="0"/>
              <a:t>1. Build data model and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12" y="2225121"/>
            <a:ext cx="3467100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Code First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06" y="3268108"/>
            <a:ext cx="382905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775" y="2710890"/>
            <a:ext cx="2422525" cy="2770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217919" y="2407675"/>
            <a:ext cx="5410927" cy="675013"/>
          </a:xfrm>
        </p:spPr>
        <p:txBody>
          <a:bodyPr/>
          <a:lstStyle/>
          <a:p>
            <a:r>
              <a:rPr lang="en-SG" b="1" dirty="0" smtClean="0"/>
              <a:t>Take Note: </a:t>
            </a:r>
            <a:r>
              <a:rPr lang="en-SG" dirty="0" smtClean="0"/>
              <a:t>The data type matters!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99698"/>
              </p:ext>
            </p:extLst>
          </p:nvPr>
        </p:nvGraphicFramePr>
        <p:xfrm>
          <a:off x="6217914" y="3082688"/>
          <a:ext cx="541092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5464">
                  <a:extLst>
                    <a:ext uri="{9D8B030D-6E8A-4147-A177-3AD203B41FA5}">
                      <a16:colId xmlns:a16="http://schemas.microsoft.com/office/drawing/2014/main" val="3481416010"/>
                    </a:ext>
                  </a:extLst>
                </a:gridCol>
                <a:gridCol w="2705464">
                  <a:extLst>
                    <a:ext uri="{9D8B030D-6E8A-4147-A177-3AD203B41FA5}">
                      <a16:colId xmlns:a16="http://schemas.microsoft.com/office/drawing/2014/main" val="2617877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C# Data Type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 smtClean="0"/>
                        <a:t>SQL Data Type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8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String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nvarchar</a:t>
                      </a:r>
                      <a:r>
                        <a:rPr lang="en-SG" dirty="0" smtClean="0"/>
                        <a:t>(MAX)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0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3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datetime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datetime2(7)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48180"/>
                  </a:ext>
                </a:extLst>
              </a:tr>
            </a:tbl>
          </a:graphicData>
        </a:graphic>
      </p:graphicFrame>
      <p:sp>
        <p:nvSpPr>
          <p:cNvPr id="18" name="Content Placeholder 15"/>
          <p:cNvSpPr txBox="1">
            <a:spLocks/>
          </p:cNvSpPr>
          <p:nvPr/>
        </p:nvSpPr>
        <p:spPr>
          <a:xfrm>
            <a:off x="6217915" y="4672082"/>
            <a:ext cx="5410927" cy="13868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*More advance </a:t>
            </a:r>
            <a:r>
              <a:rPr lang="en-SG" dirty="0" err="1" smtClean="0"/>
              <a:t>sql</a:t>
            </a:r>
            <a:r>
              <a:rPr lang="en-SG" dirty="0" smtClean="0"/>
              <a:t> data type configuration will require the use of </a:t>
            </a:r>
            <a:r>
              <a:rPr lang="en-SG" b="1" dirty="0" smtClean="0"/>
              <a:t>Data Annotation</a:t>
            </a:r>
            <a:r>
              <a:rPr lang="en-SG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0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2. </a:t>
            </a:r>
            <a:r>
              <a:rPr lang="en-SG" dirty="0" smtClean="0"/>
              <a:t>Create Checkpoint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G" dirty="0" smtClean="0"/>
              <a:t>2. GENERATE DATABASE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12" y="3524093"/>
            <a:ext cx="5410927" cy="2753138"/>
          </a:xfrm>
        </p:spPr>
        <p:txBody>
          <a:bodyPr>
            <a:normAutofit/>
          </a:bodyPr>
          <a:lstStyle/>
          <a:p>
            <a:r>
              <a:rPr lang="en-SG" dirty="0"/>
              <a:t>This </a:t>
            </a:r>
            <a:r>
              <a:rPr lang="en-SG" dirty="0" smtClean="0"/>
              <a:t>then </a:t>
            </a:r>
            <a:r>
              <a:rPr lang="en-US" dirty="0" smtClean="0"/>
              <a:t>apply </a:t>
            </a:r>
            <a:r>
              <a:rPr lang="en-US" dirty="0"/>
              <a:t>the migration to the database to create the </a:t>
            </a:r>
            <a:r>
              <a:rPr lang="en-US" dirty="0" smtClean="0"/>
              <a:t>schema.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Code First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3972"/>
          <a:stretch/>
        </p:blipFill>
        <p:spPr>
          <a:xfrm>
            <a:off x="6217913" y="2407674"/>
            <a:ext cx="5410927" cy="6226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1" y="2407674"/>
            <a:ext cx="5410927" cy="9338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4112" y="3524093"/>
            <a:ext cx="5410927" cy="2753138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igrations</a:t>
            </a:r>
            <a:r>
              <a:rPr lang="en-US" dirty="0" smtClean="0"/>
              <a:t> in </a:t>
            </a:r>
            <a:r>
              <a:rPr lang="en-US" dirty="0"/>
              <a:t>EF Core provides a way to incrementally update the database schema to keep it in sync with the application's data model while preserving existing data in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Like a </a:t>
            </a:r>
            <a:r>
              <a:rPr lang="en-US" b="1" dirty="0" smtClean="0"/>
              <a:t>checkpoint</a:t>
            </a:r>
            <a:r>
              <a:rPr lang="en-US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3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1. scaffolding/Reverse Engine Database</a:t>
            </a:r>
            <a:endParaRPr lang="en-SG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12" y="2407674"/>
            <a:ext cx="5410927" cy="152144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2</a:t>
            </a:r>
            <a:r>
              <a:rPr lang="en-SG" dirty="0"/>
              <a:t>. </a:t>
            </a:r>
            <a:r>
              <a:rPr lang="en-SG" dirty="0" smtClean="0"/>
              <a:t>Generated Files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Database First</a:t>
            </a:r>
            <a:endParaRPr lang="en-S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17920" y="2407674"/>
            <a:ext cx="5415588" cy="2297061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217920" y="4887288"/>
            <a:ext cx="5410927" cy="138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Model and Database context will be </a:t>
            </a:r>
            <a:r>
              <a:rPr lang="en-SG" b="1" dirty="0" smtClean="0"/>
              <a:t>generated</a:t>
            </a:r>
            <a:r>
              <a:rPr lang="en-SG" dirty="0" smtClean="0"/>
              <a:t> automatically.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33587" y="3465871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25176" y="2477354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79021" y="4176579"/>
            <a:ext cx="398207" cy="412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624111" y="4009763"/>
            <a:ext cx="5410927" cy="138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Microsoft YaHei UI" panose="020B0503020204020204" pitchFamily="34" charset="-122"/>
                <a:cs typeface="Segoe UI" panose="020B0502040204020203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Run </a:t>
            </a:r>
            <a:r>
              <a:rPr lang="en-SG" b="1" dirty="0" smtClean="0">
                <a:solidFill>
                  <a:schemeClr val="accent1"/>
                </a:solidFill>
              </a:rPr>
              <a:t>Scaffold-</a:t>
            </a:r>
            <a:r>
              <a:rPr lang="en-SG" b="1" dirty="0" err="1" smtClean="0">
                <a:solidFill>
                  <a:schemeClr val="accent1"/>
                </a:solidFill>
              </a:rPr>
              <a:t>DbContext</a:t>
            </a:r>
            <a:r>
              <a:rPr lang="en-SG" dirty="0" smtClean="0"/>
              <a:t> command in package manager console.</a:t>
            </a:r>
          </a:p>
          <a:p>
            <a:r>
              <a:rPr lang="en-SG" dirty="0" smtClean="0"/>
              <a:t>Supply </a:t>
            </a:r>
            <a:r>
              <a:rPr lang="en-SG" dirty="0" smtClean="0">
                <a:solidFill>
                  <a:srgbClr val="00B050"/>
                </a:solidFill>
              </a:rPr>
              <a:t>database </a:t>
            </a:r>
            <a:r>
              <a:rPr lang="en-SG" b="1" dirty="0" smtClean="0">
                <a:solidFill>
                  <a:srgbClr val="00B050"/>
                </a:solidFill>
              </a:rPr>
              <a:t>connection</a:t>
            </a:r>
            <a:r>
              <a:rPr lang="en-SG" dirty="0" smtClean="0">
                <a:solidFill>
                  <a:srgbClr val="00B050"/>
                </a:solidFill>
              </a:rPr>
              <a:t> string</a:t>
            </a:r>
            <a:r>
              <a:rPr lang="en-SG" dirty="0" smtClean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82040" y="3246120"/>
            <a:ext cx="16078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6856" y="2696995"/>
            <a:ext cx="2149156" cy="811527"/>
          </a:xfr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0488" indent="0">
              <a:buNone/>
            </a:pPr>
            <a:r>
              <a:rPr lang="en-SG" dirty="0" smtClean="0"/>
              <a:t>Both approach will give you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Approaches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06154610"/>
              </p:ext>
            </p:extLst>
          </p:nvPr>
        </p:nvGraphicFramePr>
        <p:xfrm>
          <a:off x="530929" y="1568503"/>
          <a:ext cx="11004733" cy="100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own Arrow 8"/>
          <p:cNvSpPr/>
          <p:nvPr/>
        </p:nvSpPr>
        <p:spPr>
          <a:xfrm>
            <a:off x="5607350" y="2696995"/>
            <a:ext cx="851891" cy="942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7" name="Group 16"/>
          <p:cNvGrpSpPr/>
          <p:nvPr/>
        </p:nvGrpSpPr>
        <p:grpSpPr>
          <a:xfrm>
            <a:off x="1872609" y="3610957"/>
            <a:ext cx="1628775" cy="2236232"/>
            <a:chOff x="2837357" y="4081202"/>
            <a:chExt cx="1628775" cy="22362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7357" y="4081202"/>
              <a:ext cx="1628775" cy="18669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63895" y="5948102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</a:t>
              </a:r>
              <a:r>
                <a:rPr lang="en-SG" dirty="0" smtClean="0"/>
                <a:t> </a:t>
              </a:r>
              <a:r>
                <a:rPr lang="en-SG" b="1" dirty="0" smtClean="0"/>
                <a:t>Model</a:t>
              </a:r>
              <a:endParaRPr lang="en-SG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9858" y="3770739"/>
            <a:ext cx="1666875" cy="2474357"/>
            <a:chOff x="5199857" y="4006720"/>
            <a:chExt cx="1666875" cy="247435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9857" y="4006720"/>
              <a:ext cx="1666875" cy="210502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546718" y="6111745"/>
              <a:ext cx="1041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Context</a:t>
              </a:r>
              <a:endParaRPr lang="en-SG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72102" y="3639532"/>
            <a:ext cx="1562100" cy="2207657"/>
            <a:chOff x="8484095" y="4006720"/>
            <a:chExt cx="1562100" cy="22076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84095" y="4006720"/>
              <a:ext cx="1562100" cy="18383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701433" y="5845045"/>
              <a:ext cx="118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 smtClean="0"/>
                <a:t>Database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2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8" grpId="0">
        <p:bldAsOne/>
      </p:bldGraphic>
      <p:bldP spid="9" grpId="0" animBg="1"/>
    </p:bldLst>
  </p:timing>
</p:sld>
</file>

<file path=ppt/theme/theme1.xml><?xml version="1.0" encoding="utf-8"?>
<a:theme xmlns:a="http://schemas.openxmlformats.org/drawingml/2006/main" name="EFLec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FLecTheme" id="{84654A51-DD6F-4D20-BD31-C14D5338DA47}" vid="{B029AA44-77B4-4383-8AAF-DA5C1CAD5A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EFLecTheme</Template>
  <TotalTime>23548</TotalTime>
  <Words>1211</Words>
  <Application>Microsoft Office PowerPoint</Application>
  <PresentationFormat>Widescreen</PresentationFormat>
  <Paragraphs>239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Microsoft YaHei UI</vt:lpstr>
      <vt:lpstr>Calibri</vt:lpstr>
      <vt:lpstr>Consolas</vt:lpstr>
      <vt:lpstr>Segoe UI</vt:lpstr>
      <vt:lpstr>EFLecTheme</vt:lpstr>
      <vt:lpstr>Implementing  Entity Framework Core  in Your Solution</vt:lpstr>
      <vt:lpstr>Overview</vt:lpstr>
      <vt:lpstr>Entity Framework Core in Action</vt:lpstr>
      <vt:lpstr>Components Involved</vt:lpstr>
      <vt:lpstr>Implementation Approaches</vt:lpstr>
      <vt:lpstr>Code First</vt:lpstr>
      <vt:lpstr>Code First</vt:lpstr>
      <vt:lpstr>Database First</vt:lpstr>
      <vt:lpstr>Implementation Approaches</vt:lpstr>
      <vt:lpstr>Managing Database Schemas</vt:lpstr>
      <vt:lpstr>Take a look at EF Core Relation Mapping</vt:lpstr>
      <vt:lpstr>Conventions: One to One Relationship</vt:lpstr>
      <vt:lpstr>Conventions: One to Many Relationship</vt:lpstr>
      <vt:lpstr>Conventions: Many to Many Relationship</vt:lpstr>
      <vt:lpstr>Conventions: Many to Many Relationship</vt:lpstr>
      <vt:lpstr>SQL Constrains using Data Annotation</vt:lpstr>
      <vt:lpstr>Data Annotations for Database Schema</vt:lpstr>
      <vt:lpstr>Data Annotations for Database Schema</vt:lpstr>
      <vt:lpstr>Data Annotations for Database Schema</vt:lpstr>
      <vt:lpstr>Data Annotations for Attributes</vt:lpstr>
      <vt:lpstr>Data Annotations for Attributes</vt:lpstr>
      <vt:lpstr>Data Annotations for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 Entity Framework Core  in Your Solution</dc:title>
  <dc:creator>afiqster12</dc:creator>
  <cp:lastModifiedBy>afiqster12</cp:lastModifiedBy>
  <cp:revision>164</cp:revision>
  <dcterms:created xsi:type="dcterms:W3CDTF">2019-07-22T09:30:07Z</dcterms:created>
  <dcterms:modified xsi:type="dcterms:W3CDTF">2019-08-13T03:22:11Z</dcterms:modified>
</cp:coreProperties>
</file>