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sldIdLst>
    <p:sldId id="256" r:id="rId2"/>
    <p:sldId id="257" r:id="rId3"/>
    <p:sldId id="258" r:id="rId4"/>
    <p:sldId id="267" r:id="rId5"/>
    <p:sldId id="273" r:id="rId6"/>
    <p:sldId id="269" r:id="rId7"/>
    <p:sldId id="270" r:id="rId8"/>
    <p:sldId id="274" r:id="rId9"/>
    <p:sldId id="266" r:id="rId10"/>
    <p:sldId id="260" r:id="rId11"/>
    <p:sldId id="271" r:id="rId12"/>
    <p:sldId id="272" r:id="rId13"/>
    <p:sldId id="265" r:id="rId14"/>
    <p:sldId id="263"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0E3A9-E9EF-4D26-B703-822A3F531652}">
          <p14:sldIdLst>
            <p14:sldId id="256"/>
            <p14:sldId id="257"/>
          </p14:sldIdLst>
        </p14:section>
        <p14:section name="Query" id="{7E1F9E8D-287A-4344-9FDA-9ABFE3C57C7A}">
          <p14:sldIdLst>
            <p14:sldId id="258"/>
            <p14:sldId id="267"/>
            <p14:sldId id="273"/>
            <p14:sldId id="269"/>
            <p14:sldId id="270"/>
            <p14:sldId id="274"/>
            <p14:sldId id="266"/>
          </p14:sldIdLst>
        </p14:section>
        <p14:section name="Create Data" id="{9F02304F-A6D0-48F3-B958-1B23737487D7}">
          <p14:sldIdLst>
            <p14:sldId id="260"/>
          </p14:sldIdLst>
        </p14:section>
        <p14:section name="Update" id="{8A5D5168-1DCF-48A0-9E18-9C23271D835D}">
          <p14:sldIdLst>
            <p14:sldId id="271"/>
          </p14:sldIdLst>
        </p14:section>
        <p14:section name="Delete" id="{81951CAB-D5DB-4811-B2DD-C3695DD98F37}">
          <p14:sldIdLst>
            <p14:sldId id="272"/>
          </p14:sldIdLst>
        </p14:section>
        <p14:section name="Change Tracker" id="{730A5474-927E-433F-807A-9D0E38FE7345}">
          <p14:sldIdLst>
            <p14:sldId id="265"/>
          </p14:sldIdLst>
        </p14:section>
        <p14:section name="Batch Op" id="{5A2BDD89-E59E-498E-8F0E-43C9FC180286}">
          <p14:sldIdLst>
            <p14:sldId id="263"/>
          </p14:sldIdLst>
        </p14:section>
        <p14:section name="Async Op" id="{A8C9A5FF-A965-43AB-B9FD-BE42E64DADDA}">
          <p14:sldIdLst>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iqster12" initials="a" lastIdx="1" clrIdx="0">
    <p:extLst>
      <p:ext uri="{19B8F6BF-5375-455C-9EA6-DF929625EA0E}">
        <p15:presenceInfo xmlns:p15="http://schemas.microsoft.com/office/powerpoint/2012/main" userId="afiqster1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386" autoAdjust="0"/>
  </p:normalViewPr>
  <p:slideViewPr>
    <p:cSldViewPr snapToGrid="0">
      <p:cViewPr varScale="1">
        <p:scale>
          <a:sx n="49" d="100"/>
          <a:sy n="49" d="100"/>
        </p:scale>
        <p:origin x="342"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6A3F4-EAFD-4BA2-8928-E2446F5DA55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124DE749-632E-4540-A4AC-580CFBD2A894}">
      <dgm:prSet phldrT="[Text]" custT="1"/>
      <dgm:spPr/>
      <dgm:t>
        <a:bodyPr/>
        <a:lstStyle/>
        <a:p>
          <a:r>
            <a:rPr lang="en-US" sz="2800" dirty="0" smtClean="0"/>
            <a:t>LINQ</a:t>
          </a:r>
          <a:endParaRPr lang="en-US" sz="2800" dirty="0"/>
        </a:p>
      </dgm:t>
    </dgm:pt>
    <dgm:pt modelId="{E76FBA3E-0314-45E7-A8B7-0E89967E028E}" type="parTrans" cxnId="{B44188B9-5EB4-432C-8685-40436B0793B5}">
      <dgm:prSet/>
      <dgm:spPr/>
      <dgm:t>
        <a:bodyPr/>
        <a:lstStyle/>
        <a:p>
          <a:endParaRPr lang="en-US" sz="1800"/>
        </a:p>
      </dgm:t>
    </dgm:pt>
    <dgm:pt modelId="{ED46B189-649D-436D-9268-019A5738525E}" type="sibTrans" cxnId="{B44188B9-5EB4-432C-8685-40436B0793B5}">
      <dgm:prSet/>
      <dgm:spPr/>
      <dgm:t>
        <a:bodyPr/>
        <a:lstStyle/>
        <a:p>
          <a:endParaRPr lang="en-US" sz="1800"/>
        </a:p>
      </dgm:t>
    </dgm:pt>
    <dgm:pt modelId="{9E9DD9E2-702B-478D-9CBA-B92061C20D42}">
      <dgm:prSet phldrT="[Text]" custT="1"/>
      <dgm:spPr/>
      <dgm:t>
        <a:bodyPr/>
        <a:lstStyle/>
        <a:p>
          <a:r>
            <a:rPr lang="en-US" sz="1400" dirty="0" smtClean="0"/>
            <a:t>Collections</a:t>
          </a:r>
          <a:endParaRPr lang="en-US" sz="1400" dirty="0"/>
        </a:p>
      </dgm:t>
    </dgm:pt>
    <dgm:pt modelId="{D2BFF6EE-88D5-46DA-937F-55B9EC337C31}" type="parTrans" cxnId="{25379348-8A92-469F-B3F5-A307B319DD11}">
      <dgm:prSet custT="1"/>
      <dgm:spPr/>
      <dgm:t>
        <a:bodyPr/>
        <a:lstStyle/>
        <a:p>
          <a:endParaRPr lang="en-US" sz="500"/>
        </a:p>
      </dgm:t>
    </dgm:pt>
    <dgm:pt modelId="{F3DC45E7-91CA-4496-9263-3D0F6F0BD1C1}" type="sibTrans" cxnId="{25379348-8A92-469F-B3F5-A307B319DD11}">
      <dgm:prSet/>
      <dgm:spPr/>
      <dgm:t>
        <a:bodyPr/>
        <a:lstStyle/>
        <a:p>
          <a:endParaRPr lang="en-US" sz="1800"/>
        </a:p>
      </dgm:t>
    </dgm:pt>
    <dgm:pt modelId="{41DC6B56-FE0B-4250-B815-2EA7B2A62550}">
      <dgm:prSet phldrT="[Text]" custT="1"/>
      <dgm:spPr/>
      <dgm:t>
        <a:bodyPr/>
        <a:lstStyle/>
        <a:p>
          <a:r>
            <a:rPr lang="en-US" sz="1400" dirty="0" smtClean="0"/>
            <a:t>Entity Framework</a:t>
          </a:r>
          <a:endParaRPr lang="en-US" sz="1400" dirty="0"/>
        </a:p>
      </dgm:t>
    </dgm:pt>
    <dgm:pt modelId="{A6B32568-A859-4E5E-9847-392ABE36C5C9}" type="parTrans" cxnId="{F29FDEE3-0137-458F-A88C-276EBE9D6B5A}">
      <dgm:prSet custT="1"/>
      <dgm:spPr/>
      <dgm:t>
        <a:bodyPr/>
        <a:lstStyle/>
        <a:p>
          <a:endParaRPr lang="en-US" sz="500"/>
        </a:p>
      </dgm:t>
    </dgm:pt>
    <dgm:pt modelId="{D0ED9C2B-D9A7-4BFA-861B-4B36A7969DD8}" type="sibTrans" cxnId="{F29FDEE3-0137-458F-A88C-276EBE9D6B5A}">
      <dgm:prSet/>
      <dgm:spPr/>
      <dgm:t>
        <a:bodyPr/>
        <a:lstStyle/>
        <a:p>
          <a:endParaRPr lang="en-US" sz="1800"/>
        </a:p>
      </dgm:t>
    </dgm:pt>
    <dgm:pt modelId="{2CC0FFBE-8F03-4A3E-B577-8D10B0F7D521}">
      <dgm:prSet phldrT="[Text]" custT="1"/>
      <dgm:spPr/>
      <dgm:t>
        <a:bodyPr/>
        <a:lstStyle/>
        <a:p>
          <a:r>
            <a:rPr lang="en-US" sz="1400" dirty="0" smtClean="0"/>
            <a:t>XML</a:t>
          </a:r>
          <a:endParaRPr lang="en-US" sz="1400" dirty="0"/>
        </a:p>
      </dgm:t>
    </dgm:pt>
    <dgm:pt modelId="{A0FBFBBB-0B95-41A6-BC66-F734758D6E3E}" type="parTrans" cxnId="{7B47DB74-3623-40A4-BE92-5D974B6DC852}">
      <dgm:prSet custT="1"/>
      <dgm:spPr/>
      <dgm:t>
        <a:bodyPr/>
        <a:lstStyle/>
        <a:p>
          <a:endParaRPr lang="en-US" sz="500"/>
        </a:p>
      </dgm:t>
    </dgm:pt>
    <dgm:pt modelId="{0023BFB9-E24F-4C29-B247-3F5161786B0B}" type="sibTrans" cxnId="{7B47DB74-3623-40A4-BE92-5D974B6DC852}">
      <dgm:prSet/>
      <dgm:spPr/>
      <dgm:t>
        <a:bodyPr/>
        <a:lstStyle/>
        <a:p>
          <a:endParaRPr lang="en-US" sz="1800"/>
        </a:p>
      </dgm:t>
    </dgm:pt>
    <dgm:pt modelId="{CA856ACB-98A7-4BA0-8EA0-EF745A489DAB}">
      <dgm:prSet phldrT="[Text]" custT="1"/>
      <dgm:spPr/>
      <dgm:t>
        <a:bodyPr/>
        <a:lstStyle/>
        <a:p>
          <a:r>
            <a:rPr lang="en-US" sz="1400" dirty="0" smtClean="0"/>
            <a:t>SQL</a:t>
          </a:r>
          <a:endParaRPr lang="en-US" sz="1400" dirty="0"/>
        </a:p>
      </dgm:t>
    </dgm:pt>
    <dgm:pt modelId="{1058E0DC-B880-45AF-9D68-80EE4FF46598}" type="parTrans" cxnId="{E7553CC2-9EB9-44AF-8B51-97807C63F265}">
      <dgm:prSet custT="1"/>
      <dgm:spPr/>
      <dgm:t>
        <a:bodyPr/>
        <a:lstStyle/>
        <a:p>
          <a:endParaRPr lang="en-US" sz="500"/>
        </a:p>
      </dgm:t>
    </dgm:pt>
    <dgm:pt modelId="{30E061E3-80C6-4A15-B86D-2C44CB79A71C}" type="sibTrans" cxnId="{E7553CC2-9EB9-44AF-8B51-97807C63F265}">
      <dgm:prSet/>
      <dgm:spPr/>
      <dgm:t>
        <a:bodyPr/>
        <a:lstStyle/>
        <a:p>
          <a:endParaRPr lang="en-US" sz="1800"/>
        </a:p>
      </dgm:t>
    </dgm:pt>
    <dgm:pt modelId="{BDECD6EA-F54B-480F-B854-B91F88B9178A}" type="pres">
      <dgm:prSet presAssocID="{4C46A3F4-EAFD-4BA2-8928-E2446F5DA557}" presName="cycle" presStyleCnt="0">
        <dgm:presLayoutVars>
          <dgm:chMax val="1"/>
          <dgm:dir/>
          <dgm:animLvl val="ctr"/>
          <dgm:resizeHandles val="exact"/>
        </dgm:presLayoutVars>
      </dgm:prSet>
      <dgm:spPr/>
    </dgm:pt>
    <dgm:pt modelId="{CF553C64-4B79-45B3-929A-C227269C0038}" type="pres">
      <dgm:prSet presAssocID="{124DE749-632E-4540-A4AC-580CFBD2A894}" presName="centerShape" presStyleLbl="node0" presStyleIdx="0" presStyleCnt="1"/>
      <dgm:spPr/>
    </dgm:pt>
    <dgm:pt modelId="{0680E9D6-3BBA-4933-867E-6825FAAE04D1}" type="pres">
      <dgm:prSet presAssocID="{D2BFF6EE-88D5-46DA-937F-55B9EC337C31}" presName="Name9" presStyleLbl="parChTrans1D2" presStyleIdx="0" presStyleCnt="4"/>
      <dgm:spPr/>
    </dgm:pt>
    <dgm:pt modelId="{86816B29-06FF-4B5F-B42D-4363FEA41918}" type="pres">
      <dgm:prSet presAssocID="{D2BFF6EE-88D5-46DA-937F-55B9EC337C31}" presName="connTx" presStyleLbl="parChTrans1D2" presStyleIdx="0" presStyleCnt="4"/>
      <dgm:spPr/>
    </dgm:pt>
    <dgm:pt modelId="{0FB1DAAA-F829-4527-A067-4378BD0F6F0F}" type="pres">
      <dgm:prSet presAssocID="{9E9DD9E2-702B-478D-9CBA-B92061C20D42}" presName="node" presStyleLbl="node1" presStyleIdx="0" presStyleCnt="4">
        <dgm:presLayoutVars>
          <dgm:bulletEnabled val="1"/>
        </dgm:presLayoutVars>
      </dgm:prSet>
      <dgm:spPr/>
      <dgm:t>
        <a:bodyPr/>
        <a:lstStyle/>
        <a:p>
          <a:endParaRPr lang="en-US"/>
        </a:p>
      </dgm:t>
    </dgm:pt>
    <dgm:pt modelId="{FDC7EF5B-550A-4A3C-BFC5-175C6C7D15DD}" type="pres">
      <dgm:prSet presAssocID="{A6B32568-A859-4E5E-9847-392ABE36C5C9}" presName="Name9" presStyleLbl="parChTrans1D2" presStyleIdx="1" presStyleCnt="4"/>
      <dgm:spPr/>
    </dgm:pt>
    <dgm:pt modelId="{8C9838BC-2632-4451-988D-DD9498D6E126}" type="pres">
      <dgm:prSet presAssocID="{A6B32568-A859-4E5E-9847-392ABE36C5C9}" presName="connTx" presStyleLbl="parChTrans1D2" presStyleIdx="1" presStyleCnt="4"/>
      <dgm:spPr/>
    </dgm:pt>
    <dgm:pt modelId="{97029E80-4511-43D1-B766-9576144D07EE}" type="pres">
      <dgm:prSet presAssocID="{41DC6B56-FE0B-4250-B815-2EA7B2A62550}" presName="node" presStyleLbl="node1" presStyleIdx="1" presStyleCnt="4">
        <dgm:presLayoutVars>
          <dgm:bulletEnabled val="1"/>
        </dgm:presLayoutVars>
      </dgm:prSet>
      <dgm:spPr/>
      <dgm:t>
        <a:bodyPr/>
        <a:lstStyle/>
        <a:p>
          <a:endParaRPr lang="en-US"/>
        </a:p>
      </dgm:t>
    </dgm:pt>
    <dgm:pt modelId="{EC055F66-3417-4F12-9665-29490403609B}" type="pres">
      <dgm:prSet presAssocID="{A0FBFBBB-0B95-41A6-BC66-F734758D6E3E}" presName="Name9" presStyleLbl="parChTrans1D2" presStyleIdx="2" presStyleCnt="4"/>
      <dgm:spPr/>
    </dgm:pt>
    <dgm:pt modelId="{26E3A93C-CC85-4908-97A0-C17B1CDB9D54}" type="pres">
      <dgm:prSet presAssocID="{A0FBFBBB-0B95-41A6-BC66-F734758D6E3E}" presName="connTx" presStyleLbl="parChTrans1D2" presStyleIdx="2" presStyleCnt="4"/>
      <dgm:spPr/>
    </dgm:pt>
    <dgm:pt modelId="{31B56B04-9BE2-461D-B1E2-8CBC5CE992F6}" type="pres">
      <dgm:prSet presAssocID="{2CC0FFBE-8F03-4A3E-B577-8D10B0F7D521}" presName="node" presStyleLbl="node1" presStyleIdx="2" presStyleCnt="4">
        <dgm:presLayoutVars>
          <dgm:bulletEnabled val="1"/>
        </dgm:presLayoutVars>
      </dgm:prSet>
      <dgm:spPr/>
    </dgm:pt>
    <dgm:pt modelId="{8F3B58D4-C40A-4E18-8F46-C07F3BBA30DF}" type="pres">
      <dgm:prSet presAssocID="{1058E0DC-B880-45AF-9D68-80EE4FF46598}" presName="Name9" presStyleLbl="parChTrans1D2" presStyleIdx="3" presStyleCnt="4"/>
      <dgm:spPr/>
    </dgm:pt>
    <dgm:pt modelId="{E5C080A6-8DD4-4FDE-A579-1D1E81687550}" type="pres">
      <dgm:prSet presAssocID="{1058E0DC-B880-45AF-9D68-80EE4FF46598}" presName="connTx" presStyleLbl="parChTrans1D2" presStyleIdx="3" presStyleCnt="4"/>
      <dgm:spPr/>
    </dgm:pt>
    <dgm:pt modelId="{07813357-63DD-4AA2-BAD9-0B046C0E5FA9}" type="pres">
      <dgm:prSet presAssocID="{CA856ACB-98A7-4BA0-8EA0-EF745A489DAB}" presName="node" presStyleLbl="node1" presStyleIdx="3" presStyleCnt="4">
        <dgm:presLayoutVars>
          <dgm:bulletEnabled val="1"/>
        </dgm:presLayoutVars>
      </dgm:prSet>
      <dgm:spPr/>
    </dgm:pt>
  </dgm:ptLst>
  <dgm:cxnLst>
    <dgm:cxn modelId="{459DFFDB-1EAD-4E13-9E9B-26B792F54185}" type="presOf" srcId="{A6B32568-A859-4E5E-9847-392ABE36C5C9}" destId="{FDC7EF5B-550A-4A3C-BFC5-175C6C7D15DD}" srcOrd="0" destOrd="0" presId="urn:microsoft.com/office/officeart/2005/8/layout/radial1"/>
    <dgm:cxn modelId="{175FB377-614F-4860-8770-412EF424E83E}" type="presOf" srcId="{A0FBFBBB-0B95-41A6-BC66-F734758D6E3E}" destId="{26E3A93C-CC85-4908-97A0-C17B1CDB9D54}" srcOrd="1" destOrd="0" presId="urn:microsoft.com/office/officeart/2005/8/layout/radial1"/>
    <dgm:cxn modelId="{25379348-8A92-469F-B3F5-A307B319DD11}" srcId="{124DE749-632E-4540-A4AC-580CFBD2A894}" destId="{9E9DD9E2-702B-478D-9CBA-B92061C20D42}" srcOrd="0" destOrd="0" parTransId="{D2BFF6EE-88D5-46DA-937F-55B9EC337C31}" sibTransId="{F3DC45E7-91CA-4496-9263-3D0F6F0BD1C1}"/>
    <dgm:cxn modelId="{E5638E85-66AE-485B-B727-D1E433C25A98}" type="presOf" srcId="{2CC0FFBE-8F03-4A3E-B577-8D10B0F7D521}" destId="{31B56B04-9BE2-461D-B1E2-8CBC5CE992F6}" srcOrd="0" destOrd="0" presId="urn:microsoft.com/office/officeart/2005/8/layout/radial1"/>
    <dgm:cxn modelId="{EF261707-A871-4E32-BB70-C2C3BF7D6AF0}" type="presOf" srcId="{D2BFF6EE-88D5-46DA-937F-55B9EC337C31}" destId="{86816B29-06FF-4B5F-B42D-4363FEA41918}" srcOrd="1" destOrd="0" presId="urn:microsoft.com/office/officeart/2005/8/layout/radial1"/>
    <dgm:cxn modelId="{7B47DB74-3623-40A4-BE92-5D974B6DC852}" srcId="{124DE749-632E-4540-A4AC-580CFBD2A894}" destId="{2CC0FFBE-8F03-4A3E-B577-8D10B0F7D521}" srcOrd="2" destOrd="0" parTransId="{A0FBFBBB-0B95-41A6-BC66-F734758D6E3E}" sibTransId="{0023BFB9-E24F-4C29-B247-3F5161786B0B}"/>
    <dgm:cxn modelId="{9596B8F0-D03A-4440-81D4-61FCDA10FE1D}" type="presOf" srcId="{A0FBFBBB-0B95-41A6-BC66-F734758D6E3E}" destId="{EC055F66-3417-4F12-9665-29490403609B}" srcOrd="0" destOrd="0" presId="urn:microsoft.com/office/officeart/2005/8/layout/radial1"/>
    <dgm:cxn modelId="{A183D14B-BC8C-4E6C-8D13-0BBA6C228EFD}" type="presOf" srcId="{41DC6B56-FE0B-4250-B815-2EA7B2A62550}" destId="{97029E80-4511-43D1-B766-9576144D07EE}" srcOrd="0" destOrd="0" presId="urn:microsoft.com/office/officeart/2005/8/layout/radial1"/>
    <dgm:cxn modelId="{A7FD0835-93B6-4AE8-A738-7EA747DED471}" type="presOf" srcId="{124DE749-632E-4540-A4AC-580CFBD2A894}" destId="{CF553C64-4B79-45B3-929A-C227269C0038}" srcOrd="0" destOrd="0" presId="urn:microsoft.com/office/officeart/2005/8/layout/radial1"/>
    <dgm:cxn modelId="{98248BA4-5B5B-4956-B4B6-6C7B3DC14B11}" type="presOf" srcId="{A6B32568-A859-4E5E-9847-392ABE36C5C9}" destId="{8C9838BC-2632-4451-988D-DD9498D6E126}" srcOrd="1" destOrd="0" presId="urn:microsoft.com/office/officeart/2005/8/layout/radial1"/>
    <dgm:cxn modelId="{998AB56F-9D5B-4367-BD10-D841323E5120}" type="presOf" srcId="{D2BFF6EE-88D5-46DA-937F-55B9EC337C31}" destId="{0680E9D6-3BBA-4933-867E-6825FAAE04D1}" srcOrd="0" destOrd="0" presId="urn:microsoft.com/office/officeart/2005/8/layout/radial1"/>
    <dgm:cxn modelId="{BF5F8B74-259D-48F2-A9B5-E2A4DD95B332}" type="presOf" srcId="{4C46A3F4-EAFD-4BA2-8928-E2446F5DA557}" destId="{BDECD6EA-F54B-480F-B854-B91F88B9178A}" srcOrd="0" destOrd="0" presId="urn:microsoft.com/office/officeart/2005/8/layout/radial1"/>
    <dgm:cxn modelId="{B44188B9-5EB4-432C-8685-40436B0793B5}" srcId="{4C46A3F4-EAFD-4BA2-8928-E2446F5DA557}" destId="{124DE749-632E-4540-A4AC-580CFBD2A894}" srcOrd="0" destOrd="0" parTransId="{E76FBA3E-0314-45E7-A8B7-0E89967E028E}" sibTransId="{ED46B189-649D-436D-9268-019A5738525E}"/>
    <dgm:cxn modelId="{496A0E2B-2012-4A5D-A259-625C33F3C206}" type="presOf" srcId="{CA856ACB-98A7-4BA0-8EA0-EF745A489DAB}" destId="{07813357-63DD-4AA2-BAD9-0B046C0E5FA9}" srcOrd="0" destOrd="0" presId="urn:microsoft.com/office/officeart/2005/8/layout/radial1"/>
    <dgm:cxn modelId="{E7553CC2-9EB9-44AF-8B51-97807C63F265}" srcId="{124DE749-632E-4540-A4AC-580CFBD2A894}" destId="{CA856ACB-98A7-4BA0-8EA0-EF745A489DAB}" srcOrd="3" destOrd="0" parTransId="{1058E0DC-B880-45AF-9D68-80EE4FF46598}" sibTransId="{30E061E3-80C6-4A15-B86D-2C44CB79A71C}"/>
    <dgm:cxn modelId="{F29FDEE3-0137-458F-A88C-276EBE9D6B5A}" srcId="{124DE749-632E-4540-A4AC-580CFBD2A894}" destId="{41DC6B56-FE0B-4250-B815-2EA7B2A62550}" srcOrd="1" destOrd="0" parTransId="{A6B32568-A859-4E5E-9847-392ABE36C5C9}" sibTransId="{D0ED9C2B-D9A7-4BFA-861B-4B36A7969DD8}"/>
    <dgm:cxn modelId="{C87B1A20-5AE2-40DA-B2A9-DA2CF0D111A4}" type="presOf" srcId="{9E9DD9E2-702B-478D-9CBA-B92061C20D42}" destId="{0FB1DAAA-F829-4527-A067-4378BD0F6F0F}" srcOrd="0" destOrd="0" presId="urn:microsoft.com/office/officeart/2005/8/layout/radial1"/>
    <dgm:cxn modelId="{A28C2FDD-DB28-40A4-AC36-6E74D4E923F2}" type="presOf" srcId="{1058E0DC-B880-45AF-9D68-80EE4FF46598}" destId="{8F3B58D4-C40A-4E18-8F46-C07F3BBA30DF}" srcOrd="0" destOrd="0" presId="urn:microsoft.com/office/officeart/2005/8/layout/radial1"/>
    <dgm:cxn modelId="{A0525C65-08E2-43CB-A2E9-7983C7176C9C}" type="presOf" srcId="{1058E0DC-B880-45AF-9D68-80EE4FF46598}" destId="{E5C080A6-8DD4-4FDE-A579-1D1E81687550}" srcOrd="1" destOrd="0" presId="urn:microsoft.com/office/officeart/2005/8/layout/radial1"/>
    <dgm:cxn modelId="{FBB0D8CD-C116-4F19-A0B9-C5D0C0C7ABB9}" type="presParOf" srcId="{BDECD6EA-F54B-480F-B854-B91F88B9178A}" destId="{CF553C64-4B79-45B3-929A-C227269C0038}" srcOrd="0" destOrd="0" presId="urn:microsoft.com/office/officeart/2005/8/layout/radial1"/>
    <dgm:cxn modelId="{57752263-F9B5-4914-A746-6ED4F5785F09}" type="presParOf" srcId="{BDECD6EA-F54B-480F-B854-B91F88B9178A}" destId="{0680E9D6-3BBA-4933-867E-6825FAAE04D1}" srcOrd="1" destOrd="0" presId="urn:microsoft.com/office/officeart/2005/8/layout/radial1"/>
    <dgm:cxn modelId="{B91FAEEF-F1BE-4166-9FD8-2901F3111FD9}" type="presParOf" srcId="{0680E9D6-3BBA-4933-867E-6825FAAE04D1}" destId="{86816B29-06FF-4B5F-B42D-4363FEA41918}" srcOrd="0" destOrd="0" presId="urn:microsoft.com/office/officeart/2005/8/layout/radial1"/>
    <dgm:cxn modelId="{33B1ADD3-7459-426E-ACCD-CD6F7F04C2B6}" type="presParOf" srcId="{BDECD6EA-F54B-480F-B854-B91F88B9178A}" destId="{0FB1DAAA-F829-4527-A067-4378BD0F6F0F}" srcOrd="2" destOrd="0" presId="urn:microsoft.com/office/officeart/2005/8/layout/radial1"/>
    <dgm:cxn modelId="{C4FCA3B7-5FFC-459B-8387-EA41E74CC48E}" type="presParOf" srcId="{BDECD6EA-F54B-480F-B854-B91F88B9178A}" destId="{FDC7EF5B-550A-4A3C-BFC5-175C6C7D15DD}" srcOrd="3" destOrd="0" presId="urn:microsoft.com/office/officeart/2005/8/layout/radial1"/>
    <dgm:cxn modelId="{5A26C1C1-7C88-49CE-B444-447EFF90BDD5}" type="presParOf" srcId="{FDC7EF5B-550A-4A3C-BFC5-175C6C7D15DD}" destId="{8C9838BC-2632-4451-988D-DD9498D6E126}" srcOrd="0" destOrd="0" presId="urn:microsoft.com/office/officeart/2005/8/layout/radial1"/>
    <dgm:cxn modelId="{81EFC897-7D0F-4403-8029-4CD48E9C6320}" type="presParOf" srcId="{BDECD6EA-F54B-480F-B854-B91F88B9178A}" destId="{97029E80-4511-43D1-B766-9576144D07EE}" srcOrd="4" destOrd="0" presId="urn:microsoft.com/office/officeart/2005/8/layout/radial1"/>
    <dgm:cxn modelId="{219A23F5-3C22-440A-9093-F086F57CB54C}" type="presParOf" srcId="{BDECD6EA-F54B-480F-B854-B91F88B9178A}" destId="{EC055F66-3417-4F12-9665-29490403609B}" srcOrd="5" destOrd="0" presId="urn:microsoft.com/office/officeart/2005/8/layout/radial1"/>
    <dgm:cxn modelId="{D84A001F-2118-4C0F-9EF9-0DCA5E7AEEBA}" type="presParOf" srcId="{EC055F66-3417-4F12-9665-29490403609B}" destId="{26E3A93C-CC85-4908-97A0-C17B1CDB9D54}" srcOrd="0" destOrd="0" presId="urn:microsoft.com/office/officeart/2005/8/layout/radial1"/>
    <dgm:cxn modelId="{85498E10-0DA4-479D-883D-8A78FA61D4CE}" type="presParOf" srcId="{BDECD6EA-F54B-480F-B854-B91F88B9178A}" destId="{31B56B04-9BE2-461D-B1E2-8CBC5CE992F6}" srcOrd="6" destOrd="0" presId="urn:microsoft.com/office/officeart/2005/8/layout/radial1"/>
    <dgm:cxn modelId="{95B1FDB3-C9E7-4B47-A262-82055B9E0463}" type="presParOf" srcId="{BDECD6EA-F54B-480F-B854-B91F88B9178A}" destId="{8F3B58D4-C40A-4E18-8F46-C07F3BBA30DF}" srcOrd="7" destOrd="0" presId="urn:microsoft.com/office/officeart/2005/8/layout/radial1"/>
    <dgm:cxn modelId="{18F27CA9-7192-49A5-A48A-3F3AF642C76A}" type="presParOf" srcId="{8F3B58D4-C40A-4E18-8F46-C07F3BBA30DF}" destId="{E5C080A6-8DD4-4FDE-A579-1D1E81687550}" srcOrd="0" destOrd="0" presId="urn:microsoft.com/office/officeart/2005/8/layout/radial1"/>
    <dgm:cxn modelId="{EE2BC0A3-5F2E-403D-9F87-1301A2BC03DA}" type="presParOf" srcId="{BDECD6EA-F54B-480F-B854-B91F88B9178A}" destId="{07813357-63DD-4AA2-BAD9-0B046C0E5FA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9D115E-5F4C-48CA-BB6C-96CC7B605F3E}" type="doc">
      <dgm:prSet loTypeId="urn:diagrams.loki3.com/TabbedArc+Icon" loCatId="relationship" qsTypeId="urn:microsoft.com/office/officeart/2005/8/quickstyle/simple1" qsCatId="simple" csTypeId="urn:microsoft.com/office/officeart/2005/8/colors/colorful4" csCatId="colorful" phldr="1"/>
      <dgm:spPr/>
      <dgm:t>
        <a:bodyPr/>
        <a:lstStyle/>
        <a:p>
          <a:endParaRPr lang="en-US"/>
        </a:p>
      </dgm:t>
    </dgm:pt>
    <dgm:pt modelId="{69044427-1BD4-484F-B2C1-888C00379086}">
      <dgm:prSet phldrT="[Text]" custT="1"/>
      <dgm:spPr/>
      <dgm:t>
        <a:bodyPr/>
        <a:lstStyle/>
        <a:p>
          <a:r>
            <a:rPr lang="en-US" sz="1600" b="1" dirty="0" smtClean="0"/>
            <a:t>Added</a:t>
          </a:r>
          <a:endParaRPr lang="en-US" sz="1600" b="1" dirty="0"/>
        </a:p>
      </dgm:t>
    </dgm:pt>
    <dgm:pt modelId="{ACA10EAB-9A31-4329-9DFA-AEF2C0BABBB9}" type="parTrans" cxnId="{4876E372-1249-4A93-8E0C-1A92482913A9}">
      <dgm:prSet custT="1"/>
      <dgm:spPr/>
      <dgm:t>
        <a:bodyPr/>
        <a:lstStyle/>
        <a:p>
          <a:endParaRPr lang="en-US" sz="1100" b="1"/>
        </a:p>
      </dgm:t>
    </dgm:pt>
    <dgm:pt modelId="{410B285D-DBD3-4252-A05B-DBF28D1A8C02}" type="sibTrans" cxnId="{4876E372-1249-4A93-8E0C-1A92482913A9}">
      <dgm:prSet/>
      <dgm:spPr/>
      <dgm:t>
        <a:bodyPr/>
        <a:lstStyle/>
        <a:p>
          <a:endParaRPr lang="en-US" sz="4400" b="1"/>
        </a:p>
      </dgm:t>
    </dgm:pt>
    <dgm:pt modelId="{A8387D4C-BAC0-42A5-AC41-00749E02774B}">
      <dgm:prSet phldrT="[Text]" custT="1"/>
      <dgm:spPr/>
      <dgm:t>
        <a:bodyPr/>
        <a:lstStyle/>
        <a:p>
          <a:r>
            <a:rPr lang="en-US" sz="1600" b="1" dirty="0" smtClean="0"/>
            <a:t>Modified</a:t>
          </a:r>
          <a:endParaRPr lang="en-US" sz="1600" b="1" dirty="0"/>
        </a:p>
      </dgm:t>
    </dgm:pt>
    <dgm:pt modelId="{EB7A6F96-F890-4E16-8913-E6A8E4A2C99E}" type="parTrans" cxnId="{EAAE8144-5BED-46C4-A20C-16BBCDAF7F9E}">
      <dgm:prSet custT="1"/>
      <dgm:spPr/>
      <dgm:t>
        <a:bodyPr/>
        <a:lstStyle/>
        <a:p>
          <a:endParaRPr lang="en-US" sz="1100" b="1"/>
        </a:p>
      </dgm:t>
    </dgm:pt>
    <dgm:pt modelId="{C567CE94-0942-4CD1-A480-05589B5DE9BA}" type="sibTrans" cxnId="{EAAE8144-5BED-46C4-A20C-16BBCDAF7F9E}">
      <dgm:prSet/>
      <dgm:spPr/>
      <dgm:t>
        <a:bodyPr/>
        <a:lstStyle/>
        <a:p>
          <a:endParaRPr lang="en-US" sz="4400" b="1"/>
        </a:p>
      </dgm:t>
    </dgm:pt>
    <dgm:pt modelId="{F1CC623F-B90D-48FC-9D02-9C1039AAEBC1}">
      <dgm:prSet phldrT="[Text]" custT="1"/>
      <dgm:spPr/>
      <dgm:t>
        <a:bodyPr/>
        <a:lstStyle/>
        <a:p>
          <a:r>
            <a:rPr lang="en-US" sz="1600" b="1" dirty="0" smtClean="0"/>
            <a:t>Removed</a:t>
          </a:r>
          <a:endParaRPr lang="en-US" sz="1600" b="1" dirty="0"/>
        </a:p>
      </dgm:t>
    </dgm:pt>
    <dgm:pt modelId="{7C3C0D14-43D3-4C36-832B-949D8A29EC54}" type="parTrans" cxnId="{49EB0899-4E03-4795-934D-859CD53E077F}">
      <dgm:prSet custT="1"/>
      <dgm:spPr/>
      <dgm:t>
        <a:bodyPr/>
        <a:lstStyle/>
        <a:p>
          <a:endParaRPr lang="en-US" sz="1100" b="1"/>
        </a:p>
      </dgm:t>
    </dgm:pt>
    <dgm:pt modelId="{B4EFAE30-616F-491A-AF7A-F02F325BD088}" type="sibTrans" cxnId="{49EB0899-4E03-4795-934D-859CD53E077F}">
      <dgm:prSet/>
      <dgm:spPr/>
      <dgm:t>
        <a:bodyPr/>
        <a:lstStyle/>
        <a:p>
          <a:endParaRPr lang="en-US" sz="4400" b="1"/>
        </a:p>
      </dgm:t>
    </dgm:pt>
    <dgm:pt modelId="{30A93223-AD47-49C3-B76B-6907B082C024}" type="pres">
      <dgm:prSet presAssocID="{549D115E-5F4C-48CA-BB6C-96CC7B605F3E}" presName="Name0" presStyleCnt="0">
        <dgm:presLayoutVars>
          <dgm:dir/>
          <dgm:resizeHandles val="exact"/>
        </dgm:presLayoutVars>
      </dgm:prSet>
      <dgm:spPr/>
    </dgm:pt>
    <dgm:pt modelId="{6689D3EC-92AF-47FE-B308-449C6E41BAA9}" type="pres">
      <dgm:prSet presAssocID="{69044427-1BD4-484F-B2C1-888C00379086}" presName="twoplus" presStyleLbl="node1" presStyleIdx="0" presStyleCnt="3" custScaleY="64740">
        <dgm:presLayoutVars>
          <dgm:bulletEnabled val="1"/>
        </dgm:presLayoutVars>
      </dgm:prSet>
      <dgm:spPr/>
    </dgm:pt>
    <dgm:pt modelId="{F91F86C5-BEA1-4A43-A096-2D379CA66635}" type="pres">
      <dgm:prSet presAssocID="{A8387D4C-BAC0-42A5-AC41-00749E02774B}" presName="twoplus" presStyleLbl="node1" presStyleIdx="1" presStyleCnt="3" custScaleY="58417">
        <dgm:presLayoutVars>
          <dgm:bulletEnabled val="1"/>
        </dgm:presLayoutVars>
      </dgm:prSet>
      <dgm:spPr/>
    </dgm:pt>
    <dgm:pt modelId="{D1D10E82-95C7-448F-9E8D-9E61C83AB0D9}" type="pres">
      <dgm:prSet presAssocID="{F1CC623F-B90D-48FC-9D02-9C1039AAEBC1}" presName="twoplus" presStyleLbl="node1" presStyleIdx="2" presStyleCnt="3" custScaleY="60808">
        <dgm:presLayoutVars>
          <dgm:bulletEnabled val="1"/>
        </dgm:presLayoutVars>
      </dgm:prSet>
      <dgm:spPr/>
    </dgm:pt>
  </dgm:ptLst>
  <dgm:cxnLst>
    <dgm:cxn modelId="{AC1448A0-D056-4714-A763-FE77C9806533}" type="presOf" srcId="{A8387D4C-BAC0-42A5-AC41-00749E02774B}" destId="{F91F86C5-BEA1-4A43-A096-2D379CA66635}" srcOrd="0" destOrd="0" presId="urn:diagrams.loki3.com/TabbedArc+Icon"/>
    <dgm:cxn modelId="{49EB0899-4E03-4795-934D-859CD53E077F}" srcId="{549D115E-5F4C-48CA-BB6C-96CC7B605F3E}" destId="{F1CC623F-B90D-48FC-9D02-9C1039AAEBC1}" srcOrd="2" destOrd="0" parTransId="{7C3C0D14-43D3-4C36-832B-949D8A29EC54}" sibTransId="{B4EFAE30-616F-491A-AF7A-F02F325BD088}"/>
    <dgm:cxn modelId="{4876E372-1249-4A93-8E0C-1A92482913A9}" srcId="{549D115E-5F4C-48CA-BB6C-96CC7B605F3E}" destId="{69044427-1BD4-484F-B2C1-888C00379086}" srcOrd="0" destOrd="0" parTransId="{ACA10EAB-9A31-4329-9DFA-AEF2C0BABBB9}" sibTransId="{410B285D-DBD3-4252-A05B-DBF28D1A8C02}"/>
    <dgm:cxn modelId="{EAAE8144-5BED-46C4-A20C-16BBCDAF7F9E}" srcId="{549D115E-5F4C-48CA-BB6C-96CC7B605F3E}" destId="{A8387D4C-BAC0-42A5-AC41-00749E02774B}" srcOrd="1" destOrd="0" parTransId="{EB7A6F96-F890-4E16-8913-E6A8E4A2C99E}" sibTransId="{C567CE94-0942-4CD1-A480-05589B5DE9BA}"/>
    <dgm:cxn modelId="{79385626-F33D-47C1-A567-16255D34A79C}" type="presOf" srcId="{F1CC623F-B90D-48FC-9D02-9C1039AAEBC1}" destId="{D1D10E82-95C7-448F-9E8D-9E61C83AB0D9}" srcOrd="0" destOrd="0" presId="urn:diagrams.loki3.com/TabbedArc+Icon"/>
    <dgm:cxn modelId="{60B7F0D0-D899-44FE-8154-7C8BF626016F}" type="presOf" srcId="{549D115E-5F4C-48CA-BB6C-96CC7B605F3E}" destId="{30A93223-AD47-49C3-B76B-6907B082C024}" srcOrd="0" destOrd="0" presId="urn:diagrams.loki3.com/TabbedArc+Icon"/>
    <dgm:cxn modelId="{09C7158A-2030-4269-90EC-539C90571BCA}" type="presOf" srcId="{69044427-1BD4-484F-B2C1-888C00379086}" destId="{6689D3EC-92AF-47FE-B308-449C6E41BAA9}" srcOrd="0" destOrd="0" presId="urn:diagrams.loki3.com/TabbedArc+Icon"/>
    <dgm:cxn modelId="{8595F98A-ED46-4001-B838-4AF009F89D11}" type="presParOf" srcId="{30A93223-AD47-49C3-B76B-6907B082C024}" destId="{6689D3EC-92AF-47FE-B308-449C6E41BAA9}" srcOrd="0" destOrd="0" presId="urn:diagrams.loki3.com/TabbedArc+Icon"/>
    <dgm:cxn modelId="{6667B205-F5DC-4217-9BD5-6354496B0725}" type="presParOf" srcId="{30A93223-AD47-49C3-B76B-6907B082C024}" destId="{F91F86C5-BEA1-4A43-A096-2D379CA66635}" srcOrd="1" destOrd="0" presId="urn:diagrams.loki3.com/TabbedArc+Icon"/>
    <dgm:cxn modelId="{04A8F665-2814-4992-8159-6C9BB7CDE14B}" type="presParOf" srcId="{30A93223-AD47-49C3-B76B-6907B082C024}" destId="{D1D10E82-95C7-448F-9E8D-9E61C83AB0D9}" srcOrd="2" destOrd="0" presId="urn:diagrams.loki3.com/TabbedArc+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3C64-4B79-45B3-929A-C227269C0038}">
      <dsp:nvSpPr>
        <dsp:cNvPr id="0" name=""/>
        <dsp:cNvSpPr/>
      </dsp:nvSpPr>
      <dsp:spPr>
        <a:xfrm>
          <a:off x="1901439" y="168547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LINQ</a:t>
          </a:r>
          <a:endParaRPr lang="en-US" sz="2800" kern="1200" dirty="0"/>
        </a:p>
      </dsp:txBody>
      <dsp:txXfrm>
        <a:off x="2090966" y="1875006"/>
        <a:ext cx="915119" cy="915119"/>
      </dsp:txXfrm>
    </dsp:sp>
    <dsp:sp modelId="{0680E9D6-3BBA-4933-867E-6825FAAE04D1}">
      <dsp:nvSpPr>
        <dsp:cNvPr id="0" name=""/>
        <dsp:cNvSpPr/>
      </dsp:nvSpPr>
      <dsp:spPr>
        <a:xfrm rot="16200000">
          <a:off x="2354023" y="1468125"/>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8801" y="1481251"/>
        <a:ext cx="19450" cy="19450"/>
      </dsp:txXfrm>
    </dsp:sp>
    <dsp:sp modelId="{0FB1DAAA-F829-4527-A067-4378BD0F6F0F}">
      <dsp:nvSpPr>
        <dsp:cNvPr id="0" name=""/>
        <dsp:cNvSpPr/>
      </dsp:nvSpPr>
      <dsp:spPr>
        <a:xfrm>
          <a:off x="1901439" y="229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Collections</a:t>
          </a:r>
          <a:endParaRPr lang="en-US" sz="1400" kern="1200" dirty="0"/>
        </a:p>
      </dsp:txBody>
      <dsp:txXfrm>
        <a:off x="2090966" y="191826"/>
        <a:ext cx="915119" cy="915119"/>
      </dsp:txXfrm>
    </dsp:sp>
    <dsp:sp modelId="{FDC7EF5B-550A-4A3C-BFC5-175C6C7D15DD}">
      <dsp:nvSpPr>
        <dsp:cNvPr id="0" name=""/>
        <dsp:cNvSpPr/>
      </dsp:nvSpPr>
      <dsp:spPr>
        <a:xfrm>
          <a:off x="3195613" y="2309714"/>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80391" y="2322841"/>
        <a:ext cx="19450" cy="19450"/>
      </dsp:txXfrm>
    </dsp:sp>
    <dsp:sp modelId="{97029E80-4511-43D1-B766-9576144D07EE}">
      <dsp:nvSpPr>
        <dsp:cNvPr id="0" name=""/>
        <dsp:cNvSpPr/>
      </dsp:nvSpPr>
      <dsp:spPr>
        <a:xfrm>
          <a:off x="3584619" y="168547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Entity Framework</a:t>
          </a:r>
          <a:endParaRPr lang="en-US" sz="1400" kern="1200" dirty="0"/>
        </a:p>
      </dsp:txBody>
      <dsp:txXfrm>
        <a:off x="3774146" y="1875006"/>
        <a:ext cx="915119" cy="915119"/>
      </dsp:txXfrm>
    </dsp:sp>
    <dsp:sp modelId="{EC055F66-3417-4F12-9665-29490403609B}">
      <dsp:nvSpPr>
        <dsp:cNvPr id="0" name=""/>
        <dsp:cNvSpPr/>
      </dsp:nvSpPr>
      <dsp:spPr>
        <a:xfrm rot="5400000">
          <a:off x="2354023" y="3151304"/>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8801" y="3164431"/>
        <a:ext cx="19450" cy="19450"/>
      </dsp:txXfrm>
    </dsp:sp>
    <dsp:sp modelId="{31B56B04-9BE2-461D-B1E2-8CBC5CE992F6}">
      <dsp:nvSpPr>
        <dsp:cNvPr id="0" name=""/>
        <dsp:cNvSpPr/>
      </dsp:nvSpPr>
      <dsp:spPr>
        <a:xfrm>
          <a:off x="1901439" y="336865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XML</a:t>
          </a:r>
          <a:endParaRPr lang="en-US" sz="1400" kern="1200" dirty="0"/>
        </a:p>
      </dsp:txBody>
      <dsp:txXfrm>
        <a:off x="2090966" y="3558186"/>
        <a:ext cx="915119" cy="915119"/>
      </dsp:txXfrm>
    </dsp:sp>
    <dsp:sp modelId="{8F3B58D4-C40A-4E18-8F46-C07F3BBA30DF}">
      <dsp:nvSpPr>
        <dsp:cNvPr id="0" name=""/>
        <dsp:cNvSpPr/>
      </dsp:nvSpPr>
      <dsp:spPr>
        <a:xfrm rot="10800000">
          <a:off x="1512433" y="2309714"/>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697211" y="2322841"/>
        <a:ext cx="19450" cy="19450"/>
      </dsp:txXfrm>
    </dsp:sp>
    <dsp:sp modelId="{07813357-63DD-4AA2-BAD9-0B046C0E5FA9}">
      <dsp:nvSpPr>
        <dsp:cNvPr id="0" name=""/>
        <dsp:cNvSpPr/>
      </dsp:nvSpPr>
      <dsp:spPr>
        <a:xfrm>
          <a:off x="218259" y="168547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SQL</a:t>
          </a:r>
          <a:endParaRPr lang="en-US" sz="1400" kern="1200" dirty="0"/>
        </a:p>
      </dsp:txBody>
      <dsp:txXfrm>
        <a:off x="407786" y="1875006"/>
        <a:ext cx="915119" cy="91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9D3EC-92AF-47FE-B308-449C6E41BAA9}">
      <dsp:nvSpPr>
        <dsp:cNvPr id="0" name=""/>
        <dsp:cNvSpPr/>
      </dsp:nvSpPr>
      <dsp:spPr>
        <a:xfrm rot="19200000">
          <a:off x="1568" y="738282"/>
          <a:ext cx="1181406" cy="497147"/>
        </a:xfrm>
        <a:prstGeom prst="round2Same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b="1" kern="1200" dirty="0" smtClean="0"/>
            <a:t>Added</a:t>
          </a:r>
          <a:endParaRPr lang="en-US" sz="1600" b="1" kern="1200" dirty="0"/>
        </a:p>
      </dsp:txBody>
      <dsp:txXfrm>
        <a:off x="33637" y="759712"/>
        <a:ext cx="1132868" cy="472878"/>
      </dsp:txXfrm>
    </dsp:sp>
    <dsp:sp modelId="{F91F86C5-BEA1-4A43-A096-2D379CA66635}">
      <dsp:nvSpPr>
        <dsp:cNvPr id="0" name=""/>
        <dsp:cNvSpPr/>
      </dsp:nvSpPr>
      <dsp:spPr>
        <a:xfrm>
          <a:off x="1338739" y="275869"/>
          <a:ext cx="1181406" cy="448592"/>
        </a:xfrm>
        <a:prstGeom prst="round2SameRect">
          <a:avLst/>
        </a:prstGeom>
        <a:solidFill>
          <a:schemeClr val="accent4">
            <a:hueOff val="-1188603"/>
            <a:satOff val="21780"/>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b="1" kern="1200" dirty="0" smtClean="0"/>
            <a:t>Modified</a:t>
          </a:r>
          <a:endParaRPr lang="en-US" sz="1600" b="1" kern="1200" dirty="0"/>
        </a:p>
      </dsp:txBody>
      <dsp:txXfrm>
        <a:off x="1360637" y="297767"/>
        <a:ext cx="1137610" cy="426694"/>
      </dsp:txXfrm>
    </dsp:sp>
    <dsp:sp modelId="{D1D10E82-95C7-448F-9E8D-9E61C83AB0D9}">
      <dsp:nvSpPr>
        <dsp:cNvPr id="0" name=""/>
        <dsp:cNvSpPr/>
      </dsp:nvSpPr>
      <dsp:spPr>
        <a:xfrm rot="2400000">
          <a:off x="2675910" y="753379"/>
          <a:ext cx="1181406" cy="466953"/>
        </a:xfrm>
        <a:prstGeom prst="round2SameRect">
          <a:avLst/>
        </a:prstGeom>
        <a:solidFill>
          <a:schemeClr val="accent4">
            <a:hueOff val="-2377205"/>
            <a:satOff val="43560"/>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b="1" kern="1200" dirty="0" smtClean="0"/>
            <a:t>Removed</a:t>
          </a:r>
          <a:endParaRPr lang="en-US" sz="1600" b="1" kern="1200" dirty="0"/>
        </a:p>
      </dsp:txBody>
      <dsp:txXfrm>
        <a:off x="2691379" y="773507"/>
        <a:ext cx="1135816" cy="44415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31C4A-5F1F-4E23-A292-730BD8364C5D}" type="datetimeFigureOut">
              <a:rPr lang="en-SG" smtClean="0"/>
              <a:t>5/8/2019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F9503-3160-4063-A949-EE9276B16513}" type="slidenum">
              <a:rPr lang="en-SG" smtClean="0"/>
              <a:t>‹#›</a:t>
            </a:fld>
            <a:endParaRPr lang="en-SG"/>
          </a:p>
        </p:txBody>
      </p:sp>
    </p:spTree>
    <p:extLst>
      <p:ext uri="{BB962C8B-B14F-4D97-AF65-F5344CB8AC3E}">
        <p14:creationId xmlns:p14="http://schemas.microsoft.com/office/powerpoint/2010/main" val="151564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We have 2 ways to query </a:t>
            </a:r>
            <a:r>
              <a:rPr lang="en-SG" dirty="0" err="1" smtClean="0"/>
              <a:t>ef</a:t>
            </a:r>
            <a:r>
              <a:rPr lang="en-SG" dirty="0" smtClean="0"/>
              <a:t> core, by </a:t>
            </a:r>
            <a:r>
              <a:rPr lang="en-SG" dirty="0" err="1" smtClean="0"/>
              <a:t>linq</a:t>
            </a:r>
            <a:r>
              <a:rPr lang="en-SG" dirty="0" smtClean="0"/>
              <a:t> methods or statements, both</a:t>
            </a:r>
            <a:r>
              <a:rPr lang="en-SG" baseline="0" dirty="0" smtClean="0"/>
              <a:t> methods will generate the same </a:t>
            </a:r>
            <a:r>
              <a:rPr lang="en-SG" baseline="0" dirty="0" err="1" smtClean="0"/>
              <a:t>sql</a:t>
            </a:r>
            <a:r>
              <a:rPr lang="en-SG" baseline="0" dirty="0" smtClean="0"/>
              <a:t> statement in the background.</a:t>
            </a:r>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3</a:t>
            </a:fld>
            <a:endParaRPr lang="en-SG"/>
          </a:p>
        </p:txBody>
      </p:sp>
    </p:spTree>
    <p:extLst>
      <p:ext uri="{BB962C8B-B14F-4D97-AF65-F5344CB8AC3E}">
        <p14:creationId xmlns:p14="http://schemas.microsoft.com/office/powerpoint/2010/main" val="231408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6</a:t>
            </a:fld>
            <a:endParaRPr lang="en-SG"/>
          </a:p>
        </p:txBody>
      </p:sp>
    </p:spTree>
    <p:extLst>
      <p:ext uri="{BB962C8B-B14F-4D97-AF65-F5344CB8AC3E}">
        <p14:creationId xmlns:p14="http://schemas.microsoft.com/office/powerpoint/2010/main" val="2404536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7</a:t>
            </a:fld>
            <a:endParaRPr lang="en-SG"/>
          </a:p>
        </p:txBody>
      </p:sp>
    </p:spTree>
    <p:extLst>
      <p:ext uri="{BB962C8B-B14F-4D97-AF65-F5344CB8AC3E}">
        <p14:creationId xmlns:p14="http://schemas.microsoft.com/office/powerpoint/2010/main" val="329890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8</a:t>
            </a:fld>
            <a:endParaRPr lang="en-SG"/>
          </a:p>
        </p:txBody>
      </p:sp>
    </p:spTree>
    <p:extLst>
      <p:ext uri="{BB962C8B-B14F-4D97-AF65-F5344CB8AC3E}">
        <p14:creationId xmlns:p14="http://schemas.microsoft.com/office/powerpoint/2010/main" val="1820022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a:t>
            </a:r>
            <a:r>
              <a:rPr lang="en-US" baseline="0" dirty="0" smtClean="0"/>
              <a:t> here refers to the </a:t>
            </a:r>
            <a:r>
              <a:rPr lang="en-US" baseline="0" dirty="0" err="1" smtClean="0"/>
              <a:t>config</a:t>
            </a:r>
            <a:r>
              <a:rPr lang="en-US" baseline="0" dirty="0" smtClean="0"/>
              <a:t> for database context relationship mapping </a:t>
            </a:r>
            <a:r>
              <a:rPr lang="en-US" baseline="0" dirty="0" err="1" smtClean="0"/>
              <a:t>configs</a:t>
            </a:r>
            <a:r>
              <a:rPr lang="en-US" baseline="0" dirty="0" smtClean="0"/>
              <a:t>, for more read relation mapping</a:t>
            </a:r>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12</a:t>
            </a:fld>
            <a:endParaRPr lang="en-SG"/>
          </a:p>
        </p:txBody>
      </p:sp>
    </p:spTree>
    <p:extLst>
      <p:ext uri="{BB962C8B-B14F-4D97-AF65-F5344CB8AC3E}">
        <p14:creationId xmlns:p14="http://schemas.microsoft.com/office/powerpoint/2010/main" val="103455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It you work with a lot of different entities and related data, it will be very difficult</a:t>
            </a:r>
            <a:r>
              <a:rPr lang="en-SG" baseline="0" dirty="0" smtClean="0"/>
              <a:t> for us to keep track of the changes manually, with this, context will handle all tracking automatically. We only need to call save changes method and all changes will be processed by context.</a:t>
            </a:r>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13</a:t>
            </a:fld>
            <a:endParaRPr lang="en-SG"/>
          </a:p>
        </p:txBody>
      </p:sp>
    </p:spTree>
    <p:extLst>
      <p:ext uri="{BB962C8B-B14F-4D97-AF65-F5344CB8AC3E}">
        <p14:creationId xmlns:p14="http://schemas.microsoft.com/office/powerpoint/2010/main" val="664466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1" y="6812280"/>
            <a:ext cx="12192000" cy="45719"/>
          </a:xfrm>
          <a:prstGeom prst="rect">
            <a:avLst/>
          </a:prstGeom>
          <a:gradFill flip="none" rotWithShape="1">
            <a:gsLst>
              <a:gs pos="0">
                <a:schemeClr val="accent2">
                  <a:tint val="66000"/>
                  <a:satMod val="160000"/>
                </a:schemeClr>
              </a:gs>
              <a:gs pos="100000">
                <a:schemeClr val="accent2">
                  <a:tint val="44500"/>
                  <a:satMod val="160000"/>
                </a:schemeClr>
              </a:gs>
            </a:gsLst>
            <a:lin ang="16200000" scaled="0"/>
            <a:tileRect/>
          </a:gra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ctrTitle"/>
          </p:nvPr>
        </p:nvSpPr>
        <p:spPr>
          <a:xfrm>
            <a:off x="3965170" y="901336"/>
            <a:ext cx="7190509" cy="3423775"/>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965171" y="4455620"/>
            <a:ext cx="719328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Introduction to Entity Framework Core</a:t>
            </a:r>
            <a:endParaRPr lang="en-SG"/>
          </a:p>
        </p:txBody>
      </p:sp>
      <p:sp>
        <p:nvSpPr>
          <p:cNvPr id="6" name="Slide Number Placeholder 5"/>
          <p:cNvSpPr>
            <a:spLocks noGrp="1"/>
          </p:cNvSpPr>
          <p:nvPr>
            <p:ph type="sldNum" sz="quarter" idx="12"/>
          </p:nvPr>
        </p:nvSpPr>
        <p:spPr/>
        <p:txBody>
          <a:bodyPr/>
          <a:lstStyle/>
          <a:p>
            <a:fld id="{2D82E504-443B-479F-AF4B-9F41BD855383}" type="slidenum">
              <a:rPr lang="en-SG" smtClean="0"/>
              <a:t>‹#›</a:t>
            </a:fld>
            <a:endParaRPr lang="en-SG"/>
          </a:p>
        </p:txBody>
      </p:sp>
      <p:pic>
        <p:nvPicPr>
          <p:cNvPr id="12" name="Picture 2" descr="https://pluralsight2.imgix.net/paths/images/group-policy-administration-ee0dacafe8.png?w=360"/>
          <p:cNvPicPr>
            <a:picLocks noChangeAspect="1" noChangeArrowheads="1"/>
          </p:cNvPicPr>
          <p:nvPr/>
        </p:nvPicPr>
        <p:blipFill rotWithShape="1">
          <a:blip r:embed="rId2">
            <a:extLst>
              <a:ext uri="{28A0092B-C50C-407E-A947-70E740481C1C}">
                <a14:useLocalDpi xmlns:a14="http://schemas.microsoft.com/office/drawing/2010/main" val="0"/>
              </a:ext>
            </a:extLst>
          </a:blip>
          <a:srcRect l="10141" t="10060" r="10969" b="6050"/>
          <a:stretch/>
        </p:blipFill>
        <p:spPr bwMode="auto">
          <a:xfrm>
            <a:off x="1200149" y="1809749"/>
            <a:ext cx="2705101" cy="28765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 y="6812280"/>
            <a:ext cx="12192000" cy="45719"/>
          </a:xfrm>
          <a:prstGeom prst="rect">
            <a:avLst/>
          </a:prstGeom>
          <a:gradFill flip="none" rotWithShape="1">
            <a:gsLst>
              <a:gs pos="0">
                <a:schemeClr val="accent2">
                  <a:tint val="66000"/>
                  <a:satMod val="160000"/>
                </a:schemeClr>
              </a:gs>
              <a:gs pos="100000">
                <a:schemeClr val="accent2">
                  <a:tint val="44500"/>
                  <a:satMod val="160000"/>
                </a:schemeClr>
              </a:gs>
            </a:gsLst>
            <a:lin ang="16200000" scaled="0"/>
            <a:tileRect/>
          </a:gradFill>
          <a:ln>
            <a:noFill/>
          </a:ln>
        </p:spPr>
        <p:style>
          <a:lnRef idx="0">
            <a:scrgbClr r="0" g="0" b="0"/>
          </a:lnRef>
          <a:fillRef idx="0">
            <a:scrgbClr r="0" g="0" b="0"/>
          </a:fillRef>
          <a:effectRef idx="0">
            <a:scrgbClr r="0" g="0" b="0"/>
          </a:effectRef>
          <a:fontRef idx="minor">
            <a:schemeClr val="lt1"/>
          </a:fontRef>
        </p:style>
      </p:sp>
      <p:pic>
        <p:nvPicPr>
          <p:cNvPr id="9" name="Picture 2" descr="https://pluralsight2.imgix.net/paths/images/group-policy-administration-ee0dacafe8.png?w=360"/>
          <p:cNvPicPr>
            <a:picLocks noChangeAspect="1" noChangeArrowheads="1"/>
          </p:cNvPicPr>
          <p:nvPr/>
        </p:nvPicPr>
        <p:blipFill rotWithShape="1">
          <a:blip r:embed="rId2">
            <a:extLst>
              <a:ext uri="{28A0092B-C50C-407E-A947-70E740481C1C}">
                <a14:useLocalDpi xmlns:a14="http://schemas.microsoft.com/office/drawing/2010/main" val="0"/>
              </a:ext>
            </a:extLst>
          </a:blip>
          <a:srcRect l="10141" t="10060" r="10969" b="6050"/>
          <a:stretch/>
        </p:blipFill>
        <p:spPr bwMode="auto">
          <a:xfrm>
            <a:off x="1200149" y="1809749"/>
            <a:ext cx="2705101"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3599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marL="0">
              <a:defRPr sz="4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Introduction to Entity Framework Core</a:t>
            </a:r>
            <a:endParaRPr lang="en-SG"/>
          </a:p>
        </p:txBody>
      </p:sp>
      <p:sp>
        <p:nvSpPr>
          <p:cNvPr id="6" name="Slide Number Placeholder 5"/>
          <p:cNvSpPr>
            <a:spLocks noGrp="1"/>
          </p:cNvSpPr>
          <p:nvPr>
            <p:ph type="sldNum" sz="quarter" idx="12"/>
          </p:nvPr>
        </p:nvSpPr>
        <p:spPr/>
        <p:txBody>
          <a:bodyPr/>
          <a:lstStyle/>
          <a:p>
            <a:fld id="{2D82E504-443B-479F-AF4B-9F41BD855383}" type="slidenum">
              <a:rPr lang="en-SG" smtClean="0"/>
              <a:t>‹#›</a:t>
            </a:fld>
            <a:endParaRPr lang="en-SG"/>
          </a:p>
        </p:txBody>
      </p:sp>
    </p:spTree>
    <p:extLst>
      <p:ext uri="{BB962C8B-B14F-4D97-AF65-F5344CB8AC3E}">
        <p14:creationId xmlns:p14="http://schemas.microsoft.com/office/powerpoint/2010/main" val="24481205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4113" y="1488838"/>
            <a:ext cx="5410926" cy="48123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488838"/>
            <a:ext cx="5410926" cy="48123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Introduction to Entity Framework Core</a:t>
            </a:r>
            <a:endParaRPr lang="en-SG"/>
          </a:p>
        </p:txBody>
      </p:sp>
      <p:sp>
        <p:nvSpPr>
          <p:cNvPr id="11" name="Slide Number Placeholder 10"/>
          <p:cNvSpPr>
            <a:spLocks noGrp="1"/>
          </p:cNvSpPr>
          <p:nvPr>
            <p:ph type="sldNum" sz="quarter" idx="11"/>
          </p:nvPr>
        </p:nvSpPr>
        <p:spPr/>
        <p:txBody>
          <a:bodyPr/>
          <a:lstStyle/>
          <a:p>
            <a:fld id="{2D82E504-443B-479F-AF4B-9F41BD855383}" type="slidenum">
              <a:rPr lang="en-SG" smtClean="0"/>
              <a:t>‹#›</a:t>
            </a:fld>
            <a:endParaRPr lang="en-SG"/>
          </a:p>
        </p:txBody>
      </p:sp>
      <p:sp>
        <p:nvSpPr>
          <p:cNvPr id="15" name="Title 14"/>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42468832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ert. Two Content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4112" y="1488838"/>
            <a:ext cx="11004733" cy="216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4113" y="3831390"/>
            <a:ext cx="11004732" cy="216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Introduction to Entity Framework Core</a:t>
            </a:r>
            <a:endParaRPr lang="en-SG" dirty="0"/>
          </a:p>
        </p:txBody>
      </p:sp>
      <p:sp>
        <p:nvSpPr>
          <p:cNvPr id="11" name="Slide Number Placeholder 10"/>
          <p:cNvSpPr>
            <a:spLocks noGrp="1"/>
          </p:cNvSpPr>
          <p:nvPr>
            <p:ph type="sldNum" sz="quarter" idx="11"/>
          </p:nvPr>
        </p:nvSpPr>
        <p:spPr/>
        <p:txBody>
          <a:bodyPr/>
          <a:lstStyle/>
          <a:p>
            <a:fld id="{2D82E504-443B-479F-AF4B-9F41BD855383}" type="slidenum">
              <a:rPr lang="en-SG" smtClean="0"/>
              <a:t>‹#›</a:t>
            </a:fld>
            <a:endParaRPr lang="en-SG" dirty="0"/>
          </a:p>
        </p:txBody>
      </p:sp>
      <p:sp>
        <p:nvSpPr>
          <p:cNvPr id="15" name="Title 14"/>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47515456"/>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4112" y="1488839"/>
            <a:ext cx="5410927"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4112" y="2407674"/>
            <a:ext cx="5410927" cy="38695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488839"/>
            <a:ext cx="5410927"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9" y="2407674"/>
            <a:ext cx="5410927" cy="38695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Introduction to Entity Framework Core</a:t>
            </a:r>
            <a:endParaRPr lang="en-SG"/>
          </a:p>
        </p:txBody>
      </p:sp>
      <p:sp>
        <p:nvSpPr>
          <p:cNvPr id="9" name="Slide Number Placeholder 8"/>
          <p:cNvSpPr>
            <a:spLocks noGrp="1"/>
          </p:cNvSpPr>
          <p:nvPr>
            <p:ph type="sldNum" sz="quarter" idx="12"/>
          </p:nvPr>
        </p:nvSpPr>
        <p:spPr/>
        <p:txBody>
          <a:bodyPr/>
          <a:lstStyle/>
          <a:p>
            <a:fld id="{2D82E504-443B-479F-AF4B-9F41BD855383}" type="slidenum">
              <a:rPr lang="en-SG" smtClean="0"/>
              <a:t>‹#›</a:t>
            </a:fld>
            <a:endParaRPr lang="en-SG"/>
          </a:p>
        </p:txBody>
      </p:sp>
      <p:sp>
        <p:nvSpPr>
          <p:cNvPr id="2" name="Title 1"/>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39911560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a:t>
            </a:fld>
            <a:endParaRPr lang="en-SG"/>
          </a:p>
        </p:txBody>
      </p:sp>
    </p:spTree>
    <p:extLst>
      <p:ext uri="{BB962C8B-B14F-4D97-AF65-F5344CB8AC3E}">
        <p14:creationId xmlns:p14="http://schemas.microsoft.com/office/powerpoint/2010/main" val="201512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Introduction to Entity Framework Core</a:t>
            </a:r>
            <a:endParaRPr lang="en-SG"/>
          </a:p>
        </p:txBody>
      </p:sp>
      <p:sp>
        <p:nvSpPr>
          <p:cNvPr id="9" name="Slide Number Placeholder 8"/>
          <p:cNvSpPr>
            <a:spLocks noGrp="1"/>
          </p:cNvSpPr>
          <p:nvPr>
            <p:ph type="sldNum" sz="quarter" idx="12"/>
          </p:nvPr>
        </p:nvSpPr>
        <p:spPr/>
        <p:txBody>
          <a:bodyPr/>
          <a:lstStyle/>
          <a:p>
            <a:fld id="{2D82E504-443B-479F-AF4B-9F41BD855383}" type="slidenum">
              <a:rPr lang="en-SG" smtClean="0"/>
              <a:t>‹#›</a:t>
            </a:fld>
            <a:endParaRPr lang="en-SG"/>
          </a:p>
        </p:txBody>
      </p:sp>
      <p:sp>
        <p:nvSpPr>
          <p:cNvPr id="10" name="Rectangle 9"/>
          <p:cNvSpPr/>
          <p:nvPr/>
        </p:nvSpPr>
        <p:spPr>
          <a:xfrm>
            <a:off x="1" y="6400800"/>
            <a:ext cx="12192000" cy="457200"/>
          </a:xfrm>
          <a:prstGeom prst="rect">
            <a:avLst/>
          </a:prstGeom>
          <a:gradFill flip="none" rotWithShape="1">
            <a:gsLst>
              <a:gs pos="0">
                <a:schemeClr val="accent2">
                  <a:tint val="66000"/>
                  <a:satMod val="160000"/>
                </a:schemeClr>
              </a:gs>
              <a:gs pos="25000">
                <a:schemeClr val="accent2">
                  <a:tint val="44500"/>
                  <a:satMod val="160000"/>
                  <a:lumMod val="100000"/>
                </a:schemeClr>
              </a:gs>
              <a:gs pos="100000">
                <a:schemeClr val="bg1"/>
              </a:gs>
            </a:gsLst>
            <a:lin ang="16200000" scaled="0"/>
            <a:tileRect/>
          </a:gradFill>
          <a:ln>
            <a:noFill/>
          </a:ln>
        </p:spPr>
        <p:style>
          <a:lnRef idx="0">
            <a:scrgbClr r="0" g="0" b="0"/>
          </a:lnRef>
          <a:fillRef idx="0">
            <a:scrgbClr r="0" g="0" b="0"/>
          </a:fillRef>
          <a:effectRef idx="0">
            <a:scrgbClr r="0" g="0" b="0"/>
          </a:effectRef>
          <a:fontRef idx="minor">
            <a:schemeClr val="lt1"/>
          </a:fontRef>
        </p:style>
      </p:sp>
    </p:spTree>
    <p:extLst>
      <p:ext uri="{BB962C8B-B14F-4D97-AF65-F5344CB8AC3E}">
        <p14:creationId xmlns:p14="http://schemas.microsoft.com/office/powerpoint/2010/main" val="274293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11A1749C-5C88-47CE-A40F-C8AA63BD6BE3}" type="datetime1">
              <a:rPr lang="en-SG" smtClean="0"/>
              <a:t>5/8/2019</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Introduction to Entity Framework Core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82E504-443B-479F-AF4B-9F41BD855383}" type="slidenum">
              <a:rPr lang="en-SG" smtClean="0"/>
              <a:t>‹#›</a:t>
            </a:fld>
            <a:endParaRPr lang="en-SG"/>
          </a:p>
        </p:txBody>
      </p:sp>
    </p:spTree>
    <p:extLst>
      <p:ext uri="{BB962C8B-B14F-4D97-AF65-F5344CB8AC3E}">
        <p14:creationId xmlns:p14="http://schemas.microsoft.com/office/powerpoint/2010/main" val="413343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68138"/>
            <a:ext cx="12192000" cy="389861"/>
          </a:xfrm>
          <a:prstGeom prst="rect">
            <a:avLst/>
          </a:prstGeom>
          <a:gradFill flip="none" rotWithShape="1">
            <a:gsLst>
              <a:gs pos="0">
                <a:schemeClr val="accent2">
                  <a:tint val="66000"/>
                  <a:satMod val="160000"/>
                </a:schemeClr>
              </a:gs>
              <a:gs pos="19000">
                <a:schemeClr val="accent2">
                  <a:tint val="44500"/>
                  <a:satMod val="160000"/>
                  <a:lumMod val="100000"/>
                </a:schemeClr>
              </a:gs>
              <a:gs pos="100000">
                <a:schemeClr val="bg1"/>
              </a:gs>
            </a:gsLst>
            <a:lin ang="16200000" scaled="0"/>
            <a:tileRect/>
          </a:gradFill>
          <a:ln>
            <a:noFill/>
          </a:ln>
        </p:spPr>
        <p:style>
          <a:lnRef idx="0">
            <a:scrgbClr r="0" g="0" b="0"/>
          </a:lnRef>
          <a:fillRef idx="0">
            <a:scrgbClr r="0" g="0" b="0"/>
          </a:fillRef>
          <a:effectRef idx="0">
            <a:scrgbClr r="0" g="0" b="0"/>
          </a:effectRef>
          <a:fontRef idx="minor">
            <a:schemeClr val="lt1"/>
          </a:fontRef>
        </p:style>
      </p:sp>
      <p:sp>
        <p:nvSpPr>
          <p:cNvPr id="2" name="Title Placeholder 1"/>
          <p:cNvSpPr>
            <a:spLocks noGrp="1"/>
          </p:cNvSpPr>
          <p:nvPr>
            <p:ph type="title"/>
          </p:nvPr>
        </p:nvSpPr>
        <p:spPr>
          <a:xfrm>
            <a:off x="624114" y="463585"/>
            <a:ext cx="11004732" cy="842701"/>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4114" y="1473200"/>
            <a:ext cx="11004732" cy="4828025"/>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624113" y="6459785"/>
            <a:ext cx="9915375" cy="365125"/>
          </a:xfrm>
          <a:prstGeom prst="rect">
            <a:avLst/>
          </a:prstGeom>
        </p:spPr>
        <p:txBody>
          <a:bodyPr vert="horz" lIns="91440" tIns="45720" rIns="91440" bIns="45720" rtlCol="0" anchor="ctr"/>
          <a:lstStyle>
            <a:lvl1pPr algn="l">
              <a:defRPr sz="900" cap="all" baseline="0">
                <a:solidFill>
                  <a:schemeClr val="bg1">
                    <a:lumMod val="50000"/>
                  </a:schemeClr>
                </a:solidFill>
              </a:defRPr>
            </a:lvl1pPr>
          </a:lstStyle>
          <a:p>
            <a:r>
              <a:rPr lang="en-US" smtClean="0"/>
              <a:t>Introduction to Entity Framework Core</a:t>
            </a:r>
            <a:endParaRPr lang="en-SG" dirty="0"/>
          </a:p>
        </p:txBody>
      </p:sp>
      <p:sp>
        <p:nvSpPr>
          <p:cNvPr id="6" name="Slide Number Placeholder 5"/>
          <p:cNvSpPr>
            <a:spLocks noGrp="1"/>
          </p:cNvSpPr>
          <p:nvPr>
            <p:ph type="sldNum" sz="quarter" idx="4"/>
          </p:nvPr>
        </p:nvSpPr>
        <p:spPr>
          <a:xfrm>
            <a:off x="10539489" y="6459785"/>
            <a:ext cx="1089358" cy="365125"/>
          </a:xfrm>
          <a:prstGeom prst="rect">
            <a:avLst/>
          </a:prstGeom>
        </p:spPr>
        <p:txBody>
          <a:bodyPr vert="horz" lIns="91440" tIns="45720" rIns="91440" bIns="45720" rtlCol="0" anchor="ctr"/>
          <a:lstStyle>
            <a:lvl1pPr algn="r">
              <a:defRPr sz="1050">
                <a:solidFill>
                  <a:schemeClr val="bg1">
                    <a:lumMod val="50000"/>
                  </a:schemeClr>
                </a:solidFill>
              </a:defRPr>
            </a:lvl1pPr>
          </a:lstStyle>
          <a:p>
            <a:fld id="{2D82E504-443B-479F-AF4B-9F41BD855383}" type="slidenum">
              <a:rPr lang="en-SG" smtClean="0"/>
              <a:t>‹#›</a:t>
            </a:fld>
            <a:endParaRPr lang="en-SG" dirty="0"/>
          </a:p>
        </p:txBody>
      </p:sp>
    </p:spTree>
    <p:extLst>
      <p:ext uri="{BB962C8B-B14F-4D97-AF65-F5344CB8AC3E}">
        <p14:creationId xmlns:p14="http://schemas.microsoft.com/office/powerpoint/2010/main" val="594748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9.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0.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5170" y="2037143"/>
            <a:ext cx="7190509" cy="2287967"/>
          </a:xfrm>
        </p:spPr>
        <p:txBody>
          <a:bodyPr anchor="ctr">
            <a:normAutofit/>
          </a:bodyPr>
          <a:lstStyle/>
          <a:p>
            <a:r>
              <a:rPr lang="en-SG" sz="4800" dirty="0" smtClean="0"/>
              <a:t>Interacting</a:t>
            </a:r>
            <a:r>
              <a:rPr lang="en-SG" sz="4800" baseline="0" dirty="0" smtClean="0"/>
              <a:t> with </a:t>
            </a:r>
            <a:br>
              <a:rPr lang="en-SG" sz="4800" baseline="0" dirty="0" smtClean="0"/>
            </a:br>
            <a:r>
              <a:rPr lang="en-SG" sz="7200" baseline="0" dirty="0" smtClean="0"/>
              <a:t>Your Data Model</a:t>
            </a:r>
            <a:endParaRPr lang="en-SG" sz="7200" dirty="0"/>
          </a:p>
        </p:txBody>
      </p:sp>
      <p:sp>
        <p:nvSpPr>
          <p:cNvPr id="3" name="Subtitle 2"/>
          <p:cNvSpPr>
            <a:spLocks noGrp="1"/>
          </p:cNvSpPr>
          <p:nvPr>
            <p:ph type="subTitle" idx="1"/>
          </p:nvPr>
        </p:nvSpPr>
        <p:spPr/>
        <p:txBody>
          <a:bodyPr/>
          <a:lstStyle/>
          <a:p>
            <a:r>
              <a:rPr lang="en-SG" dirty="0" smtClean="0"/>
              <a:t>ENTITY FRAMEWORK CORE - Draft</a:t>
            </a:r>
          </a:p>
        </p:txBody>
      </p:sp>
    </p:spTree>
    <p:extLst>
      <p:ext uri="{BB962C8B-B14F-4D97-AF65-F5344CB8AC3E}">
        <p14:creationId xmlns:p14="http://schemas.microsoft.com/office/powerpoint/2010/main" val="426535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Create/Save Data</a:t>
            </a:r>
            <a:endParaRPr lang="en-SG" dirty="0"/>
          </a:p>
        </p:txBody>
      </p:sp>
      <p:sp>
        <p:nvSpPr>
          <p:cNvPr id="3" name="Content Placeholder 2"/>
          <p:cNvSpPr>
            <a:spLocks noGrp="1"/>
          </p:cNvSpPr>
          <p:nvPr>
            <p:ph idx="1"/>
          </p:nvPr>
        </p:nvSpPr>
        <p:spPr>
          <a:xfrm>
            <a:off x="1600200" y="2108074"/>
            <a:ext cx="3228974" cy="443769"/>
          </a:xfrm>
        </p:spPr>
        <p:txBody>
          <a:bodyPr/>
          <a:lstStyle/>
          <a:p>
            <a:pPr algn="r"/>
            <a:r>
              <a:rPr lang="en-SG" dirty="0" smtClean="0"/>
              <a:t>Saving Data is easy</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10</a:t>
            </a:fld>
            <a:endParaRPr lang="en-SG"/>
          </a:p>
        </p:txBody>
      </p:sp>
      <p:pic>
        <p:nvPicPr>
          <p:cNvPr id="6" name="Picture 5"/>
          <p:cNvPicPr>
            <a:picLocks noChangeAspect="1"/>
          </p:cNvPicPr>
          <p:nvPr/>
        </p:nvPicPr>
        <p:blipFill rotWithShape="1">
          <a:blip r:embed="rId2"/>
          <a:srcRect l="5452"/>
          <a:stretch/>
        </p:blipFill>
        <p:spPr>
          <a:xfrm>
            <a:off x="5204741" y="1956304"/>
            <a:ext cx="4349749" cy="1114425"/>
          </a:xfrm>
          <a:prstGeom prst="rect">
            <a:avLst/>
          </a:prstGeom>
        </p:spPr>
      </p:pic>
      <p:cxnSp>
        <p:nvCxnSpPr>
          <p:cNvPr id="9" name="Straight Connector 8"/>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70000" y="3652852"/>
            <a:ext cx="3559174" cy="224972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SG" dirty="0" smtClean="0"/>
              <a:t>Save </a:t>
            </a:r>
            <a:r>
              <a:rPr lang="en-SG" b="1" dirty="0" smtClean="0"/>
              <a:t>Related Data </a:t>
            </a:r>
            <a:r>
              <a:rPr lang="en-SG" dirty="0" smtClean="0"/>
              <a:t>Using Reference Navigational Properties</a:t>
            </a:r>
            <a:endParaRPr lang="en-SG" dirty="0"/>
          </a:p>
        </p:txBody>
      </p:sp>
      <p:pic>
        <p:nvPicPr>
          <p:cNvPr id="12" name="Picture 11"/>
          <p:cNvPicPr>
            <a:picLocks noChangeAspect="1"/>
          </p:cNvPicPr>
          <p:nvPr/>
        </p:nvPicPr>
        <p:blipFill>
          <a:blip r:embed="rId3"/>
          <a:stretch>
            <a:fillRect/>
          </a:stretch>
        </p:blipFill>
        <p:spPr>
          <a:xfrm>
            <a:off x="5204741" y="3720747"/>
            <a:ext cx="4105275" cy="2543175"/>
          </a:xfrm>
          <a:prstGeom prst="rect">
            <a:avLst/>
          </a:prstGeom>
        </p:spPr>
      </p:pic>
      <p:cxnSp>
        <p:nvCxnSpPr>
          <p:cNvPr id="15" name="Elbow Connector 14"/>
          <p:cNvCxnSpPr/>
          <p:nvPr/>
        </p:nvCxnSpPr>
        <p:spPr>
          <a:xfrm>
            <a:off x="7099303" y="3809158"/>
            <a:ext cx="2340887" cy="1701797"/>
          </a:xfrm>
          <a:prstGeom prst="bentConnector3">
            <a:avLst>
              <a:gd name="adj1" fmla="val 153623"/>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9943054" y="4492529"/>
            <a:ext cx="1912896" cy="369332"/>
          </a:xfrm>
          <a:prstGeom prst="rect">
            <a:avLst/>
          </a:prstGeom>
          <a:noFill/>
        </p:spPr>
        <p:txBody>
          <a:bodyPr wrap="none" rtlCol="0">
            <a:spAutoFit/>
          </a:bodyPr>
          <a:lstStyle/>
          <a:p>
            <a:r>
              <a:rPr lang="en-SG" dirty="0" smtClean="0"/>
              <a:t>Assign Reference</a:t>
            </a:r>
            <a:endParaRPr lang="en-SG" dirty="0"/>
          </a:p>
        </p:txBody>
      </p:sp>
    </p:spTree>
    <p:extLst>
      <p:ext uri="{BB962C8B-B14F-4D97-AF65-F5344CB8AC3E}">
        <p14:creationId xmlns:p14="http://schemas.microsoft.com/office/powerpoint/2010/main" val="396832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Data</a:t>
            </a:r>
            <a:endParaRPr lang="en-SG" dirty="0"/>
          </a:p>
        </p:txBody>
      </p:sp>
      <p:sp>
        <p:nvSpPr>
          <p:cNvPr id="3" name="Content Placeholder 2"/>
          <p:cNvSpPr>
            <a:spLocks noGrp="1"/>
          </p:cNvSpPr>
          <p:nvPr>
            <p:ph idx="1"/>
          </p:nvPr>
        </p:nvSpPr>
        <p:spPr>
          <a:xfrm>
            <a:off x="1600200" y="2108074"/>
            <a:ext cx="3228974" cy="443769"/>
          </a:xfrm>
        </p:spPr>
        <p:txBody>
          <a:bodyPr/>
          <a:lstStyle/>
          <a:p>
            <a:pPr algn="r"/>
            <a:r>
              <a:rPr lang="en-SG" dirty="0"/>
              <a:t>Update single </a:t>
            </a:r>
            <a:r>
              <a:rPr lang="en-SG" dirty="0" smtClean="0"/>
              <a:t>entity</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11</a:t>
            </a:fld>
            <a:endParaRPr lang="en-SG"/>
          </a:p>
        </p:txBody>
      </p:sp>
      <p:cxnSp>
        <p:nvCxnSpPr>
          <p:cNvPr id="9" name="Straight Connector 8"/>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70000" y="3644900"/>
            <a:ext cx="3559174" cy="225767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SG" dirty="0" smtClean="0"/>
              <a:t>Update </a:t>
            </a:r>
            <a:r>
              <a:rPr lang="en-SG" b="1" dirty="0" smtClean="0"/>
              <a:t>Related Data</a:t>
            </a:r>
            <a:r>
              <a:rPr lang="en-SG" dirty="0" smtClean="0"/>
              <a:t> Using Reference Navigational Properties</a:t>
            </a:r>
            <a:endParaRPr lang="en-SG" dirty="0"/>
          </a:p>
        </p:txBody>
      </p:sp>
      <p:pic>
        <p:nvPicPr>
          <p:cNvPr id="13" name="Picture 12"/>
          <p:cNvPicPr>
            <a:picLocks noChangeAspect="1"/>
          </p:cNvPicPr>
          <p:nvPr/>
        </p:nvPicPr>
        <p:blipFill>
          <a:blip r:embed="rId2"/>
          <a:stretch>
            <a:fillRect/>
          </a:stretch>
        </p:blipFill>
        <p:spPr>
          <a:xfrm>
            <a:off x="5204741" y="2195594"/>
            <a:ext cx="4124325" cy="590550"/>
          </a:xfrm>
          <a:prstGeom prst="rect">
            <a:avLst/>
          </a:prstGeom>
        </p:spPr>
      </p:pic>
      <p:pic>
        <p:nvPicPr>
          <p:cNvPr id="7" name="Picture 6"/>
          <p:cNvPicPr>
            <a:picLocks noChangeAspect="1"/>
          </p:cNvPicPr>
          <p:nvPr/>
        </p:nvPicPr>
        <p:blipFill>
          <a:blip r:embed="rId3"/>
          <a:stretch>
            <a:fillRect/>
          </a:stretch>
        </p:blipFill>
        <p:spPr>
          <a:xfrm>
            <a:off x="5204741" y="3643962"/>
            <a:ext cx="4400550" cy="1266825"/>
          </a:xfrm>
          <a:prstGeom prst="rect">
            <a:avLst/>
          </a:prstGeom>
        </p:spPr>
      </p:pic>
    </p:spTree>
    <p:extLst>
      <p:ext uri="{BB962C8B-B14F-4D97-AF65-F5344CB8AC3E}">
        <p14:creationId xmlns:p14="http://schemas.microsoft.com/office/powerpoint/2010/main" val="13981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204741" y="2192629"/>
            <a:ext cx="4124325" cy="542925"/>
          </a:xfrm>
          <a:prstGeom prst="rect">
            <a:avLst/>
          </a:prstGeom>
        </p:spPr>
      </p:pic>
      <p:sp>
        <p:nvSpPr>
          <p:cNvPr id="2" name="Title 1"/>
          <p:cNvSpPr>
            <a:spLocks noGrp="1"/>
          </p:cNvSpPr>
          <p:nvPr>
            <p:ph type="title"/>
          </p:nvPr>
        </p:nvSpPr>
        <p:spPr/>
        <p:txBody>
          <a:bodyPr/>
          <a:lstStyle/>
          <a:p>
            <a:r>
              <a:rPr lang="en-SG" dirty="0" smtClean="0"/>
              <a:t>Delete </a:t>
            </a:r>
            <a:r>
              <a:rPr lang="en-SG" dirty="0"/>
              <a:t>Data</a:t>
            </a:r>
            <a:endParaRPr lang="en-SG" dirty="0"/>
          </a:p>
        </p:txBody>
      </p:sp>
      <p:sp>
        <p:nvSpPr>
          <p:cNvPr id="3" name="Content Placeholder 2"/>
          <p:cNvSpPr>
            <a:spLocks noGrp="1"/>
          </p:cNvSpPr>
          <p:nvPr>
            <p:ph idx="1"/>
          </p:nvPr>
        </p:nvSpPr>
        <p:spPr>
          <a:xfrm>
            <a:off x="1600200" y="2108074"/>
            <a:ext cx="3228974" cy="443769"/>
          </a:xfrm>
        </p:spPr>
        <p:txBody>
          <a:bodyPr/>
          <a:lstStyle/>
          <a:p>
            <a:pPr algn="r"/>
            <a:r>
              <a:rPr lang="en-SG" dirty="0" smtClean="0"/>
              <a:t>Delete Entity</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12</a:t>
            </a:fld>
            <a:endParaRPr lang="en-SG"/>
          </a:p>
        </p:txBody>
      </p:sp>
      <p:cxnSp>
        <p:nvCxnSpPr>
          <p:cNvPr id="9" name="Straight Connector 8"/>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70000" y="3644900"/>
            <a:ext cx="9169400" cy="4404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SG" dirty="0" smtClean="0"/>
              <a:t>Delete </a:t>
            </a:r>
            <a:r>
              <a:rPr lang="en-SG" b="1" dirty="0" smtClean="0"/>
              <a:t>Related Data</a:t>
            </a:r>
            <a:endParaRPr lang="en-SG" b="1" dirty="0"/>
          </a:p>
        </p:txBody>
      </p:sp>
      <p:sp>
        <p:nvSpPr>
          <p:cNvPr id="11" name="Rectangle 10"/>
          <p:cNvSpPr/>
          <p:nvPr/>
        </p:nvSpPr>
        <p:spPr>
          <a:xfrm>
            <a:off x="8460810" y="5604561"/>
            <a:ext cx="2344280" cy="450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Cascade Delete</a:t>
            </a:r>
            <a:endParaRPr lang="en-SG" dirty="0"/>
          </a:p>
        </p:txBody>
      </p:sp>
      <p:sp>
        <p:nvSpPr>
          <p:cNvPr id="14" name="Rectangle 13"/>
          <p:cNvSpPr/>
          <p:nvPr/>
        </p:nvSpPr>
        <p:spPr>
          <a:xfrm>
            <a:off x="8460810" y="4229425"/>
            <a:ext cx="2344280" cy="450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Remove Relationship</a:t>
            </a:r>
            <a:endParaRPr lang="en-SG" dirty="0"/>
          </a:p>
        </p:txBody>
      </p:sp>
      <p:pic>
        <p:nvPicPr>
          <p:cNvPr id="12" name="Picture 11"/>
          <p:cNvPicPr>
            <a:picLocks noChangeAspect="1"/>
          </p:cNvPicPr>
          <p:nvPr/>
        </p:nvPicPr>
        <p:blipFill>
          <a:blip r:embed="rId4"/>
          <a:stretch>
            <a:fillRect/>
          </a:stretch>
        </p:blipFill>
        <p:spPr>
          <a:xfrm>
            <a:off x="746125" y="4368929"/>
            <a:ext cx="4930775" cy="1602694"/>
          </a:xfrm>
          <a:prstGeom prst="rect">
            <a:avLst/>
          </a:prstGeom>
        </p:spPr>
      </p:pic>
      <p:cxnSp>
        <p:nvCxnSpPr>
          <p:cNvPr id="16" name="Elbow Connector 15"/>
          <p:cNvCxnSpPr>
            <a:stCxn id="12" idx="3"/>
            <a:endCxn id="11" idx="1"/>
          </p:cNvCxnSpPr>
          <p:nvPr/>
        </p:nvCxnSpPr>
        <p:spPr>
          <a:xfrm>
            <a:off x="5676900" y="5170276"/>
            <a:ext cx="2783910" cy="659708"/>
          </a:xfrm>
          <a:prstGeom prst="bentConnector3">
            <a:avLst>
              <a:gd name="adj1" fmla="val 1168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3"/>
            <a:endCxn id="14" idx="1"/>
          </p:cNvCxnSpPr>
          <p:nvPr/>
        </p:nvCxnSpPr>
        <p:spPr>
          <a:xfrm flipV="1">
            <a:off x="5676900" y="4454848"/>
            <a:ext cx="2783910" cy="715428"/>
          </a:xfrm>
          <a:prstGeom prst="bentConnector3">
            <a:avLst>
              <a:gd name="adj1" fmla="val 1168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60811" y="4773736"/>
            <a:ext cx="2344280" cy="646331"/>
          </a:xfrm>
          <a:prstGeom prst="rect">
            <a:avLst/>
          </a:prstGeom>
          <a:noFill/>
        </p:spPr>
        <p:txBody>
          <a:bodyPr wrap="square" rtlCol="0">
            <a:spAutoFit/>
          </a:bodyPr>
          <a:lstStyle/>
          <a:p>
            <a:r>
              <a:rPr lang="en-SG" dirty="0" smtClean="0"/>
              <a:t>Related Data Foreign Key set to </a:t>
            </a:r>
            <a:r>
              <a:rPr lang="en-SG" b="1" dirty="0" smtClean="0">
                <a:solidFill>
                  <a:srgbClr val="FF0000"/>
                </a:solidFill>
              </a:rPr>
              <a:t>Null</a:t>
            </a:r>
            <a:endParaRPr lang="en-SG" b="1" dirty="0">
              <a:solidFill>
                <a:srgbClr val="FF0000"/>
              </a:solidFill>
            </a:endParaRPr>
          </a:p>
        </p:txBody>
      </p:sp>
      <p:sp>
        <p:nvSpPr>
          <p:cNvPr id="26" name="TextBox 25"/>
          <p:cNvSpPr txBox="1"/>
          <p:nvPr/>
        </p:nvSpPr>
        <p:spPr>
          <a:xfrm>
            <a:off x="8460810" y="6133480"/>
            <a:ext cx="2385910" cy="369332"/>
          </a:xfrm>
          <a:prstGeom prst="rect">
            <a:avLst/>
          </a:prstGeom>
          <a:noFill/>
        </p:spPr>
        <p:txBody>
          <a:bodyPr wrap="none" rtlCol="0">
            <a:spAutoFit/>
          </a:bodyPr>
          <a:lstStyle/>
          <a:p>
            <a:r>
              <a:rPr lang="en-SG" dirty="0" smtClean="0"/>
              <a:t>Related Date </a:t>
            </a:r>
            <a:r>
              <a:rPr lang="en-SG" b="1" dirty="0" smtClean="0">
                <a:solidFill>
                  <a:srgbClr val="FF0000"/>
                </a:solidFill>
              </a:rPr>
              <a:t>Deleted</a:t>
            </a:r>
            <a:endParaRPr lang="en-SG" b="1" dirty="0">
              <a:solidFill>
                <a:srgbClr val="FF0000"/>
              </a:solidFill>
            </a:endParaRPr>
          </a:p>
        </p:txBody>
      </p:sp>
      <p:sp>
        <p:nvSpPr>
          <p:cNvPr id="34" name="TextBox 33"/>
          <p:cNvSpPr txBox="1"/>
          <p:nvPr/>
        </p:nvSpPr>
        <p:spPr>
          <a:xfrm>
            <a:off x="6116530" y="4681231"/>
            <a:ext cx="1700495" cy="923330"/>
          </a:xfrm>
          <a:prstGeom prst="rect">
            <a:avLst/>
          </a:prstGeom>
          <a:noFill/>
        </p:spPr>
        <p:txBody>
          <a:bodyPr wrap="square" rtlCol="0">
            <a:spAutoFit/>
          </a:bodyPr>
          <a:lstStyle/>
          <a:p>
            <a:r>
              <a:rPr lang="en-SG" dirty="0" smtClean="0"/>
              <a:t>Depending </a:t>
            </a:r>
          </a:p>
          <a:p>
            <a:r>
              <a:rPr lang="en-SG" dirty="0" smtClean="0"/>
              <a:t>on your </a:t>
            </a:r>
          </a:p>
          <a:p>
            <a:r>
              <a:rPr lang="en-SG" b="1" dirty="0" smtClean="0">
                <a:solidFill>
                  <a:schemeClr val="accent1"/>
                </a:solidFill>
              </a:rPr>
              <a:t>Configuration</a:t>
            </a:r>
            <a:endParaRPr lang="en-SG" b="1" dirty="0">
              <a:solidFill>
                <a:schemeClr val="accent1"/>
              </a:solidFill>
            </a:endParaRPr>
          </a:p>
        </p:txBody>
      </p:sp>
    </p:spTree>
    <p:extLst>
      <p:ext uri="{BB962C8B-B14F-4D97-AF65-F5344CB8AC3E}">
        <p14:creationId xmlns:p14="http://schemas.microsoft.com/office/powerpoint/2010/main" val="156571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animBg="1"/>
      <p:bldP spid="14" grpId="0" animBg="1"/>
      <p:bldP spid="25" grpId="0"/>
      <p:bldP spid="26"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does </a:t>
            </a:r>
            <a:r>
              <a:rPr lang="en-SG" dirty="0" err="1" smtClean="0"/>
              <a:t>SaveChanges</a:t>
            </a:r>
            <a:r>
              <a:rPr lang="en-SG" dirty="0" smtClean="0"/>
              <a:t>() work?</a:t>
            </a:r>
            <a:endParaRPr lang="en-SG" dirty="0"/>
          </a:p>
        </p:txBody>
      </p:sp>
      <p:sp>
        <p:nvSpPr>
          <p:cNvPr id="3" name="Content Placeholder 2"/>
          <p:cNvSpPr>
            <a:spLocks noGrp="1"/>
          </p:cNvSpPr>
          <p:nvPr>
            <p:ph idx="1"/>
          </p:nvPr>
        </p:nvSpPr>
        <p:spPr>
          <a:xfrm>
            <a:off x="6705600" y="1944481"/>
            <a:ext cx="4923245" cy="829092"/>
          </a:xfrm>
        </p:spPr>
        <p:txBody>
          <a:bodyPr anchor="t">
            <a:normAutofit/>
          </a:bodyPr>
          <a:lstStyle/>
          <a:p>
            <a:pPr marL="0" indent="0" algn="ctr">
              <a:buNone/>
            </a:pPr>
            <a:r>
              <a:rPr lang="en-SG" dirty="0" smtClean="0"/>
              <a:t>Change Tracker track the state of your objects.</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13</a:t>
            </a:fld>
            <a:endParaRPr lang="en-SG"/>
          </a:p>
        </p:txBody>
      </p:sp>
      <p:pic>
        <p:nvPicPr>
          <p:cNvPr id="6" name="Picture 5"/>
          <p:cNvPicPr>
            <a:picLocks noChangeAspect="1"/>
          </p:cNvPicPr>
          <p:nvPr/>
        </p:nvPicPr>
        <p:blipFill>
          <a:blip r:embed="rId3"/>
          <a:stretch>
            <a:fillRect/>
          </a:stretch>
        </p:blipFill>
        <p:spPr>
          <a:xfrm>
            <a:off x="903511" y="1944480"/>
            <a:ext cx="5370287" cy="2777558"/>
          </a:xfrm>
          <a:prstGeom prst="rect">
            <a:avLst/>
          </a:prstGeom>
        </p:spPr>
      </p:pic>
      <p:pic>
        <p:nvPicPr>
          <p:cNvPr id="8" name="Picture 7"/>
          <p:cNvPicPr>
            <a:picLocks noChangeAspect="1"/>
          </p:cNvPicPr>
          <p:nvPr/>
        </p:nvPicPr>
        <p:blipFill>
          <a:blip r:embed="rId4"/>
          <a:stretch>
            <a:fillRect/>
          </a:stretch>
        </p:blipFill>
        <p:spPr>
          <a:xfrm>
            <a:off x="7105518" y="4919860"/>
            <a:ext cx="4095750" cy="285750"/>
          </a:xfrm>
          <a:prstGeom prst="rect">
            <a:avLst/>
          </a:prstGeom>
        </p:spPr>
      </p:pic>
      <p:sp>
        <p:nvSpPr>
          <p:cNvPr id="9" name="Rectangle 8"/>
          <p:cNvSpPr/>
          <p:nvPr/>
        </p:nvSpPr>
        <p:spPr>
          <a:xfrm>
            <a:off x="1409700" y="4919640"/>
            <a:ext cx="4267199" cy="57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Database context has </a:t>
            </a:r>
            <a:r>
              <a:rPr lang="en-SG" b="1" dirty="0" smtClean="0"/>
              <a:t>change tracker</a:t>
            </a:r>
            <a:endParaRPr lang="en-SG" b="1" dirty="0"/>
          </a:p>
        </p:txBody>
      </p:sp>
      <p:graphicFrame>
        <p:nvGraphicFramePr>
          <p:cNvPr id="10" name="Diagram 9"/>
          <p:cNvGraphicFramePr/>
          <p:nvPr>
            <p:extLst>
              <p:ext uri="{D42A27DB-BD31-4B8C-83A1-F6EECF244321}">
                <p14:modId xmlns:p14="http://schemas.microsoft.com/office/powerpoint/2010/main" val="2949650078"/>
              </p:ext>
            </p:extLst>
          </p:nvPr>
        </p:nvGraphicFramePr>
        <p:xfrm>
          <a:off x="7105518" y="2773572"/>
          <a:ext cx="3858885" cy="15113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Down Arrow 10"/>
          <p:cNvSpPr/>
          <p:nvPr/>
        </p:nvSpPr>
        <p:spPr>
          <a:xfrm>
            <a:off x="8902700" y="3792226"/>
            <a:ext cx="264522" cy="826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7105519" y="5419660"/>
            <a:ext cx="4095750" cy="57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Context will know what data to change</a:t>
            </a:r>
            <a:endParaRPr lang="en-SG" dirty="0"/>
          </a:p>
        </p:txBody>
      </p:sp>
    </p:spTree>
    <p:extLst>
      <p:ext uri="{BB962C8B-B14F-4D97-AF65-F5344CB8AC3E}">
        <p14:creationId xmlns:p14="http://schemas.microsoft.com/office/powerpoint/2010/main" val="121279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Graphic spid="10" grpId="0">
        <p:bldAsOne/>
      </p:bldGraphic>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Batch</a:t>
            </a:r>
            <a:r>
              <a:rPr lang="en-SG" baseline="0" dirty="0" smtClean="0"/>
              <a:t> Operation</a:t>
            </a:r>
            <a:endParaRPr lang="en-SG" dirty="0"/>
          </a:p>
        </p:txBody>
      </p:sp>
      <p:sp>
        <p:nvSpPr>
          <p:cNvPr id="8" name="Content Placeholder 7"/>
          <p:cNvSpPr>
            <a:spLocks noGrp="1"/>
          </p:cNvSpPr>
          <p:nvPr>
            <p:ph idx="1"/>
          </p:nvPr>
        </p:nvSpPr>
        <p:spPr>
          <a:xfrm>
            <a:off x="624114" y="1714500"/>
            <a:ext cx="11004732" cy="796037"/>
          </a:xfrm>
        </p:spPr>
        <p:txBody>
          <a:bodyPr/>
          <a:lstStyle/>
          <a:p>
            <a:pPr algn="ctr"/>
            <a:r>
              <a:rPr lang="en-SG" dirty="0" smtClean="0"/>
              <a:t>Batch operation is simply performing multiple database operation in a single SQL execution call</a:t>
            </a:r>
            <a:endParaRPr lang="en-SG" dirty="0"/>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14</a:t>
            </a:fld>
            <a:endParaRPr lang="en-SG"/>
          </a:p>
        </p:txBody>
      </p:sp>
      <p:pic>
        <p:nvPicPr>
          <p:cNvPr id="3" name="Picture 2"/>
          <p:cNvPicPr>
            <a:picLocks noChangeAspect="1"/>
          </p:cNvPicPr>
          <p:nvPr/>
        </p:nvPicPr>
        <p:blipFill>
          <a:blip r:embed="rId2"/>
          <a:stretch>
            <a:fillRect/>
          </a:stretch>
        </p:blipFill>
        <p:spPr>
          <a:xfrm>
            <a:off x="1470333" y="2596035"/>
            <a:ext cx="9613835" cy="1889125"/>
          </a:xfrm>
          <a:prstGeom prst="rect">
            <a:avLst/>
          </a:prstGeom>
        </p:spPr>
      </p:pic>
      <p:sp>
        <p:nvSpPr>
          <p:cNvPr id="6" name="Up Arrow Callout 5"/>
          <p:cNvSpPr/>
          <p:nvPr/>
        </p:nvSpPr>
        <p:spPr>
          <a:xfrm>
            <a:off x="6251968" y="3540597"/>
            <a:ext cx="4287520" cy="13589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Although object is added to database context, no actual data is written to database yet</a:t>
            </a:r>
            <a:endParaRPr lang="en-SG" dirty="0"/>
          </a:p>
        </p:txBody>
      </p:sp>
      <p:sp>
        <p:nvSpPr>
          <p:cNvPr id="7" name="Up Arrow Callout 6"/>
          <p:cNvSpPr/>
          <p:nvPr/>
        </p:nvSpPr>
        <p:spPr>
          <a:xfrm>
            <a:off x="2032000" y="4570658"/>
            <a:ext cx="2984500" cy="115704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This is the actual point of execution</a:t>
            </a:r>
            <a:endParaRPr lang="en-SG" dirty="0"/>
          </a:p>
        </p:txBody>
      </p:sp>
      <p:sp>
        <p:nvSpPr>
          <p:cNvPr id="9" name="Rectangle 8"/>
          <p:cNvSpPr/>
          <p:nvPr/>
        </p:nvSpPr>
        <p:spPr>
          <a:xfrm>
            <a:off x="2032000" y="5844059"/>
            <a:ext cx="8507488" cy="57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There will only be one database call to insert all the data, thus more efficient.</a:t>
            </a:r>
            <a:endParaRPr lang="en-SG" b="1" dirty="0"/>
          </a:p>
        </p:txBody>
      </p:sp>
    </p:spTree>
    <p:extLst>
      <p:ext uri="{BB962C8B-B14F-4D97-AF65-F5344CB8AC3E}">
        <p14:creationId xmlns:p14="http://schemas.microsoft.com/office/powerpoint/2010/main" val="40019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423659" y="1875168"/>
            <a:ext cx="2098041" cy="4414059"/>
          </a:xfrm>
        </p:spPr>
        <p:txBody>
          <a:bodyPr>
            <a:normAutofit fontScale="85000" lnSpcReduction="20000"/>
          </a:bodyPr>
          <a:lstStyle/>
          <a:p>
            <a:pPr algn="r"/>
            <a:r>
              <a:rPr lang="en-SG" dirty="0" err="1"/>
              <a:t>ToList</a:t>
            </a:r>
            <a:r>
              <a:rPr lang="en-SG" dirty="0"/>
              <a:t>() </a:t>
            </a:r>
            <a:endParaRPr lang="en-SG" dirty="0" smtClean="0"/>
          </a:p>
          <a:p>
            <a:pPr algn="r"/>
            <a:r>
              <a:rPr lang="en-SG" dirty="0" smtClean="0"/>
              <a:t>First</a:t>
            </a:r>
            <a:r>
              <a:rPr lang="en-SG" dirty="0"/>
              <a:t>() </a:t>
            </a:r>
            <a:endParaRPr lang="en-SG" dirty="0" smtClean="0"/>
          </a:p>
          <a:p>
            <a:pPr algn="r"/>
            <a:r>
              <a:rPr lang="en-SG" dirty="0" err="1" smtClean="0"/>
              <a:t>FirstOrDefault</a:t>
            </a:r>
            <a:r>
              <a:rPr lang="en-SG" dirty="0"/>
              <a:t>() </a:t>
            </a:r>
            <a:endParaRPr lang="en-SG" dirty="0" smtClean="0"/>
          </a:p>
          <a:p>
            <a:pPr algn="r"/>
            <a:r>
              <a:rPr lang="en-SG" dirty="0" smtClean="0"/>
              <a:t>Single</a:t>
            </a:r>
            <a:r>
              <a:rPr lang="en-SG" dirty="0"/>
              <a:t>() </a:t>
            </a:r>
            <a:endParaRPr lang="en-SG" dirty="0" smtClean="0"/>
          </a:p>
          <a:p>
            <a:pPr algn="r"/>
            <a:r>
              <a:rPr lang="en-SG" dirty="0" err="1" smtClean="0"/>
              <a:t>SingleOrDefault</a:t>
            </a:r>
            <a:r>
              <a:rPr lang="en-SG" dirty="0"/>
              <a:t>() </a:t>
            </a:r>
            <a:endParaRPr lang="en-SG" dirty="0" smtClean="0"/>
          </a:p>
          <a:p>
            <a:pPr algn="r"/>
            <a:r>
              <a:rPr lang="en-SG" dirty="0" smtClean="0"/>
              <a:t>Last()</a:t>
            </a:r>
          </a:p>
          <a:p>
            <a:pPr algn="r"/>
            <a:r>
              <a:rPr lang="en-SG" dirty="0" err="1" smtClean="0"/>
              <a:t>LastOrDefault</a:t>
            </a:r>
            <a:r>
              <a:rPr lang="en-SG" dirty="0" smtClean="0"/>
              <a:t>()</a:t>
            </a:r>
          </a:p>
          <a:p>
            <a:pPr algn="r"/>
            <a:r>
              <a:rPr lang="en-SG" dirty="0" smtClean="0"/>
              <a:t>Count() </a:t>
            </a:r>
          </a:p>
          <a:p>
            <a:pPr algn="r"/>
            <a:r>
              <a:rPr lang="en-SG" dirty="0" smtClean="0"/>
              <a:t>Min</a:t>
            </a:r>
            <a:r>
              <a:rPr lang="en-SG" dirty="0"/>
              <a:t>() </a:t>
            </a:r>
            <a:endParaRPr lang="en-SG" dirty="0" smtClean="0"/>
          </a:p>
          <a:p>
            <a:pPr algn="r"/>
            <a:r>
              <a:rPr lang="en-SG" dirty="0" smtClean="0"/>
              <a:t>Max</a:t>
            </a:r>
            <a:r>
              <a:rPr lang="en-SG" dirty="0"/>
              <a:t>() </a:t>
            </a:r>
            <a:endParaRPr lang="en-SG" dirty="0" smtClean="0"/>
          </a:p>
          <a:p>
            <a:pPr algn="r"/>
            <a:r>
              <a:rPr lang="en-SG" dirty="0" smtClean="0"/>
              <a:t>Average()</a:t>
            </a:r>
            <a:endParaRPr lang="en-SG" dirty="0"/>
          </a:p>
        </p:txBody>
      </p:sp>
      <p:sp>
        <p:nvSpPr>
          <p:cNvPr id="3" name="Content Placeholder 2"/>
          <p:cNvSpPr>
            <a:spLocks noGrp="1"/>
          </p:cNvSpPr>
          <p:nvPr>
            <p:ph sz="half" idx="2"/>
          </p:nvPr>
        </p:nvSpPr>
        <p:spPr>
          <a:xfrm>
            <a:off x="8758646" y="1875169"/>
            <a:ext cx="2870200" cy="4414060"/>
          </a:xfrm>
        </p:spPr>
        <p:txBody>
          <a:bodyPr>
            <a:normAutofit fontScale="85000" lnSpcReduction="20000"/>
          </a:bodyPr>
          <a:lstStyle/>
          <a:p>
            <a:r>
              <a:rPr lang="en-SG" dirty="0" err="1"/>
              <a:t>ToListAsync</a:t>
            </a:r>
            <a:r>
              <a:rPr lang="en-SG" dirty="0"/>
              <a:t>() </a:t>
            </a:r>
            <a:endParaRPr lang="en-SG" dirty="0" smtClean="0"/>
          </a:p>
          <a:p>
            <a:r>
              <a:rPr lang="en-SG" dirty="0" err="1" smtClean="0"/>
              <a:t>FirstAsync</a:t>
            </a:r>
            <a:r>
              <a:rPr lang="en-SG" dirty="0"/>
              <a:t>() </a:t>
            </a:r>
            <a:endParaRPr lang="en-SG" dirty="0" smtClean="0"/>
          </a:p>
          <a:p>
            <a:r>
              <a:rPr lang="en-SG" dirty="0" err="1" smtClean="0"/>
              <a:t>FirstOrDefaultAsync</a:t>
            </a:r>
            <a:r>
              <a:rPr lang="en-SG" dirty="0"/>
              <a:t>() </a:t>
            </a:r>
            <a:endParaRPr lang="en-SG" dirty="0" smtClean="0"/>
          </a:p>
          <a:p>
            <a:r>
              <a:rPr lang="en-SG" dirty="0" err="1" smtClean="0"/>
              <a:t>SingleAsync</a:t>
            </a:r>
            <a:r>
              <a:rPr lang="en-SG" dirty="0"/>
              <a:t>() </a:t>
            </a:r>
            <a:endParaRPr lang="en-SG" dirty="0" smtClean="0"/>
          </a:p>
          <a:p>
            <a:r>
              <a:rPr lang="en-SG" dirty="0" err="1" smtClean="0"/>
              <a:t>SingleOrDefaultAsync</a:t>
            </a:r>
            <a:r>
              <a:rPr lang="en-SG" dirty="0"/>
              <a:t>() </a:t>
            </a:r>
            <a:endParaRPr lang="en-SG" dirty="0" smtClean="0"/>
          </a:p>
          <a:p>
            <a:r>
              <a:rPr lang="en-SG" dirty="0" err="1" smtClean="0"/>
              <a:t>LastAsync</a:t>
            </a:r>
            <a:r>
              <a:rPr lang="en-SG" dirty="0" smtClean="0"/>
              <a:t>()</a:t>
            </a:r>
          </a:p>
          <a:p>
            <a:r>
              <a:rPr lang="en-SG" dirty="0" err="1" smtClean="0"/>
              <a:t>LastOrDefaultAsync</a:t>
            </a:r>
            <a:r>
              <a:rPr lang="en-SG" dirty="0" smtClean="0"/>
              <a:t>() </a:t>
            </a:r>
          </a:p>
          <a:p>
            <a:r>
              <a:rPr lang="en-SG" dirty="0" err="1" smtClean="0"/>
              <a:t>CountAsync</a:t>
            </a:r>
            <a:r>
              <a:rPr lang="en-SG" dirty="0"/>
              <a:t>() </a:t>
            </a:r>
            <a:endParaRPr lang="en-SG" dirty="0" smtClean="0"/>
          </a:p>
          <a:p>
            <a:r>
              <a:rPr lang="en-SG" dirty="0" err="1" smtClean="0"/>
              <a:t>MinAsync</a:t>
            </a:r>
            <a:r>
              <a:rPr lang="en-SG" dirty="0"/>
              <a:t>() </a:t>
            </a:r>
            <a:endParaRPr lang="en-SG" dirty="0" smtClean="0"/>
          </a:p>
          <a:p>
            <a:r>
              <a:rPr lang="en-SG" dirty="0" err="1" smtClean="0"/>
              <a:t>MaxAsync</a:t>
            </a:r>
            <a:r>
              <a:rPr lang="en-SG" dirty="0"/>
              <a:t>() </a:t>
            </a:r>
            <a:endParaRPr lang="en-SG" dirty="0" smtClean="0"/>
          </a:p>
          <a:p>
            <a:r>
              <a:rPr lang="en-SG" dirty="0" err="1" smtClean="0"/>
              <a:t>AverageAsync</a:t>
            </a:r>
            <a:r>
              <a:rPr lang="en-SG" dirty="0"/>
              <a:t>()</a:t>
            </a:r>
          </a:p>
          <a:p>
            <a:endParaRPr lang="en-SG" dirty="0"/>
          </a:p>
        </p:txBody>
      </p:sp>
      <p:sp>
        <p:nvSpPr>
          <p:cNvPr id="4" name="Footer Placeholder 3"/>
          <p:cNvSpPr>
            <a:spLocks noGrp="1"/>
          </p:cNvSpPr>
          <p:nvPr>
            <p:ph type="ftr" sz="quarter" idx="10"/>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1"/>
          </p:nvPr>
        </p:nvSpPr>
        <p:spPr/>
        <p:txBody>
          <a:bodyPr/>
          <a:lstStyle/>
          <a:p>
            <a:fld id="{2D82E504-443B-479F-AF4B-9F41BD855383}" type="slidenum">
              <a:rPr lang="en-SG" smtClean="0"/>
              <a:t>15</a:t>
            </a:fld>
            <a:endParaRPr lang="en-SG"/>
          </a:p>
        </p:txBody>
      </p:sp>
      <p:sp>
        <p:nvSpPr>
          <p:cNvPr id="6" name="Title 5"/>
          <p:cNvSpPr>
            <a:spLocks noGrp="1"/>
          </p:cNvSpPr>
          <p:nvPr>
            <p:ph type="title"/>
          </p:nvPr>
        </p:nvSpPr>
        <p:spPr/>
        <p:txBody>
          <a:bodyPr/>
          <a:lstStyle/>
          <a:p>
            <a:r>
              <a:rPr lang="en-US" dirty="0"/>
              <a:t>Asynchronous</a:t>
            </a:r>
            <a:r>
              <a:rPr lang="en-SG" dirty="0" smtClean="0"/>
              <a:t> </a:t>
            </a:r>
            <a:r>
              <a:rPr lang="en-SG" dirty="0" smtClean="0"/>
              <a:t>Operation</a:t>
            </a:r>
            <a:endParaRPr lang="en-SG" dirty="0"/>
          </a:p>
        </p:txBody>
      </p:sp>
      <p:sp>
        <p:nvSpPr>
          <p:cNvPr id="7" name="TextBox 6"/>
          <p:cNvSpPr txBox="1"/>
          <p:nvPr/>
        </p:nvSpPr>
        <p:spPr>
          <a:xfrm>
            <a:off x="624113" y="1837882"/>
            <a:ext cx="4925788" cy="1200329"/>
          </a:xfrm>
          <a:prstGeom prst="rect">
            <a:avLst/>
          </a:prstGeom>
          <a:noFill/>
        </p:spPr>
        <p:txBody>
          <a:bodyPr wrap="square" rtlCol="0">
            <a:spAutoFit/>
          </a:bodyPr>
          <a:lstStyle/>
          <a:p>
            <a:pPr algn="ctr"/>
            <a:r>
              <a:rPr lang="en-US" sz="2400" dirty="0"/>
              <a:t>Asynchronous queries </a:t>
            </a:r>
            <a:r>
              <a:rPr lang="en-US" sz="2400" b="1" dirty="0"/>
              <a:t>avoid</a:t>
            </a:r>
            <a:r>
              <a:rPr lang="en-US" sz="2400" dirty="0"/>
              <a:t> </a:t>
            </a:r>
            <a:r>
              <a:rPr lang="en-US" sz="2400" b="1" dirty="0"/>
              <a:t>blocking</a:t>
            </a:r>
            <a:r>
              <a:rPr lang="en-US" sz="2400" dirty="0"/>
              <a:t> a </a:t>
            </a:r>
            <a:r>
              <a:rPr lang="en-US" sz="2400" b="1" dirty="0"/>
              <a:t>thread</a:t>
            </a:r>
            <a:r>
              <a:rPr lang="en-US" sz="2400" dirty="0"/>
              <a:t> while the query is executed in the database.</a:t>
            </a:r>
            <a:endParaRPr lang="en-SG" sz="2400" dirty="0"/>
          </a:p>
        </p:txBody>
      </p:sp>
      <p:sp>
        <p:nvSpPr>
          <p:cNvPr id="8" name="Rectangle 7"/>
          <p:cNvSpPr/>
          <p:nvPr/>
        </p:nvSpPr>
        <p:spPr>
          <a:xfrm>
            <a:off x="1243871" y="3445630"/>
            <a:ext cx="3604987" cy="158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E.g. You do not want to freeze your windows when waiting for database to response</a:t>
            </a:r>
            <a:endParaRPr lang="en-SG" dirty="0"/>
          </a:p>
        </p:txBody>
      </p:sp>
      <p:pic>
        <p:nvPicPr>
          <p:cNvPr id="1026" name="Picture 2" descr="Image result for windows loading cur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8125" y1="30000" x2="15313" y2="53333"/>
                        <a14:foregroundMark x1="74063" y1="22857" x2="79375" y2="43810"/>
                        <a14:foregroundMark x1="75313" y1="58095" x2="75625" y2="77143"/>
                        <a14:foregroundMark x1="70313" y1="85238" x2="79063" y2="86667"/>
                        <a14:foregroundMark x1="73750" y1="90476" x2="80313" y2="90952"/>
                        <a14:foregroundMark x1="85313" y1="87143" x2="81563" y2="75714"/>
                        <a14:foregroundMark x1="76250" y1="9524" x2="86563" y2="10476"/>
                        <a14:foregroundMark x1="63750" y1="10952" x2="63750" y2="10952"/>
                        <a14:foregroundMark x1="65313" y1="18571" x2="66250" y2="20952"/>
                        <a14:foregroundMark x1="5000" y1="39524" x2="6250" y2="50476"/>
                        <a14:foregroundMark x1="86563" y1="20000" x2="74375" y2="20952"/>
                        <a14:foregroundMark x1="76563" y1="30000" x2="85313" y2="26190"/>
                        <a14:foregroundMark x1="76563" y1="57143" x2="86875" y2="82857"/>
                        <a14:foregroundMark x1="70000" y1="80952" x2="64063" y2="88571"/>
                        <a14:foregroundMark x1="65313" y1="77143" x2="72813" y2="49048"/>
                        <a14:foregroundMark x1="75625" y1="49048" x2="66250" y2="32381"/>
                        <a14:foregroundMark x1="65000" y1="32381" x2="65625" y2="19048"/>
                        <a14:foregroundMark x1="81875" y1="49524" x2="93125" y2="33810"/>
                        <a14:foregroundMark x1="93125" y1="32381" x2="92500" y2="4762"/>
                        <a14:foregroundMark x1="92500" y1="5238" x2="61563" y2="4762"/>
                        <a14:foregroundMark x1="90625" y1="16667" x2="77500" y2="16190"/>
                        <a14:foregroundMark x1="92500" y1="15238" x2="64063" y2="12857"/>
                        <a14:foregroundMark x1="82813" y1="52381" x2="92500" y2="64762"/>
                        <a14:foregroundMark x1="92500" y1="63810" x2="93750" y2="90476"/>
                        <a14:foregroundMark x1="94063" y1="89524" x2="94063" y2="95238"/>
                        <a14:foregroundMark x1="94063" y1="94762" x2="61875" y2="92857"/>
                        <a14:foregroundMark x1="71563" y1="82857" x2="78125" y2="84762"/>
                        <a14:foregroundMark x1="77813" y1="79048" x2="78750" y2="71905"/>
                        <a14:foregroundMark x1="79063" y1="72381" x2="79063" y2="66190"/>
                        <a14:foregroundMark x1="15000" y1="54286" x2="5313" y2="69524"/>
                        <a14:foregroundMark x1="15000" y1="56667" x2="23750" y2="86667"/>
                        <a14:foregroundMark x1="31250" y1="81429" x2="20625" y2="53333"/>
                        <a14:foregroundMark x1="21250" y1="54286" x2="32813" y2="54762"/>
                        <a14:foregroundMark x1="31563" y1="53333" x2="5000" y2="10952"/>
                        <a14:foregroundMark x1="4063" y1="14762" x2="4375" y2="43810"/>
                        <a14:backgroundMark x1="19375" y1="15238" x2="38125" y2="42857"/>
                      </a14:backgroundRemoval>
                    </a14:imgEffect>
                  </a14:imgLayer>
                </a14:imgProps>
              </a:ext>
              <a:ext uri="{28A0092B-C50C-407E-A947-70E740481C1C}">
                <a14:useLocalDpi xmlns:a14="http://schemas.microsoft.com/office/drawing/2010/main" val="0"/>
              </a:ext>
            </a:extLst>
          </a:blip>
          <a:srcRect/>
          <a:stretch>
            <a:fillRect/>
          </a:stretch>
        </p:blipFill>
        <p:spPr bwMode="auto">
          <a:xfrm>
            <a:off x="3929014" y="4720894"/>
            <a:ext cx="1839687" cy="1207295"/>
          </a:xfrm>
          <a:prstGeom prst="rect">
            <a:avLst/>
          </a:prstGeom>
          <a:noFill/>
          <a:extLst>
            <a:ext uri="{909E8E84-426E-40DD-AFC4-6F175D3DCCD1}">
              <a14:hiddenFill xmlns:a14="http://schemas.microsoft.com/office/drawing/2010/main">
                <a:solidFill>
                  <a:srgbClr val="FFFFFF"/>
                </a:solidFill>
              </a14:hiddenFill>
            </a:ext>
          </a:extLst>
        </p:spPr>
      </p:pic>
      <p:sp>
        <p:nvSpPr>
          <p:cNvPr id="9" name="Striped Right Arrow 8"/>
          <p:cNvSpPr/>
          <p:nvPr/>
        </p:nvSpPr>
        <p:spPr>
          <a:xfrm>
            <a:off x="7455384" y="1298266"/>
            <a:ext cx="3084104" cy="539616"/>
          </a:xfrm>
          <a:prstGeom prst="stripedRightArrow">
            <a:avLst>
              <a:gd name="adj1" fmla="val 54707"/>
              <a:gd name="adj2" fmla="val 68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Equivalent </a:t>
            </a:r>
            <a:r>
              <a:rPr lang="en-SG" dirty="0" err="1" smtClean="0"/>
              <a:t>async</a:t>
            </a:r>
            <a:r>
              <a:rPr lang="en-SG" dirty="0" smtClean="0"/>
              <a:t> method</a:t>
            </a:r>
            <a:endParaRPr lang="en-SG" dirty="0"/>
          </a:p>
        </p:txBody>
      </p:sp>
    </p:spTree>
    <p:extLst>
      <p:ext uri="{BB962C8B-B14F-4D97-AF65-F5344CB8AC3E}">
        <p14:creationId xmlns:p14="http://schemas.microsoft.com/office/powerpoint/2010/main" val="75137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Overview</a:t>
            </a:r>
            <a:endParaRPr lang="en-SG" dirty="0"/>
          </a:p>
        </p:txBody>
      </p:sp>
      <p:sp>
        <p:nvSpPr>
          <p:cNvPr id="3" name="Content Placeholder 2"/>
          <p:cNvSpPr>
            <a:spLocks noGrp="1"/>
          </p:cNvSpPr>
          <p:nvPr>
            <p:ph idx="1"/>
          </p:nvPr>
        </p:nvSpPr>
        <p:spPr/>
        <p:txBody>
          <a:bodyPr/>
          <a:lstStyle/>
          <a:p>
            <a:r>
              <a:rPr lang="en-SG" dirty="0" smtClean="0"/>
              <a:t>Query</a:t>
            </a:r>
          </a:p>
          <a:p>
            <a:pPr lvl="1"/>
            <a:r>
              <a:rPr lang="en-SG" dirty="0" smtClean="0"/>
              <a:t>Basic Query</a:t>
            </a:r>
          </a:p>
          <a:p>
            <a:pPr lvl="1"/>
            <a:r>
              <a:rPr lang="en-SG" dirty="0" smtClean="0"/>
              <a:t>Conditional Query</a:t>
            </a:r>
          </a:p>
          <a:p>
            <a:pPr lvl="1"/>
            <a:r>
              <a:rPr lang="en-SG" dirty="0" smtClean="0"/>
              <a:t>Complex Query</a:t>
            </a:r>
          </a:p>
          <a:p>
            <a:r>
              <a:rPr lang="en-SG" dirty="0" smtClean="0"/>
              <a:t>Create/Saving Data</a:t>
            </a:r>
          </a:p>
          <a:p>
            <a:pPr lvl="1"/>
            <a:r>
              <a:rPr lang="en-SG" dirty="0" smtClean="0"/>
              <a:t>Changes Tracking</a:t>
            </a:r>
          </a:p>
          <a:p>
            <a:r>
              <a:rPr lang="en-SG" dirty="0" smtClean="0"/>
              <a:t>Update Date</a:t>
            </a:r>
          </a:p>
          <a:p>
            <a:r>
              <a:rPr lang="en-SG" dirty="0" smtClean="0"/>
              <a:t>Delete Date</a:t>
            </a:r>
          </a:p>
          <a:p>
            <a:r>
              <a:rPr lang="en-SG" dirty="0" smtClean="0"/>
              <a:t>Batch Operation</a:t>
            </a:r>
          </a:p>
          <a:p>
            <a:r>
              <a:rPr lang="en-SG" dirty="0" smtClean="0"/>
              <a:t>Asynchronous Operation</a:t>
            </a:r>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2</a:t>
            </a:fld>
            <a:endParaRPr lang="en-SG"/>
          </a:p>
        </p:txBody>
      </p:sp>
    </p:spTree>
    <p:extLst>
      <p:ext uri="{BB962C8B-B14F-4D97-AF65-F5344CB8AC3E}">
        <p14:creationId xmlns:p14="http://schemas.microsoft.com/office/powerpoint/2010/main" val="13649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LINQ Methods</a:t>
            </a:r>
          </a:p>
        </p:txBody>
      </p:sp>
      <p:sp>
        <p:nvSpPr>
          <p:cNvPr id="8" name="Content Placeholder 7"/>
          <p:cNvSpPr>
            <a:spLocks noGrp="1"/>
          </p:cNvSpPr>
          <p:nvPr>
            <p:ph sz="half" idx="2"/>
          </p:nvPr>
        </p:nvSpPr>
        <p:spPr>
          <a:xfrm>
            <a:off x="624112" y="5299363"/>
            <a:ext cx="11004734" cy="982165"/>
          </a:xfrm>
        </p:spPr>
        <p:txBody>
          <a:bodyPr/>
          <a:lstStyle/>
          <a:p>
            <a:pPr algn="ctr"/>
            <a:r>
              <a:rPr lang="en-SG" dirty="0" smtClean="0"/>
              <a:t>Equivalent to: SQL(“</a:t>
            </a:r>
            <a:r>
              <a:rPr lang="en-SG" dirty="0" smtClean="0">
                <a:solidFill>
                  <a:srgbClr val="00B050"/>
                </a:solidFill>
              </a:rPr>
              <a:t>SELECT * FROM students;</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LINQ Statements</a:t>
            </a:r>
            <a:endParaRPr lang="en-SG" dirty="0"/>
          </a:p>
        </p:txBody>
      </p:sp>
      <p:sp>
        <p:nvSpPr>
          <p:cNvPr id="2" name="Title 1"/>
          <p:cNvSpPr>
            <a:spLocks noGrp="1"/>
          </p:cNvSpPr>
          <p:nvPr>
            <p:ph type="title"/>
          </p:nvPr>
        </p:nvSpPr>
        <p:spPr/>
        <p:txBody>
          <a:bodyPr/>
          <a:lstStyle/>
          <a:p>
            <a:r>
              <a:rPr lang="en-SG" dirty="0" smtClean="0"/>
              <a:t>Basic 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3</a:t>
            </a:fld>
            <a:endParaRPr lang="en-SG"/>
          </a:p>
        </p:txBody>
      </p:sp>
      <p:cxnSp>
        <p:nvCxnSpPr>
          <p:cNvPr id="12" name="Straight Connector 11"/>
          <p:cNvCxnSpPr/>
          <p:nvPr/>
        </p:nvCxnSpPr>
        <p:spPr>
          <a:xfrm flipV="1">
            <a:off x="6022571" y="2496913"/>
            <a:ext cx="0" cy="103297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rotWithShape="1">
          <a:blip r:embed="rId3"/>
          <a:srcRect l="5489" r="15893"/>
          <a:stretch/>
        </p:blipFill>
        <p:spPr>
          <a:xfrm>
            <a:off x="1257299" y="2674923"/>
            <a:ext cx="4171103" cy="2008415"/>
          </a:xfrm>
          <a:prstGeom prst="rect">
            <a:avLst/>
          </a:prstGeom>
        </p:spPr>
      </p:pic>
      <p:pic>
        <p:nvPicPr>
          <p:cNvPr id="18" name="Picture 17"/>
          <p:cNvPicPr>
            <a:picLocks noChangeAspect="1"/>
          </p:cNvPicPr>
          <p:nvPr/>
        </p:nvPicPr>
        <p:blipFill rotWithShape="1">
          <a:blip r:embed="rId4"/>
          <a:srcRect l="7957" r="17042" b="11650"/>
          <a:stretch/>
        </p:blipFill>
        <p:spPr>
          <a:xfrm>
            <a:off x="6917301" y="2496913"/>
            <a:ext cx="4185674" cy="2153936"/>
          </a:xfrm>
          <a:prstGeom prst="rect">
            <a:avLst/>
          </a:prstGeom>
        </p:spPr>
      </p:pic>
    </p:spTree>
    <p:extLst>
      <p:ext uri="{BB962C8B-B14F-4D97-AF65-F5344CB8AC3E}">
        <p14:creationId xmlns:p14="http://schemas.microsoft.com/office/powerpoint/2010/main" val="176329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SG" dirty="0" smtClean="0"/>
              <a:t>LINQ: </a:t>
            </a:r>
            <a:r>
              <a:rPr lang="en-SG" b="1" dirty="0"/>
              <a:t>Language Integrated </a:t>
            </a:r>
            <a:r>
              <a:rPr lang="en-SG" b="1" dirty="0" smtClean="0"/>
              <a:t>Query</a:t>
            </a:r>
            <a:endParaRPr lang="en-SG" dirty="0"/>
          </a:p>
        </p:txBody>
      </p:sp>
      <p:sp>
        <p:nvSpPr>
          <p:cNvPr id="10" name="Content Placeholder 9"/>
          <p:cNvSpPr>
            <a:spLocks noGrp="1"/>
          </p:cNvSpPr>
          <p:nvPr>
            <p:ph idx="1"/>
          </p:nvPr>
        </p:nvSpPr>
        <p:spPr>
          <a:xfrm>
            <a:off x="624114" y="2387600"/>
            <a:ext cx="6170386" cy="2959101"/>
          </a:xfrm>
        </p:spPr>
        <p:txBody>
          <a:bodyPr>
            <a:normAutofit/>
          </a:bodyPr>
          <a:lstStyle/>
          <a:p>
            <a:r>
              <a:rPr lang="en-US" dirty="0" smtClean="0"/>
              <a:t>LINQ is </a:t>
            </a:r>
            <a:r>
              <a:rPr lang="en-US" dirty="0" smtClean="0"/>
              <a:t>a</a:t>
            </a:r>
            <a:r>
              <a:rPr lang="en-US" dirty="0"/>
              <a:t> </a:t>
            </a:r>
            <a:r>
              <a:rPr lang="en-US" b="1" dirty="0" smtClean="0"/>
              <a:t>.</a:t>
            </a:r>
            <a:r>
              <a:rPr lang="en-US" b="1" dirty="0"/>
              <a:t>NET Framework component </a:t>
            </a:r>
            <a:r>
              <a:rPr lang="en-US" dirty="0"/>
              <a:t>that adds native data </a:t>
            </a:r>
            <a:r>
              <a:rPr lang="en-US" b="1" dirty="0"/>
              <a:t>querying capabilities </a:t>
            </a:r>
            <a:r>
              <a:rPr lang="en-US" dirty="0"/>
              <a:t>to .NET </a:t>
            </a:r>
            <a:r>
              <a:rPr lang="en-US" dirty="0"/>
              <a:t>languages.</a:t>
            </a:r>
          </a:p>
          <a:p>
            <a:endParaRPr lang="en-US" dirty="0" smtClean="0"/>
          </a:p>
          <a:p>
            <a:r>
              <a:rPr lang="en-US" dirty="0" smtClean="0"/>
              <a:t>Developer will be able to query different types of data sources by learning </a:t>
            </a:r>
            <a:r>
              <a:rPr lang="en-US" b="1" dirty="0" smtClean="0"/>
              <a:t>single query interface</a:t>
            </a:r>
            <a:r>
              <a:rPr lang="en-US" dirty="0" smtClean="0"/>
              <a:t>, LINQ.</a:t>
            </a:r>
            <a:endParaRPr lang="en-US" dirty="0"/>
          </a:p>
        </p:txBody>
      </p:sp>
      <p:sp>
        <p:nvSpPr>
          <p:cNvPr id="6" name="Footer Placeholder 5"/>
          <p:cNvSpPr>
            <a:spLocks noGrp="1"/>
          </p:cNvSpPr>
          <p:nvPr>
            <p:ph type="ftr" sz="quarter" idx="11"/>
          </p:nvPr>
        </p:nvSpPr>
        <p:spPr/>
        <p:txBody>
          <a:bodyPr/>
          <a:lstStyle/>
          <a:p>
            <a:r>
              <a:rPr lang="en-US" smtClean="0"/>
              <a:t>Introduction to Entity Framework Core</a:t>
            </a:r>
            <a:endParaRPr lang="en-SG"/>
          </a:p>
        </p:txBody>
      </p:sp>
      <p:sp>
        <p:nvSpPr>
          <p:cNvPr id="7" name="Slide Number Placeholder 6"/>
          <p:cNvSpPr>
            <a:spLocks noGrp="1"/>
          </p:cNvSpPr>
          <p:nvPr>
            <p:ph type="sldNum" sz="quarter" idx="12"/>
          </p:nvPr>
        </p:nvSpPr>
        <p:spPr/>
        <p:txBody>
          <a:bodyPr/>
          <a:lstStyle/>
          <a:p>
            <a:fld id="{2D82E504-443B-479F-AF4B-9F41BD855383}" type="slidenum">
              <a:rPr lang="en-SG" smtClean="0"/>
              <a:t>4</a:t>
            </a:fld>
            <a:endParaRPr lang="en-SG" dirty="0"/>
          </a:p>
        </p:txBody>
      </p:sp>
      <p:sp>
        <p:nvSpPr>
          <p:cNvPr id="8" name="Rectangle 7"/>
          <p:cNvSpPr/>
          <p:nvPr/>
        </p:nvSpPr>
        <p:spPr>
          <a:xfrm>
            <a:off x="10502095" y="463585"/>
            <a:ext cx="1766105" cy="428264"/>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ADDTIONAL</a:t>
            </a:r>
            <a:endParaRPr lang="en-SG" dirty="0"/>
          </a:p>
        </p:txBody>
      </p:sp>
      <p:graphicFrame>
        <p:nvGraphicFramePr>
          <p:cNvPr id="2" name="Diagram 1"/>
          <p:cNvGraphicFramePr/>
          <p:nvPr>
            <p:extLst>
              <p:ext uri="{D42A27DB-BD31-4B8C-83A1-F6EECF244321}">
                <p14:modId xmlns:p14="http://schemas.microsoft.com/office/powerpoint/2010/main" val="4219985924"/>
              </p:ext>
            </p:extLst>
          </p:nvPr>
        </p:nvGraphicFramePr>
        <p:xfrm>
          <a:off x="6531793" y="1473200"/>
          <a:ext cx="5097053" cy="466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90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SG" dirty="0" smtClean="0"/>
              <a:t>LINQ: </a:t>
            </a:r>
            <a:r>
              <a:rPr lang="en-SG" b="1" dirty="0"/>
              <a:t>Language Integrated </a:t>
            </a:r>
            <a:r>
              <a:rPr lang="en-SG" b="1" dirty="0" smtClean="0"/>
              <a:t>Query</a:t>
            </a:r>
            <a:endParaRPr lang="en-SG" dirty="0"/>
          </a:p>
        </p:txBody>
      </p:sp>
      <p:sp>
        <p:nvSpPr>
          <p:cNvPr id="6" name="Footer Placeholder 5"/>
          <p:cNvSpPr>
            <a:spLocks noGrp="1"/>
          </p:cNvSpPr>
          <p:nvPr>
            <p:ph type="ftr" sz="quarter" idx="11"/>
          </p:nvPr>
        </p:nvSpPr>
        <p:spPr/>
        <p:txBody>
          <a:bodyPr/>
          <a:lstStyle/>
          <a:p>
            <a:r>
              <a:rPr lang="en-US" smtClean="0"/>
              <a:t>Introduction to Entity Framework Core</a:t>
            </a:r>
            <a:endParaRPr lang="en-SG"/>
          </a:p>
        </p:txBody>
      </p:sp>
      <p:sp>
        <p:nvSpPr>
          <p:cNvPr id="7" name="Slide Number Placeholder 6"/>
          <p:cNvSpPr>
            <a:spLocks noGrp="1"/>
          </p:cNvSpPr>
          <p:nvPr>
            <p:ph type="sldNum" sz="quarter" idx="12"/>
          </p:nvPr>
        </p:nvSpPr>
        <p:spPr/>
        <p:txBody>
          <a:bodyPr/>
          <a:lstStyle/>
          <a:p>
            <a:fld id="{2D82E504-443B-479F-AF4B-9F41BD855383}" type="slidenum">
              <a:rPr lang="en-SG" smtClean="0"/>
              <a:t>5</a:t>
            </a:fld>
            <a:endParaRPr lang="en-SG" dirty="0"/>
          </a:p>
        </p:txBody>
      </p:sp>
      <p:sp>
        <p:nvSpPr>
          <p:cNvPr id="8" name="Rectangle 7"/>
          <p:cNvSpPr/>
          <p:nvPr/>
        </p:nvSpPr>
        <p:spPr>
          <a:xfrm>
            <a:off x="10502095" y="463585"/>
            <a:ext cx="1766105" cy="428264"/>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ADDTIONAL</a:t>
            </a:r>
            <a:endParaRPr lang="en-SG" dirty="0"/>
          </a:p>
        </p:txBody>
      </p:sp>
      <p:pic>
        <p:nvPicPr>
          <p:cNvPr id="3076" name="Picture 4" descr="Image result for lin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2020" y="1639702"/>
            <a:ext cx="6535444" cy="46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26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Where</a:t>
            </a:r>
            <a:endParaRPr lang="en-SG" dirty="0" smtClean="0"/>
          </a:p>
        </p:txBody>
      </p:sp>
      <p:sp>
        <p:nvSpPr>
          <p:cNvPr id="8" name="Content Placeholder 7"/>
          <p:cNvSpPr>
            <a:spLocks noGrp="1"/>
          </p:cNvSpPr>
          <p:nvPr>
            <p:ph sz="half" idx="2"/>
          </p:nvPr>
        </p:nvSpPr>
        <p:spPr>
          <a:xfrm>
            <a:off x="624112" y="4720519"/>
            <a:ext cx="5319487" cy="1561009"/>
          </a:xfrm>
        </p:spPr>
        <p:txBody>
          <a:bodyPr>
            <a:normAutofit/>
          </a:bodyPr>
          <a:lstStyle/>
          <a:p>
            <a:pPr algn="ctr"/>
            <a:r>
              <a:rPr lang="en-SG" dirty="0"/>
              <a:t>Equivalent to: SQL(“</a:t>
            </a:r>
          </a:p>
          <a:p>
            <a:pPr algn="ctr"/>
            <a:r>
              <a:rPr lang="en-SG" dirty="0">
                <a:solidFill>
                  <a:srgbClr val="00B050"/>
                </a:solidFill>
              </a:rPr>
              <a:t>SELECT * FROM students </a:t>
            </a:r>
            <a:r>
              <a:rPr lang="en-US" dirty="0" smtClean="0">
                <a:solidFill>
                  <a:srgbClr val="00B050"/>
                </a:solidFill>
              </a:rPr>
              <a:t>WHERE </a:t>
            </a:r>
            <a:r>
              <a:rPr lang="en-US" dirty="0" err="1" smtClean="0">
                <a:solidFill>
                  <a:srgbClr val="00B050"/>
                </a:solidFill>
              </a:rPr>
              <a:t>AdminNo</a:t>
            </a:r>
            <a:r>
              <a:rPr lang="en-US" dirty="0" smtClean="0">
                <a:solidFill>
                  <a:srgbClr val="00B050"/>
                </a:solidFill>
              </a:rPr>
              <a:t> </a:t>
            </a:r>
            <a:r>
              <a:rPr lang="en-US" dirty="0">
                <a:solidFill>
                  <a:srgbClr val="00B050"/>
                </a:solidFill>
              </a:rPr>
              <a:t>= </a:t>
            </a:r>
            <a:r>
              <a:rPr lang="en-US" dirty="0" smtClean="0">
                <a:solidFill>
                  <a:srgbClr val="00B050"/>
                </a:solidFill>
              </a:rPr>
              <a:t>N'193265K‘; </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Order By</a:t>
            </a:r>
            <a:endParaRPr lang="en-SG" dirty="0"/>
          </a:p>
        </p:txBody>
      </p:sp>
      <p:sp>
        <p:nvSpPr>
          <p:cNvPr id="2" name="Title 1"/>
          <p:cNvSpPr>
            <a:spLocks noGrp="1"/>
          </p:cNvSpPr>
          <p:nvPr>
            <p:ph type="title"/>
          </p:nvPr>
        </p:nvSpPr>
        <p:spPr/>
        <p:txBody>
          <a:bodyPr/>
          <a:lstStyle/>
          <a:p>
            <a:r>
              <a:rPr lang="en-SG" dirty="0"/>
              <a:t>Conditional 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6</a:t>
            </a:fld>
            <a:endParaRPr lang="en-SG"/>
          </a:p>
        </p:txBody>
      </p:sp>
      <p:cxnSp>
        <p:nvCxnSpPr>
          <p:cNvPr id="12" name="Straight Connector 11"/>
          <p:cNvCxnSpPr/>
          <p:nvPr/>
        </p:nvCxnSpPr>
        <p:spPr>
          <a:xfrm flipV="1">
            <a:off x="6022571" y="3285167"/>
            <a:ext cx="0" cy="192518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126480" y="2496911"/>
            <a:ext cx="5410927" cy="1845868"/>
          </a:xfrm>
          <a:prstGeom prst="rect">
            <a:avLst/>
          </a:prstGeom>
        </p:spPr>
      </p:pic>
      <p:sp>
        <p:nvSpPr>
          <p:cNvPr id="13" name="Rectangle 12"/>
          <p:cNvSpPr/>
          <p:nvPr/>
        </p:nvSpPr>
        <p:spPr>
          <a:xfrm>
            <a:off x="9666138" y="2951258"/>
            <a:ext cx="1436837" cy="41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ASC Default</a:t>
            </a:r>
            <a:endParaRPr lang="en-SG" dirty="0"/>
          </a:p>
        </p:txBody>
      </p:sp>
      <p:sp>
        <p:nvSpPr>
          <p:cNvPr id="17" name="Content Placeholder 7"/>
          <p:cNvSpPr>
            <a:spLocks noGrp="1"/>
          </p:cNvSpPr>
          <p:nvPr>
            <p:ph sz="half" idx="2"/>
          </p:nvPr>
        </p:nvSpPr>
        <p:spPr>
          <a:xfrm>
            <a:off x="6126480" y="4720518"/>
            <a:ext cx="5410927" cy="1561009"/>
          </a:xfrm>
        </p:spPr>
        <p:txBody>
          <a:bodyPr>
            <a:normAutofit/>
          </a:bodyPr>
          <a:lstStyle/>
          <a:p>
            <a:pPr algn="ctr"/>
            <a:r>
              <a:rPr lang="en-SG" dirty="0" smtClean="0"/>
              <a:t>Equivalent to: </a:t>
            </a:r>
            <a:r>
              <a:rPr lang="en-SG" dirty="0" smtClean="0"/>
              <a:t>SQL(“</a:t>
            </a:r>
          </a:p>
          <a:p>
            <a:pPr algn="ctr"/>
            <a:r>
              <a:rPr lang="en-SG" dirty="0" smtClean="0">
                <a:solidFill>
                  <a:srgbClr val="00B050"/>
                </a:solidFill>
              </a:rPr>
              <a:t>SELECT </a:t>
            </a:r>
            <a:r>
              <a:rPr lang="en-SG" dirty="0" smtClean="0">
                <a:solidFill>
                  <a:srgbClr val="00B050"/>
                </a:solidFill>
              </a:rPr>
              <a:t>* FROM </a:t>
            </a:r>
            <a:r>
              <a:rPr lang="en-SG" dirty="0" smtClean="0">
                <a:solidFill>
                  <a:srgbClr val="00B050"/>
                </a:solidFill>
              </a:rPr>
              <a:t>students </a:t>
            </a:r>
            <a:r>
              <a:rPr lang="en-US" dirty="0">
                <a:solidFill>
                  <a:srgbClr val="00B050"/>
                </a:solidFill>
              </a:rPr>
              <a:t>ORDER BY </a:t>
            </a:r>
            <a:r>
              <a:rPr lang="en-US" dirty="0" err="1" smtClean="0">
                <a:solidFill>
                  <a:srgbClr val="00B050"/>
                </a:solidFill>
              </a:rPr>
              <a:t>Dob</a:t>
            </a:r>
            <a:r>
              <a:rPr lang="en-US" dirty="0" smtClean="0">
                <a:solidFill>
                  <a:srgbClr val="00B050"/>
                </a:solidFill>
              </a:rPr>
              <a:t>, </a:t>
            </a:r>
            <a:r>
              <a:rPr lang="en-US" dirty="0" err="1" smtClean="0">
                <a:solidFill>
                  <a:srgbClr val="00B050"/>
                </a:solidFill>
              </a:rPr>
              <a:t>DiplomaId</a:t>
            </a:r>
            <a:r>
              <a:rPr lang="en-US" dirty="0" smtClean="0">
                <a:solidFill>
                  <a:srgbClr val="00B050"/>
                </a:solidFill>
              </a:rPr>
              <a:t> </a:t>
            </a:r>
            <a:r>
              <a:rPr lang="en-US" dirty="0">
                <a:solidFill>
                  <a:srgbClr val="00B050"/>
                </a:solidFill>
              </a:rPr>
              <a:t>DESC</a:t>
            </a:r>
            <a:r>
              <a:rPr lang="en-SG" dirty="0" smtClean="0">
                <a:solidFill>
                  <a:srgbClr val="00B050"/>
                </a:solidFill>
              </a:rPr>
              <a:t>; </a:t>
            </a:r>
            <a:r>
              <a:rPr lang="en-SG" dirty="0" smtClean="0">
                <a:solidFill>
                  <a:schemeClr val="tx1"/>
                </a:solidFill>
              </a:rPr>
              <a:t>”)</a:t>
            </a:r>
            <a:endParaRPr lang="en-SG" dirty="0">
              <a:solidFill>
                <a:schemeClr val="tx1"/>
              </a:solidFill>
            </a:endParaRPr>
          </a:p>
        </p:txBody>
      </p:sp>
      <p:pic>
        <p:nvPicPr>
          <p:cNvPr id="19" name="Picture 18"/>
          <p:cNvPicPr>
            <a:picLocks noChangeAspect="1"/>
          </p:cNvPicPr>
          <p:nvPr/>
        </p:nvPicPr>
        <p:blipFill rotWithShape="1">
          <a:blip r:embed="rId4"/>
          <a:srcRect t="11446"/>
          <a:stretch/>
        </p:blipFill>
        <p:spPr>
          <a:xfrm>
            <a:off x="561833" y="2674923"/>
            <a:ext cx="5319487" cy="1548239"/>
          </a:xfrm>
          <a:prstGeom prst="rect">
            <a:avLst/>
          </a:prstGeom>
        </p:spPr>
      </p:pic>
    </p:spTree>
    <p:extLst>
      <p:ext uri="{BB962C8B-B14F-4D97-AF65-F5344CB8AC3E}">
        <p14:creationId xmlns:p14="http://schemas.microsoft.com/office/powerpoint/2010/main" val="4604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9" grpId="0" build="p"/>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SIMPLE JOIN</a:t>
            </a:r>
            <a:endParaRPr lang="en-SG" dirty="0" smtClean="0"/>
          </a:p>
        </p:txBody>
      </p:sp>
      <p:sp>
        <p:nvSpPr>
          <p:cNvPr id="8" name="Content Placeholder 7"/>
          <p:cNvSpPr>
            <a:spLocks noGrp="1"/>
          </p:cNvSpPr>
          <p:nvPr>
            <p:ph sz="half" idx="2"/>
          </p:nvPr>
        </p:nvSpPr>
        <p:spPr>
          <a:xfrm>
            <a:off x="624113" y="4720519"/>
            <a:ext cx="5200196" cy="1561009"/>
          </a:xfrm>
        </p:spPr>
        <p:txBody>
          <a:bodyPr>
            <a:normAutofit lnSpcReduction="10000"/>
          </a:bodyPr>
          <a:lstStyle/>
          <a:p>
            <a:pPr algn="ctr"/>
            <a:r>
              <a:rPr lang="en-SG" dirty="0"/>
              <a:t>Equivalent to: SQL(“</a:t>
            </a:r>
          </a:p>
          <a:p>
            <a:pPr algn="ctr"/>
            <a:r>
              <a:rPr lang="en-SG" dirty="0">
                <a:solidFill>
                  <a:srgbClr val="00B050"/>
                </a:solidFill>
              </a:rPr>
              <a:t>SELECT * FROM </a:t>
            </a:r>
            <a:r>
              <a:rPr lang="en-SG" dirty="0" smtClean="0">
                <a:solidFill>
                  <a:srgbClr val="00B050"/>
                </a:solidFill>
              </a:rPr>
              <a:t>students s </a:t>
            </a:r>
            <a:r>
              <a:rPr lang="en-US" dirty="0">
                <a:solidFill>
                  <a:srgbClr val="00B050"/>
                </a:solidFill>
              </a:rPr>
              <a:t>INNER JOIN </a:t>
            </a:r>
            <a:r>
              <a:rPr lang="en-US" dirty="0" smtClean="0">
                <a:solidFill>
                  <a:srgbClr val="00B050"/>
                </a:solidFill>
              </a:rPr>
              <a:t>Diploma d ON </a:t>
            </a:r>
            <a:r>
              <a:rPr lang="en-US" dirty="0" err="1" smtClean="0">
                <a:solidFill>
                  <a:srgbClr val="00B050"/>
                </a:solidFill>
              </a:rPr>
              <a:t>s.DiplomaId</a:t>
            </a:r>
            <a:r>
              <a:rPr lang="en-US" dirty="0" smtClean="0">
                <a:solidFill>
                  <a:srgbClr val="00B050"/>
                </a:solidFill>
              </a:rPr>
              <a:t> </a:t>
            </a:r>
            <a:r>
              <a:rPr lang="en-US" dirty="0">
                <a:solidFill>
                  <a:srgbClr val="00B050"/>
                </a:solidFill>
              </a:rPr>
              <a:t>= </a:t>
            </a:r>
            <a:r>
              <a:rPr lang="en-US" dirty="0" err="1" smtClean="0">
                <a:solidFill>
                  <a:srgbClr val="00B050"/>
                </a:solidFill>
              </a:rPr>
              <a:t>d.DiplomaId</a:t>
            </a:r>
            <a:r>
              <a:rPr lang="en-US" dirty="0" smtClean="0">
                <a:solidFill>
                  <a:srgbClr val="00B050"/>
                </a:solidFill>
              </a:rPr>
              <a:t>; </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ADVANCE JOIN</a:t>
            </a:r>
            <a:endParaRPr lang="en-SG" dirty="0"/>
          </a:p>
        </p:txBody>
      </p:sp>
      <p:sp>
        <p:nvSpPr>
          <p:cNvPr id="2" name="Title 1"/>
          <p:cNvSpPr>
            <a:spLocks noGrp="1"/>
          </p:cNvSpPr>
          <p:nvPr>
            <p:ph type="title"/>
          </p:nvPr>
        </p:nvSpPr>
        <p:spPr/>
        <p:txBody>
          <a:bodyPr/>
          <a:lstStyle/>
          <a:p>
            <a:r>
              <a:rPr lang="en-SG" dirty="0"/>
              <a:t>Complex 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7</a:t>
            </a:fld>
            <a:endParaRPr lang="en-SG"/>
          </a:p>
        </p:txBody>
      </p:sp>
      <p:cxnSp>
        <p:nvCxnSpPr>
          <p:cNvPr id="12" name="Straight Connector 11"/>
          <p:cNvCxnSpPr/>
          <p:nvPr/>
        </p:nvCxnSpPr>
        <p:spPr>
          <a:xfrm flipV="1">
            <a:off x="6022571" y="3285167"/>
            <a:ext cx="0" cy="19251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Content Placeholder 7"/>
          <p:cNvSpPr>
            <a:spLocks noGrp="1"/>
          </p:cNvSpPr>
          <p:nvPr>
            <p:ph sz="half" idx="2"/>
          </p:nvPr>
        </p:nvSpPr>
        <p:spPr>
          <a:xfrm>
            <a:off x="6126480" y="4720518"/>
            <a:ext cx="5605445" cy="1561009"/>
          </a:xfrm>
        </p:spPr>
        <p:txBody>
          <a:bodyPr>
            <a:normAutofit fontScale="92500"/>
          </a:bodyPr>
          <a:lstStyle/>
          <a:p>
            <a:pPr algn="ctr"/>
            <a:r>
              <a:rPr lang="en-SG" dirty="0" smtClean="0"/>
              <a:t>Equivalent to: </a:t>
            </a:r>
            <a:r>
              <a:rPr lang="en-SG" dirty="0" smtClean="0"/>
              <a:t>SQL(“</a:t>
            </a:r>
          </a:p>
          <a:p>
            <a:pPr algn="ctr"/>
            <a:r>
              <a:rPr lang="en-US" dirty="0" smtClean="0">
                <a:solidFill>
                  <a:srgbClr val="00B050"/>
                </a:solidFill>
              </a:rPr>
              <a:t>… INNER </a:t>
            </a:r>
            <a:r>
              <a:rPr lang="en-US" dirty="0">
                <a:solidFill>
                  <a:srgbClr val="00B050"/>
                </a:solidFill>
              </a:rPr>
              <a:t>JOIN </a:t>
            </a:r>
            <a:r>
              <a:rPr lang="en-US" dirty="0" smtClean="0">
                <a:solidFill>
                  <a:srgbClr val="00B050"/>
                </a:solidFill>
              </a:rPr>
              <a:t>(  SELECT </a:t>
            </a:r>
            <a:r>
              <a:rPr lang="en-US" dirty="0" err="1" smtClean="0">
                <a:solidFill>
                  <a:srgbClr val="00B050"/>
                </a:solidFill>
              </a:rPr>
              <a:t>AdminNo</a:t>
            </a:r>
            <a:r>
              <a:rPr lang="en-US" dirty="0" smtClean="0">
                <a:solidFill>
                  <a:srgbClr val="00B050"/>
                </a:solidFill>
              </a:rPr>
              <a:t> FROM Students AS) </a:t>
            </a:r>
            <a:r>
              <a:rPr lang="en-US" dirty="0">
                <a:solidFill>
                  <a:srgbClr val="00B050"/>
                </a:solidFill>
              </a:rPr>
              <a:t>AS </a:t>
            </a:r>
            <a:r>
              <a:rPr lang="en-US" dirty="0" smtClean="0">
                <a:solidFill>
                  <a:srgbClr val="00B050"/>
                </a:solidFill>
              </a:rPr>
              <a:t>t ON </a:t>
            </a:r>
            <a:r>
              <a:rPr lang="en-US" dirty="0" err="1" smtClean="0">
                <a:solidFill>
                  <a:srgbClr val="00B050"/>
                </a:solidFill>
              </a:rPr>
              <a:t>s.StudentModules.AdminNo</a:t>
            </a:r>
            <a:r>
              <a:rPr lang="en-US" dirty="0" smtClean="0">
                <a:solidFill>
                  <a:srgbClr val="00B050"/>
                </a:solidFill>
              </a:rPr>
              <a:t> </a:t>
            </a:r>
            <a:r>
              <a:rPr lang="en-US" dirty="0">
                <a:solidFill>
                  <a:srgbClr val="00B050"/>
                </a:solidFill>
              </a:rPr>
              <a:t>= </a:t>
            </a:r>
            <a:r>
              <a:rPr lang="en-US" dirty="0" err="1" smtClean="0">
                <a:solidFill>
                  <a:srgbClr val="00B050"/>
                </a:solidFill>
              </a:rPr>
              <a:t>t.AdminNo</a:t>
            </a:r>
            <a:r>
              <a:rPr lang="en-US" dirty="0" smtClean="0">
                <a:solidFill>
                  <a:srgbClr val="00B050"/>
                </a:solidFill>
              </a:rPr>
              <a:t>; </a:t>
            </a:r>
            <a:r>
              <a:rPr lang="en-SG" dirty="0" smtClean="0">
                <a:solidFill>
                  <a:schemeClr val="tx1"/>
                </a:solidFill>
              </a:rPr>
              <a:t>”)</a:t>
            </a:r>
            <a:endParaRPr lang="en-SG" dirty="0">
              <a:solidFill>
                <a:schemeClr val="tx1"/>
              </a:solidFill>
            </a:endParaRPr>
          </a:p>
        </p:txBody>
      </p:sp>
      <p:pic>
        <p:nvPicPr>
          <p:cNvPr id="7" name="Picture 6"/>
          <p:cNvPicPr>
            <a:picLocks noChangeAspect="1"/>
          </p:cNvPicPr>
          <p:nvPr/>
        </p:nvPicPr>
        <p:blipFill>
          <a:blip r:embed="rId3"/>
          <a:stretch>
            <a:fillRect/>
          </a:stretch>
        </p:blipFill>
        <p:spPr>
          <a:xfrm>
            <a:off x="1195217" y="2496911"/>
            <a:ext cx="4629091" cy="1845868"/>
          </a:xfrm>
          <a:prstGeom prst="rect">
            <a:avLst/>
          </a:prstGeom>
        </p:spPr>
      </p:pic>
      <p:pic>
        <p:nvPicPr>
          <p:cNvPr id="10" name="Picture 9"/>
          <p:cNvPicPr>
            <a:picLocks noChangeAspect="1"/>
          </p:cNvPicPr>
          <p:nvPr/>
        </p:nvPicPr>
        <p:blipFill rotWithShape="1">
          <a:blip r:embed="rId4"/>
          <a:srcRect t="9723"/>
          <a:stretch/>
        </p:blipFill>
        <p:spPr>
          <a:xfrm>
            <a:off x="6145121" y="2631057"/>
            <a:ext cx="5502366" cy="1911450"/>
          </a:xfrm>
          <a:prstGeom prst="rect">
            <a:avLst/>
          </a:prstGeom>
        </p:spPr>
      </p:pic>
    </p:spTree>
    <p:extLst>
      <p:ext uri="{BB962C8B-B14F-4D97-AF65-F5344CB8AC3E}">
        <p14:creationId xmlns:p14="http://schemas.microsoft.com/office/powerpoint/2010/main" val="298600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9" grpId="0" build="p"/>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COUNT</a:t>
            </a:r>
            <a:endParaRPr lang="en-SG" dirty="0" smtClean="0"/>
          </a:p>
        </p:txBody>
      </p:sp>
      <p:sp>
        <p:nvSpPr>
          <p:cNvPr id="8" name="Content Placeholder 7"/>
          <p:cNvSpPr>
            <a:spLocks noGrp="1"/>
          </p:cNvSpPr>
          <p:nvPr>
            <p:ph sz="half" idx="2"/>
          </p:nvPr>
        </p:nvSpPr>
        <p:spPr>
          <a:xfrm>
            <a:off x="624113" y="4720519"/>
            <a:ext cx="5200196" cy="1561009"/>
          </a:xfrm>
        </p:spPr>
        <p:txBody>
          <a:bodyPr>
            <a:normAutofit/>
          </a:bodyPr>
          <a:lstStyle/>
          <a:p>
            <a:pPr algn="ctr"/>
            <a:r>
              <a:rPr lang="en-SG" dirty="0"/>
              <a:t>Equivalent to: SQL(“</a:t>
            </a:r>
          </a:p>
          <a:p>
            <a:pPr algn="ctr"/>
            <a:r>
              <a:rPr lang="en-SG" dirty="0">
                <a:solidFill>
                  <a:srgbClr val="00B050"/>
                </a:solidFill>
              </a:rPr>
              <a:t>SELECT </a:t>
            </a:r>
            <a:r>
              <a:rPr lang="en-US" altLang="zh-CN" dirty="0" smtClean="0">
                <a:solidFill>
                  <a:srgbClr val="00B050"/>
                </a:solidFill>
              </a:rPr>
              <a:t>COUNT(</a:t>
            </a:r>
            <a:r>
              <a:rPr lang="en-SG" dirty="0" smtClean="0">
                <a:solidFill>
                  <a:srgbClr val="00B050"/>
                </a:solidFill>
              </a:rPr>
              <a:t>*) </a:t>
            </a:r>
            <a:r>
              <a:rPr lang="en-SG" dirty="0">
                <a:solidFill>
                  <a:srgbClr val="00B050"/>
                </a:solidFill>
              </a:rPr>
              <a:t>FROM </a:t>
            </a:r>
            <a:r>
              <a:rPr lang="en-SG" dirty="0" smtClean="0">
                <a:solidFill>
                  <a:srgbClr val="00B050"/>
                </a:solidFill>
              </a:rPr>
              <a:t>students</a:t>
            </a:r>
            <a:r>
              <a:rPr lang="en-US" dirty="0" smtClean="0">
                <a:solidFill>
                  <a:srgbClr val="00B050"/>
                </a:solidFill>
              </a:rPr>
              <a:t>;” </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MAX</a:t>
            </a:r>
            <a:endParaRPr lang="en-SG" dirty="0"/>
          </a:p>
        </p:txBody>
      </p:sp>
      <p:sp>
        <p:nvSpPr>
          <p:cNvPr id="2" name="Title 1"/>
          <p:cNvSpPr>
            <a:spLocks noGrp="1"/>
          </p:cNvSpPr>
          <p:nvPr>
            <p:ph type="title"/>
          </p:nvPr>
        </p:nvSpPr>
        <p:spPr/>
        <p:txBody>
          <a:bodyPr/>
          <a:lstStyle/>
          <a:p>
            <a:r>
              <a:rPr lang="en-SG" dirty="0" smtClean="0"/>
              <a:t>Aggregated </a:t>
            </a:r>
            <a:r>
              <a:rPr lang="en-SG" dirty="0"/>
              <a:t>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8</a:t>
            </a:fld>
            <a:endParaRPr lang="en-SG"/>
          </a:p>
        </p:txBody>
      </p:sp>
      <p:cxnSp>
        <p:nvCxnSpPr>
          <p:cNvPr id="12" name="Straight Connector 11"/>
          <p:cNvCxnSpPr/>
          <p:nvPr/>
        </p:nvCxnSpPr>
        <p:spPr>
          <a:xfrm flipV="1">
            <a:off x="6022571" y="3285167"/>
            <a:ext cx="0" cy="19251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Content Placeholder 7"/>
          <p:cNvSpPr>
            <a:spLocks noGrp="1"/>
          </p:cNvSpPr>
          <p:nvPr>
            <p:ph sz="half" idx="2"/>
          </p:nvPr>
        </p:nvSpPr>
        <p:spPr>
          <a:xfrm>
            <a:off x="6126480" y="4720518"/>
            <a:ext cx="5605445" cy="1561009"/>
          </a:xfrm>
        </p:spPr>
        <p:txBody>
          <a:bodyPr>
            <a:normAutofit/>
          </a:bodyPr>
          <a:lstStyle/>
          <a:p>
            <a:pPr algn="ctr"/>
            <a:r>
              <a:rPr lang="en-SG" dirty="0"/>
              <a:t>Equivalent to: SQL(“</a:t>
            </a:r>
          </a:p>
          <a:p>
            <a:pPr algn="ctr"/>
            <a:r>
              <a:rPr lang="en-SG" dirty="0">
                <a:solidFill>
                  <a:srgbClr val="00B050"/>
                </a:solidFill>
              </a:rPr>
              <a:t>SELECT </a:t>
            </a:r>
            <a:r>
              <a:rPr lang="en-US" altLang="zh-CN" dirty="0" smtClean="0">
                <a:solidFill>
                  <a:srgbClr val="00B050"/>
                </a:solidFill>
              </a:rPr>
              <a:t>MAX(</a:t>
            </a:r>
            <a:r>
              <a:rPr lang="en-SG" altLang="zh-CN" dirty="0" smtClean="0">
                <a:solidFill>
                  <a:srgbClr val="00B050"/>
                </a:solidFill>
              </a:rPr>
              <a:t>Dob</a:t>
            </a:r>
            <a:r>
              <a:rPr lang="en-SG" dirty="0" smtClean="0">
                <a:solidFill>
                  <a:srgbClr val="00B050"/>
                </a:solidFill>
              </a:rPr>
              <a:t>) </a:t>
            </a:r>
            <a:r>
              <a:rPr lang="en-SG" dirty="0">
                <a:solidFill>
                  <a:srgbClr val="00B050"/>
                </a:solidFill>
              </a:rPr>
              <a:t>FROM students</a:t>
            </a:r>
            <a:r>
              <a:rPr lang="en-US" dirty="0">
                <a:solidFill>
                  <a:srgbClr val="00B050"/>
                </a:solidFill>
              </a:rPr>
              <a:t>;” </a:t>
            </a:r>
            <a:r>
              <a:rPr lang="en-SG" dirty="0">
                <a:solidFill>
                  <a:schemeClr val="tx1"/>
                </a:solidFill>
              </a:rPr>
              <a:t>)</a:t>
            </a:r>
            <a:endParaRPr lang="en-SG" dirty="0">
              <a:solidFill>
                <a:schemeClr val="tx1"/>
              </a:solidFill>
            </a:endParaRPr>
          </a:p>
        </p:txBody>
      </p:sp>
      <p:pic>
        <p:nvPicPr>
          <p:cNvPr id="6" name="Picture 5"/>
          <p:cNvPicPr>
            <a:picLocks noChangeAspect="1"/>
          </p:cNvPicPr>
          <p:nvPr/>
        </p:nvPicPr>
        <p:blipFill>
          <a:blip r:embed="rId3"/>
          <a:stretch>
            <a:fillRect/>
          </a:stretch>
        </p:blipFill>
        <p:spPr>
          <a:xfrm>
            <a:off x="1669312" y="2496913"/>
            <a:ext cx="3486347" cy="1425529"/>
          </a:xfrm>
          <a:prstGeom prst="rect">
            <a:avLst/>
          </a:prstGeom>
        </p:spPr>
      </p:pic>
      <p:pic>
        <p:nvPicPr>
          <p:cNvPr id="11" name="Picture 10"/>
          <p:cNvPicPr>
            <a:picLocks noChangeAspect="1"/>
          </p:cNvPicPr>
          <p:nvPr/>
        </p:nvPicPr>
        <p:blipFill>
          <a:blip r:embed="rId4"/>
          <a:stretch>
            <a:fillRect/>
          </a:stretch>
        </p:blipFill>
        <p:spPr>
          <a:xfrm>
            <a:off x="6889484" y="2674922"/>
            <a:ext cx="3905923" cy="1247519"/>
          </a:xfrm>
          <a:prstGeom prst="rect">
            <a:avLst/>
          </a:prstGeom>
        </p:spPr>
      </p:pic>
    </p:spTree>
    <p:extLst>
      <p:ext uri="{BB962C8B-B14F-4D97-AF65-F5344CB8AC3E}">
        <p14:creationId xmlns:p14="http://schemas.microsoft.com/office/powerpoint/2010/main" val="40113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build="p"/>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Raw Query</a:t>
            </a:r>
            <a:endParaRPr lang="en-SG" dirty="0"/>
          </a:p>
        </p:txBody>
      </p:sp>
      <p:sp>
        <p:nvSpPr>
          <p:cNvPr id="3" name="Content Placeholder 2"/>
          <p:cNvSpPr>
            <a:spLocks noGrp="1"/>
          </p:cNvSpPr>
          <p:nvPr>
            <p:ph idx="1"/>
          </p:nvPr>
        </p:nvSpPr>
        <p:spPr>
          <a:xfrm>
            <a:off x="2268748" y="1697488"/>
            <a:ext cx="2935993" cy="484996"/>
          </a:xfrm>
        </p:spPr>
        <p:txBody>
          <a:bodyPr/>
          <a:lstStyle/>
          <a:p>
            <a:pPr algn="r"/>
            <a:r>
              <a:rPr lang="en-SG" dirty="0" smtClean="0"/>
              <a:t>If you prefer SQL…</a:t>
            </a:r>
            <a:endParaRPr lang="en-SG" dirty="0"/>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9</a:t>
            </a:fld>
            <a:endParaRPr lang="en-SG"/>
          </a:p>
        </p:txBody>
      </p:sp>
      <p:sp>
        <p:nvSpPr>
          <p:cNvPr id="7" name="Rectangle 6"/>
          <p:cNvSpPr/>
          <p:nvPr/>
        </p:nvSpPr>
        <p:spPr>
          <a:xfrm>
            <a:off x="10502095" y="463585"/>
            <a:ext cx="1766105" cy="428264"/>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ADDTIONAL</a:t>
            </a:r>
            <a:endParaRPr lang="en-SG" dirty="0"/>
          </a:p>
        </p:txBody>
      </p:sp>
      <p:pic>
        <p:nvPicPr>
          <p:cNvPr id="6" name="Picture 5"/>
          <p:cNvPicPr>
            <a:picLocks noChangeAspect="1"/>
          </p:cNvPicPr>
          <p:nvPr/>
        </p:nvPicPr>
        <p:blipFill rotWithShape="1">
          <a:blip r:embed="rId2"/>
          <a:srcRect l="5590" t="10680" r="3159"/>
          <a:stretch/>
        </p:blipFill>
        <p:spPr>
          <a:xfrm>
            <a:off x="5486400" y="1697488"/>
            <a:ext cx="4597879" cy="1386757"/>
          </a:xfrm>
          <a:prstGeom prst="rect">
            <a:avLst/>
          </a:prstGeom>
        </p:spPr>
      </p:pic>
      <p:sp>
        <p:nvSpPr>
          <p:cNvPr id="8" name="Content Placeholder 2"/>
          <p:cNvSpPr txBox="1">
            <a:spLocks/>
          </p:cNvSpPr>
          <p:nvPr/>
        </p:nvSpPr>
        <p:spPr>
          <a:xfrm>
            <a:off x="2268748" y="3738552"/>
            <a:ext cx="2935993" cy="48499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SG" dirty="0" smtClean="0"/>
              <a:t>You can do this too:</a:t>
            </a:r>
            <a:endParaRPr lang="en-SG" dirty="0"/>
          </a:p>
        </p:txBody>
      </p:sp>
      <p:pic>
        <p:nvPicPr>
          <p:cNvPr id="10" name="Picture 9"/>
          <p:cNvPicPr>
            <a:picLocks noChangeAspect="1"/>
          </p:cNvPicPr>
          <p:nvPr/>
        </p:nvPicPr>
        <p:blipFill rotWithShape="1">
          <a:blip r:embed="rId3"/>
          <a:srcRect l="4034" r="3524"/>
          <a:stretch/>
        </p:blipFill>
        <p:spPr>
          <a:xfrm>
            <a:off x="5486400" y="3738552"/>
            <a:ext cx="4675517" cy="2066925"/>
          </a:xfrm>
          <a:prstGeom prst="rect">
            <a:avLst/>
          </a:prstGeom>
        </p:spPr>
      </p:pic>
      <p:cxnSp>
        <p:nvCxnSpPr>
          <p:cNvPr id="11" name="Straight Connector 10"/>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26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theme/theme1.xml><?xml version="1.0" encoding="utf-8"?>
<a:theme xmlns:a="http://schemas.openxmlformats.org/drawingml/2006/main" name="EFLec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EFLecTheme" id="{BB33E371-9B5A-4188-8823-5DC8826E37FC}" vid="{24DEFB5C-581C-4DBC-AB0B-FE6825C200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EFLecTheme</Template>
  <TotalTime>23234</TotalTime>
  <Words>604</Words>
  <Application>Microsoft Office PowerPoint</Application>
  <PresentationFormat>Widescreen</PresentationFormat>
  <Paragraphs>147</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Microsoft YaHei UI</vt:lpstr>
      <vt:lpstr>Arial</vt:lpstr>
      <vt:lpstr>Calibri</vt:lpstr>
      <vt:lpstr>Segoe UI</vt:lpstr>
      <vt:lpstr>EFLecTheme</vt:lpstr>
      <vt:lpstr>Interacting with  Your Data Model</vt:lpstr>
      <vt:lpstr>Overview</vt:lpstr>
      <vt:lpstr>Basic Query</vt:lpstr>
      <vt:lpstr>LINQ: Language Integrated Query</vt:lpstr>
      <vt:lpstr>LINQ: Language Integrated Query</vt:lpstr>
      <vt:lpstr>Conditional Query</vt:lpstr>
      <vt:lpstr>Complex Query</vt:lpstr>
      <vt:lpstr>Aggregated Query</vt:lpstr>
      <vt:lpstr>Raw Query</vt:lpstr>
      <vt:lpstr>Create/Save Data</vt:lpstr>
      <vt:lpstr>Update Data</vt:lpstr>
      <vt:lpstr>Delete Data</vt:lpstr>
      <vt:lpstr>How does SaveChanges() work?</vt:lpstr>
      <vt:lpstr>Batch Operation</vt:lpstr>
      <vt:lpstr>Asynchronous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afiqster12</dc:creator>
  <cp:lastModifiedBy>afiqster12</cp:lastModifiedBy>
  <cp:revision>132</cp:revision>
  <dcterms:created xsi:type="dcterms:W3CDTF">2019-07-22T09:57:27Z</dcterms:created>
  <dcterms:modified xsi:type="dcterms:W3CDTF">2019-08-13T03:22:14Z</dcterms:modified>
</cp:coreProperties>
</file>