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ody Level One…"/>
          <p:cNvSpPr txBox="1"/>
          <p:nvPr>
            <p:ph type="body" sz="quarter" idx="1"/>
          </p:nvPr>
        </p:nvSpPr>
        <p:spPr>
          <a:xfrm>
            <a:off x="973137" y="3216867"/>
            <a:ext cx="6099177" cy="558801"/>
          </a:xfrm>
          <a:prstGeom prst="rect">
            <a:avLst/>
          </a:prstGeom>
        </p:spPr>
        <p:txBody>
          <a:bodyPr anchor="ctr"/>
          <a:lstStyle>
            <a:lvl1pPr marL="0" indent="0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0" indent="0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0" indent="0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0" indent="0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0" indent="0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973137" y="1911824"/>
            <a:ext cx="6099177" cy="1279644"/>
          </a:xfrm>
          <a:prstGeom prst="rect">
            <a:avLst/>
          </a:prstGeom>
        </p:spPr>
        <p:txBody>
          <a:bodyPr/>
          <a:lstStyle>
            <a:lvl1pPr defTabSz="914353"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4" name="文本占位符 13"/>
          <p:cNvSpPr/>
          <p:nvPr>
            <p:ph type="body" sz="quarter" idx="13"/>
          </p:nvPr>
        </p:nvSpPr>
        <p:spPr>
          <a:xfrm>
            <a:off x="973137" y="4753566"/>
            <a:ext cx="7381876" cy="296273"/>
          </a:xfrm>
          <a:prstGeom prst="rect">
            <a:avLst/>
          </a:prstGeom>
        </p:spPr>
        <p:txBody>
          <a:bodyPr anchor="ctr"/>
          <a:lstStyle/>
          <a:p>
            <a:pPr marL="109727" indent="-109727" defTabSz="438911">
              <a:spcBef>
                <a:spcPts val="400"/>
              </a:spcBef>
              <a:defRPr sz="1344"/>
            </a:pPr>
          </a:p>
        </p:txBody>
      </p:sp>
      <p:sp>
        <p:nvSpPr>
          <p:cNvPr id="95" name="文本占位符 13"/>
          <p:cNvSpPr/>
          <p:nvPr>
            <p:ph type="body" sz="quarter" idx="14"/>
          </p:nvPr>
        </p:nvSpPr>
        <p:spPr>
          <a:xfrm>
            <a:off x="973137" y="4365337"/>
            <a:ext cx="7381876" cy="296273"/>
          </a:xfrm>
          <a:prstGeom prst="rect">
            <a:avLst/>
          </a:prstGeom>
        </p:spPr>
        <p:txBody>
          <a:bodyPr anchor="ctr"/>
          <a:lstStyle/>
          <a:p>
            <a:pPr marL="109727" indent="-109727" defTabSz="438911">
              <a:spcBef>
                <a:spcPts val="400"/>
              </a:spcBef>
              <a:defRPr sz="1344"/>
            </a:pP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xfrm>
            <a:off x="8463946" y="6221731"/>
            <a:ext cx="273654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973137" y="3216867"/>
            <a:ext cx="6099177" cy="558801"/>
          </a:xfrm>
          <a:prstGeom prst="rect">
            <a:avLst/>
          </a:prstGeom>
        </p:spPr>
        <p:txBody>
          <a:bodyPr anchor="ctr"/>
          <a:lstStyle>
            <a:lvl1pPr marL="0" indent="0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0" indent="0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0" indent="0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0" indent="0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0" indent="0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Title Text"/>
          <p:cNvSpPr txBox="1"/>
          <p:nvPr>
            <p:ph type="title"/>
          </p:nvPr>
        </p:nvSpPr>
        <p:spPr>
          <a:xfrm>
            <a:off x="973137" y="1911824"/>
            <a:ext cx="6099177" cy="1279644"/>
          </a:xfrm>
          <a:prstGeom prst="rect">
            <a:avLst/>
          </a:prstGeom>
        </p:spPr>
        <p:txBody>
          <a:bodyPr/>
          <a:lstStyle>
            <a:lvl1pPr defTabSz="914353"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5" name="文本占位符 13"/>
          <p:cNvSpPr/>
          <p:nvPr>
            <p:ph type="body" sz="quarter" idx="13"/>
          </p:nvPr>
        </p:nvSpPr>
        <p:spPr>
          <a:xfrm>
            <a:off x="973137" y="4753566"/>
            <a:ext cx="7381876" cy="296273"/>
          </a:xfrm>
          <a:prstGeom prst="rect">
            <a:avLst/>
          </a:prstGeom>
        </p:spPr>
        <p:txBody>
          <a:bodyPr anchor="ctr"/>
          <a:lstStyle/>
          <a:p>
            <a:pPr marL="109727" indent="-109727" defTabSz="438911">
              <a:spcBef>
                <a:spcPts val="400"/>
              </a:spcBef>
              <a:defRPr sz="1344"/>
            </a:pPr>
          </a:p>
        </p:txBody>
      </p:sp>
      <p:sp>
        <p:nvSpPr>
          <p:cNvPr id="106" name="文本占位符 13"/>
          <p:cNvSpPr/>
          <p:nvPr>
            <p:ph type="body" sz="quarter" idx="14"/>
          </p:nvPr>
        </p:nvSpPr>
        <p:spPr>
          <a:xfrm>
            <a:off x="973137" y="4365337"/>
            <a:ext cx="7381876" cy="296273"/>
          </a:xfrm>
          <a:prstGeom prst="rect">
            <a:avLst/>
          </a:prstGeom>
        </p:spPr>
        <p:txBody>
          <a:bodyPr anchor="ctr"/>
          <a:lstStyle/>
          <a:p>
            <a:pPr marL="109727" indent="-109727" defTabSz="438911">
              <a:spcBef>
                <a:spcPts val="400"/>
              </a:spcBef>
              <a:defRPr sz="1344"/>
            </a:pP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8463946" y="6221731"/>
            <a:ext cx="273654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/>
          <p:nvPr>
            <p:ph type="title"/>
          </p:nvPr>
        </p:nvSpPr>
        <p:spPr>
          <a:xfrm>
            <a:off x="3027363" y="3238500"/>
            <a:ext cx="6137277" cy="895350"/>
          </a:xfrm>
          <a:prstGeom prst="rect">
            <a:avLst/>
          </a:prstGeom>
        </p:spPr>
        <p:txBody>
          <a:bodyPr anchor="b"/>
          <a:lstStyle>
            <a:lvl1pPr algn="ctr" defTabSz="914353"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3027363" y="4133850"/>
            <a:ext cx="6137277" cy="1015623"/>
          </a:xfrm>
          <a:prstGeom prst="rect">
            <a:avLst/>
          </a:prstGeom>
        </p:spPr>
        <p:txBody>
          <a:bodyPr/>
          <a:lstStyle>
            <a:lvl1pPr marL="0" indent="0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0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0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0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0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8463946" y="6221731"/>
            <a:ext cx="273654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直接连接符 6"/>
          <p:cNvSpPr/>
          <p:nvPr/>
        </p:nvSpPr>
        <p:spPr>
          <a:xfrm>
            <a:off x="669923" y="1028700"/>
            <a:ext cx="10850565" cy="0"/>
          </a:xfrm>
          <a:prstGeom prst="line">
            <a:avLst/>
          </a:prstGeom>
          <a:ln w="3175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Title Text"/>
          <p:cNvSpPr txBox="1"/>
          <p:nvPr>
            <p:ph type="title"/>
          </p:nvPr>
        </p:nvSpPr>
        <p:spPr>
          <a:xfrm>
            <a:off x="669923" y="1"/>
            <a:ext cx="10850565" cy="1028701"/>
          </a:xfrm>
          <a:prstGeom prst="rect">
            <a:avLst/>
          </a:prstGeom>
        </p:spPr>
        <p:txBody>
          <a:bodyPr anchor="b"/>
          <a:lstStyle>
            <a:lvl1pPr defTabSz="914353">
              <a:defRPr b="1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5" name="Body Level One…"/>
          <p:cNvSpPr txBox="1"/>
          <p:nvPr>
            <p:ph type="body" idx="1"/>
          </p:nvPr>
        </p:nvSpPr>
        <p:spPr>
          <a:xfrm>
            <a:off x="669925" y="1130299"/>
            <a:ext cx="10850565" cy="5006977"/>
          </a:xfrm>
          <a:prstGeom prst="rect">
            <a:avLst/>
          </a:prstGeom>
        </p:spPr>
        <p:txBody>
          <a:bodyPr/>
          <a:lstStyle>
            <a:lvl1pPr marL="228589" indent="-228589" defTabSz="914353"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711164" indent="-253986" defTabSz="914353"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088" indent="-285736" defTabSz="914353"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98086" indent="-326554" defTabSz="914353"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55263" indent="-326555" defTabSz="914353"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xfrm>
            <a:off x="11275086" y="6230161"/>
            <a:ext cx="245402" cy="22698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直接连接符 6"/>
          <p:cNvSpPr/>
          <p:nvPr/>
        </p:nvSpPr>
        <p:spPr>
          <a:xfrm>
            <a:off x="669923" y="1028700"/>
            <a:ext cx="10850565" cy="0"/>
          </a:xfrm>
          <a:prstGeom prst="line">
            <a:avLst/>
          </a:prstGeom>
          <a:ln w="3175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669923" y="1"/>
            <a:ext cx="10850565" cy="1028701"/>
          </a:xfrm>
          <a:prstGeom prst="rect">
            <a:avLst/>
          </a:prstGeom>
        </p:spPr>
        <p:txBody>
          <a:bodyPr anchor="b"/>
          <a:lstStyle>
            <a:lvl1pPr defTabSz="914353">
              <a:defRPr b="1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1275086" y="6230161"/>
            <a:ext cx="245402" cy="22698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8463946" y="6221731"/>
            <a:ext cx="273654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/>
          <p:nvPr>
            <p:ph type="title"/>
          </p:nvPr>
        </p:nvSpPr>
        <p:spPr>
          <a:xfrm>
            <a:off x="3382962" y="2618245"/>
            <a:ext cx="5426078" cy="1621511"/>
          </a:xfrm>
          <a:prstGeom prst="rect">
            <a:avLst/>
          </a:prstGeom>
        </p:spPr>
        <p:txBody>
          <a:bodyPr anchor="b"/>
          <a:lstStyle>
            <a:lvl1pPr algn="ctr" defTabSz="914353">
              <a:defRPr b="1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sz="quarter" idx="1"/>
          </p:nvPr>
        </p:nvSpPr>
        <p:spPr>
          <a:xfrm>
            <a:off x="3382962" y="4924480"/>
            <a:ext cx="5426078" cy="310873"/>
          </a:xfrm>
          <a:prstGeom prst="rect">
            <a:avLst/>
          </a:prstGeom>
        </p:spPr>
        <p:txBody>
          <a:bodyPr/>
          <a:lstStyle>
            <a:lvl1pPr marL="228589" indent="-228589" algn="ctr" defTabSz="914353">
              <a:buSzTx/>
              <a:buFontTx/>
              <a:buNone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17" indent="-171440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04843" indent="-190490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85833" indent="-214302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43010" indent="-214302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文本占位符 13"/>
          <p:cNvSpPr/>
          <p:nvPr>
            <p:ph type="body" sz="quarter" idx="13"/>
          </p:nvPr>
        </p:nvSpPr>
        <p:spPr>
          <a:xfrm>
            <a:off x="3382962" y="4628210"/>
            <a:ext cx="5426078" cy="296273"/>
          </a:xfrm>
          <a:prstGeom prst="rect">
            <a:avLst/>
          </a:prstGeom>
        </p:spPr>
        <p:txBody>
          <a:bodyPr anchor="ctr"/>
          <a:lstStyle/>
          <a:p>
            <a:pPr marL="109727" indent="-109727" defTabSz="438911">
              <a:spcBef>
                <a:spcPts val="400"/>
              </a:spcBef>
              <a:defRPr sz="1344"/>
            </a:pP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8463946" y="6221731"/>
            <a:ext cx="273654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www.uminsi.com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816"/>
          <p:cNvSpPr/>
          <p:nvPr/>
        </p:nvSpPr>
        <p:spPr>
          <a:xfrm>
            <a:off x="-1" y="2468983"/>
            <a:ext cx="12206290" cy="4389017"/>
          </a:xfrm>
          <a:prstGeom prst="rect">
            <a:avLst/>
          </a:prstGeom>
          <a:solidFill>
            <a:srgbClr val="4786F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2" name="副标题 4"/>
          <p:cNvSpPr txBox="1"/>
          <p:nvPr>
            <p:ph type="body" sz="quarter" idx="1"/>
          </p:nvPr>
        </p:nvSpPr>
        <p:spPr>
          <a:xfrm>
            <a:off x="3972692" y="4491728"/>
            <a:ext cx="4260904" cy="558801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斐波那契 - 数列</a:t>
            </a:r>
          </a:p>
        </p:txBody>
      </p:sp>
      <p:sp>
        <p:nvSpPr>
          <p:cNvPr id="163" name="标题 3"/>
          <p:cNvSpPr txBox="1"/>
          <p:nvPr>
            <p:ph type="title"/>
          </p:nvPr>
        </p:nvSpPr>
        <p:spPr>
          <a:xfrm>
            <a:off x="3388800" y="3316177"/>
            <a:ext cx="5500262" cy="12796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题目讲解</a:t>
            </a:r>
          </a:p>
        </p:txBody>
      </p:sp>
      <p:sp>
        <p:nvSpPr>
          <p:cNvPr id="164" name="文本占位符 5"/>
          <p:cNvSpPr/>
          <p:nvPr>
            <p:ph type="body" idx="14"/>
          </p:nvPr>
        </p:nvSpPr>
        <p:spPr>
          <a:xfrm>
            <a:off x="8641126" y="5849615"/>
            <a:ext cx="3324965" cy="79375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defTabSz="667478">
              <a:spcBef>
                <a:spcPts val="700"/>
              </a:spcBef>
              <a:buSzTx/>
              <a:buNone/>
              <a:defRPr sz="1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伴随终生的计算机科学教师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indent="0" defTabSz="667478">
              <a:spcBef>
                <a:spcPts val="700"/>
              </a:spcBef>
              <a:buSzTx/>
              <a:buNone/>
              <a:defRPr sz="1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官方网站：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2" invalidUrl="" action="" tgtFrame="" tooltip="" history="1" highlightClick="0" endSnd="0"/>
              </a:rPr>
              <a:t>www.uminsi.com</a:t>
            </a:r>
          </a:p>
        </p:txBody>
      </p:sp>
      <p:grpSp>
        <p:nvGrpSpPr>
          <p:cNvPr id="167" name="组 15"/>
          <p:cNvGrpSpPr/>
          <p:nvPr/>
        </p:nvGrpSpPr>
        <p:grpSpPr>
          <a:xfrm>
            <a:off x="5240860" y="1568983"/>
            <a:ext cx="1796147" cy="1800006"/>
            <a:chOff x="0" y="-1"/>
            <a:chExt cx="1796145" cy="1800004"/>
          </a:xfrm>
        </p:grpSpPr>
        <p:sp>
          <p:nvSpPr>
            <p:cNvPr id="165" name="椭圆 9"/>
            <p:cNvSpPr/>
            <p:nvPr/>
          </p:nvSpPr>
          <p:spPr>
            <a:xfrm>
              <a:off x="-1" y="-2"/>
              <a:ext cx="1796147" cy="1800005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4786F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166" name="图片 14" descr="图片 1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8419" y="270999"/>
              <a:ext cx="1579301" cy="14426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8" name="椭圆 10"/>
          <p:cNvSpPr/>
          <p:nvPr/>
        </p:nvSpPr>
        <p:spPr>
          <a:xfrm>
            <a:off x="965199" y="5251448"/>
            <a:ext cx="695329" cy="695329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9" name="椭圆 11"/>
          <p:cNvSpPr/>
          <p:nvPr/>
        </p:nvSpPr>
        <p:spPr>
          <a:xfrm>
            <a:off x="915987" y="5203825"/>
            <a:ext cx="793753" cy="793750"/>
          </a:xfrm>
          <a:prstGeom prst="ellipse">
            <a:avLst/>
          </a:prstGeom>
          <a:ln w="34925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0" name="矩形 12"/>
          <p:cNvSpPr/>
          <p:nvPr/>
        </p:nvSpPr>
        <p:spPr>
          <a:xfrm>
            <a:off x="1862138" y="5326062"/>
            <a:ext cx="1108077" cy="200027"/>
          </a:xfrm>
          <a:prstGeom prst="rect">
            <a:avLst/>
          </a:prstGeom>
          <a:solidFill>
            <a:srgbClr val="FFFFFF"/>
          </a:solidFill>
          <a:ln w="6350">
            <a:solidFill>
              <a:srgbClr val="46464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1" name="文本框 18"/>
          <p:cNvSpPr txBox="1"/>
          <p:nvPr/>
        </p:nvSpPr>
        <p:spPr>
          <a:xfrm>
            <a:off x="2399982" y="5295901"/>
            <a:ext cx="616587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200">
                <a:solidFill>
                  <a:srgbClr val="46464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c0per</a:t>
            </a:r>
          </a:p>
        </p:txBody>
      </p:sp>
      <p:sp>
        <p:nvSpPr>
          <p:cNvPr id="172" name="矩形 16"/>
          <p:cNvSpPr/>
          <p:nvPr/>
        </p:nvSpPr>
        <p:spPr>
          <a:xfrm>
            <a:off x="1862138" y="5326062"/>
            <a:ext cx="504827" cy="200027"/>
          </a:xfrm>
          <a:prstGeom prst="rect">
            <a:avLst/>
          </a:prstGeom>
          <a:solidFill>
            <a:srgbClr val="46464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3" name="文本框 17"/>
          <p:cNvSpPr txBox="1"/>
          <p:nvPr/>
        </p:nvSpPr>
        <p:spPr>
          <a:xfrm>
            <a:off x="1841182" y="5286375"/>
            <a:ext cx="584837" cy="30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主讲人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code2.png" descr="cod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9433" y="-820598"/>
            <a:ext cx="8393134" cy="89707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7" name="组 47"/>
          <p:cNvGrpSpPr/>
          <p:nvPr/>
        </p:nvGrpSpPr>
        <p:grpSpPr>
          <a:xfrm>
            <a:off x="9703211" y="156118"/>
            <a:ext cx="2370409" cy="899123"/>
            <a:chOff x="-2" y="-1"/>
            <a:chExt cx="2370408" cy="899121"/>
          </a:xfrm>
        </p:grpSpPr>
        <p:grpSp>
          <p:nvGrpSpPr>
            <p:cNvPr id="295" name="组 46"/>
            <p:cNvGrpSpPr/>
            <p:nvPr/>
          </p:nvGrpSpPr>
          <p:grpSpPr>
            <a:xfrm>
              <a:off x="-3" y="183269"/>
              <a:ext cx="2370410" cy="715852"/>
              <a:chOff x="-1" y="-1"/>
              <a:chExt cx="2370408" cy="715851"/>
            </a:xfrm>
          </p:grpSpPr>
          <p:pic>
            <p:nvPicPr>
              <p:cNvPr id="293" name="图片 7" descr="图片 7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2" y="-2"/>
                <a:ext cx="674720" cy="6163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94" name="图片 8" descr="图片 8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597718" y="342650"/>
                <a:ext cx="1772690" cy="3732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96" name="图片 6" descr="图片 6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30936" t="0" r="32114" b="0"/>
            <a:stretch>
              <a:fillRect/>
            </a:stretch>
          </p:blipFill>
          <p:spPr>
            <a:xfrm>
              <a:off x="585920" y="-2"/>
              <a:ext cx="1445962" cy="8238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8" name="图片 9" descr="图片 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0" y="6702641"/>
            <a:ext cx="12192000" cy="1553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1" name="Group 4"/>
          <p:cNvGrpSpPr/>
          <p:nvPr/>
        </p:nvGrpSpPr>
        <p:grpSpPr>
          <a:xfrm>
            <a:off x="873122" y="606171"/>
            <a:ext cx="10445754" cy="758835"/>
            <a:chOff x="-1" y="0"/>
            <a:chExt cx="10445753" cy="758834"/>
          </a:xfrm>
        </p:grpSpPr>
        <p:sp>
          <p:nvSpPr>
            <p:cNvPr id="299" name="TextBox 5"/>
            <p:cNvSpPr txBox="1"/>
            <p:nvPr/>
          </p:nvSpPr>
          <p:spPr>
            <a:xfrm>
              <a:off x="-2" y="0"/>
              <a:ext cx="10445754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斐波那契 - 数列</a:t>
              </a:r>
            </a:p>
          </p:txBody>
        </p:sp>
        <p:sp>
          <p:nvSpPr>
            <p:cNvPr id="300" name="AutoShape 7"/>
            <p:cNvSpPr/>
            <p:nvPr/>
          </p:nvSpPr>
          <p:spPr>
            <a:xfrm>
              <a:off x="-2" y="735877"/>
              <a:ext cx="1209614" cy="22958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等线"/>
                </a:defRPr>
              </a:pPr>
            </a:p>
          </p:txBody>
        </p:sp>
      </p:grpSp>
      <p:sp>
        <p:nvSpPr>
          <p:cNvPr id="302" name="文本框 15"/>
          <p:cNvSpPr txBox="1"/>
          <p:nvPr/>
        </p:nvSpPr>
        <p:spPr>
          <a:xfrm>
            <a:off x="918844" y="1571370"/>
            <a:ext cx="10354310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代码实现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code3.png" descr="cod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0036" y="33566"/>
            <a:ext cx="6051928" cy="7688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9" name="组 47"/>
          <p:cNvGrpSpPr/>
          <p:nvPr/>
        </p:nvGrpSpPr>
        <p:grpSpPr>
          <a:xfrm>
            <a:off x="9703211" y="156118"/>
            <a:ext cx="2370409" cy="899123"/>
            <a:chOff x="-2" y="-1"/>
            <a:chExt cx="2370408" cy="899121"/>
          </a:xfrm>
        </p:grpSpPr>
        <p:grpSp>
          <p:nvGrpSpPr>
            <p:cNvPr id="307" name="组 46"/>
            <p:cNvGrpSpPr/>
            <p:nvPr/>
          </p:nvGrpSpPr>
          <p:grpSpPr>
            <a:xfrm>
              <a:off x="-3" y="183269"/>
              <a:ext cx="2370410" cy="715852"/>
              <a:chOff x="-1" y="-1"/>
              <a:chExt cx="2370408" cy="715851"/>
            </a:xfrm>
          </p:grpSpPr>
          <p:pic>
            <p:nvPicPr>
              <p:cNvPr id="305" name="图片 7" descr="图片 7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2" y="-2"/>
                <a:ext cx="674720" cy="6163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06" name="图片 8" descr="图片 8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597718" y="342650"/>
                <a:ext cx="1772690" cy="3732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08" name="图片 6" descr="图片 6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30936" t="0" r="32114" b="0"/>
            <a:stretch>
              <a:fillRect/>
            </a:stretch>
          </p:blipFill>
          <p:spPr>
            <a:xfrm>
              <a:off x="585920" y="-2"/>
              <a:ext cx="1445962" cy="8238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10" name="图片 9" descr="图片 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0" y="6702641"/>
            <a:ext cx="12192000" cy="1553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3" name="Group 4"/>
          <p:cNvGrpSpPr/>
          <p:nvPr/>
        </p:nvGrpSpPr>
        <p:grpSpPr>
          <a:xfrm>
            <a:off x="873122" y="606171"/>
            <a:ext cx="10445754" cy="758835"/>
            <a:chOff x="-1" y="0"/>
            <a:chExt cx="10445753" cy="758834"/>
          </a:xfrm>
        </p:grpSpPr>
        <p:sp>
          <p:nvSpPr>
            <p:cNvPr id="311" name="TextBox 5"/>
            <p:cNvSpPr txBox="1"/>
            <p:nvPr/>
          </p:nvSpPr>
          <p:spPr>
            <a:xfrm>
              <a:off x="-2" y="0"/>
              <a:ext cx="10445754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斐波那契 - 数列</a:t>
              </a:r>
            </a:p>
          </p:txBody>
        </p:sp>
        <p:sp>
          <p:nvSpPr>
            <p:cNvPr id="312" name="AutoShape 7"/>
            <p:cNvSpPr/>
            <p:nvPr/>
          </p:nvSpPr>
          <p:spPr>
            <a:xfrm>
              <a:off x="-2" y="735877"/>
              <a:ext cx="1209614" cy="22958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等线"/>
                </a:defRPr>
              </a:pPr>
            </a:p>
          </p:txBody>
        </p:sp>
      </p:grpSp>
      <p:sp>
        <p:nvSpPr>
          <p:cNvPr id="314" name="文本框 15"/>
          <p:cNvSpPr txBox="1"/>
          <p:nvPr/>
        </p:nvSpPr>
        <p:spPr>
          <a:xfrm>
            <a:off x="918844" y="1571371"/>
            <a:ext cx="10354310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代码实现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code4.png" descr="cod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2185" y="-119273"/>
            <a:ext cx="7847630" cy="786878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1" name="组 47"/>
          <p:cNvGrpSpPr/>
          <p:nvPr/>
        </p:nvGrpSpPr>
        <p:grpSpPr>
          <a:xfrm>
            <a:off x="9703211" y="156118"/>
            <a:ext cx="2370409" cy="899123"/>
            <a:chOff x="-2" y="-1"/>
            <a:chExt cx="2370408" cy="899121"/>
          </a:xfrm>
        </p:grpSpPr>
        <p:grpSp>
          <p:nvGrpSpPr>
            <p:cNvPr id="319" name="组 46"/>
            <p:cNvGrpSpPr/>
            <p:nvPr/>
          </p:nvGrpSpPr>
          <p:grpSpPr>
            <a:xfrm>
              <a:off x="-3" y="183269"/>
              <a:ext cx="2370410" cy="715852"/>
              <a:chOff x="-1" y="-1"/>
              <a:chExt cx="2370408" cy="715851"/>
            </a:xfrm>
          </p:grpSpPr>
          <p:pic>
            <p:nvPicPr>
              <p:cNvPr id="317" name="图片 7" descr="图片 7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2" y="-2"/>
                <a:ext cx="674720" cy="6163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18" name="图片 8" descr="图片 8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597718" y="342650"/>
                <a:ext cx="1772690" cy="3732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20" name="图片 6" descr="图片 6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30936" t="0" r="32114" b="0"/>
            <a:stretch>
              <a:fillRect/>
            </a:stretch>
          </p:blipFill>
          <p:spPr>
            <a:xfrm>
              <a:off x="585920" y="-2"/>
              <a:ext cx="1445962" cy="8238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22" name="图片 9" descr="图片 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0" y="6702641"/>
            <a:ext cx="12192000" cy="1553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5" name="Group 4"/>
          <p:cNvGrpSpPr/>
          <p:nvPr/>
        </p:nvGrpSpPr>
        <p:grpSpPr>
          <a:xfrm>
            <a:off x="873122" y="606171"/>
            <a:ext cx="10445754" cy="758835"/>
            <a:chOff x="-1" y="0"/>
            <a:chExt cx="10445753" cy="758834"/>
          </a:xfrm>
        </p:grpSpPr>
        <p:sp>
          <p:nvSpPr>
            <p:cNvPr id="323" name="TextBox 5"/>
            <p:cNvSpPr txBox="1"/>
            <p:nvPr/>
          </p:nvSpPr>
          <p:spPr>
            <a:xfrm>
              <a:off x="-2" y="0"/>
              <a:ext cx="10445754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斐波那契 - 数列</a:t>
              </a:r>
            </a:p>
          </p:txBody>
        </p:sp>
        <p:sp>
          <p:nvSpPr>
            <p:cNvPr id="324" name="AutoShape 7"/>
            <p:cNvSpPr/>
            <p:nvPr/>
          </p:nvSpPr>
          <p:spPr>
            <a:xfrm>
              <a:off x="-2" y="735877"/>
              <a:ext cx="1209614" cy="22958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等线"/>
                </a:defRPr>
              </a:pPr>
            </a:p>
          </p:txBody>
        </p:sp>
      </p:grpSp>
      <p:sp>
        <p:nvSpPr>
          <p:cNvPr id="326" name="文本框 15"/>
          <p:cNvSpPr txBox="1"/>
          <p:nvPr/>
        </p:nvSpPr>
        <p:spPr>
          <a:xfrm>
            <a:off x="918844" y="1571371"/>
            <a:ext cx="10354310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代码实现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code5.png" descr="cod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0512" y="-223043"/>
            <a:ext cx="7790976" cy="80408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3" name="组 47"/>
          <p:cNvGrpSpPr/>
          <p:nvPr/>
        </p:nvGrpSpPr>
        <p:grpSpPr>
          <a:xfrm>
            <a:off x="9703211" y="156118"/>
            <a:ext cx="2370409" cy="899123"/>
            <a:chOff x="-2" y="-1"/>
            <a:chExt cx="2370408" cy="899121"/>
          </a:xfrm>
        </p:grpSpPr>
        <p:grpSp>
          <p:nvGrpSpPr>
            <p:cNvPr id="331" name="组 46"/>
            <p:cNvGrpSpPr/>
            <p:nvPr/>
          </p:nvGrpSpPr>
          <p:grpSpPr>
            <a:xfrm>
              <a:off x="-3" y="183269"/>
              <a:ext cx="2370410" cy="715852"/>
              <a:chOff x="-1" y="-1"/>
              <a:chExt cx="2370408" cy="715851"/>
            </a:xfrm>
          </p:grpSpPr>
          <p:pic>
            <p:nvPicPr>
              <p:cNvPr id="329" name="图片 7" descr="图片 7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2" y="-2"/>
                <a:ext cx="674720" cy="6163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0" name="图片 8" descr="图片 8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597718" y="342650"/>
                <a:ext cx="1772690" cy="3732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32" name="图片 6" descr="图片 6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30936" t="0" r="32114" b="0"/>
            <a:stretch>
              <a:fillRect/>
            </a:stretch>
          </p:blipFill>
          <p:spPr>
            <a:xfrm>
              <a:off x="585920" y="-2"/>
              <a:ext cx="1445962" cy="8238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34" name="图片 9" descr="图片 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0" y="6702641"/>
            <a:ext cx="12192000" cy="1553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7" name="Group 4"/>
          <p:cNvGrpSpPr/>
          <p:nvPr/>
        </p:nvGrpSpPr>
        <p:grpSpPr>
          <a:xfrm>
            <a:off x="873122" y="606171"/>
            <a:ext cx="10445754" cy="758835"/>
            <a:chOff x="-1" y="0"/>
            <a:chExt cx="10445753" cy="758834"/>
          </a:xfrm>
        </p:grpSpPr>
        <p:sp>
          <p:nvSpPr>
            <p:cNvPr id="335" name="TextBox 5"/>
            <p:cNvSpPr txBox="1"/>
            <p:nvPr/>
          </p:nvSpPr>
          <p:spPr>
            <a:xfrm>
              <a:off x="-2" y="0"/>
              <a:ext cx="10445754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斐波那契 - 数列</a:t>
              </a:r>
            </a:p>
          </p:txBody>
        </p:sp>
        <p:sp>
          <p:nvSpPr>
            <p:cNvPr id="336" name="AutoShape 7"/>
            <p:cNvSpPr/>
            <p:nvPr/>
          </p:nvSpPr>
          <p:spPr>
            <a:xfrm>
              <a:off x="-2" y="735877"/>
              <a:ext cx="1209614" cy="22958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等线"/>
                </a:defRPr>
              </a:pPr>
            </a:p>
          </p:txBody>
        </p:sp>
      </p:grpSp>
      <p:sp>
        <p:nvSpPr>
          <p:cNvPr id="338" name="文本框 15"/>
          <p:cNvSpPr txBox="1"/>
          <p:nvPr/>
        </p:nvSpPr>
        <p:spPr>
          <a:xfrm>
            <a:off x="918844" y="1571371"/>
            <a:ext cx="10354310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代码实现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组 47"/>
          <p:cNvGrpSpPr/>
          <p:nvPr/>
        </p:nvGrpSpPr>
        <p:grpSpPr>
          <a:xfrm>
            <a:off x="9703212" y="156119"/>
            <a:ext cx="2370408" cy="899122"/>
            <a:chOff x="-1" y="-1"/>
            <a:chExt cx="2370407" cy="899120"/>
          </a:xfrm>
        </p:grpSpPr>
        <p:grpSp>
          <p:nvGrpSpPr>
            <p:cNvPr id="342" name="组 46"/>
            <p:cNvGrpSpPr/>
            <p:nvPr/>
          </p:nvGrpSpPr>
          <p:grpSpPr>
            <a:xfrm>
              <a:off x="-2" y="183269"/>
              <a:ext cx="2370408" cy="715851"/>
              <a:chOff x="-1" y="-1"/>
              <a:chExt cx="2370406" cy="715850"/>
            </a:xfrm>
          </p:grpSpPr>
          <p:pic>
            <p:nvPicPr>
              <p:cNvPr id="340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2" y="-2"/>
                <a:ext cx="674719" cy="61633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41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9" cy="3732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43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4" b="0"/>
            <a:stretch>
              <a:fillRect/>
            </a:stretch>
          </p:blipFill>
          <p:spPr>
            <a:xfrm>
              <a:off x="585920" y="-2"/>
              <a:ext cx="1445962" cy="8238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45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1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文本框 6"/>
          <p:cNvSpPr txBox="1"/>
          <p:nvPr/>
        </p:nvSpPr>
        <p:spPr>
          <a:xfrm>
            <a:off x="4366085" y="2850531"/>
            <a:ext cx="3861437" cy="878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4400">
                <a:solidFill>
                  <a:srgbClr val="46464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感谢各位聆听</a:t>
            </a:r>
          </a:p>
        </p:txBody>
      </p:sp>
      <p:sp>
        <p:nvSpPr>
          <p:cNvPr id="347" name="文本框 7"/>
          <p:cNvSpPr txBox="1"/>
          <p:nvPr/>
        </p:nvSpPr>
        <p:spPr>
          <a:xfrm>
            <a:off x="4452446" y="3599866"/>
            <a:ext cx="3359787" cy="437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Thanks for Listening</a:t>
            </a:r>
          </a:p>
        </p:txBody>
      </p:sp>
      <p:sp>
        <p:nvSpPr>
          <p:cNvPr id="348" name="文本框 9"/>
          <p:cNvSpPr txBox="1"/>
          <p:nvPr/>
        </p:nvSpPr>
        <p:spPr>
          <a:xfrm rot="840000">
            <a:off x="7663163" y="2811524"/>
            <a:ext cx="1804037" cy="180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9600">
                <a:solidFill>
                  <a:srgbClr val="4786F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组 47"/>
          <p:cNvGrpSpPr/>
          <p:nvPr/>
        </p:nvGrpSpPr>
        <p:grpSpPr>
          <a:xfrm>
            <a:off x="9703212" y="156119"/>
            <a:ext cx="2370408" cy="899122"/>
            <a:chOff x="-1" y="-1"/>
            <a:chExt cx="2370407" cy="899120"/>
          </a:xfrm>
        </p:grpSpPr>
        <p:grpSp>
          <p:nvGrpSpPr>
            <p:cNvPr id="177" name="组 46"/>
            <p:cNvGrpSpPr/>
            <p:nvPr/>
          </p:nvGrpSpPr>
          <p:grpSpPr>
            <a:xfrm>
              <a:off x="-2" y="183269"/>
              <a:ext cx="2370408" cy="715851"/>
              <a:chOff x="-1" y="-1"/>
              <a:chExt cx="2370406" cy="715850"/>
            </a:xfrm>
          </p:grpSpPr>
          <p:pic>
            <p:nvPicPr>
              <p:cNvPr id="175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2" y="-2"/>
                <a:ext cx="674719" cy="61633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6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9" cy="3732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78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4" b="0"/>
            <a:stretch>
              <a:fillRect/>
            </a:stretch>
          </p:blipFill>
          <p:spPr>
            <a:xfrm>
              <a:off x="585920" y="-2"/>
              <a:ext cx="1445962" cy="8238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80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3" name="Group 4"/>
          <p:cNvGrpSpPr/>
          <p:nvPr/>
        </p:nvGrpSpPr>
        <p:grpSpPr>
          <a:xfrm>
            <a:off x="873122" y="606171"/>
            <a:ext cx="10445754" cy="758835"/>
            <a:chOff x="-1" y="0"/>
            <a:chExt cx="10445753" cy="758834"/>
          </a:xfrm>
        </p:grpSpPr>
        <p:sp>
          <p:nvSpPr>
            <p:cNvPr id="181" name="TextBox 5"/>
            <p:cNvSpPr txBox="1"/>
            <p:nvPr/>
          </p:nvSpPr>
          <p:spPr>
            <a:xfrm>
              <a:off x="-2" y="0"/>
              <a:ext cx="10445754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斐波那契 - 数列</a:t>
              </a:r>
            </a:p>
          </p:txBody>
        </p:sp>
        <p:sp>
          <p:nvSpPr>
            <p:cNvPr id="182" name="AutoShape 7"/>
            <p:cNvSpPr/>
            <p:nvPr/>
          </p:nvSpPr>
          <p:spPr>
            <a:xfrm>
              <a:off x="-2" y="735877"/>
              <a:ext cx="1209614" cy="22958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等线"/>
                </a:defRPr>
              </a:pPr>
            </a:p>
          </p:txBody>
        </p:sp>
      </p:grpSp>
      <p:sp>
        <p:nvSpPr>
          <p:cNvPr id="184" name="文本框 15"/>
          <p:cNvSpPr txBox="1"/>
          <p:nvPr/>
        </p:nvSpPr>
        <p:spPr>
          <a:xfrm>
            <a:off x="918844" y="1571371"/>
            <a:ext cx="10354311" cy="4194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题目背景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我们需要维护一个数列，支持区间加法和求区间的每个数的对应斐波那契数列项并求和。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现在你需要支持两种操作。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1. 给你一段区间</a:t>
            </a:r>
            <a14:m>
              <m:oMath>
                <m:r>
                  <a:rPr xmlns:a="http://schemas.openxmlformats.org/drawingml/2006/main" sz="35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35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35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35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35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r>
              <a:t>，请将 </a:t>
            </a:r>
            <a14:m>
              <m:oMath>
                <m:sSub>
                  <m:e>
                    <m:r>
                      <a:rPr xmlns:a="http://schemas.openxmlformats.org/drawingml/2006/main" sz="32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32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32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2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32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≤</m:t>
                </m:r>
                <m:r>
                  <a:rPr xmlns:a="http://schemas.openxmlformats.org/drawingml/2006/main" sz="32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32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≤</m:t>
                </m:r>
                <m:r>
                  <a:rPr xmlns:a="http://schemas.openxmlformats.org/drawingml/2006/main" sz="32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32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加上 </a:t>
            </a:r>
            <a14:m>
              <m:oMath>
                <m:r>
                  <a:rPr xmlns:a="http://schemas.openxmlformats.org/drawingml/2006/main" sz="29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2. 给你一段区间</a:t>
            </a:r>
            <a14:m>
              <m:oMath>
                <m:r>
                  <a:rPr xmlns:a="http://schemas.openxmlformats.org/drawingml/2006/main" sz="35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35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35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35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35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r>
              <a:t>，求</a:t>
            </a:r>
            <a14:m>
              <m:oMath>
                <m:r>
                  <a:rPr xmlns:a="http://schemas.openxmlformats.org/drawingml/2006/main" sz="31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∑</m:t>
                </m:r>
                <m:r>
                  <a:rPr xmlns:a="http://schemas.openxmlformats.org/drawingml/2006/main" sz="31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31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31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31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31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1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1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31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≤</m:t>
                </m:r>
                <m:r>
                  <a:rPr xmlns:a="http://schemas.openxmlformats.org/drawingml/2006/main" sz="31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31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≤</m:t>
                </m:r>
                <m:r>
                  <a:rPr xmlns:a="http://schemas.openxmlformats.org/drawingml/2006/main" sz="31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31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的值。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当然，这个值可能太大了，你需要将其对</a:t>
            </a:r>
            <a14:m>
              <m:oMath>
                <m:sSup>
                  <m:e>
                    <m:r>
                      <a:rPr xmlns:a="http://schemas.openxmlformats.org/drawingml/2006/main" sz="33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10</m:t>
                    </m:r>
                  </m:e>
                  <m:sup>
                    <m:r>
                      <a:rPr xmlns:a="http://schemas.openxmlformats.org/drawingml/2006/main" sz="33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9</m:t>
                    </m:r>
                  </m:sup>
                </m:sSup>
                <m:r>
                  <a:rPr xmlns:a="http://schemas.openxmlformats.org/drawingml/2006/main" sz="33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33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7</m:t>
                </m:r>
              </m:oMath>
            </a14:m>
            <a:r>
              <a:t>取模后输出。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 47"/>
          <p:cNvGrpSpPr/>
          <p:nvPr/>
        </p:nvGrpSpPr>
        <p:grpSpPr>
          <a:xfrm>
            <a:off x="9703212" y="156119"/>
            <a:ext cx="2370408" cy="899122"/>
            <a:chOff x="-1" y="-1"/>
            <a:chExt cx="2370407" cy="899120"/>
          </a:xfrm>
        </p:grpSpPr>
        <p:grpSp>
          <p:nvGrpSpPr>
            <p:cNvPr id="188" name="组 46"/>
            <p:cNvGrpSpPr/>
            <p:nvPr/>
          </p:nvGrpSpPr>
          <p:grpSpPr>
            <a:xfrm>
              <a:off x="-2" y="183269"/>
              <a:ext cx="2370408" cy="715851"/>
              <a:chOff x="-1" y="-1"/>
              <a:chExt cx="2370406" cy="715850"/>
            </a:xfrm>
          </p:grpSpPr>
          <p:pic>
            <p:nvPicPr>
              <p:cNvPr id="186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2" y="-2"/>
                <a:ext cx="674719" cy="61633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7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9" cy="3732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89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4" b="0"/>
            <a:stretch>
              <a:fillRect/>
            </a:stretch>
          </p:blipFill>
          <p:spPr>
            <a:xfrm>
              <a:off x="585920" y="-2"/>
              <a:ext cx="1445962" cy="8238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91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4" name="Group 4"/>
          <p:cNvGrpSpPr/>
          <p:nvPr/>
        </p:nvGrpSpPr>
        <p:grpSpPr>
          <a:xfrm>
            <a:off x="873122" y="606171"/>
            <a:ext cx="10445754" cy="758835"/>
            <a:chOff x="-1" y="0"/>
            <a:chExt cx="10445753" cy="758834"/>
          </a:xfrm>
        </p:grpSpPr>
        <p:sp>
          <p:nvSpPr>
            <p:cNvPr id="192" name="TextBox 5"/>
            <p:cNvSpPr txBox="1"/>
            <p:nvPr/>
          </p:nvSpPr>
          <p:spPr>
            <a:xfrm>
              <a:off x="-2" y="0"/>
              <a:ext cx="10445754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斐波那契 - 数列</a:t>
              </a:r>
            </a:p>
          </p:txBody>
        </p:sp>
        <p:sp>
          <p:nvSpPr>
            <p:cNvPr id="193" name="AutoShape 7"/>
            <p:cNvSpPr/>
            <p:nvPr/>
          </p:nvSpPr>
          <p:spPr>
            <a:xfrm>
              <a:off x="-2" y="735877"/>
              <a:ext cx="1209614" cy="22958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等线"/>
                </a:defRPr>
              </a:pPr>
            </a:p>
          </p:txBody>
        </p:sp>
      </p:grpSp>
      <p:sp>
        <p:nvSpPr>
          <p:cNvPr id="195" name="2"/>
          <p:cNvSpPr/>
          <p:nvPr/>
        </p:nvSpPr>
        <p:spPr>
          <a:xfrm>
            <a:off x="5843988" y="1670013"/>
            <a:ext cx="504024" cy="504025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31750">
            <a:solidFill>
              <a:schemeClr val="accent1"/>
            </a:solidFill>
            <a:miter lim="400000"/>
          </a:ln>
          <a:effectLst>
            <a:outerShdw sx="100000" sy="100000" kx="0" ky="0" algn="b" rotWithShape="0" blurRad="241300" dist="0" dir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2200"/>
            </a:lvl1pPr>
          </a:lstStyle>
          <a:p>
            <a:pPr/>
            <a:r>
              <a:t>2</a:t>
            </a:r>
          </a:p>
        </p:txBody>
      </p:sp>
      <p:sp>
        <p:nvSpPr>
          <p:cNvPr id="196" name="1"/>
          <p:cNvSpPr/>
          <p:nvPr/>
        </p:nvSpPr>
        <p:spPr>
          <a:xfrm>
            <a:off x="6778328" y="1670013"/>
            <a:ext cx="504024" cy="504025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31750">
            <a:solidFill>
              <a:schemeClr val="accent1"/>
            </a:solidFill>
            <a:miter lim="400000"/>
          </a:ln>
          <a:effectLst>
            <a:outerShdw sx="100000" sy="100000" kx="0" ky="0" algn="b" rotWithShape="0" blurRad="241300" dist="0" dir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2200"/>
            </a:lvl1pPr>
          </a:lstStyle>
          <a:p>
            <a:pPr/>
            <a:r>
              <a:t>1</a:t>
            </a:r>
          </a:p>
        </p:txBody>
      </p:sp>
      <p:sp>
        <p:nvSpPr>
          <p:cNvPr id="197" name="1"/>
          <p:cNvSpPr/>
          <p:nvPr/>
        </p:nvSpPr>
        <p:spPr>
          <a:xfrm>
            <a:off x="4909648" y="1670013"/>
            <a:ext cx="504025" cy="504025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31750">
            <a:solidFill>
              <a:schemeClr val="accent1"/>
            </a:solidFill>
            <a:miter lim="400000"/>
          </a:ln>
          <a:effectLst>
            <a:outerShdw sx="100000" sy="100000" kx="0" ky="0" algn="b" rotWithShape="0" blurRad="241300" dist="0" dir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2200"/>
            </a:lvl1pPr>
          </a:lstStyle>
          <a:p>
            <a:pPr/>
            <a:r>
              <a:t>1</a:t>
            </a:r>
          </a:p>
        </p:txBody>
      </p:sp>
      <p:sp>
        <p:nvSpPr>
          <p:cNvPr id="198" name="1"/>
          <p:cNvSpPr/>
          <p:nvPr/>
        </p:nvSpPr>
        <p:spPr>
          <a:xfrm>
            <a:off x="7712667" y="1670013"/>
            <a:ext cx="504025" cy="504025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31750">
            <a:solidFill>
              <a:schemeClr val="accent1"/>
            </a:solidFill>
            <a:miter lim="400000"/>
          </a:ln>
          <a:effectLst>
            <a:outerShdw sx="100000" sy="100000" kx="0" ky="0" algn="b" rotWithShape="0" blurRad="241300" dist="0" dir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2200"/>
            </a:lvl1pPr>
          </a:lstStyle>
          <a:p>
            <a:pPr/>
            <a:r>
              <a:t>1</a:t>
            </a:r>
          </a:p>
        </p:txBody>
      </p:sp>
      <p:sp>
        <p:nvSpPr>
          <p:cNvPr id="199" name="1"/>
          <p:cNvSpPr/>
          <p:nvPr/>
        </p:nvSpPr>
        <p:spPr>
          <a:xfrm>
            <a:off x="3975308" y="1670013"/>
            <a:ext cx="504025" cy="504025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31750">
            <a:solidFill>
              <a:schemeClr val="accent1"/>
            </a:solidFill>
            <a:miter lim="400000"/>
          </a:ln>
          <a:effectLst>
            <a:outerShdw sx="100000" sy="100000" kx="0" ky="0" algn="b" rotWithShape="0" blurRad="241300" dist="0" dir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2200"/>
            </a:lvl1pPr>
          </a:lstStyle>
          <a:p>
            <a:pPr/>
            <a:r>
              <a:t>1</a:t>
            </a:r>
          </a:p>
        </p:txBody>
      </p:sp>
      <p:sp>
        <p:nvSpPr>
          <p:cNvPr id="200" name="操作 2：求和"/>
          <p:cNvSpPr txBox="1"/>
          <p:nvPr/>
        </p:nvSpPr>
        <p:spPr>
          <a:xfrm>
            <a:off x="767957" y="2856730"/>
            <a:ext cx="2036465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操作 2：求和 </a:t>
            </a:r>
            <a14:m>
              <m:oMath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1,5</m:t>
                </m:r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</a:p>
        </p:txBody>
      </p:sp>
      <p:sp>
        <p:nvSpPr>
          <p:cNvPr id="201" name="Text"/>
          <p:cNvSpPr txBox="1"/>
          <p:nvPr/>
        </p:nvSpPr>
        <p:spPr>
          <a:xfrm>
            <a:off x="3791284" y="2318504"/>
            <a:ext cx="872073" cy="329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</a:p>
        </p:txBody>
      </p:sp>
      <p:sp>
        <p:nvSpPr>
          <p:cNvPr id="202" name="Text"/>
          <p:cNvSpPr txBox="1"/>
          <p:nvPr/>
        </p:nvSpPr>
        <p:spPr>
          <a:xfrm>
            <a:off x="4725623" y="2318504"/>
            <a:ext cx="872074" cy="329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</a:p>
        </p:txBody>
      </p:sp>
      <p:sp>
        <p:nvSpPr>
          <p:cNvPr id="203" name="Text"/>
          <p:cNvSpPr txBox="1"/>
          <p:nvPr/>
        </p:nvSpPr>
        <p:spPr>
          <a:xfrm>
            <a:off x="6594303" y="2318504"/>
            <a:ext cx="872074" cy="329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</a:p>
        </p:txBody>
      </p:sp>
      <p:sp>
        <p:nvSpPr>
          <p:cNvPr id="204" name="Text"/>
          <p:cNvSpPr txBox="1"/>
          <p:nvPr/>
        </p:nvSpPr>
        <p:spPr>
          <a:xfrm>
            <a:off x="7528642" y="2318504"/>
            <a:ext cx="872074" cy="329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</a:p>
        </p:txBody>
      </p:sp>
      <p:sp>
        <p:nvSpPr>
          <p:cNvPr id="205" name="Text"/>
          <p:cNvSpPr txBox="1"/>
          <p:nvPr/>
        </p:nvSpPr>
        <p:spPr>
          <a:xfrm>
            <a:off x="5659963" y="2318504"/>
            <a:ext cx="872074" cy="329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</a:p>
        </p:txBody>
      </p:sp>
      <p:sp>
        <p:nvSpPr>
          <p:cNvPr id="206" name="答案为："/>
          <p:cNvSpPr txBox="1"/>
          <p:nvPr/>
        </p:nvSpPr>
        <p:spPr>
          <a:xfrm>
            <a:off x="3429230" y="2856730"/>
            <a:ext cx="3464860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答案为：</a:t>
            </a:r>
            <a14:m>
              <m:oMath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5</m:t>
                </m:r>
              </m:oMath>
            </a14:m>
          </a:p>
        </p:txBody>
      </p:sp>
      <p:sp>
        <p:nvSpPr>
          <p:cNvPr id="207" name="操作 1：  中每个元素加 2"/>
          <p:cNvSpPr txBox="1"/>
          <p:nvPr/>
        </p:nvSpPr>
        <p:spPr>
          <a:xfrm>
            <a:off x="767957" y="3829354"/>
            <a:ext cx="3141514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操作 1：</a:t>
            </a:r>
            <a14:m>
              <m:oMath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2,4</m:t>
                </m:r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r>
              <a:t> 中每个元素加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mph" nodeType="clickEffect" presetSubtype="0" presetID="35" grpId="1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mph" nodeType="withEffect" presetSubtype="0" presetID="35" grpId="13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mph" nodeType="withEffect" presetSubtype="0" presetID="35" grpId="14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mph" nodeType="withEffect" presetSubtype="0" presetID="35" grpId="15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mph" nodeType="withEffect" presetSubtype="0" presetID="35" grpId="16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click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nodeType="clickEffect" presetSubtype="16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13"/>
      <p:bldP build="whole" bldLvl="1" animBg="1" rev="0" advAuto="0" spid="205" grpId="10"/>
      <p:bldP build="whole" bldLvl="1" animBg="1" rev="0" advAuto="0" spid="204" grpId="14"/>
      <p:bldP build="whole" bldLvl="1" animBg="1" rev="0" advAuto="0" spid="197" grpId="2"/>
      <p:bldP build="whole" bldLvl="1" animBg="1" rev="0" advAuto="0" spid="201" grpId="15"/>
      <p:bldP build="whole" bldLvl="1" animBg="1" rev="0" advAuto="0" spid="205" grpId="16"/>
      <p:bldP build="whole" bldLvl="1" animBg="1" rev="0" advAuto="0" spid="199" grpId="1"/>
      <p:bldP build="whole" bldLvl="1" animBg="1" rev="0" advAuto="0" spid="202" grpId="7"/>
      <p:bldP build="whole" bldLvl="1" animBg="1" rev="0" advAuto="0" spid="196" grpId="4"/>
      <p:bldP build="whole" bldLvl="1" animBg="1" rev="0" advAuto="0" spid="195" grpId="3"/>
      <p:bldP build="whole" bldLvl="1" animBg="1" rev="0" advAuto="0" spid="206" grpId="17"/>
      <p:bldP build="whole" bldLvl="1" animBg="1" rev="0" advAuto="0" spid="202" grpId="12"/>
      <p:bldP build="whole" bldLvl="1" animBg="1" rev="0" advAuto="0" spid="200" grpId="11"/>
      <p:bldP build="whole" bldLvl="1" animBg="1" rev="0" advAuto="0" spid="198" grpId="5"/>
      <p:bldP build="whole" bldLvl="1" animBg="1" rev="0" advAuto="0" spid="204" grpId="9"/>
      <p:bldP build="whole" bldLvl="1" animBg="1" rev="0" advAuto="0" spid="201" grpId="6"/>
      <p:bldP build="whole" bldLvl="1" animBg="1" rev="0" advAuto="0" spid="203" grpId="8"/>
      <p:bldP build="whole" bldLvl="1" animBg="1" rev="0" advAuto="0" spid="207" grpId="18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组 47"/>
          <p:cNvGrpSpPr/>
          <p:nvPr/>
        </p:nvGrpSpPr>
        <p:grpSpPr>
          <a:xfrm>
            <a:off x="9703212" y="156119"/>
            <a:ext cx="2370408" cy="899122"/>
            <a:chOff x="-1" y="-1"/>
            <a:chExt cx="2370407" cy="899120"/>
          </a:xfrm>
        </p:grpSpPr>
        <p:grpSp>
          <p:nvGrpSpPr>
            <p:cNvPr id="211" name="组 46"/>
            <p:cNvGrpSpPr/>
            <p:nvPr/>
          </p:nvGrpSpPr>
          <p:grpSpPr>
            <a:xfrm>
              <a:off x="-2" y="183269"/>
              <a:ext cx="2370408" cy="715851"/>
              <a:chOff x="-1" y="-1"/>
              <a:chExt cx="2370406" cy="715850"/>
            </a:xfrm>
          </p:grpSpPr>
          <p:pic>
            <p:nvPicPr>
              <p:cNvPr id="209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2" y="-2"/>
                <a:ext cx="674719" cy="61633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0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9" cy="3732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12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4" b="0"/>
            <a:stretch>
              <a:fillRect/>
            </a:stretch>
          </p:blipFill>
          <p:spPr>
            <a:xfrm>
              <a:off x="585920" y="-2"/>
              <a:ext cx="1445962" cy="8238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14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7" name="Group 4"/>
          <p:cNvGrpSpPr/>
          <p:nvPr/>
        </p:nvGrpSpPr>
        <p:grpSpPr>
          <a:xfrm>
            <a:off x="873122" y="606171"/>
            <a:ext cx="10445754" cy="758835"/>
            <a:chOff x="-1" y="0"/>
            <a:chExt cx="10445753" cy="758834"/>
          </a:xfrm>
        </p:grpSpPr>
        <p:sp>
          <p:nvSpPr>
            <p:cNvPr id="215" name="TextBox 5"/>
            <p:cNvSpPr txBox="1"/>
            <p:nvPr/>
          </p:nvSpPr>
          <p:spPr>
            <a:xfrm>
              <a:off x="-2" y="0"/>
              <a:ext cx="10445754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斐波那契 - 数列</a:t>
              </a:r>
            </a:p>
          </p:txBody>
        </p:sp>
        <p:sp>
          <p:nvSpPr>
            <p:cNvPr id="216" name="AutoShape 7"/>
            <p:cNvSpPr/>
            <p:nvPr/>
          </p:nvSpPr>
          <p:spPr>
            <a:xfrm>
              <a:off x="-2" y="735877"/>
              <a:ext cx="1209614" cy="22958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等线"/>
                </a:defRPr>
              </a:pPr>
            </a:p>
          </p:txBody>
        </p:sp>
      </p:grpSp>
      <p:sp>
        <p:nvSpPr>
          <p:cNvPr id="218" name="4"/>
          <p:cNvSpPr/>
          <p:nvPr/>
        </p:nvSpPr>
        <p:spPr>
          <a:xfrm>
            <a:off x="5843988" y="1670013"/>
            <a:ext cx="504024" cy="504025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31750">
            <a:solidFill>
              <a:schemeClr val="accent1"/>
            </a:solidFill>
            <a:miter lim="400000"/>
          </a:ln>
          <a:effectLst>
            <a:outerShdw sx="100000" sy="100000" kx="0" ky="0" algn="b" rotWithShape="0" blurRad="241300" dist="0" dir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2200"/>
            </a:lvl1pPr>
          </a:lstStyle>
          <a:p>
            <a:pPr/>
            <a:r>
              <a:t>4</a:t>
            </a:r>
          </a:p>
        </p:txBody>
      </p:sp>
      <p:sp>
        <p:nvSpPr>
          <p:cNvPr id="219" name="3"/>
          <p:cNvSpPr/>
          <p:nvPr/>
        </p:nvSpPr>
        <p:spPr>
          <a:xfrm>
            <a:off x="6778328" y="1670013"/>
            <a:ext cx="504024" cy="504025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31750">
            <a:solidFill>
              <a:schemeClr val="accent1"/>
            </a:solidFill>
            <a:miter lim="400000"/>
          </a:ln>
          <a:effectLst>
            <a:outerShdw sx="100000" sy="100000" kx="0" ky="0" algn="b" rotWithShape="0" blurRad="241300" dist="0" dir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2200"/>
            </a:lvl1pPr>
          </a:lstStyle>
          <a:p>
            <a:pPr/>
            <a:r>
              <a:t>3</a:t>
            </a:r>
          </a:p>
        </p:txBody>
      </p:sp>
      <p:sp>
        <p:nvSpPr>
          <p:cNvPr id="220" name="3"/>
          <p:cNvSpPr/>
          <p:nvPr/>
        </p:nvSpPr>
        <p:spPr>
          <a:xfrm>
            <a:off x="4909648" y="1670013"/>
            <a:ext cx="504025" cy="504025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31750">
            <a:solidFill>
              <a:schemeClr val="accent1"/>
            </a:solidFill>
            <a:miter lim="400000"/>
          </a:ln>
          <a:effectLst>
            <a:outerShdw sx="100000" sy="100000" kx="0" ky="0" algn="b" rotWithShape="0" blurRad="241300" dist="0" dir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2200"/>
            </a:lvl1pPr>
          </a:lstStyle>
          <a:p>
            <a:pPr/>
            <a:r>
              <a:t>3</a:t>
            </a:r>
          </a:p>
        </p:txBody>
      </p:sp>
      <p:sp>
        <p:nvSpPr>
          <p:cNvPr id="221" name="1"/>
          <p:cNvSpPr/>
          <p:nvPr/>
        </p:nvSpPr>
        <p:spPr>
          <a:xfrm>
            <a:off x="7712667" y="1670013"/>
            <a:ext cx="504025" cy="504025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31750">
            <a:solidFill>
              <a:schemeClr val="accent1"/>
            </a:solidFill>
            <a:miter lim="400000"/>
          </a:ln>
          <a:effectLst>
            <a:outerShdw sx="100000" sy="100000" kx="0" ky="0" algn="b" rotWithShape="0" blurRad="241300" dist="0" dir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2200"/>
            </a:lvl1pPr>
          </a:lstStyle>
          <a:p>
            <a:pPr/>
            <a:r>
              <a:t>1</a:t>
            </a:r>
          </a:p>
        </p:txBody>
      </p:sp>
      <p:sp>
        <p:nvSpPr>
          <p:cNvPr id="222" name="1"/>
          <p:cNvSpPr/>
          <p:nvPr/>
        </p:nvSpPr>
        <p:spPr>
          <a:xfrm>
            <a:off x="3975308" y="1670013"/>
            <a:ext cx="504025" cy="504025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31750">
            <a:solidFill>
              <a:schemeClr val="accent1"/>
            </a:solidFill>
            <a:miter lim="400000"/>
          </a:ln>
          <a:effectLst>
            <a:outerShdw sx="100000" sy="100000" kx="0" ky="0" algn="b" rotWithShape="0" blurRad="241300" dist="0" dir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2200"/>
            </a:lvl1pPr>
          </a:lstStyle>
          <a:p>
            <a:pPr/>
            <a:r>
              <a:t>1</a:t>
            </a:r>
          </a:p>
        </p:txBody>
      </p:sp>
      <p:sp>
        <p:nvSpPr>
          <p:cNvPr id="223" name="操作 2：求和"/>
          <p:cNvSpPr txBox="1"/>
          <p:nvPr/>
        </p:nvSpPr>
        <p:spPr>
          <a:xfrm>
            <a:off x="767957" y="2856730"/>
            <a:ext cx="2036465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操作 2：求和 </a:t>
            </a:r>
            <a14:m>
              <m:oMath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1,5</m:t>
                </m:r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</a:p>
        </p:txBody>
      </p:sp>
      <p:sp>
        <p:nvSpPr>
          <p:cNvPr id="224" name="Text"/>
          <p:cNvSpPr txBox="1"/>
          <p:nvPr/>
        </p:nvSpPr>
        <p:spPr>
          <a:xfrm>
            <a:off x="3791284" y="2318504"/>
            <a:ext cx="872073" cy="329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</a:p>
        </p:txBody>
      </p:sp>
      <p:sp>
        <p:nvSpPr>
          <p:cNvPr id="225" name="Text"/>
          <p:cNvSpPr txBox="1"/>
          <p:nvPr/>
        </p:nvSpPr>
        <p:spPr>
          <a:xfrm>
            <a:off x="4725623" y="2318504"/>
            <a:ext cx="872074" cy="329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m:oMathPara>
            </a14:m>
          </a:p>
        </p:txBody>
      </p:sp>
      <p:sp>
        <p:nvSpPr>
          <p:cNvPr id="226" name="Text"/>
          <p:cNvSpPr txBox="1"/>
          <p:nvPr/>
        </p:nvSpPr>
        <p:spPr>
          <a:xfrm>
            <a:off x="6594303" y="2318504"/>
            <a:ext cx="872074" cy="329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m:oMathPara>
            </a14:m>
          </a:p>
        </p:txBody>
      </p:sp>
      <p:sp>
        <p:nvSpPr>
          <p:cNvPr id="227" name="Text"/>
          <p:cNvSpPr txBox="1"/>
          <p:nvPr/>
        </p:nvSpPr>
        <p:spPr>
          <a:xfrm>
            <a:off x="7528642" y="2318504"/>
            <a:ext cx="872074" cy="329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</a:p>
        </p:txBody>
      </p:sp>
      <p:sp>
        <p:nvSpPr>
          <p:cNvPr id="228" name="Text"/>
          <p:cNvSpPr txBox="1"/>
          <p:nvPr/>
        </p:nvSpPr>
        <p:spPr>
          <a:xfrm>
            <a:off x="5659963" y="2318504"/>
            <a:ext cx="872074" cy="329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4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m:oMathPara>
            </a14:m>
          </a:p>
        </p:txBody>
      </p:sp>
      <p:sp>
        <p:nvSpPr>
          <p:cNvPr id="229" name="答案为："/>
          <p:cNvSpPr txBox="1"/>
          <p:nvPr/>
        </p:nvSpPr>
        <p:spPr>
          <a:xfrm>
            <a:off x="3429230" y="2856730"/>
            <a:ext cx="3464860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答案为：</a:t>
            </a:r>
            <a14:m>
              <m:oMath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5</m:t>
                </m:r>
              </m:oMath>
            </a14:m>
          </a:p>
        </p:txBody>
      </p:sp>
      <p:sp>
        <p:nvSpPr>
          <p:cNvPr id="230" name="操作 1：  中每个元素加 2"/>
          <p:cNvSpPr txBox="1"/>
          <p:nvPr/>
        </p:nvSpPr>
        <p:spPr>
          <a:xfrm>
            <a:off x="767957" y="3829354"/>
            <a:ext cx="3141514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操作 1：</a:t>
            </a:r>
            <a14:m>
              <m:oMath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2,4</m:t>
                </m:r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r>
              <a:t> 中每个元素加 2</a:t>
            </a:r>
          </a:p>
        </p:txBody>
      </p:sp>
      <p:sp>
        <p:nvSpPr>
          <p:cNvPr id="231" name="操作 2：求和"/>
          <p:cNvSpPr txBox="1"/>
          <p:nvPr/>
        </p:nvSpPr>
        <p:spPr>
          <a:xfrm>
            <a:off x="767957" y="4801978"/>
            <a:ext cx="2036465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操作 2：求和 </a:t>
            </a:r>
            <a14:m>
              <m:oMath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2,4</m:t>
                </m:r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</a:p>
        </p:txBody>
      </p:sp>
      <p:sp>
        <p:nvSpPr>
          <p:cNvPr id="232" name="答案为："/>
          <p:cNvSpPr txBox="1"/>
          <p:nvPr/>
        </p:nvSpPr>
        <p:spPr>
          <a:xfrm>
            <a:off x="3429230" y="4801978"/>
            <a:ext cx="2554608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答案为：</a:t>
            </a:r>
            <a14:m>
              <m:oMath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7</m:t>
                </m:r>
              </m:oMath>
            </a14:m>
          </a:p>
        </p:txBody>
      </p:sp>
      <p:sp>
        <p:nvSpPr>
          <p:cNvPr id="233" name="操作 2：求和"/>
          <p:cNvSpPr txBox="1"/>
          <p:nvPr/>
        </p:nvSpPr>
        <p:spPr>
          <a:xfrm>
            <a:off x="767957" y="5774602"/>
            <a:ext cx="2036465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操作 2：求和 </a:t>
            </a:r>
            <a14:m>
              <m:oMath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1,5</m:t>
                </m:r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</a:p>
        </p:txBody>
      </p:sp>
      <p:sp>
        <p:nvSpPr>
          <p:cNvPr id="234" name="答案为："/>
          <p:cNvSpPr txBox="1"/>
          <p:nvPr/>
        </p:nvSpPr>
        <p:spPr>
          <a:xfrm>
            <a:off x="3429230" y="5774602"/>
            <a:ext cx="3464860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答案为：</a:t>
            </a:r>
            <a14:m>
              <m:oMath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9</m:t>
                </m:r>
              </m:oMath>
            </a14:m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mph" nodeType="clickEffect" presetSubtype="0" presetID="35" grpId="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mph" nodeType="withEffect" presetSubtype="0" presetID="35" grpId="3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mph" nodeType="withEffect" presetSubtype="0" presetID="35" grpId="4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mph" nodeType="clickEffect" presetSubtype="0" presetID="35" grpId="7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mph" nodeType="withEffect" presetSubtype="0" presetID="35" grpId="8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mph" nodeType="withEffect" presetSubtype="0" presetID="35" grpId="9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mph" nodeType="withEffect" presetSubtype="0" presetID="35" grpId="10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mph" nodeType="withEffect" presetSubtype="0" presetID="35" grpId="11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2" grpId="5"/>
      <p:bldP build="whole" bldLvl="1" animBg="1" rev="0" advAuto="0" spid="224" grpId="7"/>
      <p:bldP build="whole" bldLvl="1" animBg="1" rev="0" advAuto="0" spid="226" grpId="4"/>
      <p:bldP build="whole" bldLvl="1" animBg="1" rev="0" advAuto="0" spid="225" grpId="2"/>
      <p:bldP build="whole" bldLvl="1" animBg="1" rev="0" advAuto="0" spid="234" grpId="12"/>
      <p:bldP build="whole" bldLvl="1" animBg="1" rev="0" advAuto="0" spid="233" grpId="6"/>
      <p:bldP build="whole" bldLvl="1" animBg="1" rev="0" advAuto="0" spid="226" grpId="10"/>
      <p:bldP build="whole" bldLvl="1" animBg="1" rev="0" advAuto="0" spid="228" grpId="3"/>
      <p:bldP build="whole" bldLvl="1" animBg="1" rev="0" advAuto="0" spid="225" grpId="8"/>
      <p:bldP build="whole" bldLvl="1" animBg="1" rev="0" advAuto="0" spid="227" grpId="11"/>
      <p:bldP build="whole" bldLvl="1" animBg="1" rev="0" advAuto="0" spid="228" grpId="9"/>
      <p:bldP build="whole" bldLvl="1" animBg="1" rev="0" advAuto="0" spid="23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组 47"/>
          <p:cNvGrpSpPr/>
          <p:nvPr/>
        </p:nvGrpSpPr>
        <p:grpSpPr>
          <a:xfrm>
            <a:off x="9703211" y="156118"/>
            <a:ext cx="2370409" cy="899123"/>
            <a:chOff x="-2" y="-1"/>
            <a:chExt cx="2370408" cy="899121"/>
          </a:xfrm>
        </p:grpSpPr>
        <p:grpSp>
          <p:nvGrpSpPr>
            <p:cNvPr id="238" name="组 46"/>
            <p:cNvGrpSpPr/>
            <p:nvPr/>
          </p:nvGrpSpPr>
          <p:grpSpPr>
            <a:xfrm>
              <a:off x="-3" y="183269"/>
              <a:ext cx="2370410" cy="715852"/>
              <a:chOff x="-1" y="-1"/>
              <a:chExt cx="2370408" cy="715851"/>
            </a:xfrm>
          </p:grpSpPr>
          <p:pic>
            <p:nvPicPr>
              <p:cNvPr id="236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2" y="-2"/>
                <a:ext cx="674720" cy="6163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7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8" y="342650"/>
                <a:ext cx="1772690" cy="3732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39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4" b="0"/>
            <a:stretch>
              <a:fillRect/>
            </a:stretch>
          </p:blipFill>
          <p:spPr>
            <a:xfrm>
              <a:off x="585920" y="-2"/>
              <a:ext cx="1445962" cy="8238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41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4" name="Group 4"/>
          <p:cNvGrpSpPr/>
          <p:nvPr/>
        </p:nvGrpSpPr>
        <p:grpSpPr>
          <a:xfrm>
            <a:off x="873122" y="606171"/>
            <a:ext cx="10445754" cy="758835"/>
            <a:chOff x="-1" y="0"/>
            <a:chExt cx="10445753" cy="758834"/>
          </a:xfrm>
        </p:grpSpPr>
        <p:sp>
          <p:nvSpPr>
            <p:cNvPr id="242" name="TextBox 5"/>
            <p:cNvSpPr txBox="1"/>
            <p:nvPr/>
          </p:nvSpPr>
          <p:spPr>
            <a:xfrm>
              <a:off x="-2" y="0"/>
              <a:ext cx="10445754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斐波那契 - 数列</a:t>
              </a:r>
            </a:p>
          </p:txBody>
        </p:sp>
        <p:sp>
          <p:nvSpPr>
            <p:cNvPr id="243" name="AutoShape 7"/>
            <p:cNvSpPr/>
            <p:nvPr/>
          </p:nvSpPr>
          <p:spPr>
            <a:xfrm>
              <a:off x="-2" y="735877"/>
              <a:ext cx="1209614" cy="22958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等线"/>
                </a:defRPr>
              </a:pPr>
            </a:p>
          </p:txBody>
        </p:sp>
      </p:grpSp>
      <p:sp>
        <p:nvSpPr>
          <p:cNvPr id="245" name="文本框 15"/>
          <p:cNvSpPr txBox="1"/>
          <p:nvPr/>
        </p:nvSpPr>
        <p:spPr>
          <a:xfrm>
            <a:off x="918844" y="1571370"/>
            <a:ext cx="10354310" cy="301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题解思路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如果不需要支持修改呢？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我们可以预处理每一个 </a:t>
            </a:r>
            <a14:m>
              <m:oMath>
                <m:sSub>
                  <m:e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对应的 </a:t>
            </a:r>
            <a14:m>
              <m:oMath>
                <m:r>
                  <a:rPr xmlns:a="http://schemas.openxmlformats.org/drawingml/2006/main" sz="29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29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29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29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29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，将这道题转化为区间求和。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自然，使用矩阵乘法 + 快速幂的方式来求解。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组 47"/>
          <p:cNvGrpSpPr/>
          <p:nvPr/>
        </p:nvGrpSpPr>
        <p:grpSpPr>
          <a:xfrm>
            <a:off x="9703211" y="156118"/>
            <a:ext cx="2370409" cy="899123"/>
            <a:chOff x="-2" y="-1"/>
            <a:chExt cx="2370408" cy="899121"/>
          </a:xfrm>
        </p:grpSpPr>
        <p:grpSp>
          <p:nvGrpSpPr>
            <p:cNvPr id="249" name="组 46"/>
            <p:cNvGrpSpPr/>
            <p:nvPr/>
          </p:nvGrpSpPr>
          <p:grpSpPr>
            <a:xfrm>
              <a:off x="-3" y="183269"/>
              <a:ext cx="2370410" cy="715852"/>
              <a:chOff x="-1" y="-1"/>
              <a:chExt cx="2370408" cy="715851"/>
            </a:xfrm>
          </p:grpSpPr>
          <p:pic>
            <p:nvPicPr>
              <p:cNvPr id="247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2" y="-2"/>
                <a:ext cx="674720" cy="6163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8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8" y="342650"/>
                <a:ext cx="1772690" cy="3732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50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4" b="0"/>
            <a:stretch>
              <a:fillRect/>
            </a:stretch>
          </p:blipFill>
          <p:spPr>
            <a:xfrm>
              <a:off x="585920" y="-2"/>
              <a:ext cx="1445962" cy="8238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2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5" name="Group 4"/>
          <p:cNvGrpSpPr/>
          <p:nvPr/>
        </p:nvGrpSpPr>
        <p:grpSpPr>
          <a:xfrm>
            <a:off x="873122" y="606171"/>
            <a:ext cx="10445754" cy="758835"/>
            <a:chOff x="-1" y="0"/>
            <a:chExt cx="10445753" cy="758834"/>
          </a:xfrm>
        </p:grpSpPr>
        <p:sp>
          <p:nvSpPr>
            <p:cNvPr id="253" name="TextBox 5"/>
            <p:cNvSpPr txBox="1"/>
            <p:nvPr/>
          </p:nvSpPr>
          <p:spPr>
            <a:xfrm>
              <a:off x="-2" y="0"/>
              <a:ext cx="10445754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斐波那契 - 数列</a:t>
              </a:r>
            </a:p>
          </p:txBody>
        </p:sp>
        <p:sp>
          <p:nvSpPr>
            <p:cNvPr id="254" name="AutoShape 7"/>
            <p:cNvSpPr/>
            <p:nvPr/>
          </p:nvSpPr>
          <p:spPr>
            <a:xfrm>
              <a:off x="-2" y="735877"/>
              <a:ext cx="1209614" cy="22958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等线"/>
                </a:defRPr>
              </a:pPr>
            </a:p>
          </p:txBody>
        </p:sp>
      </p:grpSp>
      <p:sp>
        <p:nvSpPr>
          <p:cNvPr id="256" name="文本框 15"/>
          <p:cNvSpPr txBox="1"/>
          <p:nvPr/>
        </p:nvSpPr>
        <p:spPr>
          <a:xfrm>
            <a:off x="918844" y="1571370"/>
            <a:ext cx="10354310" cy="301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题解思路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如果只需要支持单点修改呢？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预处理每一个 </a:t>
            </a:r>
            <a14:m>
              <m:oMath>
                <m:sSub>
                  <m:e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对应的 </a:t>
            </a:r>
            <a14:m>
              <m:oMath>
                <m:r>
                  <a:rPr xmlns:a="http://schemas.openxmlformats.org/drawingml/2006/main" sz="29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29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29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29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29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，将这道题转化为区间求和。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对于修改操作，我们重新计算 </a:t>
            </a:r>
            <a14:m>
              <m:oMath>
                <m:r>
                  <a:rPr xmlns:a="http://schemas.openxmlformats.org/drawingml/2006/main" sz="29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29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29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29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29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组 47"/>
          <p:cNvGrpSpPr/>
          <p:nvPr/>
        </p:nvGrpSpPr>
        <p:grpSpPr>
          <a:xfrm>
            <a:off x="9703211" y="156118"/>
            <a:ext cx="2370409" cy="899123"/>
            <a:chOff x="-2" y="-1"/>
            <a:chExt cx="2370408" cy="899121"/>
          </a:xfrm>
        </p:grpSpPr>
        <p:grpSp>
          <p:nvGrpSpPr>
            <p:cNvPr id="260" name="组 46"/>
            <p:cNvGrpSpPr/>
            <p:nvPr/>
          </p:nvGrpSpPr>
          <p:grpSpPr>
            <a:xfrm>
              <a:off x="-3" y="183269"/>
              <a:ext cx="2370410" cy="715852"/>
              <a:chOff x="-1" y="-1"/>
              <a:chExt cx="2370408" cy="715851"/>
            </a:xfrm>
          </p:grpSpPr>
          <p:pic>
            <p:nvPicPr>
              <p:cNvPr id="258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2" y="-2"/>
                <a:ext cx="674720" cy="6163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59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8" y="342650"/>
                <a:ext cx="1772690" cy="3732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61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4" b="0"/>
            <a:stretch>
              <a:fillRect/>
            </a:stretch>
          </p:blipFill>
          <p:spPr>
            <a:xfrm>
              <a:off x="585920" y="-2"/>
              <a:ext cx="1445962" cy="8238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63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6" name="Group 4"/>
          <p:cNvGrpSpPr/>
          <p:nvPr/>
        </p:nvGrpSpPr>
        <p:grpSpPr>
          <a:xfrm>
            <a:off x="873122" y="606171"/>
            <a:ext cx="10445754" cy="758835"/>
            <a:chOff x="-1" y="0"/>
            <a:chExt cx="10445753" cy="758834"/>
          </a:xfrm>
        </p:grpSpPr>
        <p:sp>
          <p:nvSpPr>
            <p:cNvPr id="264" name="TextBox 5"/>
            <p:cNvSpPr txBox="1"/>
            <p:nvPr/>
          </p:nvSpPr>
          <p:spPr>
            <a:xfrm>
              <a:off x="-2" y="0"/>
              <a:ext cx="10445754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斐波那契 - 数列</a:t>
              </a:r>
            </a:p>
          </p:txBody>
        </p:sp>
        <p:sp>
          <p:nvSpPr>
            <p:cNvPr id="265" name="AutoShape 7"/>
            <p:cNvSpPr/>
            <p:nvPr/>
          </p:nvSpPr>
          <p:spPr>
            <a:xfrm>
              <a:off x="-2" y="735877"/>
              <a:ext cx="1209614" cy="22958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等线"/>
                </a:defRPr>
              </a:pPr>
            </a:p>
          </p:txBody>
        </p:sp>
      </p:grpSp>
      <p:sp>
        <p:nvSpPr>
          <p:cNvPr id="267" name="文本框 15"/>
          <p:cNvSpPr txBox="1"/>
          <p:nvPr/>
        </p:nvSpPr>
        <p:spPr>
          <a:xfrm>
            <a:off x="918844" y="1571371"/>
            <a:ext cx="10354310" cy="3558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题解思路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如何支持区间修改，我们考虑使用线段树。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在普通的线段树问题中，我们需要所维护的信息具有可加性。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并且，在加后的信息上，仍然能对其进行修改。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如果我们用一个矩阵来记录 </a:t>
            </a:r>
            <a14:m>
              <m:oMath>
                <m:r>
                  <a:rPr xmlns:a="http://schemas.openxmlformats.org/drawingml/2006/main" sz="29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29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29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29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29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，那么很明显，多个矩阵是可以相加的。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组 47"/>
          <p:cNvGrpSpPr/>
          <p:nvPr/>
        </p:nvGrpSpPr>
        <p:grpSpPr>
          <a:xfrm>
            <a:off x="9703211" y="156118"/>
            <a:ext cx="2370409" cy="899123"/>
            <a:chOff x="-2" y="-1"/>
            <a:chExt cx="2370408" cy="899121"/>
          </a:xfrm>
        </p:grpSpPr>
        <p:grpSp>
          <p:nvGrpSpPr>
            <p:cNvPr id="271" name="组 46"/>
            <p:cNvGrpSpPr/>
            <p:nvPr/>
          </p:nvGrpSpPr>
          <p:grpSpPr>
            <a:xfrm>
              <a:off x="-3" y="183269"/>
              <a:ext cx="2370410" cy="715852"/>
              <a:chOff x="-1" y="-1"/>
              <a:chExt cx="2370408" cy="715851"/>
            </a:xfrm>
          </p:grpSpPr>
          <p:pic>
            <p:nvPicPr>
              <p:cNvPr id="269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2" y="-2"/>
                <a:ext cx="674720" cy="6163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70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8" y="342650"/>
                <a:ext cx="1772690" cy="3732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72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4" b="0"/>
            <a:stretch>
              <a:fillRect/>
            </a:stretch>
          </p:blipFill>
          <p:spPr>
            <a:xfrm>
              <a:off x="585920" y="-2"/>
              <a:ext cx="1445962" cy="8238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74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7" name="Group 4"/>
          <p:cNvGrpSpPr/>
          <p:nvPr/>
        </p:nvGrpSpPr>
        <p:grpSpPr>
          <a:xfrm>
            <a:off x="873122" y="606171"/>
            <a:ext cx="10445754" cy="758835"/>
            <a:chOff x="-1" y="0"/>
            <a:chExt cx="10445753" cy="758834"/>
          </a:xfrm>
        </p:grpSpPr>
        <p:sp>
          <p:nvSpPr>
            <p:cNvPr id="275" name="TextBox 5"/>
            <p:cNvSpPr txBox="1"/>
            <p:nvPr/>
          </p:nvSpPr>
          <p:spPr>
            <a:xfrm>
              <a:off x="-2" y="0"/>
              <a:ext cx="10445754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斐波那契 - 数列</a:t>
              </a:r>
            </a:p>
          </p:txBody>
        </p:sp>
        <p:sp>
          <p:nvSpPr>
            <p:cNvPr id="276" name="AutoShape 7"/>
            <p:cNvSpPr/>
            <p:nvPr/>
          </p:nvSpPr>
          <p:spPr>
            <a:xfrm>
              <a:off x="-2" y="735877"/>
              <a:ext cx="1209614" cy="22958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等线"/>
                </a:defRPr>
              </a:pPr>
            </a:p>
          </p:txBody>
        </p:sp>
      </p:grpSp>
      <p:sp>
        <p:nvSpPr>
          <p:cNvPr id="278" name="文本框 15"/>
          <p:cNvSpPr txBox="1"/>
          <p:nvPr/>
        </p:nvSpPr>
        <p:spPr>
          <a:xfrm>
            <a:off x="918844" y="1571371"/>
            <a:ext cx="10354310" cy="5031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题解思路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对于一个累加了一段连续区间的矩阵 </a:t>
            </a:r>
            <a14:m>
              <m:oMath>
                <m:r>
                  <a:rPr xmlns:a="http://schemas.openxmlformats.org/drawingml/2006/main" sz="31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，如何其包含的每一个数列中的项，都向后推 </a:t>
            </a:r>
            <a14:m>
              <m:oMath>
                <m:r>
                  <a:rPr xmlns:a="http://schemas.openxmlformats.org/drawingml/2006/main" sz="29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位呢？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我们假设矩阵 </a:t>
            </a:r>
            <a14:m>
              <m:oMath>
                <m:r>
                  <a:rPr xmlns:a="http://schemas.openxmlformats.org/drawingml/2006/main" sz="31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维护了 </a:t>
            </a:r>
            <a14:m>
              <m:oMath>
                <m:r>
                  <a:rPr xmlns:a="http://schemas.openxmlformats.org/drawingml/2006/main" sz="29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29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29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29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29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和 </a:t>
            </a:r>
            <a14:m>
              <m:oMath>
                <m:r>
                  <a:rPr xmlns:a="http://schemas.openxmlformats.org/drawingml/2006/main" sz="30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30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30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30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0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30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30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两项的和，转移矩阵为 </a:t>
            </a:r>
            <a14:m>
              <m:oMath>
                <m:r>
                  <a:rPr xmlns:a="http://schemas.openxmlformats.org/drawingml/2006/main" sz="32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如果使区间 </a:t>
            </a:r>
            <a14:m>
              <m:oMath>
                <m:r>
                  <a:rPr xmlns:a="http://schemas.openxmlformats.org/drawingml/2006/main" sz="33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33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33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33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33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33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33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r>
              <a:t> 都加 </a:t>
            </a:r>
            <a14:m>
              <m:oMath>
                <m:r>
                  <a:rPr xmlns:a="http://schemas.openxmlformats.org/drawingml/2006/main" sz="29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，那么结果为：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14:m>
              <m:oMath>
                <m:r>
                  <a:rPr xmlns:a="http://schemas.openxmlformats.org/drawingml/2006/main" sz="30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30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30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30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30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0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*</m:t>
                </m:r>
                <m:sSup>
                  <m:e>
                    <m:r>
                      <a:rPr xmlns:a="http://schemas.openxmlformats.org/drawingml/2006/main" sz="30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sup>
                    <m:r>
                      <a:rPr xmlns:a="http://schemas.openxmlformats.org/drawingml/2006/main" sz="30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x</m:t>
                    </m:r>
                  </m:sup>
                </m:sSup>
              </m:oMath>
            </a14:m>
            <a:r>
              <a:t> 和 </a:t>
            </a:r>
            <a14:m>
              <m:oMath>
                <m:r>
                  <a:rPr xmlns:a="http://schemas.openxmlformats.org/drawingml/2006/main" sz="30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30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30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30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0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30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30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0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*</m:t>
                </m:r>
                <m:sSup>
                  <m:e>
                    <m:r>
                      <a:rPr xmlns:a="http://schemas.openxmlformats.org/drawingml/2006/main" sz="30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sup>
                    <m:r>
                      <a:rPr xmlns:a="http://schemas.openxmlformats.org/drawingml/2006/main" sz="30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x</m:t>
                    </m:r>
                  </m:sup>
                </m:sSup>
              </m:oMath>
            </a14:m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由矩阵乘法的分配率得：</a:t>
            </a:r>
            <a14:m>
              <m:oMath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31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31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*</m:t>
                </m:r>
                <m:sSup>
                  <m:e>
                    <m:r>
                      <a:rPr xmlns:a="http://schemas.openxmlformats.org/drawingml/2006/main" sz="31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sup>
                    <m:r>
                      <a:rPr xmlns:a="http://schemas.openxmlformats.org/drawingml/2006/main" sz="31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x</m:t>
                    </m:r>
                  </m:sup>
                </m:sSup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31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31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1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31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*</m:t>
                </m:r>
                <m:sSup>
                  <m:e>
                    <m:r>
                      <a:rPr xmlns:a="http://schemas.openxmlformats.org/drawingml/2006/main" sz="31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sup>
                    <m:r>
                      <a:rPr xmlns:a="http://schemas.openxmlformats.org/drawingml/2006/main" sz="31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x</m:t>
                    </m:r>
                  </m:sup>
                </m:sSup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31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31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31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31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1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31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*</m:t>
                </m:r>
                <m:sSup>
                  <m:e>
                    <m:r>
                      <a:rPr xmlns:a="http://schemas.openxmlformats.org/drawingml/2006/main" sz="31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sup>
                    <m:r>
                      <a:rPr xmlns:a="http://schemas.openxmlformats.org/drawingml/2006/main" sz="31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x</m:t>
                    </m:r>
                  </m:sup>
                </m:sSup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*</m:t>
                </m:r>
                <m:sSup>
                  <m:e>
                    <m:r>
                      <a:rPr xmlns:a="http://schemas.openxmlformats.org/drawingml/2006/main" sz="31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sup>
                    <m:r>
                      <a:rPr xmlns:a="http://schemas.openxmlformats.org/drawingml/2006/main" sz="31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x</m:t>
                    </m:r>
                  </m:sup>
                </m:sSup>
              </m:oMath>
            </a14:m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所以，我们将 </a:t>
            </a:r>
            <a14:m>
              <m:oMath>
                <m:r>
                  <a:rPr xmlns:a="http://schemas.openxmlformats.org/drawingml/2006/main" sz="31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修改为 </a:t>
            </a:r>
            <a14:m>
              <m:oMath>
                <m:r>
                  <a:rPr xmlns:a="http://schemas.openxmlformats.org/drawingml/2006/main" sz="30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30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*</m:t>
                </m:r>
                <m:sSup>
                  <m:e>
                    <m:r>
                      <a:rPr xmlns:a="http://schemas.openxmlformats.org/drawingml/2006/main" sz="30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sup>
                    <m:r>
                      <a:rPr xmlns:a="http://schemas.openxmlformats.org/drawingml/2006/main" sz="30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x</m:t>
                    </m:r>
                  </m:sup>
                </m:sSup>
              </m:oMath>
            </a14:m>
            <a:r>
              <a:t> 即可。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code1.png" descr="cod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1799" y="-732"/>
            <a:ext cx="7328402" cy="76746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5" name="组 47"/>
          <p:cNvGrpSpPr/>
          <p:nvPr/>
        </p:nvGrpSpPr>
        <p:grpSpPr>
          <a:xfrm>
            <a:off x="9703211" y="156118"/>
            <a:ext cx="2370409" cy="899123"/>
            <a:chOff x="-2" y="-1"/>
            <a:chExt cx="2370408" cy="899121"/>
          </a:xfrm>
        </p:grpSpPr>
        <p:grpSp>
          <p:nvGrpSpPr>
            <p:cNvPr id="283" name="组 46"/>
            <p:cNvGrpSpPr/>
            <p:nvPr/>
          </p:nvGrpSpPr>
          <p:grpSpPr>
            <a:xfrm>
              <a:off x="-3" y="183269"/>
              <a:ext cx="2370410" cy="715852"/>
              <a:chOff x="-1" y="-1"/>
              <a:chExt cx="2370408" cy="715851"/>
            </a:xfrm>
          </p:grpSpPr>
          <p:pic>
            <p:nvPicPr>
              <p:cNvPr id="281" name="图片 7" descr="图片 7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2" y="-2"/>
                <a:ext cx="674720" cy="6163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2" name="图片 8" descr="图片 8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597718" y="342650"/>
                <a:ext cx="1772690" cy="3732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84" name="图片 6" descr="图片 6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30936" t="0" r="32114" b="0"/>
            <a:stretch>
              <a:fillRect/>
            </a:stretch>
          </p:blipFill>
          <p:spPr>
            <a:xfrm>
              <a:off x="585920" y="-2"/>
              <a:ext cx="1445962" cy="8238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86" name="图片 9" descr="图片 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0" y="6702641"/>
            <a:ext cx="12192000" cy="1553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9" name="Group 4"/>
          <p:cNvGrpSpPr/>
          <p:nvPr/>
        </p:nvGrpSpPr>
        <p:grpSpPr>
          <a:xfrm>
            <a:off x="873122" y="606171"/>
            <a:ext cx="10445754" cy="758835"/>
            <a:chOff x="-1" y="0"/>
            <a:chExt cx="10445753" cy="758834"/>
          </a:xfrm>
        </p:grpSpPr>
        <p:sp>
          <p:nvSpPr>
            <p:cNvPr id="287" name="TextBox 5"/>
            <p:cNvSpPr txBox="1"/>
            <p:nvPr/>
          </p:nvSpPr>
          <p:spPr>
            <a:xfrm>
              <a:off x="-2" y="0"/>
              <a:ext cx="10445754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斐波那契 - 数列</a:t>
              </a:r>
            </a:p>
          </p:txBody>
        </p:sp>
        <p:sp>
          <p:nvSpPr>
            <p:cNvPr id="288" name="AutoShape 7"/>
            <p:cNvSpPr/>
            <p:nvPr/>
          </p:nvSpPr>
          <p:spPr>
            <a:xfrm>
              <a:off x="-2" y="735877"/>
              <a:ext cx="1209614" cy="22958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等线"/>
                </a:defRPr>
              </a:pPr>
            </a:p>
          </p:txBody>
        </p:sp>
      </p:grpSp>
      <p:sp>
        <p:nvSpPr>
          <p:cNvPr id="290" name="文本框 15"/>
          <p:cNvSpPr txBox="1"/>
          <p:nvPr/>
        </p:nvSpPr>
        <p:spPr>
          <a:xfrm>
            <a:off x="918844" y="1571371"/>
            <a:ext cx="10354310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代码实现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