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请给我钱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94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92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3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95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7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0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98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399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1" name="文本框 15"/>
          <p:cNvSpPr txBox="1"/>
          <p:nvPr/>
        </p:nvSpPr>
        <p:spPr>
          <a:xfrm>
            <a:off x="918844" y="1571370"/>
            <a:ext cx="10354310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暴力1：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14:m>
              <m:oMath>
                <m:r>
                  <a:rPr xmlns:a="http://schemas.openxmlformats.org/drawingml/2006/main" sz="33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3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3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枚举路径的起点和终点，</a:t>
            </a:r>
            <a14:m>
              <m:oMath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计算结果。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暴力2：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14:m>
              <m:oMath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枚举路径的起点，</a:t>
            </a:r>
            <a14:m>
              <m:oMath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扫描整棵树，得出结果。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05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03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4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06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8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1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409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410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2" name="文本框 15"/>
          <p:cNvSpPr txBox="1"/>
          <p:nvPr/>
        </p:nvSpPr>
        <p:spPr>
          <a:xfrm>
            <a:off x="918844" y="1571370"/>
            <a:ext cx="10354310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题目中描述的是一棵无根树，我们可以指定 1 号节点为根，将其转化为有根树。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对于一条从 u 到 v 的路径，我们可以将其拆分为从 u 到 lca(u, v) 和从 lca(u, v) 到 v 的路径。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我们考虑枚举路径的中点，即 lca(u, v)。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16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14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5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17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9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2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420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421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3" name="文本框 15"/>
          <p:cNvSpPr txBox="1"/>
          <p:nvPr/>
        </p:nvSpPr>
        <p:spPr>
          <a:xfrm>
            <a:off x="918844" y="1571370"/>
            <a:ext cx="10354310" cy="313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对于每个路径中点 x，我们只需考虑他的子树。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因为涉及他的上方节点的路径的中点不会是 x。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记 </a:t>
            </a:r>
            <a14:m>
              <m:oMath>
                <m:sSub>
                  <m:e>
                    <m:r>
                      <a:rPr xmlns:a="http://schemas.openxmlformats.org/drawingml/2006/main" sz="25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</m:oMath>
            </a14:m>
            <a:r>
              <a:t> 为点 x 向下走的最优答案。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显然，</a:t>
            </a:r>
            <a14:m>
              <m:oMath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max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,0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，其中 y 为 x 的子节点。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2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2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2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2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43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43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4" name="文本框 15"/>
          <p:cNvSpPr txBox="1"/>
          <p:nvPr/>
        </p:nvSpPr>
        <p:spPr>
          <a:xfrm>
            <a:off x="918844" y="1571370"/>
            <a:ext cx="10354310" cy="468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计算 f 数组可以使用 dfs 在 </a:t>
            </a:r>
            <a14:m>
              <m:oMath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时间内完成。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有了 f 数组后，我们如何统计答案呢。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枚举每一个路径中点 x：</a:t>
            </a:r>
          </a:p>
          <a:p>
            <a:pPr marL="347578" indent="-347578">
              <a:spcBef>
                <a:spcPts val="400"/>
              </a:spcBef>
              <a:buSzPct val="100000"/>
              <a:buAutoNum type="arabicPeriod" startAt="1"/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x 作为一条向下的路径的起点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2. x 作为路径的中点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max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3150" i="1">
                          <a:solidFill>
                            <a:srgbClr val="364182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150" i="1">
                      <a:solidFill>
                        <a:srgbClr val="364182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y，z 为 x 的两个不同的子节点。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4419" y="-223043"/>
            <a:ext cx="7523162" cy="78962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3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37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8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40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2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44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44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6" name="文本框 15"/>
          <p:cNvSpPr txBox="1"/>
          <p:nvPr/>
        </p:nvSpPr>
        <p:spPr>
          <a:xfrm>
            <a:off x="918844" y="1571370"/>
            <a:ext cx="10354310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45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44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5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455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456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题目背景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存在一张 n 个点，n - 1 条无向边的联通图，也就是一棵树。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让你选择一条路径，使得路径上的点权和 - 边权和最大。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1"/>
          <p:cNvSpPr/>
          <p:nvPr/>
        </p:nvSpPr>
        <p:spPr>
          <a:xfrm>
            <a:off x="4445731" y="1595654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96" name="5"/>
          <p:cNvSpPr/>
          <p:nvPr/>
        </p:nvSpPr>
        <p:spPr>
          <a:xfrm>
            <a:off x="3509685" y="3246289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7" name="4"/>
          <p:cNvSpPr/>
          <p:nvPr/>
        </p:nvSpPr>
        <p:spPr>
          <a:xfrm>
            <a:off x="6655434" y="4835861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8" name="3"/>
          <p:cNvSpPr/>
          <p:nvPr/>
        </p:nvSpPr>
        <p:spPr>
          <a:xfrm>
            <a:off x="7798677" y="2718909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9" name="2"/>
          <p:cNvSpPr/>
          <p:nvPr/>
        </p:nvSpPr>
        <p:spPr>
          <a:xfrm>
            <a:off x="5751076" y="3159265"/>
            <a:ext cx="426486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cxnSp>
        <p:nvCxnSpPr>
          <p:cNvPr id="200" name="Connection Line"/>
          <p:cNvCxnSpPr>
            <a:stCxn id="195" idx="0"/>
            <a:endCxn id="196" idx="0"/>
          </p:cNvCxnSpPr>
          <p:nvPr/>
        </p:nvCxnSpPr>
        <p:spPr>
          <a:xfrm flipH="1">
            <a:off x="3722927" y="1808896"/>
            <a:ext cx="936047" cy="165063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01" name="Connection Line"/>
          <p:cNvCxnSpPr>
            <a:stCxn id="197" idx="0"/>
            <a:endCxn id="199" idx="0"/>
          </p:cNvCxnSpPr>
          <p:nvPr/>
        </p:nvCxnSpPr>
        <p:spPr>
          <a:xfrm flipH="1" flipV="1">
            <a:off x="5964319" y="3372508"/>
            <a:ext cx="904358" cy="167659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02" name="Connection Line"/>
          <p:cNvCxnSpPr>
            <a:stCxn id="195" idx="0"/>
            <a:endCxn id="199" idx="0"/>
          </p:cNvCxnSpPr>
          <p:nvPr/>
        </p:nvCxnSpPr>
        <p:spPr>
          <a:xfrm>
            <a:off x="4658973" y="1808896"/>
            <a:ext cx="1305347" cy="1563613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03" name="Connection Line"/>
          <p:cNvCxnSpPr>
            <a:stCxn id="198" idx="0"/>
            <a:endCxn id="199" idx="0"/>
          </p:cNvCxnSpPr>
          <p:nvPr/>
        </p:nvCxnSpPr>
        <p:spPr>
          <a:xfrm flipH="1">
            <a:off x="5964319" y="2932152"/>
            <a:ext cx="2047601" cy="440357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204" name="6"/>
          <p:cNvSpPr txBox="1"/>
          <p:nvPr/>
        </p:nvSpPr>
        <p:spPr>
          <a:xfrm>
            <a:off x="4266428" y="1312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5" name="0"/>
          <p:cNvSpPr txBox="1"/>
          <p:nvPr/>
        </p:nvSpPr>
        <p:spPr>
          <a:xfrm>
            <a:off x="3461233" y="368747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6" name="3"/>
          <p:cNvSpPr txBox="1"/>
          <p:nvPr/>
        </p:nvSpPr>
        <p:spPr>
          <a:xfrm>
            <a:off x="5980361" y="274673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7" name="2"/>
          <p:cNvSpPr txBox="1"/>
          <p:nvPr/>
        </p:nvSpPr>
        <p:spPr>
          <a:xfrm>
            <a:off x="8151019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08" name="5"/>
          <p:cNvSpPr txBox="1"/>
          <p:nvPr/>
        </p:nvSpPr>
        <p:spPr>
          <a:xfrm>
            <a:off x="7051165" y="5185144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9" name="1"/>
          <p:cNvSpPr txBox="1"/>
          <p:nvPr/>
        </p:nvSpPr>
        <p:spPr>
          <a:xfrm>
            <a:off x="4075193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0" name="10"/>
          <p:cNvSpPr txBox="1"/>
          <p:nvPr/>
        </p:nvSpPr>
        <p:spPr>
          <a:xfrm>
            <a:off x="5377982" y="210864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11" name="1"/>
          <p:cNvSpPr txBox="1"/>
          <p:nvPr/>
        </p:nvSpPr>
        <p:spPr>
          <a:xfrm>
            <a:off x="5848680" y="424909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2" name="3"/>
          <p:cNvSpPr txBox="1"/>
          <p:nvPr/>
        </p:nvSpPr>
        <p:spPr>
          <a:xfrm>
            <a:off x="6886344" y="291183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3" name="所剩的钱：0…"/>
          <p:cNvSpPr txBox="1"/>
          <p:nvPr/>
        </p:nvSpPr>
        <p:spPr>
          <a:xfrm>
            <a:off x="908363" y="5083544"/>
            <a:ext cx="201922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所剩的钱：0</a:t>
            </a:r>
          </a:p>
          <a:p>
            <a:pPr>
              <a:defRPr sz="2700"/>
            </a:pPr>
            <a:r>
              <a:t>路线：2 -&gt;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7"/>
      <p:bldP build="whole" bldLvl="1" animBg="1" rev="0" advAuto="0" spid="211" grpId="18"/>
      <p:bldP build="whole" bldLvl="1" animBg="1" rev="0" advAuto="0" spid="199" grpId="6"/>
      <p:bldP build="whole" bldLvl="1" animBg="1" rev="0" advAuto="0" spid="203" grpId="5"/>
      <p:bldP build="whole" bldLvl="1" animBg="1" rev="0" advAuto="0" spid="195" grpId="1"/>
      <p:bldP build="whole" bldLvl="1" animBg="1" rev="0" advAuto="0" spid="201" grpId="8"/>
      <p:bldP build="whole" bldLvl="1" animBg="1" rev="0" advAuto="0" spid="213" grpId="19"/>
      <p:bldP build="whole" bldLvl="1" animBg="1" rev="0" advAuto="0" spid="205" grpId="13"/>
      <p:bldP build="whole" bldLvl="1" animBg="1" rev="0" advAuto="0" spid="198" grpId="4"/>
      <p:bldP build="whole" bldLvl="1" animBg="1" rev="0" advAuto="0" spid="210" grpId="15"/>
      <p:bldP build="whole" bldLvl="1" animBg="1" rev="0" advAuto="0" spid="197" grpId="9"/>
      <p:bldP build="whole" bldLvl="1" animBg="1" rev="0" advAuto="0" spid="202" grpId="2"/>
      <p:bldP build="whole" bldLvl="1" animBg="1" rev="0" advAuto="0" spid="200" grpId="3"/>
      <p:bldP build="whole" bldLvl="1" animBg="1" rev="0" advAuto="0" spid="206" grpId="12"/>
      <p:bldP build="whole" bldLvl="1" animBg="1" rev="0" advAuto="0" spid="207" grpId="11"/>
      <p:bldP build="whole" bldLvl="1" animBg="1" rev="0" advAuto="0" spid="196" grpId="7"/>
      <p:bldP build="whole" bldLvl="1" animBg="1" rev="0" advAuto="0" spid="204" grpId="10"/>
      <p:bldP build="whole" bldLvl="1" animBg="1" rev="0" advAuto="0" spid="208" grpId="14"/>
      <p:bldP build="whole" bldLvl="1" animBg="1" rev="0" advAuto="0" spid="209" grpId="1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1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1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2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22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4" name="1"/>
          <p:cNvSpPr/>
          <p:nvPr/>
        </p:nvSpPr>
        <p:spPr>
          <a:xfrm>
            <a:off x="4445731" y="1595654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25" name="5"/>
          <p:cNvSpPr/>
          <p:nvPr/>
        </p:nvSpPr>
        <p:spPr>
          <a:xfrm>
            <a:off x="3509685" y="3246289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26" name="4"/>
          <p:cNvSpPr/>
          <p:nvPr/>
        </p:nvSpPr>
        <p:spPr>
          <a:xfrm>
            <a:off x="6655434" y="4835861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27" name="3"/>
          <p:cNvSpPr/>
          <p:nvPr/>
        </p:nvSpPr>
        <p:spPr>
          <a:xfrm>
            <a:off x="7798677" y="2718909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228" name="2"/>
          <p:cNvSpPr/>
          <p:nvPr/>
        </p:nvSpPr>
        <p:spPr>
          <a:xfrm>
            <a:off x="5751076" y="3159265"/>
            <a:ext cx="426486" cy="426486"/>
          </a:xfrm>
          <a:prstGeom prst="ellipse">
            <a:avLst/>
          </a:prstGeom>
          <a:solidFill>
            <a:srgbClr val="FF26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cxnSp>
        <p:nvCxnSpPr>
          <p:cNvPr id="229" name="Connection Line"/>
          <p:cNvCxnSpPr>
            <a:stCxn id="224" idx="0"/>
            <a:endCxn id="225" idx="0"/>
          </p:cNvCxnSpPr>
          <p:nvPr/>
        </p:nvCxnSpPr>
        <p:spPr>
          <a:xfrm flipH="1">
            <a:off x="3722927" y="1808896"/>
            <a:ext cx="936047" cy="165063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30" name="Connection Line"/>
          <p:cNvCxnSpPr>
            <a:stCxn id="226" idx="0"/>
            <a:endCxn id="228" idx="0"/>
          </p:cNvCxnSpPr>
          <p:nvPr/>
        </p:nvCxnSpPr>
        <p:spPr>
          <a:xfrm flipH="1" flipV="1">
            <a:off x="5964319" y="3372508"/>
            <a:ext cx="904358" cy="167659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31" name="Connection Line"/>
          <p:cNvCxnSpPr>
            <a:stCxn id="224" idx="0"/>
            <a:endCxn id="228" idx="0"/>
          </p:cNvCxnSpPr>
          <p:nvPr/>
        </p:nvCxnSpPr>
        <p:spPr>
          <a:xfrm>
            <a:off x="4658973" y="1808896"/>
            <a:ext cx="1305347" cy="1563613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32" name="Connection Line"/>
          <p:cNvCxnSpPr>
            <a:stCxn id="227" idx="0"/>
            <a:endCxn id="228" idx="0"/>
          </p:cNvCxnSpPr>
          <p:nvPr/>
        </p:nvCxnSpPr>
        <p:spPr>
          <a:xfrm flipH="1">
            <a:off x="5964319" y="2932152"/>
            <a:ext cx="2047601" cy="440357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233" name="6"/>
          <p:cNvSpPr txBox="1"/>
          <p:nvPr/>
        </p:nvSpPr>
        <p:spPr>
          <a:xfrm>
            <a:off x="4266428" y="1312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34" name="0"/>
          <p:cNvSpPr txBox="1"/>
          <p:nvPr/>
        </p:nvSpPr>
        <p:spPr>
          <a:xfrm>
            <a:off x="3461233" y="368747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35" name="3"/>
          <p:cNvSpPr txBox="1"/>
          <p:nvPr/>
        </p:nvSpPr>
        <p:spPr>
          <a:xfrm>
            <a:off x="5980361" y="274673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6" name="2"/>
          <p:cNvSpPr txBox="1"/>
          <p:nvPr/>
        </p:nvSpPr>
        <p:spPr>
          <a:xfrm>
            <a:off x="8151019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37" name="5"/>
          <p:cNvSpPr txBox="1"/>
          <p:nvPr/>
        </p:nvSpPr>
        <p:spPr>
          <a:xfrm>
            <a:off x="7051165" y="5185144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38" name="1"/>
          <p:cNvSpPr txBox="1"/>
          <p:nvPr/>
        </p:nvSpPr>
        <p:spPr>
          <a:xfrm>
            <a:off x="4075193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39" name="10"/>
          <p:cNvSpPr txBox="1"/>
          <p:nvPr/>
        </p:nvSpPr>
        <p:spPr>
          <a:xfrm>
            <a:off x="5377982" y="210864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40" name="1"/>
          <p:cNvSpPr txBox="1"/>
          <p:nvPr/>
        </p:nvSpPr>
        <p:spPr>
          <a:xfrm>
            <a:off x="5848680" y="424909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41" name="3"/>
          <p:cNvSpPr txBox="1"/>
          <p:nvPr/>
        </p:nvSpPr>
        <p:spPr>
          <a:xfrm>
            <a:off x="6886344" y="291183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42" name="所剩的钱：0…"/>
          <p:cNvSpPr txBox="1"/>
          <p:nvPr/>
        </p:nvSpPr>
        <p:spPr>
          <a:xfrm>
            <a:off x="908363" y="5083544"/>
            <a:ext cx="201922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所剩的钱：0</a:t>
            </a:r>
          </a:p>
          <a:p>
            <a:pPr>
              <a:defRPr sz="2700"/>
            </a:pPr>
            <a:r>
              <a:t>路线：2 -&gt; 4</a:t>
            </a:r>
          </a:p>
        </p:txBody>
      </p:sp>
      <p:sp>
        <p:nvSpPr>
          <p:cNvPr id="243" name="表演才艺"/>
          <p:cNvSpPr/>
          <p:nvPr/>
        </p:nvSpPr>
        <p:spPr>
          <a:xfrm>
            <a:off x="6155497" y="2308076"/>
            <a:ext cx="1439069" cy="865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73" y="0"/>
                </a:moveTo>
                <a:cubicBezTo>
                  <a:pt x="4550" y="0"/>
                  <a:pt x="3151" y="2324"/>
                  <a:pt x="3151" y="5187"/>
                </a:cubicBezTo>
                <a:lnTo>
                  <a:pt x="3151" y="6949"/>
                </a:lnTo>
                <a:cubicBezTo>
                  <a:pt x="3151" y="7689"/>
                  <a:pt x="3245" y="8392"/>
                  <a:pt x="3413" y="9028"/>
                </a:cubicBezTo>
                <a:lnTo>
                  <a:pt x="0" y="21600"/>
                </a:lnTo>
                <a:lnTo>
                  <a:pt x="6034" y="12097"/>
                </a:lnTo>
                <a:cubicBezTo>
                  <a:pt x="6114" y="12107"/>
                  <a:pt x="6191" y="12136"/>
                  <a:pt x="6273" y="12136"/>
                </a:cubicBezTo>
                <a:lnTo>
                  <a:pt x="18485" y="12136"/>
                </a:lnTo>
                <a:cubicBezTo>
                  <a:pt x="20207" y="12136"/>
                  <a:pt x="21600" y="9812"/>
                  <a:pt x="21600" y="6949"/>
                </a:cubicBezTo>
                <a:lnTo>
                  <a:pt x="21600" y="5187"/>
                </a:lnTo>
                <a:cubicBezTo>
                  <a:pt x="21600" y="2324"/>
                  <a:pt x="20207" y="0"/>
                  <a:pt x="18485" y="0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表演才艺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" dur="1250" fill="hold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3"/>
      <p:bldP build="whole" bldLvl="1" animBg="1" rev="0" advAuto="0" spid="228" grpId="1"/>
      <p:bldP build="whole" bldLvl="1" animBg="1" rev="0" advAuto="0" spid="24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2"/>
          <p:cNvSpPr/>
          <p:nvPr/>
        </p:nvSpPr>
        <p:spPr>
          <a:xfrm>
            <a:off x="5751076" y="3159265"/>
            <a:ext cx="426486" cy="426486"/>
          </a:xfrm>
          <a:prstGeom prst="ellipse">
            <a:avLst/>
          </a:prstGeom>
          <a:solidFill>
            <a:srgbClr val="FF352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grpSp>
        <p:nvGrpSpPr>
          <p:cNvPr id="25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4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4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4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5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25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5" name="1"/>
          <p:cNvSpPr/>
          <p:nvPr/>
        </p:nvSpPr>
        <p:spPr>
          <a:xfrm>
            <a:off x="4445731" y="1595654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56" name="5"/>
          <p:cNvSpPr/>
          <p:nvPr/>
        </p:nvSpPr>
        <p:spPr>
          <a:xfrm>
            <a:off x="3509685" y="3246289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57" name="4"/>
          <p:cNvSpPr/>
          <p:nvPr/>
        </p:nvSpPr>
        <p:spPr>
          <a:xfrm>
            <a:off x="6655434" y="4835861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58" name="3"/>
          <p:cNvSpPr/>
          <p:nvPr/>
        </p:nvSpPr>
        <p:spPr>
          <a:xfrm>
            <a:off x="7798677" y="2718909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cxnSp>
        <p:nvCxnSpPr>
          <p:cNvPr id="259" name="Connection Line"/>
          <p:cNvCxnSpPr>
            <a:stCxn id="255" idx="0"/>
            <a:endCxn id="256" idx="0"/>
          </p:cNvCxnSpPr>
          <p:nvPr/>
        </p:nvCxnSpPr>
        <p:spPr>
          <a:xfrm flipH="1">
            <a:off x="3722927" y="1808896"/>
            <a:ext cx="936047" cy="165063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60" name="Connection Line"/>
          <p:cNvCxnSpPr>
            <a:stCxn id="257" idx="0"/>
            <a:endCxn id="245" idx="0"/>
          </p:cNvCxnSpPr>
          <p:nvPr/>
        </p:nvCxnSpPr>
        <p:spPr>
          <a:xfrm flipH="1" flipV="1">
            <a:off x="5964319" y="3372508"/>
            <a:ext cx="904358" cy="167659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61" name="Connection Line"/>
          <p:cNvCxnSpPr>
            <a:stCxn id="255" idx="0"/>
            <a:endCxn id="245" idx="0"/>
          </p:cNvCxnSpPr>
          <p:nvPr/>
        </p:nvCxnSpPr>
        <p:spPr>
          <a:xfrm>
            <a:off x="4658973" y="1808896"/>
            <a:ext cx="1305347" cy="1563613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62" name="Connection Line"/>
          <p:cNvCxnSpPr>
            <a:stCxn id="258" idx="0"/>
            <a:endCxn id="245" idx="0"/>
          </p:cNvCxnSpPr>
          <p:nvPr/>
        </p:nvCxnSpPr>
        <p:spPr>
          <a:xfrm flipH="1">
            <a:off x="5964319" y="2932152"/>
            <a:ext cx="2047601" cy="440357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263" name="6"/>
          <p:cNvSpPr txBox="1"/>
          <p:nvPr/>
        </p:nvSpPr>
        <p:spPr>
          <a:xfrm>
            <a:off x="4266428" y="1312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64" name="0"/>
          <p:cNvSpPr txBox="1"/>
          <p:nvPr/>
        </p:nvSpPr>
        <p:spPr>
          <a:xfrm>
            <a:off x="3461233" y="368747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65" name="3"/>
          <p:cNvSpPr txBox="1"/>
          <p:nvPr/>
        </p:nvSpPr>
        <p:spPr>
          <a:xfrm>
            <a:off x="5980361" y="274673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66" name="2"/>
          <p:cNvSpPr txBox="1"/>
          <p:nvPr/>
        </p:nvSpPr>
        <p:spPr>
          <a:xfrm>
            <a:off x="8151019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7" name="5"/>
          <p:cNvSpPr txBox="1"/>
          <p:nvPr/>
        </p:nvSpPr>
        <p:spPr>
          <a:xfrm>
            <a:off x="7051165" y="5185144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68" name="1"/>
          <p:cNvSpPr txBox="1"/>
          <p:nvPr/>
        </p:nvSpPr>
        <p:spPr>
          <a:xfrm>
            <a:off x="4075193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69" name="10"/>
          <p:cNvSpPr txBox="1"/>
          <p:nvPr/>
        </p:nvSpPr>
        <p:spPr>
          <a:xfrm>
            <a:off x="5377982" y="210864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70" name="1"/>
          <p:cNvSpPr txBox="1"/>
          <p:nvPr/>
        </p:nvSpPr>
        <p:spPr>
          <a:xfrm>
            <a:off x="5848680" y="424909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71" name="3"/>
          <p:cNvSpPr txBox="1"/>
          <p:nvPr/>
        </p:nvSpPr>
        <p:spPr>
          <a:xfrm>
            <a:off x="6886344" y="291183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72" name="所剩的钱：3…"/>
          <p:cNvSpPr txBox="1"/>
          <p:nvPr/>
        </p:nvSpPr>
        <p:spPr>
          <a:xfrm>
            <a:off x="908363" y="5083544"/>
            <a:ext cx="201922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所剩的钱：3</a:t>
            </a:r>
          </a:p>
          <a:p>
            <a:pPr>
              <a:defRPr sz="2700"/>
            </a:pPr>
            <a:r>
              <a:t>路线：2 -&gt;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2"/>
          <p:cNvSpPr/>
          <p:nvPr/>
        </p:nvSpPr>
        <p:spPr>
          <a:xfrm>
            <a:off x="5751076" y="3159265"/>
            <a:ext cx="426486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grpSp>
        <p:nvGrpSpPr>
          <p:cNvPr id="2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2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4" name="1"/>
          <p:cNvSpPr/>
          <p:nvPr/>
        </p:nvSpPr>
        <p:spPr>
          <a:xfrm>
            <a:off x="4445731" y="1595654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85" name="5"/>
          <p:cNvSpPr/>
          <p:nvPr/>
        </p:nvSpPr>
        <p:spPr>
          <a:xfrm>
            <a:off x="3509685" y="3246289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86" name="4"/>
          <p:cNvSpPr/>
          <p:nvPr/>
        </p:nvSpPr>
        <p:spPr>
          <a:xfrm>
            <a:off x="6655434" y="4835861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87" name="3"/>
          <p:cNvSpPr/>
          <p:nvPr/>
        </p:nvSpPr>
        <p:spPr>
          <a:xfrm>
            <a:off x="7798677" y="2718909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cxnSp>
        <p:nvCxnSpPr>
          <p:cNvPr id="288" name="Connection Line"/>
          <p:cNvCxnSpPr>
            <a:stCxn id="284" idx="0"/>
            <a:endCxn id="285" idx="0"/>
          </p:cNvCxnSpPr>
          <p:nvPr/>
        </p:nvCxnSpPr>
        <p:spPr>
          <a:xfrm flipH="1">
            <a:off x="3722927" y="1808896"/>
            <a:ext cx="936047" cy="165063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89" name="Connection Line"/>
          <p:cNvCxnSpPr>
            <a:stCxn id="286" idx="0"/>
            <a:endCxn id="274" idx="0"/>
          </p:cNvCxnSpPr>
          <p:nvPr/>
        </p:nvCxnSpPr>
        <p:spPr>
          <a:xfrm flipH="1" flipV="1">
            <a:off x="5964319" y="3372508"/>
            <a:ext cx="904358" cy="1676596"/>
          </a:xfrm>
          <a:prstGeom prst="straightConnector1">
            <a:avLst/>
          </a:prstGeom>
          <a:ln w="38100">
            <a:solidFill>
              <a:srgbClr val="FF2600"/>
            </a:solidFill>
            <a:miter/>
          </a:ln>
        </p:spPr>
      </p:cxnSp>
      <p:cxnSp>
        <p:nvCxnSpPr>
          <p:cNvPr id="290" name="Connection Line"/>
          <p:cNvCxnSpPr>
            <a:stCxn id="284" idx="0"/>
            <a:endCxn id="274" idx="0"/>
          </p:cNvCxnSpPr>
          <p:nvPr/>
        </p:nvCxnSpPr>
        <p:spPr>
          <a:xfrm>
            <a:off x="4658973" y="1808896"/>
            <a:ext cx="1305347" cy="1563613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291" name="Connection Line"/>
          <p:cNvCxnSpPr>
            <a:stCxn id="287" idx="0"/>
            <a:endCxn id="274" idx="0"/>
          </p:cNvCxnSpPr>
          <p:nvPr/>
        </p:nvCxnSpPr>
        <p:spPr>
          <a:xfrm flipH="1">
            <a:off x="5964319" y="2932152"/>
            <a:ext cx="2047601" cy="440357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292" name="6"/>
          <p:cNvSpPr txBox="1"/>
          <p:nvPr/>
        </p:nvSpPr>
        <p:spPr>
          <a:xfrm>
            <a:off x="4266428" y="1312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93" name="0"/>
          <p:cNvSpPr txBox="1"/>
          <p:nvPr/>
        </p:nvSpPr>
        <p:spPr>
          <a:xfrm>
            <a:off x="3461233" y="368747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94" name="3"/>
          <p:cNvSpPr txBox="1"/>
          <p:nvPr/>
        </p:nvSpPr>
        <p:spPr>
          <a:xfrm>
            <a:off x="5980361" y="274673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95" name="2"/>
          <p:cNvSpPr txBox="1"/>
          <p:nvPr/>
        </p:nvSpPr>
        <p:spPr>
          <a:xfrm>
            <a:off x="8151019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96" name="5"/>
          <p:cNvSpPr txBox="1"/>
          <p:nvPr/>
        </p:nvSpPr>
        <p:spPr>
          <a:xfrm>
            <a:off x="7051165" y="5185144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97" name="1"/>
          <p:cNvSpPr txBox="1"/>
          <p:nvPr/>
        </p:nvSpPr>
        <p:spPr>
          <a:xfrm>
            <a:off x="4075193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98" name="10"/>
          <p:cNvSpPr txBox="1"/>
          <p:nvPr/>
        </p:nvSpPr>
        <p:spPr>
          <a:xfrm>
            <a:off x="5377982" y="210864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99" name="1"/>
          <p:cNvSpPr txBox="1"/>
          <p:nvPr/>
        </p:nvSpPr>
        <p:spPr>
          <a:xfrm>
            <a:off x="5848680" y="424909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00" name="3"/>
          <p:cNvSpPr txBox="1"/>
          <p:nvPr/>
        </p:nvSpPr>
        <p:spPr>
          <a:xfrm>
            <a:off x="6886344" y="291183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01" name="所剩的钱：3…"/>
          <p:cNvSpPr txBox="1"/>
          <p:nvPr/>
        </p:nvSpPr>
        <p:spPr>
          <a:xfrm>
            <a:off x="908363" y="5083544"/>
            <a:ext cx="201922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所剩的钱：3</a:t>
            </a:r>
          </a:p>
          <a:p>
            <a:pPr>
              <a:defRPr sz="2700"/>
            </a:pPr>
            <a:r>
              <a:t>路线：2 -&gt; 4</a:t>
            </a:r>
          </a:p>
        </p:txBody>
      </p:sp>
      <p:sp>
        <p:nvSpPr>
          <p:cNvPr id="302" name="交过路费"/>
          <p:cNvSpPr/>
          <p:nvPr/>
        </p:nvSpPr>
        <p:spPr>
          <a:xfrm>
            <a:off x="6453627" y="3612870"/>
            <a:ext cx="1439069" cy="865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73" y="0"/>
                </a:moveTo>
                <a:cubicBezTo>
                  <a:pt x="4550" y="0"/>
                  <a:pt x="3151" y="2324"/>
                  <a:pt x="3151" y="5187"/>
                </a:cubicBezTo>
                <a:lnTo>
                  <a:pt x="3151" y="6949"/>
                </a:lnTo>
                <a:cubicBezTo>
                  <a:pt x="3151" y="7689"/>
                  <a:pt x="3245" y="8392"/>
                  <a:pt x="3413" y="9028"/>
                </a:cubicBezTo>
                <a:lnTo>
                  <a:pt x="0" y="21600"/>
                </a:lnTo>
                <a:lnTo>
                  <a:pt x="6034" y="12097"/>
                </a:lnTo>
                <a:cubicBezTo>
                  <a:pt x="6114" y="12107"/>
                  <a:pt x="6191" y="12136"/>
                  <a:pt x="6273" y="12136"/>
                </a:cubicBezTo>
                <a:lnTo>
                  <a:pt x="18485" y="12136"/>
                </a:lnTo>
                <a:cubicBezTo>
                  <a:pt x="20207" y="12136"/>
                  <a:pt x="21600" y="9812"/>
                  <a:pt x="21600" y="6949"/>
                </a:cubicBezTo>
                <a:lnTo>
                  <a:pt x="21600" y="5187"/>
                </a:lnTo>
                <a:cubicBezTo>
                  <a:pt x="21600" y="2324"/>
                  <a:pt x="20207" y="0"/>
                  <a:pt x="18485" y="0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交过路费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" dur="1250" fill="hold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1"/>
      <p:bldP build="whole" bldLvl="1" animBg="1" rev="0" advAuto="0" spid="302" grpId="3"/>
      <p:bldP build="whole" bldLvl="1" animBg="1" rev="0" advAuto="0" spid="30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2"/>
          <p:cNvSpPr/>
          <p:nvPr/>
        </p:nvSpPr>
        <p:spPr>
          <a:xfrm>
            <a:off x="5751076" y="3159265"/>
            <a:ext cx="426486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grpSp>
        <p:nvGrpSpPr>
          <p:cNvPr id="30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0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0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1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31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4" name="1"/>
          <p:cNvSpPr/>
          <p:nvPr/>
        </p:nvSpPr>
        <p:spPr>
          <a:xfrm>
            <a:off x="4445731" y="1595654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15" name="5"/>
          <p:cNvSpPr/>
          <p:nvPr/>
        </p:nvSpPr>
        <p:spPr>
          <a:xfrm>
            <a:off x="3509685" y="3246289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16" name="4"/>
          <p:cNvSpPr/>
          <p:nvPr/>
        </p:nvSpPr>
        <p:spPr>
          <a:xfrm>
            <a:off x="6655434" y="4835861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17" name="3"/>
          <p:cNvSpPr/>
          <p:nvPr/>
        </p:nvSpPr>
        <p:spPr>
          <a:xfrm>
            <a:off x="7798677" y="2718909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cxnSp>
        <p:nvCxnSpPr>
          <p:cNvPr id="318" name="Connection Line"/>
          <p:cNvCxnSpPr>
            <a:stCxn id="314" idx="0"/>
            <a:endCxn id="315" idx="0"/>
          </p:cNvCxnSpPr>
          <p:nvPr/>
        </p:nvCxnSpPr>
        <p:spPr>
          <a:xfrm flipH="1">
            <a:off x="3722927" y="1808896"/>
            <a:ext cx="936047" cy="165063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19" name="Connection Line"/>
          <p:cNvCxnSpPr>
            <a:stCxn id="316" idx="0"/>
            <a:endCxn id="304" idx="0"/>
          </p:cNvCxnSpPr>
          <p:nvPr/>
        </p:nvCxnSpPr>
        <p:spPr>
          <a:xfrm flipH="1" flipV="1">
            <a:off x="5964319" y="3372508"/>
            <a:ext cx="904358" cy="1676596"/>
          </a:xfrm>
          <a:prstGeom prst="straightConnector1">
            <a:avLst/>
          </a:prstGeom>
          <a:ln w="38100">
            <a:solidFill>
              <a:srgbClr val="FF2600"/>
            </a:solidFill>
            <a:miter/>
          </a:ln>
        </p:spPr>
      </p:cxnSp>
      <p:cxnSp>
        <p:nvCxnSpPr>
          <p:cNvPr id="320" name="Connection Line"/>
          <p:cNvCxnSpPr>
            <a:stCxn id="314" idx="0"/>
            <a:endCxn id="304" idx="0"/>
          </p:cNvCxnSpPr>
          <p:nvPr/>
        </p:nvCxnSpPr>
        <p:spPr>
          <a:xfrm>
            <a:off x="4658973" y="1808896"/>
            <a:ext cx="1305347" cy="1563613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21" name="Connection Line"/>
          <p:cNvCxnSpPr>
            <a:stCxn id="317" idx="0"/>
            <a:endCxn id="304" idx="0"/>
          </p:cNvCxnSpPr>
          <p:nvPr/>
        </p:nvCxnSpPr>
        <p:spPr>
          <a:xfrm flipH="1">
            <a:off x="5964319" y="2932152"/>
            <a:ext cx="2047601" cy="440357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322" name="6"/>
          <p:cNvSpPr txBox="1"/>
          <p:nvPr/>
        </p:nvSpPr>
        <p:spPr>
          <a:xfrm>
            <a:off x="4266428" y="1312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323" name="0"/>
          <p:cNvSpPr txBox="1"/>
          <p:nvPr/>
        </p:nvSpPr>
        <p:spPr>
          <a:xfrm>
            <a:off x="3461233" y="368747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24" name="3"/>
          <p:cNvSpPr txBox="1"/>
          <p:nvPr/>
        </p:nvSpPr>
        <p:spPr>
          <a:xfrm>
            <a:off x="5980361" y="274673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25" name="2"/>
          <p:cNvSpPr txBox="1"/>
          <p:nvPr/>
        </p:nvSpPr>
        <p:spPr>
          <a:xfrm>
            <a:off x="8151019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26" name="5"/>
          <p:cNvSpPr txBox="1"/>
          <p:nvPr/>
        </p:nvSpPr>
        <p:spPr>
          <a:xfrm>
            <a:off x="7051165" y="5185144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27" name="1"/>
          <p:cNvSpPr txBox="1"/>
          <p:nvPr/>
        </p:nvSpPr>
        <p:spPr>
          <a:xfrm>
            <a:off x="4075193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8" name="10"/>
          <p:cNvSpPr txBox="1"/>
          <p:nvPr/>
        </p:nvSpPr>
        <p:spPr>
          <a:xfrm>
            <a:off x="5377982" y="210864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329" name="1"/>
          <p:cNvSpPr txBox="1"/>
          <p:nvPr/>
        </p:nvSpPr>
        <p:spPr>
          <a:xfrm>
            <a:off x="5848680" y="424909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0" name="3"/>
          <p:cNvSpPr txBox="1"/>
          <p:nvPr/>
        </p:nvSpPr>
        <p:spPr>
          <a:xfrm>
            <a:off x="6886344" y="291183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31" name="所剩的钱：2…"/>
          <p:cNvSpPr txBox="1"/>
          <p:nvPr/>
        </p:nvSpPr>
        <p:spPr>
          <a:xfrm>
            <a:off x="908363" y="5083544"/>
            <a:ext cx="201922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所剩的钱：2</a:t>
            </a:r>
          </a:p>
          <a:p>
            <a:pPr>
              <a:defRPr sz="2700"/>
            </a:pPr>
            <a:r>
              <a:t>路线：2 -&gt;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2"/>
          <p:cNvSpPr/>
          <p:nvPr/>
        </p:nvSpPr>
        <p:spPr>
          <a:xfrm>
            <a:off x="5751076" y="3159265"/>
            <a:ext cx="426486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grpSp>
        <p:nvGrpSpPr>
          <p:cNvPr id="338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36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34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5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37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9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2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40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341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3" name="1"/>
          <p:cNvSpPr/>
          <p:nvPr/>
        </p:nvSpPr>
        <p:spPr>
          <a:xfrm>
            <a:off x="4445731" y="1595654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44" name="5"/>
          <p:cNvSpPr/>
          <p:nvPr/>
        </p:nvSpPr>
        <p:spPr>
          <a:xfrm>
            <a:off x="3509685" y="3246289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45" name="4"/>
          <p:cNvSpPr/>
          <p:nvPr/>
        </p:nvSpPr>
        <p:spPr>
          <a:xfrm>
            <a:off x="6655434" y="4835861"/>
            <a:ext cx="426485" cy="426485"/>
          </a:xfrm>
          <a:prstGeom prst="ellipse">
            <a:avLst/>
          </a:prstGeom>
          <a:solidFill>
            <a:srgbClr val="FF26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46" name="3"/>
          <p:cNvSpPr/>
          <p:nvPr/>
        </p:nvSpPr>
        <p:spPr>
          <a:xfrm>
            <a:off x="7798677" y="2718909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cxnSp>
        <p:nvCxnSpPr>
          <p:cNvPr id="347" name="Connection Line"/>
          <p:cNvCxnSpPr>
            <a:stCxn id="343" idx="0"/>
            <a:endCxn id="344" idx="0"/>
          </p:cNvCxnSpPr>
          <p:nvPr/>
        </p:nvCxnSpPr>
        <p:spPr>
          <a:xfrm flipH="1">
            <a:off x="3722927" y="1808896"/>
            <a:ext cx="936047" cy="165063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48" name="Connection Line"/>
          <p:cNvCxnSpPr>
            <a:stCxn id="345" idx="0"/>
            <a:endCxn id="333" idx="0"/>
          </p:cNvCxnSpPr>
          <p:nvPr/>
        </p:nvCxnSpPr>
        <p:spPr>
          <a:xfrm flipH="1" flipV="1">
            <a:off x="5964319" y="3372508"/>
            <a:ext cx="904358" cy="167659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49" name="Connection Line"/>
          <p:cNvCxnSpPr>
            <a:stCxn id="343" idx="0"/>
            <a:endCxn id="333" idx="0"/>
          </p:cNvCxnSpPr>
          <p:nvPr/>
        </p:nvCxnSpPr>
        <p:spPr>
          <a:xfrm>
            <a:off x="4658973" y="1808896"/>
            <a:ext cx="1305347" cy="1563613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50" name="Connection Line"/>
          <p:cNvCxnSpPr>
            <a:stCxn id="346" idx="0"/>
            <a:endCxn id="333" idx="0"/>
          </p:cNvCxnSpPr>
          <p:nvPr/>
        </p:nvCxnSpPr>
        <p:spPr>
          <a:xfrm flipH="1">
            <a:off x="5964319" y="2932152"/>
            <a:ext cx="2047601" cy="440357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351" name="6"/>
          <p:cNvSpPr txBox="1"/>
          <p:nvPr/>
        </p:nvSpPr>
        <p:spPr>
          <a:xfrm>
            <a:off x="4266428" y="1312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352" name="0"/>
          <p:cNvSpPr txBox="1"/>
          <p:nvPr/>
        </p:nvSpPr>
        <p:spPr>
          <a:xfrm>
            <a:off x="3461233" y="368747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3" name="3"/>
          <p:cNvSpPr txBox="1"/>
          <p:nvPr/>
        </p:nvSpPr>
        <p:spPr>
          <a:xfrm>
            <a:off x="5980361" y="274673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54" name="2"/>
          <p:cNvSpPr txBox="1"/>
          <p:nvPr/>
        </p:nvSpPr>
        <p:spPr>
          <a:xfrm>
            <a:off x="8151019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55" name="5"/>
          <p:cNvSpPr txBox="1"/>
          <p:nvPr/>
        </p:nvSpPr>
        <p:spPr>
          <a:xfrm>
            <a:off x="7051165" y="5185144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56" name="1"/>
          <p:cNvSpPr txBox="1"/>
          <p:nvPr/>
        </p:nvSpPr>
        <p:spPr>
          <a:xfrm>
            <a:off x="4075193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7" name="10"/>
          <p:cNvSpPr txBox="1"/>
          <p:nvPr/>
        </p:nvSpPr>
        <p:spPr>
          <a:xfrm>
            <a:off x="5377982" y="210864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358" name="1"/>
          <p:cNvSpPr txBox="1"/>
          <p:nvPr/>
        </p:nvSpPr>
        <p:spPr>
          <a:xfrm>
            <a:off x="5848680" y="424909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9" name="3"/>
          <p:cNvSpPr txBox="1"/>
          <p:nvPr/>
        </p:nvSpPr>
        <p:spPr>
          <a:xfrm>
            <a:off x="6886344" y="291183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60" name="所剩的钱：2…"/>
          <p:cNvSpPr txBox="1"/>
          <p:nvPr/>
        </p:nvSpPr>
        <p:spPr>
          <a:xfrm>
            <a:off x="908363" y="5083544"/>
            <a:ext cx="201922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所剩的钱：2</a:t>
            </a:r>
          </a:p>
          <a:p>
            <a:pPr>
              <a:defRPr sz="2700"/>
            </a:pPr>
            <a:r>
              <a:t>路线：2 -&gt; 4</a:t>
            </a:r>
          </a:p>
        </p:txBody>
      </p:sp>
      <p:sp>
        <p:nvSpPr>
          <p:cNvPr id="361" name="表演才艺"/>
          <p:cNvSpPr/>
          <p:nvPr/>
        </p:nvSpPr>
        <p:spPr>
          <a:xfrm>
            <a:off x="7138345" y="3976808"/>
            <a:ext cx="1439070" cy="865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73" y="0"/>
                </a:moveTo>
                <a:cubicBezTo>
                  <a:pt x="4550" y="0"/>
                  <a:pt x="3151" y="2324"/>
                  <a:pt x="3151" y="5187"/>
                </a:cubicBezTo>
                <a:lnTo>
                  <a:pt x="3151" y="6949"/>
                </a:lnTo>
                <a:cubicBezTo>
                  <a:pt x="3151" y="7689"/>
                  <a:pt x="3245" y="8392"/>
                  <a:pt x="3413" y="9028"/>
                </a:cubicBezTo>
                <a:lnTo>
                  <a:pt x="0" y="21600"/>
                </a:lnTo>
                <a:lnTo>
                  <a:pt x="6034" y="12097"/>
                </a:lnTo>
                <a:cubicBezTo>
                  <a:pt x="6114" y="12107"/>
                  <a:pt x="6191" y="12136"/>
                  <a:pt x="6273" y="12136"/>
                </a:cubicBezTo>
                <a:lnTo>
                  <a:pt x="18485" y="12136"/>
                </a:lnTo>
                <a:cubicBezTo>
                  <a:pt x="20207" y="12136"/>
                  <a:pt x="21600" y="9812"/>
                  <a:pt x="21600" y="6949"/>
                </a:cubicBezTo>
                <a:lnTo>
                  <a:pt x="21600" y="5187"/>
                </a:lnTo>
                <a:cubicBezTo>
                  <a:pt x="21600" y="2324"/>
                  <a:pt x="20207" y="0"/>
                  <a:pt x="18485" y="0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表演才艺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" dur="1250" fill="hold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3"/>
      <p:bldP build="whole" bldLvl="1" animBg="1" rev="0" advAuto="0" spid="361" grpId="2"/>
      <p:bldP build="whole" bldLvl="1" animBg="1" rev="0" advAuto="0" spid="3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2"/>
          <p:cNvSpPr/>
          <p:nvPr/>
        </p:nvSpPr>
        <p:spPr>
          <a:xfrm>
            <a:off x="5751076" y="3159265"/>
            <a:ext cx="426486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grpSp>
        <p:nvGrpSpPr>
          <p:cNvPr id="368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366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364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5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67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9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2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370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请给我钱</a:t>
              </a:r>
            </a:p>
          </p:txBody>
        </p:sp>
        <p:sp>
          <p:nvSpPr>
            <p:cNvPr id="371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3" name="1"/>
          <p:cNvSpPr/>
          <p:nvPr/>
        </p:nvSpPr>
        <p:spPr>
          <a:xfrm>
            <a:off x="4445731" y="1595654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74" name="5"/>
          <p:cNvSpPr/>
          <p:nvPr/>
        </p:nvSpPr>
        <p:spPr>
          <a:xfrm>
            <a:off x="3509685" y="3246289"/>
            <a:ext cx="426485" cy="42648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75" name="4"/>
          <p:cNvSpPr/>
          <p:nvPr/>
        </p:nvSpPr>
        <p:spPr>
          <a:xfrm>
            <a:off x="6655434" y="4835861"/>
            <a:ext cx="426485" cy="426485"/>
          </a:xfrm>
          <a:prstGeom prst="ellipse">
            <a:avLst/>
          </a:prstGeom>
          <a:solidFill>
            <a:srgbClr val="FF26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76" name="3"/>
          <p:cNvSpPr/>
          <p:nvPr/>
        </p:nvSpPr>
        <p:spPr>
          <a:xfrm>
            <a:off x="7798677" y="2718909"/>
            <a:ext cx="426485" cy="4264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cxnSp>
        <p:nvCxnSpPr>
          <p:cNvPr id="377" name="Connection Line"/>
          <p:cNvCxnSpPr>
            <a:stCxn id="373" idx="0"/>
            <a:endCxn id="374" idx="0"/>
          </p:cNvCxnSpPr>
          <p:nvPr/>
        </p:nvCxnSpPr>
        <p:spPr>
          <a:xfrm flipH="1">
            <a:off x="3722927" y="1808896"/>
            <a:ext cx="936047" cy="165063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78" name="Connection Line"/>
          <p:cNvCxnSpPr>
            <a:stCxn id="375" idx="0"/>
            <a:endCxn id="363" idx="0"/>
          </p:cNvCxnSpPr>
          <p:nvPr/>
        </p:nvCxnSpPr>
        <p:spPr>
          <a:xfrm flipH="1" flipV="1">
            <a:off x="5964319" y="3372508"/>
            <a:ext cx="904358" cy="1676596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79" name="Connection Line"/>
          <p:cNvCxnSpPr>
            <a:stCxn id="373" idx="0"/>
            <a:endCxn id="363" idx="0"/>
          </p:cNvCxnSpPr>
          <p:nvPr/>
        </p:nvCxnSpPr>
        <p:spPr>
          <a:xfrm>
            <a:off x="4658973" y="1808896"/>
            <a:ext cx="1305347" cy="1563613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cxnSp>
        <p:nvCxnSpPr>
          <p:cNvPr id="380" name="Connection Line"/>
          <p:cNvCxnSpPr>
            <a:stCxn id="376" idx="0"/>
            <a:endCxn id="363" idx="0"/>
          </p:cNvCxnSpPr>
          <p:nvPr/>
        </p:nvCxnSpPr>
        <p:spPr>
          <a:xfrm flipH="1">
            <a:off x="5964319" y="2932152"/>
            <a:ext cx="2047601" cy="440357"/>
          </a:xfrm>
          <a:prstGeom prst="straightConnector1">
            <a:avLst/>
          </a:prstGeom>
          <a:ln w="12700">
            <a:solidFill>
              <a:schemeClr val="accent1"/>
            </a:solidFill>
            <a:miter/>
          </a:ln>
        </p:spPr>
      </p:cxnSp>
      <p:sp>
        <p:nvSpPr>
          <p:cNvPr id="381" name="6"/>
          <p:cNvSpPr txBox="1"/>
          <p:nvPr/>
        </p:nvSpPr>
        <p:spPr>
          <a:xfrm>
            <a:off x="4266428" y="1312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382" name="0"/>
          <p:cNvSpPr txBox="1"/>
          <p:nvPr/>
        </p:nvSpPr>
        <p:spPr>
          <a:xfrm>
            <a:off x="3461233" y="368747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3" name="3"/>
          <p:cNvSpPr txBox="1"/>
          <p:nvPr/>
        </p:nvSpPr>
        <p:spPr>
          <a:xfrm>
            <a:off x="5980361" y="274673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84" name="2"/>
          <p:cNvSpPr txBox="1"/>
          <p:nvPr/>
        </p:nvSpPr>
        <p:spPr>
          <a:xfrm>
            <a:off x="8151019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85" name="5"/>
          <p:cNvSpPr txBox="1"/>
          <p:nvPr/>
        </p:nvSpPr>
        <p:spPr>
          <a:xfrm>
            <a:off x="7051165" y="5185144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86" name="1"/>
          <p:cNvSpPr txBox="1"/>
          <p:nvPr/>
        </p:nvSpPr>
        <p:spPr>
          <a:xfrm>
            <a:off x="4075193" y="2482311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7" name="10"/>
          <p:cNvSpPr txBox="1"/>
          <p:nvPr/>
        </p:nvSpPr>
        <p:spPr>
          <a:xfrm>
            <a:off x="5377982" y="2108641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388" name="1"/>
          <p:cNvSpPr txBox="1"/>
          <p:nvPr/>
        </p:nvSpPr>
        <p:spPr>
          <a:xfrm>
            <a:off x="5848680" y="4249098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9" name="3"/>
          <p:cNvSpPr txBox="1"/>
          <p:nvPr/>
        </p:nvSpPr>
        <p:spPr>
          <a:xfrm>
            <a:off x="6886344" y="291183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90" name="所剩的钱：7…"/>
          <p:cNvSpPr txBox="1"/>
          <p:nvPr/>
        </p:nvSpPr>
        <p:spPr>
          <a:xfrm>
            <a:off x="908363" y="5083544"/>
            <a:ext cx="201922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所剩的钱：7</a:t>
            </a:r>
          </a:p>
          <a:p>
            <a:pPr>
              <a:defRPr sz="2700"/>
            </a:pPr>
            <a:r>
              <a:t>路线：2 -&gt;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