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973137" y="3216867"/>
            <a:ext cx="6099176" cy="558800"/>
          </a:xfrm>
          <a:prstGeom prst="rect">
            <a:avLst/>
          </a:prstGeom>
        </p:spPr>
        <p:txBody>
          <a:bodyPr anchor="ctr"/>
          <a:lstStyle>
            <a:lvl1pPr marL="0" indent="0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17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353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531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708" defTabSz="914353">
              <a:buSzTx/>
              <a:buFontTx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973137" y="1911824"/>
            <a:ext cx="6099176" cy="1279644"/>
          </a:xfrm>
          <a:prstGeom prst="rect">
            <a:avLst/>
          </a:prstGeom>
        </p:spPr>
        <p:txBody>
          <a:bodyPr/>
          <a:lstStyle>
            <a:lvl1pPr defTabSz="914353">
              <a:defRPr b="1"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文本占位符 13"/>
          <p:cNvSpPr/>
          <p:nvPr>
            <p:ph type="body" sz="quarter" idx="13"/>
          </p:nvPr>
        </p:nvSpPr>
        <p:spPr>
          <a:xfrm>
            <a:off x="973137" y="4753566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" name="文本占位符 13"/>
          <p:cNvSpPr/>
          <p:nvPr>
            <p:ph type="body" sz="quarter" idx="14"/>
          </p:nvPr>
        </p:nvSpPr>
        <p:spPr>
          <a:xfrm>
            <a:off x="973137" y="4365337"/>
            <a:ext cx="7381876" cy="296272"/>
          </a:xfrm>
          <a:prstGeom prst="rect">
            <a:avLst/>
          </a:prstGeom>
        </p:spPr>
        <p:txBody>
          <a:bodyPr anchor="ctr"/>
          <a:lstStyle/>
          <a:p>
            <a:pPr marL="0" indent="0" defTabSz="914353">
              <a:buSzTx/>
              <a:buFontTx/>
              <a:buNone/>
              <a:defRPr sz="1500">
                <a:solidFill>
                  <a:srgbClr val="69A6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3027363" y="3238500"/>
            <a:ext cx="6137276" cy="89535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3027363" y="4133850"/>
            <a:ext cx="6137276" cy="1015623"/>
          </a:xfrm>
          <a:prstGeom prst="rect">
            <a:avLst/>
          </a:prstGeom>
        </p:spPr>
        <p:txBody>
          <a:bodyPr/>
          <a:lstStyle>
            <a:lvl1pPr marL="0" indent="0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17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914353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371531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828708" algn="ctr" defTabSz="914353">
              <a:lnSpc>
                <a:spcPct val="100000"/>
              </a:lnSpc>
              <a:buSzTx/>
              <a:buFontTx/>
              <a:buNone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" name="Body Level One…"/>
          <p:cNvSpPr txBox="1"/>
          <p:nvPr>
            <p:ph type="body" idx="1"/>
          </p:nvPr>
        </p:nvSpPr>
        <p:spPr>
          <a:xfrm>
            <a:off x="669925" y="1130299"/>
            <a:ext cx="10850564" cy="5006976"/>
          </a:xfrm>
          <a:prstGeom prst="rect">
            <a:avLst/>
          </a:prstGeom>
        </p:spPr>
        <p:txBody>
          <a:bodyPr/>
          <a:lstStyle>
            <a:lvl1pPr marL="228589" indent="-228589" defTabSz="914353"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711164" indent="-253987" defTabSz="914353"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200089" indent="-285736" defTabSz="914353"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698086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155264" indent="-326555" defTabSz="914353"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6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669923" y="1"/>
            <a:ext cx="10850565" cy="1028700"/>
          </a:xfrm>
          <a:prstGeom prst="rect">
            <a:avLst/>
          </a:prstGeom>
        </p:spPr>
        <p:txBody>
          <a:bodyPr anchor="b"/>
          <a:lstStyle>
            <a:lvl1pPr defTabSz="914353"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275084" y="6230160"/>
            <a:ext cx="245404" cy="22698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3382962" y="2618245"/>
            <a:ext cx="5426077" cy="1621510"/>
          </a:xfrm>
          <a:prstGeom prst="rect">
            <a:avLst/>
          </a:prstGeom>
        </p:spPr>
        <p:txBody>
          <a:bodyPr anchor="b"/>
          <a:lstStyle>
            <a:lvl1pPr algn="ctr" defTabSz="914353"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382962" y="4924480"/>
            <a:ext cx="5426077" cy="310872"/>
          </a:xfrm>
          <a:prstGeom prst="rect">
            <a:avLst/>
          </a:prstGeom>
        </p:spPr>
        <p:txBody>
          <a:bodyPr/>
          <a:lstStyle>
            <a:lvl1pPr marL="228589" indent="-228589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18" indent="-171441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4843" indent="-190490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85833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43011" indent="-214302" algn="ctr" defTabSz="914353">
              <a:buFontTx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文本占位符 13"/>
          <p:cNvSpPr/>
          <p:nvPr>
            <p:ph type="body" sz="quarter" idx="13"/>
          </p:nvPr>
        </p:nvSpPr>
        <p:spPr>
          <a:xfrm>
            <a:off x="3382962" y="4628210"/>
            <a:ext cx="5426077" cy="296272"/>
          </a:xfrm>
          <a:prstGeom prst="rect">
            <a:avLst/>
          </a:prstGeom>
        </p:spPr>
        <p:txBody>
          <a:bodyPr anchor="ctr"/>
          <a:lstStyle/>
          <a:p>
            <a:pPr marL="0" indent="0" algn="ctr" defTabSz="914353">
              <a:buSzTx/>
              <a:buFontTx/>
              <a:buNone/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uminsi.com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16"/>
          <p:cNvSpPr/>
          <p:nvPr/>
        </p:nvSpPr>
        <p:spPr>
          <a:xfrm>
            <a:off x="-1" y="2468984"/>
            <a:ext cx="12206290" cy="4389016"/>
          </a:xfrm>
          <a:prstGeom prst="rect">
            <a:avLst/>
          </a:prstGeom>
          <a:solidFill>
            <a:srgbClr val="4786F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副标题 4"/>
          <p:cNvSpPr txBox="1"/>
          <p:nvPr>
            <p:ph type="body" sz="quarter" idx="1"/>
          </p:nvPr>
        </p:nvSpPr>
        <p:spPr>
          <a:xfrm>
            <a:off x="3972692" y="4491728"/>
            <a:ext cx="4260904" cy="558800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回家</a:t>
            </a:r>
          </a:p>
        </p:txBody>
      </p:sp>
      <p:sp>
        <p:nvSpPr>
          <p:cNvPr id="163" name="标题 3"/>
          <p:cNvSpPr txBox="1"/>
          <p:nvPr>
            <p:ph type="title"/>
          </p:nvPr>
        </p:nvSpPr>
        <p:spPr>
          <a:xfrm>
            <a:off x="3388800" y="3316178"/>
            <a:ext cx="5500261" cy="127964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题目讲解</a:t>
            </a:r>
          </a:p>
        </p:txBody>
      </p:sp>
      <p:sp>
        <p:nvSpPr>
          <p:cNvPr id="164" name="文本占位符 5"/>
          <p:cNvSpPr/>
          <p:nvPr>
            <p:ph type="body" idx="14"/>
          </p:nvPr>
        </p:nvSpPr>
        <p:spPr>
          <a:xfrm>
            <a:off x="8641126" y="5849615"/>
            <a:ext cx="3324964" cy="7937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伴随终生的计算机科学教师</a:t>
            </a:r>
          </a:p>
          <a:p>
            <a:pPr marL="0" indent="0" defTabSz="667478">
              <a:spcBef>
                <a:spcPts val="700"/>
              </a:spcBef>
              <a:buSzTx/>
              <a:buFontTx/>
              <a:buNone/>
              <a:defRPr sz="109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官方网站：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www.uminsi.com</a:t>
            </a:r>
          </a:p>
        </p:txBody>
      </p:sp>
      <p:grpSp>
        <p:nvGrpSpPr>
          <p:cNvPr id="167" name="组 15"/>
          <p:cNvGrpSpPr/>
          <p:nvPr/>
        </p:nvGrpSpPr>
        <p:grpSpPr>
          <a:xfrm>
            <a:off x="5240862" y="1568985"/>
            <a:ext cx="1796144" cy="1800001"/>
            <a:chOff x="0" y="0"/>
            <a:chExt cx="1796142" cy="1800000"/>
          </a:xfrm>
        </p:grpSpPr>
        <p:sp>
          <p:nvSpPr>
            <p:cNvPr id="165" name="椭圆 9"/>
            <p:cNvSpPr/>
            <p:nvPr/>
          </p:nvSpPr>
          <p:spPr>
            <a:xfrm>
              <a:off x="-1" y="-1"/>
              <a:ext cx="1796144" cy="1800002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4786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166" name="图片 14" descr="图片 1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419" y="270999"/>
              <a:ext cx="1579299" cy="1442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8" name="椭圆 10"/>
          <p:cNvSpPr/>
          <p:nvPr/>
        </p:nvSpPr>
        <p:spPr>
          <a:xfrm>
            <a:off x="965200" y="5251450"/>
            <a:ext cx="695327" cy="69532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" name="椭圆 11"/>
          <p:cNvSpPr/>
          <p:nvPr/>
        </p:nvSpPr>
        <p:spPr>
          <a:xfrm>
            <a:off x="915987" y="5203825"/>
            <a:ext cx="793751" cy="793750"/>
          </a:xfrm>
          <a:prstGeom prst="ellipse">
            <a:avLst/>
          </a:prstGeom>
          <a:ln w="34925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0" name="矩形 12"/>
          <p:cNvSpPr/>
          <p:nvPr/>
        </p:nvSpPr>
        <p:spPr>
          <a:xfrm>
            <a:off x="1862138" y="5326062"/>
            <a:ext cx="1108076" cy="200026"/>
          </a:xfrm>
          <a:prstGeom prst="rect">
            <a:avLst/>
          </a:prstGeom>
          <a:solidFill>
            <a:srgbClr val="FFFFFF"/>
          </a:solidFill>
          <a:ln w="6350">
            <a:solidFill>
              <a:srgbClr val="46464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文本框 18"/>
          <p:cNvSpPr txBox="1"/>
          <p:nvPr/>
        </p:nvSpPr>
        <p:spPr>
          <a:xfrm>
            <a:off x="2399983" y="5295900"/>
            <a:ext cx="616586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c0per</a:t>
            </a:r>
          </a:p>
        </p:txBody>
      </p:sp>
      <p:sp>
        <p:nvSpPr>
          <p:cNvPr id="172" name="矩形 16"/>
          <p:cNvSpPr/>
          <p:nvPr/>
        </p:nvSpPr>
        <p:spPr>
          <a:xfrm>
            <a:off x="1862138" y="5326062"/>
            <a:ext cx="504826" cy="200026"/>
          </a:xfrm>
          <a:prstGeom prst="rect">
            <a:avLst/>
          </a:prstGeom>
          <a:solidFill>
            <a:srgbClr val="4646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文本框 17"/>
          <p:cNvSpPr txBox="1"/>
          <p:nvPr/>
        </p:nvSpPr>
        <p:spPr>
          <a:xfrm>
            <a:off x="1841183" y="5286375"/>
            <a:ext cx="58483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主讲人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77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75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6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78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80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81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182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4" name="文本框 15"/>
          <p:cNvSpPr txBox="1"/>
          <p:nvPr/>
        </p:nvSpPr>
        <p:spPr>
          <a:xfrm>
            <a:off x="918844" y="1571370"/>
            <a:ext cx="10354310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首先，我们观察题目。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通过「最大值最小」这个关键信息，我们考虑二分答案的可行性。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假设我们二分出答案 mid，那么如何判断答案的可行性呢？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88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86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1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192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193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5" name="文本框 15"/>
          <p:cNvSpPr txBox="1"/>
          <p:nvPr/>
        </p:nvSpPr>
        <p:spPr>
          <a:xfrm>
            <a:off x="918844" y="1571370"/>
            <a:ext cx="10354310" cy="345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 mid，这张图中所有的 </a:t>
            </a:r>
            <a14:m>
              <m:oMath>
                <m:sSub>
                  <m:e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k</m:t>
                    </m:r>
                  </m:e>
                  <m:sub>
                    <m:r>
                      <a:rPr xmlns:a="http://schemas.openxmlformats.org/drawingml/2006/main" sz="3100" i="1">
                        <a:solidFill>
                          <a:srgbClr val="364182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&gt;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i</m:t>
                </m:r>
                <m:r>
                  <a:rPr xmlns:a="http://schemas.openxmlformats.org/drawingml/2006/main" sz="3100" i="1">
                    <a:solidFill>
                      <a:srgbClr val="364182"/>
                    </a:solidFill>
                    <a:latin typeface="Cambria Math" panose="02040503050406030204" pitchFamily="18" charset="0"/>
                  </a:rPr>
                  <m:t>d</m:t>
                </m:r>
              </m:oMath>
            </a14:m>
            <a:r>
              <a:t> 的点变为不可达。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那么只需判断由 1 到 n 的最短路长度是否小于等于 b 即可。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由此可判断可行性。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199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197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4"/>
          <p:cNvGrpSpPr/>
          <p:nvPr/>
        </p:nvGrpSpPr>
        <p:grpSpPr>
          <a:xfrm>
            <a:off x="873124" y="606171"/>
            <a:ext cx="10445751" cy="758834"/>
            <a:chOff x="0" y="0"/>
            <a:chExt cx="10445749" cy="758833"/>
          </a:xfrm>
        </p:grpSpPr>
        <p:sp>
          <p:nvSpPr>
            <p:cNvPr id="203" name="TextBox 5"/>
            <p:cNvSpPr txBox="1"/>
            <p:nvPr/>
          </p:nvSpPr>
          <p:spPr>
            <a:xfrm>
              <a:off x="-1" y="0"/>
              <a:ext cx="10445751" cy="699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5100"/>
                </a:lnSpc>
                <a:defRPr b="1" spc="85" sz="4200">
                  <a:solidFill>
                    <a:srgbClr val="364182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回家</a:t>
              </a:r>
            </a:p>
          </p:txBody>
        </p:sp>
        <p:sp>
          <p:nvSpPr>
            <p:cNvPr id="204" name="AutoShape 7"/>
            <p:cNvSpPr/>
            <p:nvPr/>
          </p:nvSpPr>
          <p:spPr>
            <a:xfrm>
              <a:off x="-1" y="735877"/>
              <a:ext cx="1209613" cy="22957"/>
            </a:xfrm>
            <a:prstGeom prst="rect">
              <a:avLst/>
            </a:prstGeom>
            <a:solidFill>
              <a:srgbClr val="3641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文本框 15"/>
          <p:cNvSpPr txBox="1"/>
          <p:nvPr/>
        </p:nvSpPr>
        <p:spPr>
          <a:xfrm>
            <a:off x="918844" y="1571370"/>
            <a:ext cx="10354310" cy="390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b="1" spc="85" sz="2600">
                <a:solidFill>
                  <a:srgbClr val="364182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题解思路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我们再来讨论答案是否单调，这是我们二分的根据。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对于任意一个可行的答案 mid，mid + 1 必定也是可行的答案。</a:t>
            </a: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  <a:p>
            <a:pPr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我们只需要找到最小的 mid，即为本题答案。</a:t>
            </a:r>
          </a:p>
          <a:p>
            <a:pPr lvl="1">
              <a:spcBef>
                <a:spcPts val="400"/>
              </a:spcBef>
              <a:defRPr spc="85" sz="2600">
                <a:solidFill>
                  <a:srgbClr val="36418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组 47"/>
          <p:cNvGrpSpPr/>
          <p:nvPr/>
        </p:nvGrpSpPr>
        <p:grpSpPr>
          <a:xfrm>
            <a:off x="9703214" y="156120"/>
            <a:ext cx="2370404" cy="899119"/>
            <a:chOff x="0" y="0"/>
            <a:chExt cx="2370402" cy="899117"/>
          </a:xfrm>
        </p:grpSpPr>
        <p:grpSp>
          <p:nvGrpSpPr>
            <p:cNvPr id="210" name="组 46"/>
            <p:cNvGrpSpPr/>
            <p:nvPr/>
          </p:nvGrpSpPr>
          <p:grpSpPr>
            <a:xfrm>
              <a:off x="-1" y="183270"/>
              <a:ext cx="2370404" cy="715848"/>
              <a:chOff x="0" y="0"/>
              <a:chExt cx="2370402" cy="715847"/>
            </a:xfrm>
          </p:grpSpPr>
          <p:pic>
            <p:nvPicPr>
              <p:cNvPr id="208" name="图片 7" descr="图片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-1" y="-1"/>
                <a:ext cx="674717" cy="6163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9" name="图片 8" descr="图片 8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97717" y="342649"/>
                <a:ext cx="1772686" cy="3731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1" name="图片 6" descr="图片 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936" t="0" r="32115" b="0"/>
            <a:stretch>
              <a:fillRect/>
            </a:stretch>
          </p:blipFill>
          <p:spPr>
            <a:xfrm>
              <a:off x="585920" y="-1"/>
              <a:ext cx="1445960" cy="8238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13" name="图片 9" descr="图片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6702641"/>
            <a:ext cx="12192000" cy="155360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文本框 6"/>
          <p:cNvSpPr txBox="1"/>
          <p:nvPr/>
        </p:nvSpPr>
        <p:spPr>
          <a:xfrm>
            <a:off x="4366086" y="2850530"/>
            <a:ext cx="3861436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400">
                <a:solidFill>
                  <a:srgbClr val="46464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感谢各位聆听</a:t>
            </a:r>
          </a:p>
        </p:txBody>
      </p:sp>
      <p:sp>
        <p:nvSpPr>
          <p:cNvPr id="215" name="文本框 7"/>
          <p:cNvSpPr txBox="1"/>
          <p:nvPr/>
        </p:nvSpPr>
        <p:spPr>
          <a:xfrm>
            <a:off x="4452447" y="3599865"/>
            <a:ext cx="335978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16" name="文本框 9"/>
          <p:cNvSpPr txBox="1"/>
          <p:nvPr/>
        </p:nvSpPr>
        <p:spPr>
          <a:xfrm rot="840000">
            <a:off x="7663163" y="2811524"/>
            <a:ext cx="1804036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9600">
                <a:solidFill>
                  <a:srgbClr val="4786F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