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游戏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21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1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2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7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25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326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8" name="11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11</a:t>
            </a:r>
          </a:p>
        </p:txBody>
      </p:sp>
      <p:sp>
        <p:nvSpPr>
          <p:cNvPr id="329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330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331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32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33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34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35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36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37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38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39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40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"/>
      <p:bldP build="whole" bldLvl="1" animBg="1" rev="0" advAuto="0" spid="32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4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4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4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4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34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1" name="11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11</a:t>
            </a:r>
          </a:p>
        </p:txBody>
      </p:sp>
      <p:sp>
        <p:nvSpPr>
          <p:cNvPr id="352" name="1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53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354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55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56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57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58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59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60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61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62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63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364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  <p:bldP build="whole" bldLvl="1" animBg="1" rev="0" advAuto="0" spid="35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6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6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6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7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37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5" name="10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10</a:t>
            </a:r>
          </a:p>
        </p:txBody>
      </p:sp>
      <p:sp>
        <p:nvSpPr>
          <p:cNvPr id="376" name="1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77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378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79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8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81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82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83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84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85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86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87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388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89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2"/>
      <p:bldP build="whole" bldLvl="1" animBg="1" rev="0" advAuto="0" spid="38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93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91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2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94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6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9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97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398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0" name="10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10</a:t>
            </a:r>
          </a:p>
        </p:txBody>
      </p:sp>
      <p:sp>
        <p:nvSpPr>
          <p:cNvPr id="401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02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03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04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05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06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07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08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09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10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11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12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13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14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15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1"/>
      <p:bldP build="whole" bldLvl="1" animBg="1" rev="0" advAuto="0" spid="40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1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1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2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2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42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6" name="9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9</a:t>
            </a:r>
          </a:p>
        </p:txBody>
      </p:sp>
      <p:sp>
        <p:nvSpPr>
          <p:cNvPr id="427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28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29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30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31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32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33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34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35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36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37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38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39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40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41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42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"/>
      <p:bldP build="whole" bldLvl="1" animBg="1" rev="0" advAuto="0" spid="42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4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4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4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50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45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3" name="9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9</a:t>
            </a:r>
          </a:p>
        </p:txBody>
      </p:sp>
      <p:sp>
        <p:nvSpPr>
          <p:cNvPr id="454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55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56" name="3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457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58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59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60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61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62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63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64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65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66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67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68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69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470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0" grpId="1"/>
      <p:bldP build="whole" bldLvl="1" animBg="1" rev="0" advAuto="0" spid="45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7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7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7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7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47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1" name="8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8</a:t>
            </a:r>
          </a:p>
        </p:txBody>
      </p:sp>
      <p:sp>
        <p:nvSpPr>
          <p:cNvPr id="482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83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84" name="3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485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86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87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88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89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90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91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492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93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94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95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496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97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498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499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1"/>
      <p:bldP build="whole" bldLvl="1" animBg="1" rev="0" advAuto="0" spid="48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503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501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2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04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6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507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508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0" name="8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8</a:t>
            </a:r>
          </a:p>
        </p:txBody>
      </p:sp>
      <p:sp>
        <p:nvSpPr>
          <p:cNvPr id="511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12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13" name="2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514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15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16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17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18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19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20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21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22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523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24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525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26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27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28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29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1"/>
      <p:bldP build="whole" bldLvl="1" animBg="1" rev="0" advAuto="0" spid="51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533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531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2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34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6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537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538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40" name="7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541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42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43" name="2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544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45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46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47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48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49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50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51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52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553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54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555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56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57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58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59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60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0" grpId="1"/>
      <p:bldP build="whole" bldLvl="1" animBg="1" rev="0" advAuto="0" spid="54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56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56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6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56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56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1" name="7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572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73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74" name="1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575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76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77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78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79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80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81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582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83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584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85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586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87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88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89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90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591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592" name="小 A：选择第 3 堆"/>
          <p:cNvSpPr txBox="1"/>
          <p:nvPr/>
        </p:nvSpPr>
        <p:spPr>
          <a:xfrm>
            <a:off x="6065158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1" grpId="2"/>
      <p:bldP build="whole" bldLvl="1" animBg="1" rev="0" advAuto="0" spid="5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360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题目背景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现有 n 个石子堆，有二人轮流选定一堆并取走一个石子。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选堆的要求如下：</a:t>
            </a:r>
          </a:p>
          <a:p>
            <a:pPr marL="347578" indent="-347578">
              <a:spcBef>
                <a:spcPts val="400"/>
              </a:spcBef>
              <a:buSzPct val="100000"/>
              <a:buAutoNum type="arabicPeriod" startAt="1"/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此堆非空</a:t>
            </a:r>
          </a:p>
          <a:p>
            <a:pPr marL="347578" indent="-347578">
              <a:spcBef>
                <a:spcPts val="400"/>
              </a:spcBef>
              <a:buSzPct val="100000"/>
              <a:buAutoNum type="arabicPeriod" startAt="1"/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不能选择上一轮中对手选择的堆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如果二人都使用最优策略，问那一方将获胜。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59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59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9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600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60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3" name="6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604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05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06" name="1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607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608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09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10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11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12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13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14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15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616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17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618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19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20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21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22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23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24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25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1"/>
      <p:bldP build="whole" bldLvl="1" animBg="1" rev="0" advAuto="0" spid="60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62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62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3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3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63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63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36" name="6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637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38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39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40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641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42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43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44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45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46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47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48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649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50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651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52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53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54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55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56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57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58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59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1"/>
      <p:bldP build="whole" bldLvl="1" animBg="1" rev="0" advAuto="0" spid="636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663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661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2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64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66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9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667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668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70" name="5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671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72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73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74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675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76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77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78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79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80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681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82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683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84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685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86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87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88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89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90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91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92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693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694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4" grpId="1"/>
      <p:bldP build="whole" bldLvl="1" animBg="1" rev="0" advAuto="0" spid="67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69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69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9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0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70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70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5" name="5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706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07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08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09" name="4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1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11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12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13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14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15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16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17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718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19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720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21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22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23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24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25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26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27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28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29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730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0" grpId="1"/>
      <p:bldP build="whole" bldLvl="1" animBg="1" rev="0" advAuto="0" spid="70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73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73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3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3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73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73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41" name="4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42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43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44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45" name="4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46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47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48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49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50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51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52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53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754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55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756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57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58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59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60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61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62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63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64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65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766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67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5" grpId="2"/>
      <p:bldP build="whole" bldLvl="1" animBg="1" rev="0" advAuto="0" spid="76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771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76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7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7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7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775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776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8" name="4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79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80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81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82" name="3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783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84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85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86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87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88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789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90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791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92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793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94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95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96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97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798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799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00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01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02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03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04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05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5" grpId="1"/>
      <p:bldP build="whole" bldLvl="1" animBg="1" rev="0" advAuto="0" spid="778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80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80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81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1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81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81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16" name="3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817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18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19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20" name="3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821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22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823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24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825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26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827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28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829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30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831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32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33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34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35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36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37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38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39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40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41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42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43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44" name="小 B：选择第 5 堆"/>
          <p:cNvSpPr txBox="1"/>
          <p:nvPr/>
        </p:nvSpPr>
        <p:spPr>
          <a:xfrm>
            <a:off x="8711362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0" grpId="2"/>
      <p:bldP build="whole" bldLvl="1" animBg="1" rev="0" advAuto="0" spid="84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84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84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84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85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85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5" name="3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856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57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58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59" name="2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86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61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862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63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864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65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866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67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868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69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870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71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72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73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74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75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76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77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878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79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80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81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82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883" name="小 B：选择第 5 堆"/>
          <p:cNvSpPr txBox="1"/>
          <p:nvPr/>
        </p:nvSpPr>
        <p:spPr>
          <a:xfrm>
            <a:off x="8711362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884" name="小 A：选择第 3 堆"/>
          <p:cNvSpPr txBox="1"/>
          <p:nvPr/>
        </p:nvSpPr>
        <p:spPr>
          <a:xfrm>
            <a:off x="871136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5" grpId="2"/>
      <p:bldP build="whole" bldLvl="1" animBg="1" rev="0" advAuto="0" spid="88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8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8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8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8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8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95" name="2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896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97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98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99" name="2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90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01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02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03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04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05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06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07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908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09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910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11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12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13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14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15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16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17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18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19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20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21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22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23" name="小 B：选择第 5 堆"/>
          <p:cNvSpPr txBox="1"/>
          <p:nvPr/>
        </p:nvSpPr>
        <p:spPr>
          <a:xfrm>
            <a:off x="8711362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24" name="小 A：选择第 3 堆"/>
          <p:cNvSpPr txBox="1"/>
          <p:nvPr/>
        </p:nvSpPr>
        <p:spPr>
          <a:xfrm>
            <a:off x="871136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25" name="小 B：选择第 5 堆"/>
          <p:cNvSpPr txBox="1"/>
          <p:nvPr/>
        </p:nvSpPr>
        <p:spPr>
          <a:xfrm>
            <a:off x="8711362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9" grpId="2"/>
      <p:bldP build="whole" bldLvl="1" animBg="1" rev="0" advAuto="0" spid="92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92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92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93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93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6" name="2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937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938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939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940" name="1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941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42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43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44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45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46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47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48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949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50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951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52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53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54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55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56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57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58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59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60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61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62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63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64" name="小 B：选择第 5 堆"/>
          <p:cNvSpPr txBox="1"/>
          <p:nvPr/>
        </p:nvSpPr>
        <p:spPr>
          <a:xfrm>
            <a:off x="8711362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65" name="小 A：选择第 3 堆"/>
          <p:cNvSpPr txBox="1"/>
          <p:nvPr/>
        </p:nvSpPr>
        <p:spPr>
          <a:xfrm>
            <a:off x="871136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66" name="小 B：选择第 5 堆"/>
          <p:cNvSpPr txBox="1"/>
          <p:nvPr/>
        </p:nvSpPr>
        <p:spPr>
          <a:xfrm>
            <a:off x="8711362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967" name="小 A：选择第 3 堆"/>
          <p:cNvSpPr txBox="1"/>
          <p:nvPr/>
        </p:nvSpPr>
        <p:spPr>
          <a:xfrm>
            <a:off x="871136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7" grpId="1"/>
      <p:bldP build="whole" bldLvl="1" animBg="1" rev="0" advAuto="0" spid="93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6" name="3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7" name="4"/>
          <p:cNvSpPr/>
          <p:nvPr/>
        </p:nvSpPr>
        <p:spPr>
          <a:xfrm>
            <a:off x="7001849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8" name="5"/>
          <p:cNvSpPr/>
          <p:nvPr/>
        </p:nvSpPr>
        <p:spPr>
          <a:xfrm>
            <a:off x="8128881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9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00" name="15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3"/>
      <p:bldP build="whole" bldLvl="1" animBg="1" rev="0" advAuto="0" spid="199" grpId="6"/>
      <p:bldP build="whole" bldLvl="1" animBg="1" rev="0" advAuto="0" spid="196" grpId="1"/>
      <p:bldP build="whole" bldLvl="1" animBg="1" rev="0" advAuto="0" spid="200" grpId="5"/>
      <p:bldP build="whole" bldLvl="1" animBg="1" rev="0" advAuto="0" spid="200" grpId="7"/>
      <p:bldP build="whole" bldLvl="1" animBg="1" rev="0" advAuto="0" spid="198" grpId="4"/>
      <p:bldP build="whole" bldLvl="1" animBg="1" rev="0" advAuto="0" spid="195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971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96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7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7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7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975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976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8" name="1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979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980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981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982" name="1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983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84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85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86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87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88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989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90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991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92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993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94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95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96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97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998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999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00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1001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02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03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04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05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06" name="小 B：选择第 5 堆"/>
          <p:cNvSpPr txBox="1"/>
          <p:nvPr/>
        </p:nvSpPr>
        <p:spPr>
          <a:xfrm>
            <a:off x="8711362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07" name="小 A：选择第 3 堆"/>
          <p:cNvSpPr txBox="1"/>
          <p:nvPr/>
        </p:nvSpPr>
        <p:spPr>
          <a:xfrm>
            <a:off x="871136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08" name="小 B：选择第 5 堆"/>
          <p:cNvSpPr txBox="1"/>
          <p:nvPr/>
        </p:nvSpPr>
        <p:spPr>
          <a:xfrm>
            <a:off x="8711362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09" name="小 A：选择第 3 堆"/>
          <p:cNvSpPr txBox="1"/>
          <p:nvPr/>
        </p:nvSpPr>
        <p:spPr>
          <a:xfrm>
            <a:off x="871136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10" name="小 B：选择第 5 堆"/>
          <p:cNvSpPr txBox="1"/>
          <p:nvPr/>
        </p:nvSpPr>
        <p:spPr>
          <a:xfrm>
            <a:off x="8711362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0" grpId="1"/>
      <p:bldP build="whole" bldLvl="1" animBg="1" rev="0" advAuto="0" spid="982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01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01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1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1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01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01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21" name="1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022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23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24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25" name="0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26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27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1028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29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1030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31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1032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33" name="小 B：选择第 2 堆"/>
          <p:cNvSpPr txBox="1"/>
          <p:nvPr/>
        </p:nvSpPr>
        <p:spPr>
          <a:xfrm>
            <a:off x="3406451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1034" name="小 A：选择第 3 堆"/>
          <p:cNvSpPr txBox="1"/>
          <p:nvPr/>
        </p:nvSpPr>
        <p:spPr>
          <a:xfrm>
            <a:off x="341270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35" name="小 B：选择第 2 堆"/>
          <p:cNvSpPr txBox="1"/>
          <p:nvPr/>
        </p:nvSpPr>
        <p:spPr>
          <a:xfrm>
            <a:off x="3406451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2 堆</a:t>
            </a:r>
          </a:p>
        </p:txBody>
      </p:sp>
      <p:sp>
        <p:nvSpPr>
          <p:cNvPr id="1036" name="小 A：选择第 3 堆"/>
          <p:cNvSpPr txBox="1"/>
          <p:nvPr/>
        </p:nvSpPr>
        <p:spPr>
          <a:xfrm>
            <a:off x="341270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37" name="小 B：选择第 4 堆"/>
          <p:cNvSpPr txBox="1"/>
          <p:nvPr/>
        </p:nvSpPr>
        <p:spPr>
          <a:xfrm>
            <a:off x="3406451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1038" name="小 A：选择第 3 堆"/>
          <p:cNvSpPr txBox="1"/>
          <p:nvPr/>
        </p:nvSpPr>
        <p:spPr>
          <a:xfrm>
            <a:off x="341270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39" name="小 B：选择第 4 堆"/>
          <p:cNvSpPr txBox="1"/>
          <p:nvPr/>
        </p:nvSpPr>
        <p:spPr>
          <a:xfrm>
            <a:off x="3406451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1040" name="小 A：选择第 3 堆"/>
          <p:cNvSpPr txBox="1"/>
          <p:nvPr/>
        </p:nvSpPr>
        <p:spPr>
          <a:xfrm>
            <a:off x="6065158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41" name="小 B：选择第 4 堆"/>
          <p:cNvSpPr txBox="1"/>
          <p:nvPr/>
        </p:nvSpPr>
        <p:spPr>
          <a:xfrm>
            <a:off x="605890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1042" name="小 A：选择第 3 堆"/>
          <p:cNvSpPr txBox="1"/>
          <p:nvPr/>
        </p:nvSpPr>
        <p:spPr>
          <a:xfrm>
            <a:off x="6065158" y="3918463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43" name="小 B：选择第 4 堆"/>
          <p:cNvSpPr txBox="1"/>
          <p:nvPr/>
        </p:nvSpPr>
        <p:spPr>
          <a:xfrm>
            <a:off x="6058907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4 堆</a:t>
            </a:r>
          </a:p>
        </p:txBody>
      </p:sp>
      <p:sp>
        <p:nvSpPr>
          <p:cNvPr id="1044" name="小 A：选择第 3 堆"/>
          <p:cNvSpPr txBox="1"/>
          <p:nvPr/>
        </p:nvSpPr>
        <p:spPr>
          <a:xfrm>
            <a:off x="6065158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45" name="小 B：选择第 5 堆"/>
          <p:cNvSpPr txBox="1"/>
          <p:nvPr/>
        </p:nvSpPr>
        <p:spPr>
          <a:xfrm>
            <a:off x="6058907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46" name="小 A：选择第 3 堆"/>
          <p:cNvSpPr txBox="1"/>
          <p:nvPr/>
        </p:nvSpPr>
        <p:spPr>
          <a:xfrm>
            <a:off x="6065158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47" name="小 B：选择第 5 堆"/>
          <p:cNvSpPr txBox="1"/>
          <p:nvPr/>
        </p:nvSpPr>
        <p:spPr>
          <a:xfrm>
            <a:off x="8711362" y="286332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48" name="小 A：选择第 3 堆"/>
          <p:cNvSpPr txBox="1"/>
          <p:nvPr/>
        </p:nvSpPr>
        <p:spPr>
          <a:xfrm>
            <a:off x="8711362" y="339089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49" name="小 B：选择第 5 堆"/>
          <p:cNvSpPr txBox="1"/>
          <p:nvPr/>
        </p:nvSpPr>
        <p:spPr>
          <a:xfrm>
            <a:off x="8711362" y="391846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50" name="小 A：选择第 3 堆"/>
          <p:cNvSpPr txBox="1"/>
          <p:nvPr/>
        </p:nvSpPr>
        <p:spPr>
          <a:xfrm>
            <a:off x="8711362" y="444603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51" name="小 B：选择第 5 堆"/>
          <p:cNvSpPr txBox="1"/>
          <p:nvPr/>
        </p:nvSpPr>
        <p:spPr>
          <a:xfrm>
            <a:off x="8711362" y="497360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52" name="小 A：选择第 3 堆"/>
          <p:cNvSpPr txBox="1"/>
          <p:nvPr/>
        </p:nvSpPr>
        <p:spPr>
          <a:xfrm>
            <a:off x="8711362" y="5501172"/>
            <a:ext cx="19333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53" name="小 B：选择第 5 堆"/>
          <p:cNvSpPr txBox="1"/>
          <p:nvPr/>
        </p:nvSpPr>
        <p:spPr>
          <a:xfrm>
            <a:off x="8711362" y="602874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5 堆</a:t>
            </a:r>
          </a:p>
        </p:txBody>
      </p:sp>
      <p:sp>
        <p:nvSpPr>
          <p:cNvPr id="1054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500" fill="hold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500" fill="hold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500" fill="hold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0" dur="500" fill="hold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500" fill="hold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2" dur="500" fill="hold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6" dur="500" fill="hold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xit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0" dur="500" fill="hold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xit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8" dur="500" fill="hold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xit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" dur="500" fill="hold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xit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6" dur="500" fill="hold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0" dur="500" fill="hold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Class="exit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4" dur="500" fill="hold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Class="exit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8" dur="500" fill="hold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xit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2" dur="500" fill="hold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0" dur="500" fill="hold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4" dur="500" fill="hold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Class="exit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8" dur="500" fill="hold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Class="exit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2" dur="500" fill="hold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Class="exit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6" dur="500" fill="hold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Class="exit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0" dur="500" fill="hold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Class="exit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4" dur="500" fill="hold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clickEffect" presetSubtype="0" presetID="35" grpId="3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4" grpId="29"/>
      <p:bldP build="whole" bldLvl="1" animBg="1" rev="0" advAuto="0" spid="1049" grpId="11"/>
      <p:bldP build="whole" bldLvl="1" animBg="1" rev="0" advAuto="0" spid="1047" grpId="4"/>
      <p:bldP build="whole" bldLvl="1" animBg="1" rev="0" advAuto="0" spid="1048" grpId="8"/>
      <p:bldP build="whole" bldLvl="1" animBg="1" rev="0" advAuto="0" spid="1029" grpId="13"/>
      <p:bldP build="whole" bldLvl="1" animBg="1" rev="0" advAuto="0" spid="1050" grpId="16"/>
      <p:bldP build="whole" bldLvl="1" animBg="1" rev="0" advAuto="0" spid="1051" grpId="20"/>
      <p:bldP build="whole" bldLvl="1" animBg="1" rev="0" advAuto="0" spid="1031" grpId="21"/>
      <p:bldP build="whole" bldLvl="1" animBg="1" rev="0" advAuto="0" spid="1052" grpId="24"/>
      <p:bldP build="whole" bldLvl="1" animBg="1" rev="0" advAuto="0" spid="1032" grpId="25"/>
      <p:bldP build="whole" bldLvl="1" animBg="1" rev="0" advAuto="0" spid="1053" grpId="28"/>
      <p:bldP build="whole" bldLvl="1" animBg="1" rev="0" advAuto="0" spid="1036" grpId="14"/>
      <p:bldP build="whole" bldLvl="1" animBg="1" rev="0" advAuto="0" spid="1037" grpId="18"/>
      <p:bldP build="whole" bldLvl="1" animBg="1" rev="0" advAuto="0" spid="1033" grpId="2"/>
      <p:bldP build="whole" bldLvl="1" animBg="1" rev="0" advAuto="0" spid="1034" grpId="6"/>
      <p:bldP build="whole" bldLvl="1" animBg="1" rev="0" advAuto="0" spid="1035" grpId="10"/>
      <p:bldP build="whole" bldLvl="1" animBg="1" rev="0" advAuto="0" spid="1038" grpId="22"/>
      <p:bldP build="whole" bldLvl="1" animBg="1" rev="0" advAuto="0" spid="1039" grpId="26"/>
      <p:bldP build="whole" bldLvl="1" animBg="1" rev="0" advAuto="0" spid="1026" grpId="1"/>
      <p:bldP build="whole" bldLvl="1" animBg="1" rev="0" advAuto="0" spid="1027" grpId="5"/>
      <p:bldP build="whole" bldLvl="1" animBg="1" rev="0" advAuto="0" spid="1028" grpId="9"/>
      <p:bldP build="whole" bldLvl="1" animBg="1" rev="0" advAuto="0" spid="1040" grpId="3"/>
      <p:bldP build="whole" bldLvl="1" animBg="1" rev="0" advAuto="0" spid="1041" grpId="7"/>
      <p:bldP build="whole" bldLvl="1" animBg="1" rev="0" advAuto="0" spid="1042" grpId="12"/>
      <p:bldP build="whole" bldLvl="1" animBg="1" rev="0" advAuto="0" spid="1030" grpId="17"/>
      <p:bldP build="whole" bldLvl="1" animBg="1" rev="0" advAuto="0" spid="1043" grpId="15"/>
      <p:bldP build="whole" bldLvl="1" animBg="1" rev="0" advAuto="0" spid="1044" grpId="19"/>
      <p:bldP build="whole" bldLvl="1" animBg="1" rev="0" advAuto="0" spid="1045" grpId="23"/>
      <p:bldP build="whole" bldLvl="1" animBg="1" rev="0" advAuto="0" spid="1046" grpId="27"/>
      <p:bldP build="whole" bldLvl="1" animBg="1" rev="0" advAuto="0" spid="1021" grpId="3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05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05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5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06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06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65" name="0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66" name="0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67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68" name="0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69" name="0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107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1071" name="小 B 无法选择，故小 A 获胜。"/>
          <p:cNvSpPr txBox="1"/>
          <p:nvPr/>
        </p:nvSpPr>
        <p:spPr>
          <a:xfrm>
            <a:off x="4519632" y="3224530"/>
            <a:ext cx="3152736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 无法选择，故小 A 获胜。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5" grpId="1"/>
      <p:bldP build="whole" bldLvl="1" animBg="1" rev="0" advAuto="0" spid="1071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075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073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74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76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78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1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079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080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2" name="文本框 15"/>
          <p:cNvSpPr txBox="1"/>
          <p:nvPr/>
        </p:nvSpPr>
        <p:spPr>
          <a:xfrm>
            <a:off x="918844" y="1571370"/>
            <a:ext cx="10354310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首先，我们观察题目。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这是一道乍一看，很像是博弈论（Nim 游戏）的题目。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但却有一个限制条件，即不能去上一轮中对手选择的堆，使得这道题不能使用 Nim 游戏中的做法。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08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08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8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8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8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090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09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93" name="文本框 15"/>
          <p:cNvSpPr txBox="1"/>
          <p:nvPr/>
        </p:nvSpPr>
        <p:spPr>
          <a:xfrm>
            <a:off x="918844" y="1571370"/>
            <a:ext cx="10354310" cy="439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考虑一个特殊情况：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如果当前的 n 堆中，存在一个很大的堆，使得其余所有堆加起来的数量人小于这个大堆，则先手必胜。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策略：小 A 选择大堆，小 B 只能选择其他的堆，最终小 B 无堆可选。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09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09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9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0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10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10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04" name="文本框 15"/>
          <p:cNvSpPr txBox="1"/>
          <p:nvPr/>
        </p:nvSpPr>
        <p:spPr>
          <a:xfrm>
            <a:off x="918844" y="1571370"/>
            <a:ext cx="10354310" cy="44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如果没有这种特殊情况，应该怎么办呢？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小 A 会继续选择当前所有可选的堆中石子最多的一个，因为这样可以迫使对方去选石子更少的。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这便是这道题所说的「最优方案」。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那么只需判断石子总数的奇偶性即可。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588" y="-428377"/>
            <a:ext cx="9466824" cy="77147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10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107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08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10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12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11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111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6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12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11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1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2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112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112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112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0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0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0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20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1" name="14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14</a:t>
            </a:r>
          </a:p>
        </p:txBody>
      </p:sp>
      <p:sp>
        <p:nvSpPr>
          <p:cNvPr id="212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13" name="3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214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15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16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17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2"/>
      <p:bldP build="whole" bldLvl="1" animBg="1" rev="0" advAuto="0" spid="2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21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1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2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25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226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8" name="14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14</a:t>
            </a:r>
          </a:p>
        </p:txBody>
      </p:sp>
      <p:sp>
        <p:nvSpPr>
          <p:cNvPr id="229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30" name="2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31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32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33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34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235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2"/>
      <p:bldP build="whole" bldLvl="1" animBg="1" rev="0" advAuto="0" spid="2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3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3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4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24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6" name="13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13</a:t>
            </a:r>
          </a:p>
        </p:txBody>
      </p:sp>
      <p:sp>
        <p:nvSpPr>
          <p:cNvPr id="247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48" name="2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49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50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51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52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253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54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2"/>
      <p:bldP build="whole" bldLvl="1" animBg="1" rev="0" advAuto="0" spid="2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5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5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6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26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5" name="13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13</a:t>
            </a:r>
          </a:p>
        </p:txBody>
      </p:sp>
      <p:sp>
        <p:nvSpPr>
          <p:cNvPr id="266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67" name="1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8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9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7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71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272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73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274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2"/>
      <p:bldP build="whole" bldLvl="1" animBg="1" rev="0" advAuto="0" spid="27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7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7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8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28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5" name="12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286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87" name="1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88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89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90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91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292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93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294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295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2"/>
      <p:bldP build="whole" bldLvl="1" animBg="1" rev="0" advAuto="0" spid="29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9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9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0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游戏</a:t>
              </a:r>
            </a:p>
          </p:txBody>
        </p:sp>
        <p:sp>
          <p:nvSpPr>
            <p:cNvPr id="30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6" name="12"/>
          <p:cNvSpPr/>
          <p:nvPr/>
        </p:nvSpPr>
        <p:spPr>
          <a:xfrm>
            <a:off x="5874817" y="1593812"/>
            <a:ext cx="530384" cy="53038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307" name="2"/>
          <p:cNvSpPr/>
          <p:nvPr/>
        </p:nvSpPr>
        <p:spPr>
          <a:xfrm>
            <a:off x="4747785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308" name="0"/>
          <p:cNvSpPr/>
          <p:nvPr/>
        </p:nvSpPr>
        <p:spPr>
          <a:xfrm>
            <a:off x="3620753" y="1593812"/>
            <a:ext cx="531266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3">
                <a:lumOff val="-12941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309" name="4"/>
          <p:cNvSpPr/>
          <p:nvPr/>
        </p:nvSpPr>
        <p:spPr>
          <a:xfrm>
            <a:off x="7001850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10" name="5"/>
          <p:cNvSpPr/>
          <p:nvPr/>
        </p:nvSpPr>
        <p:spPr>
          <a:xfrm>
            <a:off x="8128882" y="1593812"/>
            <a:ext cx="531265" cy="53126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11" name="小 A：选择第 3 堆"/>
          <p:cNvSpPr txBox="1"/>
          <p:nvPr/>
        </p:nvSpPr>
        <p:spPr>
          <a:xfrm>
            <a:off x="760247" y="286332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12" name="小 B：选择第 1 堆"/>
          <p:cNvSpPr txBox="1"/>
          <p:nvPr/>
        </p:nvSpPr>
        <p:spPr>
          <a:xfrm>
            <a:off x="760247" y="339089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13" name="小 A：选择第 3 堆"/>
          <p:cNvSpPr txBox="1"/>
          <p:nvPr/>
        </p:nvSpPr>
        <p:spPr>
          <a:xfrm>
            <a:off x="760247" y="391846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14" name="小 B：选择第 1 堆"/>
          <p:cNvSpPr txBox="1"/>
          <p:nvPr/>
        </p:nvSpPr>
        <p:spPr>
          <a:xfrm>
            <a:off x="753996" y="444603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15" name="小 A：选择第 3 堆"/>
          <p:cNvSpPr txBox="1"/>
          <p:nvPr/>
        </p:nvSpPr>
        <p:spPr>
          <a:xfrm>
            <a:off x="760247" y="497360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  <p:sp>
        <p:nvSpPr>
          <p:cNvPr id="316" name="小 B：选择第 1 堆"/>
          <p:cNvSpPr txBox="1"/>
          <p:nvPr/>
        </p:nvSpPr>
        <p:spPr>
          <a:xfrm>
            <a:off x="753996" y="5501172"/>
            <a:ext cx="19458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B：选择第 1 堆</a:t>
            </a:r>
          </a:p>
        </p:txBody>
      </p:sp>
      <p:sp>
        <p:nvSpPr>
          <p:cNvPr id="317" name="小 A：选择第 3 堆"/>
          <p:cNvSpPr txBox="1"/>
          <p:nvPr/>
        </p:nvSpPr>
        <p:spPr>
          <a:xfrm>
            <a:off x="760247" y="6028742"/>
            <a:ext cx="19333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小 A：选择第 3 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2"/>
      <p:bldP build="whole" bldLvl="1" animBg="1" rev="0" advAuto="0" spid="3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