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/>
          <p:nvPr>
            <p:ph type="body" sz="quarter" idx="1"/>
          </p:nvPr>
        </p:nvSpPr>
        <p:spPr>
          <a:xfrm>
            <a:off x="973137" y="3216867"/>
            <a:ext cx="6099176" cy="558800"/>
          </a:xfrm>
          <a:prstGeom prst="rect">
            <a:avLst/>
          </a:prstGeom>
        </p:spPr>
        <p:txBody>
          <a:bodyPr anchor="ctr"/>
          <a:lstStyle>
            <a:lvl1pPr marL="0" indent="0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457178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914353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1371531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1828708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973137" y="1911824"/>
            <a:ext cx="6099176" cy="1279644"/>
          </a:xfrm>
          <a:prstGeom prst="rect">
            <a:avLst/>
          </a:prstGeom>
        </p:spPr>
        <p:txBody>
          <a:bodyPr/>
          <a:lstStyle>
            <a:lvl1pPr defTabSz="914353"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4" name="文本占位符 13"/>
          <p:cNvSpPr/>
          <p:nvPr>
            <p:ph type="body" sz="quarter" idx="13"/>
          </p:nvPr>
        </p:nvSpPr>
        <p:spPr>
          <a:xfrm>
            <a:off x="973137" y="4753566"/>
            <a:ext cx="7381876" cy="296272"/>
          </a:xfrm>
          <a:prstGeom prst="rect">
            <a:avLst/>
          </a:prstGeom>
        </p:spPr>
        <p:txBody>
          <a:bodyPr anchor="ctr"/>
          <a:lstStyle/>
          <a:p>
            <a:pPr marL="0" indent="0" defTabSz="914353">
              <a:buSzTx/>
              <a:buFontTx/>
              <a:buNone/>
              <a:defRPr sz="1500">
                <a:solidFill>
                  <a:srgbClr val="69A6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5" name="文本占位符 13"/>
          <p:cNvSpPr/>
          <p:nvPr>
            <p:ph type="body" sz="quarter" idx="14"/>
          </p:nvPr>
        </p:nvSpPr>
        <p:spPr>
          <a:xfrm>
            <a:off x="973137" y="4365337"/>
            <a:ext cx="7381876" cy="296272"/>
          </a:xfrm>
          <a:prstGeom prst="rect">
            <a:avLst/>
          </a:prstGeom>
        </p:spPr>
        <p:txBody>
          <a:bodyPr anchor="ctr"/>
          <a:lstStyle/>
          <a:p>
            <a:pPr marL="0" indent="0" defTabSz="914353">
              <a:buSzTx/>
              <a:buFontTx/>
              <a:buNone/>
              <a:defRPr sz="1500">
                <a:solidFill>
                  <a:srgbClr val="69A6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973137" y="3216867"/>
            <a:ext cx="6099176" cy="558800"/>
          </a:xfrm>
          <a:prstGeom prst="rect">
            <a:avLst/>
          </a:prstGeom>
        </p:spPr>
        <p:txBody>
          <a:bodyPr anchor="ctr"/>
          <a:lstStyle>
            <a:lvl1pPr marL="0" indent="0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457178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914353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1371531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1828708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Title Text"/>
          <p:cNvSpPr txBox="1"/>
          <p:nvPr>
            <p:ph type="title"/>
          </p:nvPr>
        </p:nvSpPr>
        <p:spPr>
          <a:xfrm>
            <a:off x="973137" y="1911824"/>
            <a:ext cx="6099176" cy="1279644"/>
          </a:xfrm>
          <a:prstGeom prst="rect">
            <a:avLst/>
          </a:prstGeom>
        </p:spPr>
        <p:txBody>
          <a:bodyPr/>
          <a:lstStyle>
            <a:lvl1pPr defTabSz="914353"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5" name="文本占位符 13"/>
          <p:cNvSpPr/>
          <p:nvPr>
            <p:ph type="body" sz="quarter" idx="13"/>
          </p:nvPr>
        </p:nvSpPr>
        <p:spPr>
          <a:xfrm>
            <a:off x="973137" y="4753566"/>
            <a:ext cx="7381876" cy="296272"/>
          </a:xfrm>
          <a:prstGeom prst="rect">
            <a:avLst/>
          </a:prstGeom>
        </p:spPr>
        <p:txBody>
          <a:bodyPr anchor="ctr"/>
          <a:lstStyle/>
          <a:p>
            <a:pPr marL="0" indent="0" defTabSz="914353">
              <a:buSzTx/>
              <a:buFontTx/>
              <a:buNone/>
              <a:defRPr sz="1500">
                <a:solidFill>
                  <a:srgbClr val="69A6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6" name="文本占位符 13"/>
          <p:cNvSpPr/>
          <p:nvPr>
            <p:ph type="body" sz="quarter" idx="14"/>
          </p:nvPr>
        </p:nvSpPr>
        <p:spPr>
          <a:xfrm>
            <a:off x="973137" y="4365337"/>
            <a:ext cx="7381876" cy="296272"/>
          </a:xfrm>
          <a:prstGeom prst="rect">
            <a:avLst/>
          </a:prstGeom>
        </p:spPr>
        <p:txBody>
          <a:bodyPr anchor="ctr"/>
          <a:lstStyle/>
          <a:p>
            <a:pPr marL="0" indent="0" defTabSz="914353">
              <a:buSzTx/>
              <a:buFontTx/>
              <a:buNone/>
              <a:defRPr sz="1500">
                <a:solidFill>
                  <a:srgbClr val="69A6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/>
          <p:nvPr>
            <p:ph type="title"/>
          </p:nvPr>
        </p:nvSpPr>
        <p:spPr>
          <a:xfrm>
            <a:off x="3027363" y="3238500"/>
            <a:ext cx="6137276" cy="895350"/>
          </a:xfrm>
          <a:prstGeom prst="rect">
            <a:avLst/>
          </a:prstGeom>
        </p:spPr>
        <p:txBody>
          <a:bodyPr anchor="b"/>
          <a:lstStyle>
            <a:lvl1pPr algn="ctr" defTabSz="914353"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3027363" y="4133850"/>
            <a:ext cx="6137276" cy="1015623"/>
          </a:xfrm>
          <a:prstGeom prst="rect">
            <a:avLst/>
          </a:prstGeom>
        </p:spPr>
        <p:txBody>
          <a:bodyPr/>
          <a:lstStyle>
            <a:lvl1pPr marL="0" indent="0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178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353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531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708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直接连接符 6"/>
          <p:cNvSpPr/>
          <p:nvPr/>
        </p:nvSpPr>
        <p:spPr>
          <a:xfrm>
            <a:off x="669923" y="1028700"/>
            <a:ext cx="10850565" cy="0"/>
          </a:xfrm>
          <a:prstGeom prst="line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11275084" y="6230160"/>
            <a:ext cx="245404" cy="22698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5" name="Title Text"/>
          <p:cNvSpPr txBox="1"/>
          <p:nvPr>
            <p:ph type="title"/>
          </p:nvPr>
        </p:nvSpPr>
        <p:spPr>
          <a:xfrm>
            <a:off x="669923" y="1"/>
            <a:ext cx="10850565" cy="1028700"/>
          </a:xfrm>
          <a:prstGeom prst="rect">
            <a:avLst/>
          </a:prstGeom>
        </p:spPr>
        <p:txBody>
          <a:bodyPr anchor="b"/>
          <a:lstStyle>
            <a:lvl1pPr defTabSz="914353">
              <a:defRPr b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idx="1"/>
          </p:nvPr>
        </p:nvSpPr>
        <p:spPr>
          <a:xfrm>
            <a:off x="669925" y="1130299"/>
            <a:ext cx="10850564" cy="5006976"/>
          </a:xfrm>
          <a:prstGeom prst="rect">
            <a:avLst/>
          </a:prstGeom>
        </p:spPr>
        <p:txBody>
          <a:bodyPr/>
          <a:lstStyle>
            <a:lvl1pPr marL="228589" indent="-228589" defTabSz="914353"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711164" indent="-253987" defTabSz="914353"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089" indent="-285736" defTabSz="914353"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98086" indent="-326555" defTabSz="914353"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55264" indent="-326555" defTabSz="914353"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直接连接符 6"/>
          <p:cNvSpPr/>
          <p:nvPr/>
        </p:nvSpPr>
        <p:spPr>
          <a:xfrm>
            <a:off x="669923" y="1028700"/>
            <a:ext cx="10850565" cy="0"/>
          </a:xfrm>
          <a:prstGeom prst="line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669923" y="1"/>
            <a:ext cx="10850565" cy="1028700"/>
          </a:xfrm>
          <a:prstGeom prst="rect">
            <a:avLst/>
          </a:prstGeom>
        </p:spPr>
        <p:txBody>
          <a:bodyPr anchor="b"/>
          <a:lstStyle>
            <a:lvl1pPr defTabSz="914353">
              <a:defRPr b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1275084" y="6230160"/>
            <a:ext cx="245404" cy="22698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xfrm>
            <a:off x="3382962" y="2618245"/>
            <a:ext cx="5426077" cy="1621510"/>
          </a:xfrm>
          <a:prstGeom prst="rect">
            <a:avLst/>
          </a:prstGeom>
        </p:spPr>
        <p:txBody>
          <a:bodyPr anchor="b"/>
          <a:lstStyle>
            <a:lvl1pPr algn="ctr" defTabSz="914353">
              <a:defRPr b="1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sz="quarter" idx="1"/>
          </p:nvPr>
        </p:nvSpPr>
        <p:spPr>
          <a:xfrm>
            <a:off x="3382962" y="4924480"/>
            <a:ext cx="5426077" cy="310872"/>
          </a:xfrm>
          <a:prstGeom prst="rect">
            <a:avLst/>
          </a:prstGeom>
        </p:spPr>
        <p:txBody>
          <a:bodyPr/>
          <a:lstStyle>
            <a:lvl1pPr marL="228589" indent="-228589" algn="ctr" defTabSz="914353">
              <a:buSzTx/>
              <a:buFontTx/>
              <a:buNone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18" indent="-171441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04843" indent="-190490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85833" indent="-214302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43011" indent="-214302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文本占位符 13"/>
          <p:cNvSpPr/>
          <p:nvPr>
            <p:ph type="body" sz="quarter" idx="13"/>
          </p:nvPr>
        </p:nvSpPr>
        <p:spPr>
          <a:xfrm>
            <a:off x="3382962" y="4628210"/>
            <a:ext cx="5426077" cy="296272"/>
          </a:xfrm>
          <a:prstGeom prst="rect">
            <a:avLst/>
          </a:prstGeom>
        </p:spPr>
        <p:txBody>
          <a:bodyPr anchor="ctr"/>
          <a:lstStyle/>
          <a:p>
            <a:pPr marL="0" indent="0" algn="ctr" defTabSz="914353">
              <a:buSzTx/>
              <a:buFontTx/>
              <a:buNone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www.uminsi.com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816"/>
          <p:cNvSpPr/>
          <p:nvPr/>
        </p:nvSpPr>
        <p:spPr>
          <a:xfrm>
            <a:off x="-1" y="2468984"/>
            <a:ext cx="12206290" cy="4389016"/>
          </a:xfrm>
          <a:prstGeom prst="rect">
            <a:avLst/>
          </a:prstGeom>
          <a:solidFill>
            <a:srgbClr val="4786FA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2" name="副标题 4"/>
          <p:cNvSpPr txBox="1"/>
          <p:nvPr>
            <p:ph type="body" sz="quarter" idx="1"/>
          </p:nvPr>
        </p:nvSpPr>
        <p:spPr>
          <a:xfrm>
            <a:off x="3972692" y="4491728"/>
            <a:ext cx="4260904" cy="558800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回家</a:t>
            </a:r>
          </a:p>
        </p:txBody>
      </p:sp>
      <p:sp>
        <p:nvSpPr>
          <p:cNvPr id="163" name="标题 3"/>
          <p:cNvSpPr txBox="1"/>
          <p:nvPr>
            <p:ph type="title"/>
          </p:nvPr>
        </p:nvSpPr>
        <p:spPr>
          <a:xfrm>
            <a:off x="3388800" y="3316178"/>
            <a:ext cx="5500261" cy="12796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题目讲解</a:t>
            </a:r>
          </a:p>
        </p:txBody>
      </p:sp>
      <p:sp>
        <p:nvSpPr>
          <p:cNvPr id="164" name="文本占位符 5"/>
          <p:cNvSpPr/>
          <p:nvPr>
            <p:ph type="body" idx="14"/>
          </p:nvPr>
        </p:nvSpPr>
        <p:spPr>
          <a:xfrm>
            <a:off x="8641126" y="5849615"/>
            <a:ext cx="3324964" cy="793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defTabSz="667478">
              <a:spcBef>
                <a:spcPts val="700"/>
              </a:spcBef>
              <a:buSzTx/>
              <a:buFontTx/>
              <a:buNone/>
              <a:defRPr sz="109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伴随终生的计算机科学教师</a:t>
            </a:r>
          </a:p>
          <a:p>
            <a:pPr marL="0" indent="0" defTabSz="667478">
              <a:spcBef>
                <a:spcPts val="700"/>
              </a:spcBef>
              <a:buSzTx/>
              <a:buFontTx/>
              <a:buNone/>
              <a:defRPr sz="109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官方网站：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www.uminsi.com</a:t>
            </a:r>
          </a:p>
        </p:txBody>
      </p:sp>
      <p:grpSp>
        <p:nvGrpSpPr>
          <p:cNvPr id="167" name="组 15"/>
          <p:cNvGrpSpPr/>
          <p:nvPr/>
        </p:nvGrpSpPr>
        <p:grpSpPr>
          <a:xfrm>
            <a:off x="5240862" y="1568985"/>
            <a:ext cx="1796144" cy="1800001"/>
            <a:chOff x="0" y="0"/>
            <a:chExt cx="1796142" cy="1800000"/>
          </a:xfrm>
        </p:grpSpPr>
        <p:sp>
          <p:nvSpPr>
            <p:cNvPr id="165" name="椭圆 9"/>
            <p:cNvSpPr/>
            <p:nvPr/>
          </p:nvSpPr>
          <p:spPr>
            <a:xfrm>
              <a:off x="-1" y="-1"/>
              <a:ext cx="1796144" cy="1800002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4786F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166" name="图片 14" descr="图片 1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8419" y="270999"/>
              <a:ext cx="1579299" cy="1442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8" name="椭圆 10"/>
          <p:cNvSpPr/>
          <p:nvPr/>
        </p:nvSpPr>
        <p:spPr>
          <a:xfrm>
            <a:off x="965200" y="5251450"/>
            <a:ext cx="695327" cy="69532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9" name="椭圆 11"/>
          <p:cNvSpPr/>
          <p:nvPr/>
        </p:nvSpPr>
        <p:spPr>
          <a:xfrm>
            <a:off x="915987" y="5203825"/>
            <a:ext cx="793751" cy="793750"/>
          </a:xfrm>
          <a:prstGeom prst="ellipse">
            <a:avLst/>
          </a:prstGeom>
          <a:ln w="349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0" name="矩形 12"/>
          <p:cNvSpPr/>
          <p:nvPr/>
        </p:nvSpPr>
        <p:spPr>
          <a:xfrm>
            <a:off x="1862138" y="5326062"/>
            <a:ext cx="1108076" cy="200026"/>
          </a:xfrm>
          <a:prstGeom prst="rect">
            <a:avLst/>
          </a:prstGeom>
          <a:solidFill>
            <a:srgbClr val="FFFFFF"/>
          </a:solidFill>
          <a:ln w="6350">
            <a:solidFill>
              <a:srgbClr val="46464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1" name="文本框 18"/>
          <p:cNvSpPr txBox="1"/>
          <p:nvPr/>
        </p:nvSpPr>
        <p:spPr>
          <a:xfrm>
            <a:off x="2399983" y="5295900"/>
            <a:ext cx="616586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200">
                <a:solidFill>
                  <a:srgbClr val="46464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c0per</a:t>
            </a:r>
          </a:p>
        </p:txBody>
      </p:sp>
      <p:sp>
        <p:nvSpPr>
          <p:cNvPr id="172" name="矩形 16"/>
          <p:cNvSpPr/>
          <p:nvPr/>
        </p:nvSpPr>
        <p:spPr>
          <a:xfrm>
            <a:off x="1862138" y="5326062"/>
            <a:ext cx="504826" cy="200026"/>
          </a:xfrm>
          <a:prstGeom prst="rect">
            <a:avLst/>
          </a:prstGeom>
          <a:solidFill>
            <a:srgbClr val="46464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3" name="文本框 17"/>
          <p:cNvSpPr txBox="1"/>
          <p:nvPr/>
        </p:nvSpPr>
        <p:spPr>
          <a:xfrm>
            <a:off x="1841183" y="5286375"/>
            <a:ext cx="584836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主讲人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300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298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99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01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03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文本框 6"/>
          <p:cNvSpPr txBox="1"/>
          <p:nvPr/>
        </p:nvSpPr>
        <p:spPr>
          <a:xfrm>
            <a:off x="4366086" y="2850530"/>
            <a:ext cx="3861436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400">
                <a:solidFill>
                  <a:srgbClr val="46464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感谢各位聆听</a:t>
            </a:r>
          </a:p>
        </p:txBody>
      </p:sp>
      <p:sp>
        <p:nvSpPr>
          <p:cNvPr id="305" name="文本框 7"/>
          <p:cNvSpPr txBox="1"/>
          <p:nvPr/>
        </p:nvSpPr>
        <p:spPr>
          <a:xfrm>
            <a:off x="4452447" y="3599865"/>
            <a:ext cx="3359786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Thanks for Listening</a:t>
            </a:r>
          </a:p>
        </p:txBody>
      </p:sp>
      <p:sp>
        <p:nvSpPr>
          <p:cNvPr id="306" name="文本框 9"/>
          <p:cNvSpPr txBox="1"/>
          <p:nvPr/>
        </p:nvSpPr>
        <p:spPr>
          <a:xfrm rot="840000">
            <a:off x="7663163" y="2811524"/>
            <a:ext cx="1804036" cy="180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600">
                <a:solidFill>
                  <a:srgbClr val="4786F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177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175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6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78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0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3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181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回家</a:t>
              </a:r>
            </a:p>
          </p:txBody>
        </p:sp>
        <p:sp>
          <p:nvSpPr>
            <p:cNvPr id="182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4" name="文本框 15"/>
          <p:cNvSpPr txBox="1"/>
          <p:nvPr/>
        </p:nvSpPr>
        <p:spPr>
          <a:xfrm>
            <a:off x="918844" y="1571370"/>
            <a:ext cx="10354310" cy="360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题目背景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给定一张 n 个点 m 条无向边的图。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寻找一个从 1 到 n 的路径，满足如下要求：</a:t>
            </a:r>
          </a:p>
          <a:p>
            <a:pPr marL="347578" indent="-347578">
              <a:spcBef>
                <a:spcPts val="400"/>
              </a:spcBef>
              <a:buSzPct val="100000"/>
              <a:buAutoNum type="arabicPeriod" startAt="1"/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点权的最大值尽可能小</a:t>
            </a:r>
          </a:p>
          <a:p>
            <a:pPr marL="347578" indent="-347578">
              <a:spcBef>
                <a:spcPts val="400"/>
              </a:spcBef>
              <a:buSzPct val="100000"/>
              <a:buAutoNum type="arabicPeriod" startAt="1"/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边权和小于等于 b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求最小的路径点权最大值。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188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186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7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89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91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4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192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回家</a:t>
              </a:r>
            </a:p>
          </p:txBody>
        </p:sp>
        <p:sp>
          <p:nvSpPr>
            <p:cNvPr id="193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5" name="1"/>
          <p:cNvSpPr/>
          <p:nvPr/>
        </p:nvSpPr>
        <p:spPr>
          <a:xfrm>
            <a:off x="4161561" y="1985953"/>
            <a:ext cx="444501" cy="444501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196" name="4"/>
          <p:cNvSpPr/>
          <p:nvPr/>
        </p:nvSpPr>
        <p:spPr>
          <a:xfrm>
            <a:off x="7484356" y="3717163"/>
            <a:ext cx="444501" cy="444501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197" name="3"/>
          <p:cNvSpPr/>
          <p:nvPr/>
        </p:nvSpPr>
        <p:spPr>
          <a:xfrm>
            <a:off x="4161561" y="3717163"/>
            <a:ext cx="444501" cy="444501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198" name="2"/>
          <p:cNvSpPr/>
          <p:nvPr/>
        </p:nvSpPr>
        <p:spPr>
          <a:xfrm>
            <a:off x="7484356" y="1985953"/>
            <a:ext cx="444501" cy="444501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cxnSp>
        <p:nvCxnSpPr>
          <p:cNvPr id="199" name="Connection Line"/>
          <p:cNvCxnSpPr>
            <a:stCxn id="195" idx="0"/>
            <a:endCxn id="198" idx="0"/>
          </p:cNvCxnSpPr>
          <p:nvPr/>
        </p:nvCxnSpPr>
        <p:spPr>
          <a:xfrm>
            <a:off x="4383811" y="2208203"/>
            <a:ext cx="3322796" cy="1"/>
          </a:xfrm>
          <a:prstGeom prst="straightConnector1">
            <a:avLst/>
          </a:prstGeom>
          <a:ln w="12700">
            <a:solidFill>
              <a:schemeClr val="accent1"/>
            </a:solidFill>
            <a:miter/>
          </a:ln>
        </p:spPr>
      </p:cxnSp>
      <p:cxnSp>
        <p:nvCxnSpPr>
          <p:cNvPr id="200" name="Connection Line"/>
          <p:cNvCxnSpPr>
            <a:stCxn id="196" idx="0"/>
            <a:endCxn id="198" idx="0"/>
          </p:cNvCxnSpPr>
          <p:nvPr/>
        </p:nvCxnSpPr>
        <p:spPr>
          <a:xfrm flipV="1">
            <a:off x="7706606" y="2208203"/>
            <a:ext cx="1" cy="1731211"/>
          </a:xfrm>
          <a:prstGeom prst="straightConnector1">
            <a:avLst/>
          </a:prstGeom>
          <a:ln w="12700">
            <a:solidFill>
              <a:schemeClr val="accent1"/>
            </a:solidFill>
            <a:miter/>
          </a:ln>
        </p:spPr>
      </p:cxnSp>
      <p:cxnSp>
        <p:nvCxnSpPr>
          <p:cNvPr id="201" name="Connection Line"/>
          <p:cNvCxnSpPr>
            <a:stCxn id="195" idx="0"/>
            <a:endCxn id="197" idx="0"/>
          </p:cNvCxnSpPr>
          <p:nvPr/>
        </p:nvCxnSpPr>
        <p:spPr>
          <a:xfrm>
            <a:off x="4383811" y="2208203"/>
            <a:ext cx="1" cy="1731211"/>
          </a:xfrm>
          <a:prstGeom prst="straightConnector1">
            <a:avLst/>
          </a:prstGeom>
          <a:ln w="12700">
            <a:solidFill>
              <a:schemeClr val="accent1"/>
            </a:solidFill>
            <a:miter/>
          </a:ln>
        </p:spPr>
      </p:cxnSp>
      <p:cxnSp>
        <p:nvCxnSpPr>
          <p:cNvPr id="202" name="Connection Line"/>
          <p:cNvCxnSpPr>
            <a:stCxn id="196" idx="0"/>
            <a:endCxn id="197" idx="0"/>
          </p:cNvCxnSpPr>
          <p:nvPr/>
        </p:nvCxnSpPr>
        <p:spPr>
          <a:xfrm flipH="1">
            <a:off x="4383811" y="3939413"/>
            <a:ext cx="3322796" cy="1"/>
          </a:xfrm>
          <a:prstGeom prst="straightConnector1">
            <a:avLst/>
          </a:prstGeom>
          <a:ln w="12700">
            <a:solidFill>
              <a:schemeClr val="accent1"/>
            </a:solidFill>
            <a:miter/>
          </a:ln>
        </p:spPr>
      </p:cxnSp>
      <p:sp>
        <p:nvSpPr>
          <p:cNvPr id="203" name="8"/>
          <p:cNvSpPr txBox="1"/>
          <p:nvPr/>
        </p:nvSpPr>
        <p:spPr>
          <a:xfrm>
            <a:off x="3888726" y="1734433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204" name="5"/>
          <p:cNvSpPr txBox="1"/>
          <p:nvPr/>
        </p:nvSpPr>
        <p:spPr>
          <a:xfrm>
            <a:off x="8008428" y="1734433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205" name="6"/>
          <p:cNvSpPr txBox="1"/>
          <p:nvPr/>
        </p:nvSpPr>
        <p:spPr>
          <a:xfrm>
            <a:off x="3888726" y="4040291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06" name="10"/>
          <p:cNvSpPr txBox="1"/>
          <p:nvPr/>
        </p:nvSpPr>
        <p:spPr>
          <a:xfrm>
            <a:off x="7944860" y="4040291"/>
            <a:ext cx="3584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207" name="2"/>
          <p:cNvSpPr txBox="1"/>
          <p:nvPr/>
        </p:nvSpPr>
        <p:spPr>
          <a:xfrm>
            <a:off x="5948577" y="1734433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08" name="1"/>
          <p:cNvSpPr txBox="1"/>
          <p:nvPr/>
        </p:nvSpPr>
        <p:spPr>
          <a:xfrm>
            <a:off x="7305776" y="2887088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09" name="4"/>
          <p:cNvSpPr txBox="1"/>
          <p:nvPr/>
        </p:nvSpPr>
        <p:spPr>
          <a:xfrm>
            <a:off x="4502931" y="2887088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10" name="3"/>
          <p:cNvSpPr txBox="1"/>
          <p:nvPr/>
        </p:nvSpPr>
        <p:spPr>
          <a:xfrm>
            <a:off x="5948577" y="4040291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11" name="需要在 8 个单位的时间内回到 4 号点"/>
          <p:cNvSpPr txBox="1"/>
          <p:nvPr/>
        </p:nvSpPr>
        <p:spPr>
          <a:xfrm>
            <a:off x="439405" y="5121100"/>
            <a:ext cx="381286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需要在 8 个单位的时间内回到 4 号点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6"/>
      <p:bldP build="whole" bldLvl="1" animBg="1" rev="0" advAuto="0" spid="207" grpId="13"/>
      <p:bldP build="whole" bldLvl="1" animBg="1" rev="0" advAuto="0" spid="195" grpId="2"/>
      <p:bldP build="whole" bldLvl="1" animBg="1" rev="0" advAuto="0" spid="196" grpId="7"/>
      <p:bldP build="whole" bldLvl="1" animBg="1" rev="0" advAuto="0" spid="201" grpId="4"/>
      <p:bldP build="whole" bldLvl="1" animBg="1" rev="0" advAuto="0" spid="198" grpId="3"/>
      <p:bldP build="whole" bldLvl="1" animBg="1" rev="0" advAuto="0" spid="202" grpId="8"/>
      <p:bldP build="whole" bldLvl="1" animBg="1" rev="0" advAuto="0" spid="203" grpId="9"/>
      <p:bldP build="whole" bldLvl="1" animBg="1" rev="0" advAuto="0" spid="206" grpId="12"/>
      <p:bldP build="whole" bldLvl="1" animBg="1" rev="0" advAuto="0" spid="204" grpId="10"/>
      <p:bldP build="whole" bldLvl="1" animBg="1" rev="0" advAuto="0" spid="200" grpId="5"/>
      <p:bldP build="whole" bldLvl="1" animBg="1" rev="0" advAuto="0" spid="199" grpId="1"/>
      <p:bldP build="whole" bldLvl="1" animBg="1" rev="0" advAuto="0" spid="208" grpId="15"/>
      <p:bldP build="whole" bldLvl="1" animBg="1" rev="0" advAuto="0" spid="209" grpId="14"/>
      <p:bldP build="whole" bldLvl="1" animBg="1" rev="0" advAuto="0" spid="205" grpId="11"/>
      <p:bldP build="whole" bldLvl="1" animBg="1" rev="0" advAuto="0" spid="211" grpId="17"/>
      <p:bldP build="whole" bldLvl="1" animBg="1" rev="0" advAuto="0" spid="210" grpId="1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215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213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4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16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18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1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219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回家</a:t>
              </a:r>
            </a:p>
          </p:txBody>
        </p:sp>
        <p:sp>
          <p:nvSpPr>
            <p:cNvPr id="220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22" name="1"/>
          <p:cNvSpPr/>
          <p:nvPr/>
        </p:nvSpPr>
        <p:spPr>
          <a:xfrm>
            <a:off x="4161561" y="1985953"/>
            <a:ext cx="444501" cy="444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223" name="4"/>
          <p:cNvSpPr/>
          <p:nvPr/>
        </p:nvSpPr>
        <p:spPr>
          <a:xfrm>
            <a:off x="7484356" y="3717163"/>
            <a:ext cx="444501" cy="444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224" name="3"/>
          <p:cNvSpPr/>
          <p:nvPr/>
        </p:nvSpPr>
        <p:spPr>
          <a:xfrm>
            <a:off x="4161561" y="3717163"/>
            <a:ext cx="444501" cy="444501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225" name="2"/>
          <p:cNvSpPr/>
          <p:nvPr/>
        </p:nvSpPr>
        <p:spPr>
          <a:xfrm>
            <a:off x="7484356" y="1985953"/>
            <a:ext cx="444501" cy="4445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cxnSp>
        <p:nvCxnSpPr>
          <p:cNvPr id="226" name="Connection Line"/>
          <p:cNvCxnSpPr>
            <a:stCxn id="222" idx="0"/>
            <a:endCxn id="225" idx="0"/>
          </p:cNvCxnSpPr>
          <p:nvPr/>
        </p:nvCxnSpPr>
        <p:spPr>
          <a:xfrm>
            <a:off x="4383811" y="2208203"/>
            <a:ext cx="3322796" cy="1"/>
          </a:xfrm>
          <a:prstGeom prst="straightConnector1">
            <a:avLst/>
          </a:prstGeom>
          <a:ln w="25400">
            <a:solidFill>
              <a:schemeClr val="accent2"/>
            </a:solidFill>
            <a:miter/>
          </a:ln>
        </p:spPr>
      </p:cxnSp>
      <p:cxnSp>
        <p:nvCxnSpPr>
          <p:cNvPr id="227" name="Connection Line"/>
          <p:cNvCxnSpPr>
            <a:stCxn id="223" idx="0"/>
            <a:endCxn id="225" idx="0"/>
          </p:cNvCxnSpPr>
          <p:nvPr/>
        </p:nvCxnSpPr>
        <p:spPr>
          <a:xfrm flipV="1">
            <a:off x="7706606" y="2208203"/>
            <a:ext cx="1" cy="1731211"/>
          </a:xfrm>
          <a:prstGeom prst="straightConnector1">
            <a:avLst/>
          </a:prstGeom>
          <a:ln w="25400">
            <a:solidFill>
              <a:schemeClr val="accent2"/>
            </a:solidFill>
            <a:miter/>
          </a:ln>
        </p:spPr>
      </p:cxnSp>
      <p:cxnSp>
        <p:nvCxnSpPr>
          <p:cNvPr id="228" name="Connection Line"/>
          <p:cNvCxnSpPr>
            <a:stCxn id="222" idx="0"/>
            <a:endCxn id="224" idx="0"/>
          </p:cNvCxnSpPr>
          <p:nvPr/>
        </p:nvCxnSpPr>
        <p:spPr>
          <a:xfrm>
            <a:off x="4383811" y="2208203"/>
            <a:ext cx="1" cy="1731211"/>
          </a:xfrm>
          <a:prstGeom prst="straightConnector1">
            <a:avLst/>
          </a:prstGeom>
          <a:ln w="12700">
            <a:solidFill>
              <a:schemeClr val="accent1"/>
            </a:solidFill>
            <a:miter/>
          </a:ln>
        </p:spPr>
      </p:cxnSp>
      <p:cxnSp>
        <p:nvCxnSpPr>
          <p:cNvPr id="229" name="Connection Line"/>
          <p:cNvCxnSpPr>
            <a:stCxn id="223" idx="0"/>
            <a:endCxn id="224" idx="0"/>
          </p:cNvCxnSpPr>
          <p:nvPr/>
        </p:nvCxnSpPr>
        <p:spPr>
          <a:xfrm flipH="1">
            <a:off x="4383811" y="3939413"/>
            <a:ext cx="3322796" cy="1"/>
          </a:xfrm>
          <a:prstGeom prst="straightConnector1">
            <a:avLst/>
          </a:prstGeom>
          <a:ln w="12700">
            <a:solidFill>
              <a:schemeClr val="accent1"/>
            </a:solidFill>
            <a:miter/>
          </a:ln>
        </p:spPr>
      </p:cxnSp>
      <p:sp>
        <p:nvSpPr>
          <p:cNvPr id="230" name="8"/>
          <p:cNvSpPr txBox="1"/>
          <p:nvPr/>
        </p:nvSpPr>
        <p:spPr>
          <a:xfrm>
            <a:off x="3888726" y="1734433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231" name="5"/>
          <p:cNvSpPr txBox="1"/>
          <p:nvPr/>
        </p:nvSpPr>
        <p:spPr>
          <a:xfrm>
            <a:off x="8008428" y="1734433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232" name="6"/>
          <p:cNvSpPr txBox="1"/>
          <p:nvPr/>
        </p:nvSpPr>
        <p:spPr>
          <a:xfrm>
            <a:off x="3888726" y="4040291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33" name="10"/>
          <p:cNvSpPr txBox="1"/>
          <p:nvPr/>
        </p:nvSpPr>
        <p:spPr>
          <a:xfrm>
            <a:off x="7944860" y="4040291"/>
            <a:ext cx="35841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234" name="2"/>
          <p:cNvSpPr txBox="1"/>
          <p:nvPr/>
        </p:nvSpPr>
        <p:spPr>
          <a:xfrm>
            <a:off x="5948577" y="1734433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35" name="1"/>
          <p:cNvSpPr txBox="1"/>
          <p:nvPr/>
        </p:nvSpPr>
        <p:spPr>
          <a:xfrm>
            <a:off x="7305775" y="2887088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36" name="4"/>
          <p:cNvSpPr txBox="1"/>
          <p:nvPr/>
        </p:nvSpPr>
        <p:spPr>
          <a:xfrm>
            <a:off x="4502931" y="2887088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37" name="3"/>
          <p:cNvSpPr txBox="1"/>
          <p:nvPr/>
        </p:nvSpPr>
        <p:spPr>
          <a:xfrm>
            <a:off x="5948577" y="4040291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38" name="需要在 8 个单位的时间内回到 4 号点"/>
          <p:cNvSpPr txBox="1"/>
          <p:nvPr/>
        </p:nvSpPr>
        <p:spPr>
          <a:xfrm>
            <a:off x="439405" y="5121100"/>
            <a:ext cx="381286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需要在 8 个单位的时间内回到 4 号点</a:t>
            </a:r>
          </a:p>
        </p:txBody>
      </p:sp>
      <p:sp>
        <p:nvSpPr>
          <p:cNvPr id="239" name="路径上的点的点权最小值为 10，故答案为 10。"/>
          <p:cNvSpPr txBox="1"/>
          <p:nvPr/>
        </p:nvSpPr>
        <p:spPr>
          <a:xfrm>
            <a:off x="439405" y="5750901"/>
            <a:ext cx="485451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路径上的点的点权最小值为 10，故答案为 10。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9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243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241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2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44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46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9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247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回家</a:t>
              </a:r>
            </a:p>
          </p:txBody>
        </p:sp>
        <p:sp>
          <p:nvSpPr>
            <p:cNvPr id="248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50" name="文本框 15"/>
          <p:cNvSpPr txBox="1"/>
          <p:nvPr/>
        </p:nvSpPr>
        <p:spPr>
          <a:xfrm>
            <a:off x="918844" y="1571370"/>
            <a:ext cx="10354310" cy="301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题解思路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首先，我们观察题目。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通过「最大值最小」这个关键信息，我们考虑二分答案的可行性。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假设我们二分出答案 mid，那么如何判断答案的可行性呢？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254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252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53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55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0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258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回家</a:t>
              </a:r>
            </a:p>
          </p:txBody>
        </p:sp>
        <p:sp>
          <p:nvSpPr>
            <p:cNvPr id="259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1" name="文本框 15"/>
          <p:cNvSpPr txBox="1"/>
          <p:nvPr/>
        </p:nvSpPr>
        <p:spPr>
          <a:xfrm>
            <a:off x="918844" y="1571370"/>
            <a:ext cx="10354310" cy="345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题解思路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对于 mid，这张图中所有的 </a:t>
            </a:r>
            <a14:m>
              <m:oMath>
                <m:sSub>
                  <m:e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k</m:t>
                    </m:r>
                  </m:e>
                  <m:sub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&gt;</m:t>
                </m:r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  <a:r>
              <a:t> 的点变为不可达。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那么只需判断由 1 到 n 的最短路长度是否小于等于 b 即可。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由此可判断可行性。</a:t>
            </a:r>
          </a:p>
          <a:p>
            <a:pPr lvl="1"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265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263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64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66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68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1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269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回家</a:t>
              </a:r>
            </a:p>
          </p:txBody>
        </p:sp>
        <p:sp>
          <p:nvSpPr>
            <p:cNvPr id="270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72" name="文本框 15"/>
          <p:cNvSpPr txBox="1"/>
          <p:nvPr/>
        </p:nvSpPr>
        <p:spPr>
          <a:xfrm>
            <a:off x="918844" y="1571370"/>
            <a:ext cx="10354310" cy="390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题解思路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我们再来讨论答案是否单调，这是我们二分的根据。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对于任意一个可行的答案 mid，mid + 1 必定也是可行的答案。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我们只需要找到最小的 mid，即为本题答案。</a:t>
            </a:r>
          </a:p>
          <a:p>
            <a:pPr lvl="1"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code1.png" descr="cod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090" y="-896791"/>
            <a:ext cx="6191820" cy="86515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9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277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275" name="图片 7" descr="图片 7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76" name="图片 8" descr="图片 8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78" name="图片 6" descr="图片 6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80" name="图片 9" descr="图片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3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281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回家</a:t>
              </a:r>
            </a:p>
          </p:txBody>
        </p:sp>
        <p:sp>
          <p:nvSpPr>
            <p:cNvPr id="282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84" name="文本框 15"/>
          <p:cNvSpPr txBox="1"/>
          <p:nvPr/>
        </p:nvSpPr>
        <p:spPr>
          <a:xfrm>
            <a:off x="918844" y="1571370"/>
            <a:ext cx="1035431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代码实现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code2.png" descr="cod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6472" y="-400023"/>
            <a:ext cx="9833037" cy="809779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1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289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287" name="图片 7" descr="图片 7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8" name="图片 8" descr="图片 8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90" name="图片 6" descr="图片 6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图片 9" descr="图片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5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293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回家</a:t>
              </a:r>
            </a:p>
          </p:txBody>
        </p:sp>
        <p:sp>
          <p:nvSpPr>
            <p:cNvPr id="294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96" name="文本框 15"/>
          <p:cNvSpPr txBox="1"/>
          <p:nvPr/>
        </p:nvSpPr>
        <p:spPr>
          <a:xfrm>
            <a:off x="918844" y="1571370"/>
            <a:ext cx="1035431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代码实现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