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Right To Left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44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题目背景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现有一个字符串。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我们可以通过若干次插入 / 删除字母（在原串中出现过的），使这个字符串变为回文串。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对于每一种字母，有每次插入 / 删除的代价。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求最小的代价。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cabadc"/>
          <p:cNvSpPr txBox="1"/>
          <p:nvPr/>
        </p:nvSpPr>
        <p:spPr>
          <a:xfrm>
            <a:off x="5020116" y="1413591"/>
            <a:ext cx="2151768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cabadc</a:t>
            </a:r>
          </a:p>
        </p:txBody>
      </p:sp>
      <p:graphicFrame>
        <p:nvGraphicFramePr>
          <p:cNvPr id="196" name="Table"/>
          <p:cNvGraphicFramePr/>
          <p:nvPr/>
        </p:nvGraphicFramePr>
        <p:xfrm>
          <a:off x="1137801" y="3408204"/>
          <a:ext cx="1633231" cy="258475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40176"/>
                <a:gridCol w="540176"/>
                <a:gridCol w="540176"/>
              </a:tblGrid>
              <a:tr h="51441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代价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插入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删除</a:t>
                      </a:r>
                    </a:p>
                  </a:txBody>
                  <a:tcPr marL="0" marR="0" marT="0" marB="0" anchor="ctr" anchorCtr="0" horzOverflow="overflow"/>
                </a:tc>
              </a:tr>
              <a:tr h="51441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80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70</a:t>
                      </a:r>
                    </a:p>
                  </a:txBody>
                  <a:tcPr marL="0" marR="0" marT="0" marB="0" anchor="ctr" anchorCtr="0" horzOverflow="overflow"/>
                </a:tc>
              </a:tr>
              <a:tr h="51441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100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55</a:t>
                      </a:r>
                    </a:p>
                  </a:txBody>
                  <a:tcPr marL="0" marR="0" marT="0" marB="0" anchor="ctr" anchorCtr="0" horzOverflow="overflow"/>
                </a:tc>
              </a:tr>
              <a:tr h="51441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90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35</a:t>
                      </a:r>
                    </a:p>
                  </a:txBody>
                  <a:tcPr marL="0" marR="0" marT="0" marB="0" anchor="ctr" anchorCtr="0" horzOverflow="overflow"/>
                </a:tc>
              </a:tr>
              <a:tr h="51441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110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130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删去 d：代价 110"/>
          <p:cNvSpPr txBox="1"/>
          <p:nvPr/>
        </p:nvSpPr>
        <p:spPr>
          <a:xfrm>
            <a:off x="3647826" y="3077619"/>
            <a:ext cx="186585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删去 d：代价 110</a:t>
            </a:r>
          </a:p>
        </p:txBody>
      </p:sp>
      <p:sp>
        <p:nvSpPr>
          <p:cNvPr id="198" name="cabac"/>
          <p:cNvSpPr txBox="1"/>
          <p:nvPr/>
        </p:nvSpPr>
        <p:spPr>
          <a:xfrm>
            <a:off x="3935619" y="3667656"/>
            <a:ext cx="129027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cabac</a:t>
            </a:r>
          </a:p>
        </p:txBody>
      </p:sp>
      <p:sp>
        <p:nvSpPr>
          <p:cNvPr id="199" name="插入 d：代价 130"/>
          <p:cNvSpPr txBox="1"/>
          <p:nvPr/>
        </p:nvSpPr>
        <p:spPr>
          <a:xfrm>
            <a:off x="6139551" y="3077619"/>
            <a:ext cx="188271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插入 d：代价 130</a:t>
            </a:r>
          </a:p>
        </p:txBody>
      </p:sp>
      <p:sp>
        <p:nvSpPr>
          <p:cNvPr id="200" name="cdabadc"/>
          <p:cNvSpPr txBox="1"/>
          <p:nvPr/>
        </p:nvSpPr>
        <p:spPr>
          <a:xfrm>
            <a:off x="6188562" y="3667656"/>
            <a:ext cx="178468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cdabadc</a:t>
            </a:r>
          </a:p>
        </p:txBody>
      </p:sp>
      <p:sp>
        <p:nvSpPr>
          <p:cNvPr id="201" name="删去 b、d：代价 185"/>
          <p:cNvSpPr txBox="1"/>
          <p:nvPr/>
        </p:nvSpPr>
        <p:spPr>
          <a:xfrm>
            <a:off x="8935924" y="3077619"/>
            <a:ext cx="223844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删去 b、d：代价 185</a:t>
            </a:r>
          </a:p>
        </p:txBody>
      </p:sp>
      <p:sp>
        <p:nvSpPr>
          <p:cNvPr id="202" name="caac"/>
          <p:cNvSpPr txBox="1"/>
          <p:nvPr/>
        </p:nvSpPr>
        <p:spPr>
          <a:xfrm>
            <a:off x="9533618" y="3667656"/>
            <a:ext cx="104306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caac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4"/>
      <p:bldP build="whole" bldLvl="1" animBg="1" rev="0" advAuto="0" spid="201" grpId="7"/>
      <p:bldP build="whole" bldLvl="1" animBg="1" rev="0" advAuto="0" spid="196" grpId="2"/>
      <p:bldP build="whole" bldLvl="1" animBg="1" rev="0" advAuto="0" spid="197" grpId="3"/>
      <p:bldP build="whole" bldLvl="1" animBg="1" rev="0" advAuto="0" spid="199" grpId="5"/>
      <p:bldP build="whole" bldLvl="1" animBg="1" rev="0" advAuto="0" spid="200" grpId="6"/>
      <p:bldP build="whole" bldLvl="1" animBg="1" rev="0" advAuto="0" spid="195" grpId="1"/>
      <p:bldP build="whole" bldLvl="1" animBg="1" rev="0" advAuto="0" spid="202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06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04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5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7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9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10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211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3" name="文本框 15"/>
          <p:cNvSpPr txBox="1"/>
          <p:nvPr/>
        </p:nvSpPr>
        <p:spPr>
          <a:xfrm>
            <a:off x="918844" y="1571370"/>
            <a:ext cx="10354310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首先，我们观察题目。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可以发现，本题所求即为通过删除/插入若干字母，使其成为回文串的最小代价。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不难想出，我们可以使用区间 DP 来解决这道问题。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区间 DP 需要 </a:t>
            </a:r>
            <a14:m>
              <m:oMath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的复杂度，可以通过这道题。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1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1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21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22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4" name="文本框 15"/>
          <p:cNvSpPr txBox="1"/>
          <p:nvPr/>
        </p:nvSpPr>
        <p:spPr>
          <a:xfrm>
            <a:off x="918844" y="1571370"/>
            <a:ext cx="10354310" cy="6001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我们令 </a:t>
            </a:r>
            <a14:m>
              <m:oMath>
                <m:sSub>
                  <m:e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表示将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至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操作为回文串的最小代价。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转移时，我们需要考虑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是否相等。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· 如果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相等，显然 </a:t>
            </a:r>
            <a14:m>
              <m:oMath>
                <m:sSub>
                  <m:e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可从 </a:t>
            </a:r>
            <a14:m>
              <m:oMath>
                <m:sSub>
                  <m:e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转移而来。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· 如果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不相等，那么考虑如下操作：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1. 将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删去，从 </a:t>
            </a:r>
            <a14:m>
              <m:oMath>
                <m:sSub>
                  <m:e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2. 将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删去，从 </a:t>
            </a:r>
            <a14:m>
              <m:oMath>
                <m:sSub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3. 在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右侧插入一个与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相同的字符，从 </a:t>
            </a:r>
            <a14:m>
              <m:oMath>
                <m:sSub>
                  <m:e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4. 在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左侧插入一个与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相同的字符，从 </a:t>
            </a:r>
            <a14:m>
              <m:oMath>
                <m:sSub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2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2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2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32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23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5" name="文本框 15"/>
          <p:cNvSpPr txBox="1"/>
          <p:nvPr/>
        </p:nvSpPr>
        <p:spPr>
          <a:xfrm>
            <a:off x="918844" y="1571370"/>
            <a:ext cx="10354310" cy="2941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写成式子：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14:m>
              <m:oMath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min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如果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相等，再与 </a:t>
            </a:r>
            <a14:m>
              <m:oMath>
                <m:sSub>
                  <m:e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取最小值。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379" y="142596"/>
            <a:ext cx="10535808" cy="74499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4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38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41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3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44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245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7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51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49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0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2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256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257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