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6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6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5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2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98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32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51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60541-3733-4866-ACEB-3F5F2B85CF8D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49C501E-9769-4E1F-B4F0-AC551ED8F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F4910-CCFC-43AF-BEB3-FDC91E0BE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PROTÓTIPO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14EE7-BF36-4F23-B8E5-497FB48E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765" y="3870446"/>
            <a:ext cx="9228201" cy="1645920"/>
          </a:xfrm>
        </p:spPr>
        <p:txBody>
          <a:bodyPr>
            <a:normAutofit/>
          </a:bodyPr>
          <a:lstStyle/>
          <a:p>
            <a:r>
              <a:rPr lang="pt-BR" sz="2000" spc="600" dirty="0">
                <a:latin typeface="Bahnschrift SemiBold SemiConden" panose="020B0502040204020203" pitchFamily="34" charset="0"/>
                <a:cs typeface="Calibri Light" panose="020F0302020204030204" pitchFamily="34" charset="0"/>
              </a:rPr>
              <a:t>Requisitos Funcionais e Não Funcionais.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CD53F9-18DA-4E3D-9FC9-7C78169FB23D}"/>
              </a:ext>
            </a:extLst>
          </p:cNvPr>
          <p:cNvSpPr txBox="1"/>
          <p:nvPr/>
        </p:nvSpPr>
        <p:spPr>
          <a:xfrm>
            <a:off x="0" y="6473323"/>
            <a:ext cx="1148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MATHEUS CORTES BARBEIRO, LUCAS MELO DOS REIS</a:t>
            </a:r>
          </a:p>
        </p:txBody>
      </p:sp>
    </p:spTree>
    <p:extLst>
      <p:ext uri="{BB962C8B-B14F-4D97-AF65-F5344CB8AC3E}">
        <p14:creationId xmlns:p14="http://schemas.microsoft.com/office/powerpoint/2010/main" val="314783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1D2F8-A11B-4CC8-B186-C6A0DB1C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26" y="213822"/>
            <a:ext cx="10772775" cy="1658198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REQUISITOS</a:t>
            </a:r>
            <a:r>
              <a:rPr lang="pt-B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F153B-D27F-4742-B632-5D6B3A80D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91" y="2027974"/>
            <a:ext cx="2518946" cy="376618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9600" dirty="0">
                <a:latin typeface="Bahnschrift SemiBold SemiConden" panose="020B0502040204020203" pitchFamily="34" charset="0"/>
              </a:rPr>
              <a:t>CREATE:</a:t>
            </a:r>
          </a:p>
          <a:p>
            <a:endParaRPr lang="pt-BR" dirty="0"/>
          </a:p>
          <a:p>
            <a:pPr lvl="1">
              <a:buFontTx/>
              <a:buChar char="-"/>
            </a:pPr>
            <a:r>
              <a:rPr lang="pt-BR" sz="7200" dirty="0">
                <a:latin typeface="Bahnschrift Light Condensed" panose="020B0502040204020203" pitchFamily="34" charset="0"/>
              </a:rPr>
              <a:t>Permitir que os usuários criem perfis individuais no aplicativo.</a:t>
            </a:r>
          </a:p>
          <a:p>
            <a:pPr marL="4572" lvl="1" indent="0">
              <a:buNone/>
            </a:pPr>
            <a:endParaRPr lang="pt-BR" sz="7200" dirty="0">
              <a:latin typeface="Bahnschrift Light Condensed" panose="020B0502040204020203" pitchFamily="34" charset="0"/>
            </a:endParaRPr>
          </a:p>
          <a:p>
            <a:pPr lvl="1">
              <a:buFontTx/>
              <a:buChar char="-"/>
            </a:pPr>
            <a:r>
              <a:rPr lang="pt-BR" sz="7200" dirty="0">
                <a:latin typeface="Bahnschrift Light Condensed" panose="020B0502040204020203" pitchFamily="34" charset="0"/>
              </a:rPr>
              <a:t>Criar novas tarefas e atividades educacionais para os usuários realizarem.</a:t>
            </a:r>
          </a:p>
          <a:p>
            <a:pPr marL="4572" lvl="1" indent="0">
              <a:buNone/>
            </a:pPr>
            <a:endParaRPr lang="pt-BR" sz="7200" dirty="0">
              <a:latin typeface="Bahnschrift Light Condensed" panose="020B0502040204020203" pitchFamily="34" charset="0"/>
            </a:endParaRPr>
          </a:p>
          <a:p>
            <a:pPr lvl="1">
              <a:buFontTx/>
              <a:buChar char="-"/>
            </a:pPr>
            <a:r>
              <a:rPr lang="pt-BR" sz="7200" dirty="0">
                <a:latin typeface="Bahnschrift Light Condensed" panose="020B0502040204020203" pitchFamily="34" charset="0"/>
              </a:rPr>
              <a:t>Capacidade de adicionar novos itens ao dicionário do aplicativo.</a:t>
            </a:r>
          </a:p>
          <a:p>
            <a:pPr marL="4572" lvl="1" indent="0">
              <a:buNone/>
            </a:pPr>
            <a:endParaRPr lang="pt-BR" sz="7200" dirty="0">
              <a:latin typeface="Bahnschrift Light Condensed" panose="020B0502040204020203" pitchFamily="34" charset="0"/>
            </a:endParaRPr>
          </a:p>
          <a:p>
            <a:br>
              <a:rPr lang="pt-BR" sz="7200" dirty="0">
                <a:latin typeface="Bahnschrift Light Condensed" panose="020B0502040204020203" pitchFamily="34" charset="0"/>
              </a:rPr>
            </a:br>
            <a:endParaRPr lang="pt-BR" sz="7200" dirty="0">
              <a:latin typeface="Bahnschrift Light Condensed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1A9AA5-E23A-48D8-97DE-084259C57C75}"/>
              </a:ext>
            </a:extLst>
          </p:cNvPr>
          <p:cNvSpPr txBox="1"/>
          <p:nvPr/>
        </p:nvSpPr>
        <p:spPr>
          <a:xfrm>
            <a:off x="6093500" y="1889361"/>
            <a:ext cx="25415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UPDATE</a:t>
            </a:r>
            <a:r>
              <a:rPr lang="pt-BR" dirty="0">
                <a:latin typeface="Bahnschrift SemiBold SemiConden" panose="020B0502040204020203" pitchFamily="34" charset="0"/>
              </a:rPr>
              <a:t>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 Condensed" panose="020B0502040204020203" pitchFamily="34" charset="0"/>
              </a:rPr>
              <a:t>Permitir que os usuários atualizem seus perfis, incluindo informações como nome.</a:t>
            </a:r>
          </a:p>
          <a:p>
            <a:endParaRPr lang="pt-BR" dirty="0">
              <a:latin typeface="Bahnschrift Light 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 Condensed" panose="020B0502040204020203" pitchFamily="34" charset="0"/>
              </a:rPr>
              <a:t>Editar anotações feitas no bloco de notas do diário.</a:t>
            </a:r>
          </a:p>
          <a:p>
            <a:endParaRPr lang="pt-BR" dirty="0">
              <a:latin typeface="Bahnschrift Light 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 Condensed" panose="020B0502040204020203" pitchFamily="34" charset="0"/>
              </a:rPr>
              <a:t>Atualizar configurações de acessibilidade, como tamanho de fonte e cores de fundo.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1672F4-443D-453E-A747-B09498D98C85}"/>
              </a:ext>
            </a:extLst>
          </p:cNvPr>
          <p:cNvSpPr txBox="1"/>
          <p:nvPr/>
        </p:nvSpPr>
        <p:spPr>
          <a:xfrm>
            <a:off x="8881152" y="1911254"/>
            <a:ext cx="30097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DELETE</a:t>
            </a:r>
            <a:r>
              <a:rPr lang="pt-BR" dirty="0">
                <a:latin typeface="Bahnschrift SemiBold SemiConden" panose="020B0502040204020203" pitchFamily="34" charset="0"/>
              </a:rPr>
              <a:t>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 Condensed" panose="020B0502040204020203" pitchFamily="34" charset="0"/>
              </a:rPr>
              <a:t>Excluir tarefas incompletas ou desnecessárias da lista de tarefas.</a:t>
            </a:r>
          </a:p>
          <a:p>
            <a:endParaRPr lang="pt-BR" dirty="0">
              <a:latin typeface="Bahnschrift Light 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 Condensed" panose="020B0502040204020203" pitchFamily="34" charset="0"/>
              </a:rPr>
              <a:t>Remover entradas do diário, se o usuário assim desejar.</a:t>
            </a:r>
          </a:p>
          <a:p>
            <a:endParaRPr lang="pt-BR" dirty="0">
              <a:latin typeface="Bahnschrift Light 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 Condensed" panose="020B0502040204020203" pitchFamily="34" charset="0"/>
              </a:rPr>
              <a:t>Excluir palavras específicas do dicionário, se necessário.</a:t>
            </a:r>
          </a:p>
          <a:p>
            <a:endParaRPr lang="pt-BR" sz="1600" dirty="0">
              <a:latin typeface="Bahnschrift Light Condensed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4CEB61-7295-487C-85DC-9A349AFAE5A4}"/>
              </a:ext>
            </a:extLst>
          </p:cNvPr>
          <p:cNvSpPr txBox="1"/>
          <p:nvPr/>
        </p:nvSpPr>
        <p:spPr>
          <a:xfrm>
            <a:off x="3176170" y="1911254"/>
            <a:ext cx="279879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READ</a:t>
            </a:r>
            <a:r>
              <a:rPr lang="pt-BR" dirty="0">
                <a:latin typeface="Bahnschrift SemiBold SemiConden" panose="020B0502040204020203" pitchFamily="34" charset="0"/>
              </a:rPr>
              <a:t>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 Condensed" panose="020B0502040204020203" pitchFamily="34" charset="0"/>
              </a:rPr>
              <a:t>Visualizar tarefas disponíveis e descrições claras sobre cada uma delas.</a:t>
            </a:r>
          </a:p>
          <a:p>
            <a:endParaRPr lang="pt-BR" dirty="0">
              <a:latin typeface="Bahnschrift Light 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 Condensed" panose="020B0502040204020203" pitchFamily="34" charset="0"/>
              </a:rPr>
              <a:t>Acessar as lições já concluídas, juntamente com o feedback associado.</a:t>
            </a:r>
          </a:p>
          <a:p>
            <a:endParaRPr lang="pt-BR" dirty="0">
              <a:latin typeface="Bahnschrift Light 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Bahnschrift Light Condensed" panose="020B0502040204020203" pitchFamily="34" charset="0"/>
              </a:rPr>
              <a:t>Ler definições de palavras consultadas no dicionário, incluindo a pronúncia e a divisão em sílabas.</a:t>
            </a:r>
          </a:p>
          <a:p>
            <a:endParaRPr lang="pt-BR" dirty="0">
              <a:latin typeface="Bahnschrift Light Condensed" panose="020B0502040204020203" pitchFamily="34" charset="0"/>
            </a:endParaRPr>
          </a:p>
          <a:p>
            <a:r>
              <a:rPr lang="pt-BR" dirty="0">
                <a:latin typeface="Bahnschrift Light Condensed" panose="020B0502040204020203" pitchFamily="34" charset="0"/>
              </a:rPr>
              <a:t> </a:t>
            </a:r>
            <a:endParaRPr lang="pt-BR" sz="2000" dirty="0">
              <a:latin typeface="Bahnschrift Light Condensed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189FC8-8BE2-464D-A7B3-E306129E8EB3}"/>
              </a:ext>
            </a:extLst>
          </p:cNvPr>
          <p:cNvCxnSpPr/>
          <p:nvPr/>
        </p:nvCxnSpPr>
        <p:spPr>
          <a:xfrm>
            <a:off x="3057637" y="1872020"/>
            <a:ext cx="0" cy="4408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C53BB65-608F-4C84-99FB-4C0B33416FFA}"/>
              </a:ext>
            </a:extLst>
          </p:cNvPr>
          <p:cNvCxnSpPr/>
          <p:nvPr/>
        </p:nvCxnSpPr>
        <p:spPr>
          <a:xfrm>
            <a:off x="5984605" y="1872020"/>
            <a:ext cx="0" cy="4408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F71A59D-61F1-4926-A498-6F24DFFF1FBB}"/>
              </a:ext>
            </a:extLst>
          </p:cNvPr>
          <p:cNvCxnSpPr/>
          <p:nvPr/>
        </p:nvCxnSpPr>
        <p:spPr>
          <a:xfrm>
            <a:off x="8774075" y="1889361"/>
            <a:ext cx="0" cy="4408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292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9ECA4-B6FD-49E6-9568-313AB83E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17" y="90644"/>
            <a:ext cx="11975043" cy="1658198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REQUISITOS</a:t>
            </a:r>
            <a:r>
              <a:rPr lang="pt-B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9B8B8-2FF3-4FDB-B34E-91581B24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24" y="1722535"/>
            <a:ext cx="4346313" cy="47870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1600" b="1" dirty="0">
                <a:latin typeface="Bahnschrift SemiBold SemiConden" panose="020B0502040204020203" pitchFamily="34" charset="0"/>
              </a:rPr>
              <a:t>FACILIDADE DE ACESSO: </a:t>
            </a:r>
            <a:r>
              <a:rPr lang="pt-BR" sz="1600" dirty="0">
                <a:latin typeface="Bahnschrift Light Condensed" panose="020B0502040204020203" pitchFamily="34" charset="0"/>
              </a:rPr>
              <a:t>O aplicativo deve ser intuitivo e acessível, especialmente pensado para crianças com dislexia.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1600" b="1" dirty="0">
                <a:latin typeface="Bahnschrift SemiBold SemiConden" panose="020B0502040204020203" pitchFamily="34" charset="0"/>
              </a:rPr>
              <a:t>DESIGN PRÁTICO: </a:t>
            </a:r>
            <a:r>
              <a:rPr lang="pt-BR" sz="1600" dirty="0">
                <a:latin typeface="Bahnschrift Light Condensed" panose="020B0502040204020203" pitchFamily="34" charset="0"/>
              </a:rPr>
              <a:t>O design do aplicativo deve ser simples e funcional, priorizando a clareza e facilidade de uso, com interface intuitiva e elementos visuais compreensíveis.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6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1600" b="1" dirty="0">
                <a:latin typeface="Bahnschrift SemiBold SemiConden" panose="020B0502040204020203" pitchFamily="34" charset="0"/>
              </a:rPr>
              <a:t>ACESSIBILIDADE: </a:t>
            </a:r>
            <a:r>
              <a:rPr lang="pt-BR" sz="1600" dirty="0">
                <a:latin typeface="Bahnschrift Light Condensed" panose="020B0502040204020203" pitchFamily="34" charset="0"/>
              </a:rPr>
              <a:t>Ajuste no tamanho de fontes, suporte de leitura por voz, modo noturno.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1600" b="1" dirty="0">
                <a:latin typeface="Bahnschrift SemiBold SemiConden" panose="020B0502040204020203" pitchFamily="34" charset="0"/>
              </a:rPr>
              <a:t>SEGURANÇA: </a:t>
            </a:r>
            <a:r>
              <a:rPr lang="pt-BR" sz="1600" dirty="0">
                <a:latin typeface="Bahnschrift Light Condensed" panose="020B0502040204020203" pitchFamily="34" charset="0"/>
              </a:rPr>
              <a:t>Informações pessoais armazenadas no Banco de Dados.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1600" b="1" dirty="0">
                <a:latin typeface="Bahnschrift SemiBold SemiConden" panose="020B0502040204020203" pitchFamily="34" charset="0"/>
              </a:rPr>
              <a:t>FIXAÇÃO DE LEITURA: </a:t>
            </a:r>
            <a:r>
              <a:rPr lang="pt-BR" sz="1600" dirty="0">
                <a:latin typeface="Bahnschrift Light Condensed" panose="020B0502040204020203" pitchFamily="34" charset="0"/>
              </a:rPr>
              <a:t>Atividades repetitivas com opção de ouvir textos ou imagens por saída de som.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0842F5-177B-4DBA-B20D-3080340F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4" y="1937597"/>
            <a:ext cx="2277638" cy="4049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817AB7-9ABA-4DA1-9211-07591280B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10" y="1937597"/>
            <a:ext cx="2277638" cy="4049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88133D-D26B-491A-82EF-08B2A2718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738" y="1940236"/>
            <a:ext cx="2277638" cy="4049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1C60586-991F-4246-B230-7FE008FCB73C}"/>
              </a:ext>
            </a:extLst>
          </p:cNvPr>
          <p:cNvCxnSpPr>
            <a:cxnSpLocks/>
          </p:cNvCxnSpPr>
          <p:nvPr/>
        </p:nvCxnSpPr>
        <p:spPr>
          <a:xfrm>
            <a:off x="422694" y="2656936"/>
            <a:ext cx="39116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7CB84DE-F2DD-4E82-82AC-F25CEA35DC91}"/>
              </a:ext>
            </a:extLst>
          </p:cNvPr>
          <p:cNvCxnSpPr>
            <a:cxnSpLocks/>
          </p:cNvCxnSpPr>
          <p:nvPr/>
        </p:nvCxnSpPr>
        <p:spPr>
          <a:xfrm>
            <a:off x="491705" y="3758243"/>
            <a:ext cx="39116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A5FA230-D8C9-40CC-A18B-2B07A3161040}"/>
              </a:ext>
            </a:extLst>
          </p:cNvPr>
          <p:cNvCxnSpPr>
            <a:cxnSpLocks/>
          </p:cNvCxnSpPr>
          <p:nvPr/>
        </p:nvCxnSpPr>
        <p:spPr>
          <a:xfrm>
            <a:off x="491705" y="4802038"/>
            <a:ext cx="39116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342BE6C-5640-494E-8543-29C02DBB177E}"/>
              </a:ext>
            </a:extLst>
          </p:cNvPr>
          <p:cNvCxnSpPr>
            <a:cxnSpLocks/>
          </p:cNvCxnSpPr>
          <p:nvPr/>
        </p:nvCxnSpPr>
        <p:spPr>
          <a:xfrm>
            <a:off x="491705" y="5733691"/>
            <a:ext cx="39116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A6FDCD-A524-4D32-B8A6-30DBDD38F8FD}"/>
              </a:ext>
            </a:extLst>
          </p:cNvPr>
          <p:cNvSpPr txBox="1"/>
          <p:nvPr/>
        </p:nvSpPr>
        <p:spPr>
          <a:xfrm>
            <a:off x="4611937" y="141701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PROTÓTIPO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DEC373-701A-42D7-A418-2F8DBB3BD9C2}"/>
              </a:ext>
            </a:extLst>
          </p:cNvPr>
          <p:cNvSpPr txBox="1"/>
          <p:nvPr/>
        </p:nvSpPr>
        <p:spPr>
          <a:xfrm>
            <a:off x="5492151" y="5990820"/>
            <a:ext cx="1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MENU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43E2BA-4759-49EB-8644-904BF98A2B4C}"/>
              </a:ext>
            </a:extLst>
          </p:cNvPr>
          <p:cNvSpPr txBox="1"/>
          <p:nvPr/>
        </p:nvSpPr>
        <p:spPr>
          <a:xfrm>
            <a:off x="7769789" y="5990820"/>
            <a:ext cx="162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DICIONÁRIO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4BD60D-971A-4778-9D59-A3A532458AEB}"/>
              </a:ext>
            </a:extLst>
          </p:cNvPr>
          <p:cNvSpPr txBox="1"/>
          <p:nvPr/>
        </p:nvSpPr>
        <p:spPr>
          <a:xfrm>
            <a:off x="10462706" y="5986731"/>
            <a:ext cx="1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TAREFA</a:t>
            </a:r>
          </a:p>
        </p:txBody>
      </p:sp>
    </p:spTree>
    <p:extLst>
      <p:ext uri="{BB962C8B-B14F-4D97-AF65-F5344CB8AC3E}">
        <p14:creationId xmlns:p14="http://schemas.microsoft.com/office/powerpoint/2010/main" val="41725056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64</TotalTime>
  <Words>265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Bahnschrift Light Condensed</vt:lpstr>
      <vt:lpstr>Bahnschrift SemiBold SemiConden</vt:lpstr>
      <vt:lpstr>Calibri Light</vt:lpstr>
      <vt:lpstr>Wingdings</vt:lpstr>
      <vt:lpstr>Metropolitano</vt:lpstr>
      <vt:lpstr>PROTÓTIPO</vt:lpstr>
      <vt:lpstr>REQUISITOS FUNCIONAIS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</dc:title>
  <dc:creator>CAMARGO</dc:creator>
  <cp:lastModifiedBy>CAMARGO</cp:lastModifiedBy>
  <cp:revision>8</cp:revision>
  <dcterms:created xsi:type="dcterms:W3CDTF">2024-05-13T16:38:40Z</dcterms:created>
  <dcterms:modified xsi:type="dcterms:W3CDTF">2024-05-13T17:42:49Z</dcterms:modified>
</cp:coreProperties>
</file>