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71" r:id="rId7"/>
    <p:sldId id="270" r:id="rId8"/>
    <p:sldId id="262" r:id="rId9"/>
    <p:sldId id="263" r:id="rId10"/>
    <p:sldId id="264" r:id="rId11"/>
    <p:sldId id="265" r:id="rId12"/>
    <p:sldId id="258" r:id="rId13"/>
    <p:sldId id="266" r:id="rId14"/>
    <p:sldId id="267" r:id="rId15"/>
    <p:sldId id="268" r:id="rId16"/>
    <p:sldId id="269" r:id="rId17"/>
    <p:sldId id="272" r:id="rId18"/>
    <p:sldId id="273" r:id="rId19"/>
  </p:sldIdLst>
  <p:sldSz cx="18288000" cy="10287000"/>
  <p:notesSz cx="6858000" cy="9144000"/>
  <p:embeddedFontLst>
    <p:embeddedFont>
      <p:font typeface="Bahnschrift Light Condensed" panose="020B0502040204020203" pitchFamily="34" charset="0"/>
      <p:regular r:id="rId20"/>
    </p:embeddedFont>
    <p:embeddedFont>
      <p:font typeface="Bahnschrift SemiBold SemiConden" panose="020B0502040204020203" pitchFamily="34" charset="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va Sans Bold" panose="020B0604020202020204" charset="0"/>
      <p:regular r:id="rId26"/>
    </p:embeddedFont>
    <p:embeddedFont>
      <p:font typeface="Handy Casual" panose="020B0604020202020204" charset="0"/>
      <p:regular r:id="rId27"/>
    </p:embeddedFont>
    <p:embeddedFont>
      <p:font typeface="Krabuler" panose="020B0604020202020204" charset="0"/>
      <p:regular r:id="rId28"/>
    </p:embeddedFont>
    <p:embeddedFont>
      <p:font typeface="Open Sans" panose="020B0604020202020204" charset="0"/>
      <p:regular r:id="rId29"/>
    </p:embeddedFont>
    <p:embeddedFont>
      <p:font typeface="Open Sans Italics" panose="020B0604020202020204" charset="0"/>
      <p:regular r:id="rId30"/>
    </p:embeddedFont>
    <p:embeddedFont>
      <p:font typeface="Pompiere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A4D4"/>
    <a:srgbClr val="EAC422"/>
    <a:srgbClr val="FB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12" Type="http://schemas.openxmlformats.org/officeDocument/2006/relationships/image" Target="../media/image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21.sv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svg"/><Relationship Id="rId3" Type="http://schemas.openxmlformats.org/officeDocument/2006/relationships/image" Target="../media/image21.svg"/><Relationship Id="rId7" Type="http://schemas.openxmlformats.org/officeDocument/2006/relationships/image" Target="../media/image16.svg"/><Relationship Id="rId12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3.svg"/><Relationship Id="rId5" Type="http://schemas.openxmlformats.org/officeDocument/2006/relationships/image" Target="../media/image14.sv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16.svg"/><Relationship Id="rId12" Type="http://schemas.openxmlformats.org/officeDocument/2006/relationships/image" Target="../media/image26.png"/><Relationship Id="rId17" Type="http://schemas.openxmlformats.org/officeDocument/2006/relationships/image" Target="../media/image4.svg"/><Relationship Id="rId2" Type="http://schemas.openxmlformats.org/officeDocument/2006/relationships/image" Target="../media/image2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5.svg"/><Relationship Id="rId5" Type="http://schemas.openxmlformats.org/officeDocument/2006/relationships/image" Target="../media/image14.svg"/><Relationship Id="rId15" Type="http://schemas.openxmlformats.org/officeDocument/2006/relationships/image" Target="../media/image23.sv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svg"/><Relationship Id="rId21" Type="http://schemas.openxmlformats.org/officeDocument/2006/relationships/image" Target="../media/image23.svg"/><Relationship Id="rId7" Type="http://schemas.openxmlformats.org/officeDocument/2006/relationships/image" Target="../media/image16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9.svg"/><Relationship Id="rId5" Type="http://schemas.openxmlformats.org/officeDocument/2006/relationships/image" Target="../media/image14.svg"/><Relationship Id="rId15" Type="http://schemas.openxmlformats.org/officeDocument/2006/relationships/image" Target="../media/image33.svg"/><Relationship Id="rId23" Type="http://schemas.openxmlformats.org/officeDocument/2006/relationships/image" Target="../media/image4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32.png"/><Relationship Id="rId2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39.svg"/><Relationship Id="rId4" Type="http://schemas.openxmlformats.org/officeDocument/2006/relationships/image" Target="../media/image14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67000" y="-266700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508551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86815" y="3201084"/>
            <a:ext cx="8730510" cy="205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 dirty="0" err="1">
                <a:solidFill>
                  <a:srgbClr val="000000"/>
                </a:solidFill>
                <a:latin typeface="Pompiere"/>
              </a:rPr>
              <a:t>Apresentação</a:t>
            </a:r>
            <a:endParaRPr lang="en-US" sz="15616" spc="343" dirty="0">
              <a:solidFill>
                <a:srgbClr val="000000"/>
              </a:solidFill>
              <a:latin typeface="Pompier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33199" y="5877591"/>
            <a:ext cx="11029225" cy="227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 dirty="0">
                <a:solidFill>
                  <a:srgbClr val="000000"/>
                </a:solidFill>
                <a:latin typeface="Pompiere"/>
              </a:rPr>
              <a:t>TCC</a:t>
            </a:r>
          </a:p>
        </p:txBody>
      </p:sp>
      <p:sp>
        <p:nvSpPr>
          <p:cNvPr id="8" name="Freeform 8"/>
          <p:cNvSpPr/>
          <p:nvPr/>
        </p:nvSpPr>
        <p:spPr>
          <a:xfrm rot="-9379677" flipV="1">
            <a:off x="9761320" y="4053083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4"/>
                </a:moveTo>
                <a:lnTo>
                  <a:pt x="3617028" y="3833074"/>
                </a:lnTo>
                <a:lnTo>
                  <a:pt x="3617028" y="0"/>
                </a:lnTo>
                <a:lnTo>
                  <a:pt x="0" y="0"/>
                </a:lnTo>
                <a:lnTo>
                  <a:pt x="0" y="383307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546681" y="3691834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578191" y="5205955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567687" y="6722774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9" y="0"/>
                </a:lnTo>
                <a:lnTo>
                  <a:pt x="3131619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20400" y="3922442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99393" y="6953382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30903" y="5436563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2</a:t>
            </a:r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16C3189D-B3C4-4341-B0AE-460016904F5D}"/>
              </a:ext>
            </a:extLst>
          </p:cNvPr>
          <p:cNvSpPr/>
          <p:nvPr/>
        </p:nvSpPr>
        <p:spPr>
          <a:xfrm rot="8462823">
            <a:off x="16329928" y="5973945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EDF2DB87-42AD-4605-BCCA-36F1573F7F4F}"/>
              </a:ext>
            </a:extLst>
          </p:cNvPr>
          <p:cNvSpPr/>
          <p:nvPr/>
        </p:nvSpPr>
        <p:spPr>
          <a:xfrm rot="19649780">
            <a:off x="305136" y="1959870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445028" y="3605002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578191" y="3605002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709934" y="3605002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759686" y="5014348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1" y="0"/>
                </a:lnTo>
                <a:lnTo>
                  <a:pt x="2502301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892850" y="5014348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0" y="0"/>
                </a:lnTo>
                <a:lnTo>
                  <a:pt x="2502300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024593" y="5014348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0" y="0"/>
                </a:lnTo>
                <a:lnTo>
                  <a:pt x="2502300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tarefas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018747" y="3835610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1639" y="3835610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130903" y="3835610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623477" y="5158900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745427" y="5158900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67377" y="5158900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31" name="Freeform 2">
            <a:extLst>
              <a:ext uri="{FF2B5EF4-FFF2-40B4-BE49-F238E27FC236}">
                <a16:creationId xmlns:a16="http://schemas.microsoft.com/office/drawing/2014/main" id="{A7111565-2276-4404-8B1A-A73896483C5D}"/>
              </a:ext>
            </a:extLst>
          </p:cNvPr>
          <p:cNvSpPr/>
          <p:nvPr/>
        </p:nvSpPr>
        <p:spPr>
          <a:xfrm rot="19452492">
            <a:off x="568111" y="296622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DA240090-64F2-47FC-BDA9-1D4F8DCF640B}"/>
              </a:ext>
            </a:extLst>
          </p:cNvPr>
          <p:cNvSpPr/>
          <p:nvPr/>
        </p:nvSpPr>
        <p:spPr>
          <a:xfrm rot="10151289">
            <a:off x="15959623" y="8543266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882346" y="7413234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1" y="0"/>
                </a:lnTo>
                <a:lnTo>
                  <a:pt x="2502301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3610383" y="4726603"/>
            <a:ext cx="2367279" cy="833795"/>
            <a:chOff x="0" y="0"/>
            <a:chExt cx="623481" cy="21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23481" cy="219600"/>
            </a:xfrm>
            <a:custGeom>
              <a:avLst/>
              <a:gdLst/>
              <a:ahLst/>
              <a:cxnLst/>
              <a:rect l="l" t="t" r="r" b="b"/>
              <a:pathLst>
                <a:path w="623481" h="219600">
                  <a:moveTo>
                    <a:pt x="0" y="0"/>
                  </a:moveTo>
                  <a:lnTo>
                    <a:pt x="623481" y="0"/>
                  </a:lnTo>
                  <a:lnTo>
                    <a:pt x="623481" y="219600"/>
                  </a:lnTo>
                  <a:lnTo>
                    <a:pt x="0" y="21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623481" cy="25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877683" y="4790798"/>
            <a:ext cx="2532634" cy="66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9"/>
              </a:lnSpc>
            </a:pPr>
            <a:r>
              <a:rPr lang="en-US" sz="1920">
                <a:solidFill>
                  <a:srgbClr val="000000"/>
                </a:solidFill>
                <a:latin typeface="Open Sans"/>
              </a:rPr>
              <a:t>2. Onde eles gostam de brincar?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05792" y="4790798"/>
            <a:ext cx="2532634" cy="66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9"/>
              </a:lnSpc>
            </a:pPr>
            <a:r>
              <a:rPr lang="en-US" sz="1920">
                <a:solidFill>
                  <a:srgbClr val="000000"/>
                </a:solidFill>
                <a:latin typeface="Open Sans"/>
              </a:rPr>
              <a:t>3. O que Rex encontrou?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949857" y="4726603"/>
            <a:ext cx="2367279" cy="833795"/>
            <a:chOff x="0" y="0"/>
            <a:chExt cx="623481" cy="21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23481" cy="219600"/>
            </a:xfrm>
            <a:custGeom>
              <a:avLst/>
              <a:gdLst/>
              <a:ahLst/>
              <a:cxnLst/>
              <a:rect l="l" t="t" r="r" b="b"/>
              <a:pathLst>
                <a:path w="623481" h="219600">
                  <a:moveTo>
                    <a:pt x="0" y="0"/>
                  </a:moveTo>
                  <a:lnTo>
                    <a:pt x="623481" y="0"/>
                  </a:lnTo>
                  <a:lnTo>
                    <a:pt x="623481" y="219600"/>
                  </a:lnTo>
                  <a:lnTo>
                    <a:pt x="0" y="21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623481" cy="25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381992" y="4726603"/>
            <a:ext cx="2367279" cy="833795"/>
            <a:chOff x="0" y="0"/>
            <a:chExt cx="623481" cy="2196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23481" cy="219600"/>
            </a:xfrm>
            <a:custGeom>
              <a:avLst/>
              <a:gdLst/>
              <a:ahLst/>
              <a:cxnLst/>
              <a:rect l="l" t="t" r="r" b="b"/>
              <a:pathLst>
                <a:path w="623481" h="219600">
                  <a:moveTo>
                    <a:pt x="0" y="0"/>
                  </a:moveTo>
                  <a:lnTo>
                    <a:pt x="623481" y="0"/>
                  </a:lnTo>
                  <a:lnTo>
                    <a:pt x="623481" y="219600"/>
                  </a:lnTo>
                  <a:lnTo>
                    <a:pt x="0" y="21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623481" cy="25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610383" y="5779472"/>
            <a:ext cx="2367279" cy="281198"/>
            <a:chOff x="0" y="0"/>
            <a:chExt cx="623481" cy="7406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23481" cy="74060"/>
            </a:xfrm>
            <a:custGeom>
              <a:avLst/>
              <a:gdLst/>
              <a:ahLst/>
              <a:cxnLst/>
              <a:rect l="l" t="t" r="r" b="b"/>
              <a:pathLst>
                <a:path w="623481" h="74060">
                  <a:moveTo>
                    <a:pt x="0" y="0"/>
                  </a:moveTo>
                  <a:lnTo>
                    <a:pt x="623481" y="0"/>
                  </a:lnTo>
                  <a:lnTo>
                    <a:pt x="623481" y="74060"/>
                  </a:lnTo>
                  <a:lnTo>
                    <a:pt x="0" y="74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623481" cy="112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882346" y="5779472"/>
            <a:ext cx="2367279" cy="281198"/>
            <a:chOff x="0" y="0"/>
            <a:chExt cx="623481" cy="7406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3481" cy="74060"/>
            </a:xfrm>
            <a:custGeom>
              <a:avLst/>
              <a:gdLst/>
              <a:ahLst/>
              <a:cxnLst/>
              <a:rect l="l" t="t" r="r" b="b"/>
              <a:pathLst>
                <a:path w="623481" h="74060">
                  <a:moveTo>
                    <a:pt x="0" y="0"/>
                  </a:moveTo>
                  <a:lnTo>
                    <a:pt x="623481" y="0"/>
                  </a:lnTo>
                  <a:lnTo>
                    <a:pt x="623481" y="74060"/>
                  </a:lnTo>
                  <a:lnTo>
                    <a:pt x="0" y="74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623481" cy="112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381992" y="5779472"/>
            <a:ext cx="2367279" cy="281198"/>
            <a:chOff x="0" y="0"/>
            <a:chExt cx="623481" cy="7406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23481" cy="74060"/>
            </a:xfrm>
            <a:custGeom>
              <a:avLst/>
              <a:gdLst/>
              <a:ahLst/>
              <a:cxnLst/>
              <a:rect l="l" t="t" r="r" b="b"/>
              <a:pathLst>
                <a:path w="623481" h="74060">
                  <a:moveTo>
                    <a:pt x="0" y="0"/>
                  </a:moveTo>
                  <a:lnTo>
                    <a:pt x="623481" y="0"/>
                  </a:lnTo>
                  <a:lnTo>
                    <a:pt x="623481" y="74060"/>
                  </a:lnTo>
                  <a:lnTo>
                    <a:pt x="0" y="74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623481" cy="112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10317136" y="4239727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Leitura e compreensão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746137" y="7557786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73852" y="3409052"/>
            <a:ext cx="11319289" cy="109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Open Sans"/>
              </a:rPr>
              <a:t>"João tem um cachorro chamado Rex. Eles gostam de brincar no parque todos os dias. Um dia, enquanto brincavam, Rex encontrou uma bola vermelha. João ficou muito feliz e levou a bola para casa."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445028" y="4790798"/>
            <a:ext cx="2532634" cy="66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4686" lvl="1" indent="-207343" algn="ctr">
              <a:lnSpc>
                <a:spcPts val="2689"/>
              </a:lnSpc>
              <a:buAutoNum type="arabicPeriod"/>
            </a:pPr>
            <a:r>
              <a:rPr lang="en-US" sz="1920">
                <a:solidFill>
                  <a:srgbClr val="000000"/>
                </a:solidFill>
                <a:latin typeface="Open Sans"/>
              </a:rPr>
              <a:t>Qual é o nome do cachorro de João?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078979" y="5799696"/>
            <a:ext cx="1430087" cy="21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1"/>
              </a:lnSpc>
            </a:pPr>
            <a:r>
              <a:rPr lang="en-US" sz="1215">
                <a:solidFill>
                  <a:srgbClr val="000000">
                    <a:alpha val="49804"/>
                  </a:srgbClr>
                </a:solidFill>
                <a:latin typeface="Open Sans"/>
              </a:rPr>
              <a:t>digite sua resposta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418453" y="5799696"/>
            <a:ext cx="1430087" cy="21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1"/>
              </a:lnSpc>
            </a:pPr>
            <a:r>
              <a:rPr lang="en-US" sz="1215">
                <a:solidFill>
                  <a:srgbClr val="000000">
                    <a:alpha val="49804"/>
                  </a:srgbClr>
                </a:solidFill>
                <a:latin typeface="Open Sans"/>
              </a:rPr>
              <a:t>digite sua resposta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857066" y="5799696"/>
            <a:ext cx="1430087" cy="21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1"/>
              </a:lnSpc>
            </a:pPr>
            <a:r>
              <a:rPr lang="en-US" sz="1215">
                <a:solidFill>
                  <a:srgbClr val="000000">
                    <a:alpha val="49804"/>
                  </a:srgbClr>
                </a:solidFill>
                <a:latin typeface="Open Sans"/>
              </a:rPr>
              <a:t>digite sua resposta</a:t>
            </a:r>
          </a:p>
        </p:txBody>
      </p:sp>
      <p:sp>
        <p:nvSpPr>
          <p:cNvPr id="47" name="Freeform 47"/>
          <p:cNvSpPr/>
          <p:nvPr/>
        </p:nvSpPr>
        <p:spPr>
          <a:xfrm>
            <a:off x="10317136" y="5292181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14749271" y="5292181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5977662" y="5292181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D3BF2FEA-F764-4F4D-8923-2DEF05C3A968}"/>
              </a:ext>
            </a:extLst>
          </p:cNvPr>
          <p:cNvSpPr/>
          <p:nvPr/>
        </p:nvSpPr>
        <p:spPr>
          <a:xfrm rot="15737107">
            <a:off x="848651" y="8565475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53D761F1-B913-4F77-A804-1F8E84966CB6}"/>
              </a:ext>
            </a:extLst>
          </p:cNvPr>
          <p:cNvSpPr/>
          <p:nvPr/>
        </p:nvSpPr>
        <p:spPr>
          <a:xfrm rot="7466773">
            <a:off x="16172460" y="284698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892850" y="7413234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0" y="0"/>
                </a:lnTo>
                <a:lnTo>
                  <a:pt x="2502300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892850" y="4102380"/>
            <a:ext cx="2400176" cy="2400176"/>
          </a:xfrm>
          <a:custGeom>
            <a:avLst/>
            <a:gdLst/>
            <a:ahLst/>
            <a:cxnLst/>
            <a:rect l="l" t="t" r="r" b="b"/>
            <a:pathLst>
              <a:path w="2400176" h="2400176">
                <a:moveTo>
                  <a:pt x="0" y="0"/>
                </a:moveTo>
                <a:lnTo>
                  <a:pt x="2400175" y="0"/>
                </a:lnTo>
                <a:lnTo>
                  <a:pt x="2400175" y="2400175"/>
                </a:lnTo>
                <a:lnTo>
                  <a:pt x="0" y="2400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578869" y="4516725"/>
            <a:ext cx="257128" cy="257128"/>
          </a:xfrm>
          <a:custGeom>
            <a:avLst/>
            <a:gdLst/>
            <a:ahLst/>
            <a:cxnLst/>
            <a:rect l="l" t="t" r="r" b="b"/>
            <a:pathLst>
              <a:path w="257128" h="257128">
                <a:moveTo>
                  <a:pt x="0" y="0"/>
                </a:moveTo>
                <a:lnTo>
                  <a:pt x="257128" y="0"/>
                </a:lnTo>
                <a:lnTo>
                  <a:pt x="257128" y="257128"/>
                </a:lnTo>
                <a:lnTo>
                  <a:pt x="0" y="2571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7902902" y="4251558"/>
            <a:ext cx="1686471" cy="193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2917">
                <a:solidFill>
                  <a:srgbClr val="000000"/>
                </a:solidFill>
                <a:latin typeface="Open Sans"/>
              </a:rPr>
              <a:t>CASA</a:t>
            </a:r>
          </a:p>
          <a:p>
            <a:pPr algn="ctr">
              <a:lnSpc>
                <a:spcPts val="5250"/>
              </a:lnSpc>
            </a:pPr>
            <a:r>
              <a:rPr lang="en-US" sz="2917">
                <a:solidFill>
                  <a:srgbClr val="000000"/>
                </a:solidFill>
                <a:latin typeface="Open Sans"/>
              </a:rPr>
              <a:t>BRASA</a:t>
            </a:r>
          </a:p>
          <a:p>
            <a:pPr algn="ctr">
              <a:lnSpc>
                <a:spcPts val="5250"/>
              </a:lnSpc>
            </a:pPr>
            <a:r>
              <a:rPr lang="en-US" sz="2917">
                <a:solidFill>
                  <a:srgbClr val="000000"/>
                </a:solidFill>
                <a:latin typeface="Open Sans"/>
              </a:rPr>
              <a:t>MESA</a:t>
            </a:r>
          </a:p>
        </p:txBody>
      </p:sp>
      <p:sp>
        <p:nvSpPr>
          <p:cNvPr id="21" name="Freeform 21"/>
          <p:cNvSpPr/>
          <p:nvPr/>
        </p:nvSpPr>
        <p:spPr>
          <a:xfrm>
            <a:off x="9578869" y="5173903"/>
            <a:ext cx="257128" cy="257128"/>
          </a:xfrm>
          <a:custGeom>
            <a:avLst/>
            <a:gdLst/>
            <a:ahLst/>
            <a:cxnLst/>
            <a:rect l="l" t="t" r="r" b="b"/>
            <a:pathLst>
              <a:path w="257128" h="257128">
                <a:moveTo>
                  <a:pt x="0" y="0"/>
                </a:moveTo>
                <a:lnTo>
                  <a:pt x="257128" y="0"/>
                </a:lnTo>
                <a:lnTo>
                  <a:pt x="257128" y="257128"/>
                </a:lnTo>
                <a:lnTo>
                  <a:pt x="0" y="2571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9578869" y="5831081"/>
            <a:ext cx="257128" cy="257128"/>
          </a:xfrm>
          <a:custGeom>
            <a:avLst/>
            <a:gdLst/>
            <a:ahLst/>
            <a:cxnLst/>
            <a:rect l="l" t="t" r="r" b="b"/>
            <a:pathLst>
              <a:path w="257128" h="257128">
                <a:moveTo>
                  <a:pt x="0" y="0"/>
                </a:moveTo>
                <a:lnTo>
                  <a:pt x="257128" y="0"/>
                </a:lnTo>
                <a:lnTo>
                  <a:pt x="257128" y="257129"/>
                </a:lnTo>
                <a:lnTo>
                  <a:pt x="0" y="257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8445828" y="6740680"/>
            <a:ext cx="1396343" cy="330045"/>
          </a:xfrm>
          <a:custGeom>
            <a:avLst/>
            <a:gdLst/>
            <a:ahLst/>
            <a:cxnLst/>
            <a:rect l="l" t="t" r="r" b="b"/>
            <a:pathLst>
              <a:path w="1396343" h="330045">
                <a:moveTo>
                  <a:pt x="0" y="0"/>
                </a:moveTo>
                <a:lnTo>
                  <a:pt x="1396344" y="0"/>
                </a:lnTo>
                <a:lnTo>
                  <a:pt x="1396344" y="330045"/>
                </a:lnTo>
                <a:lnTo>
                  <a:pt x="0" y="3300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w="38100" cap="sq">
            <a:solidFill>
              <a:srgbClr val="7ED957"/>
            </a:solidFill>
            <a:prstDash val="solid"/>
            <a:miter/>
          </a:ln>
        </p:spPr>
      </p:sp>
      <p:sp>
        <p:nvSpPr>
          <p:cNvPr id="24" name="TextBox 24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Jogo da rima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756641" y="7557786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337622" y="3564190"/>
            <a:ext cx="5612755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Instruções: ouça as palavras e marque as que rimam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644463" y="6693055"/>
            <a:ext cx="978068" cy="3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017">
                <a:solidFill>
                  <a:srgbClr val="000000"/>
                </a:solidFill>
                <a:latin typeface="Open Sans"/>
              </a:rPr>
              <a:t>Conferir</a:t>
            </a:r>
          </a:p>
        </p:txBody>
      </p:sp>
      <p:sp>
        <p:nvSpPr>
          <p:cNvPr id="29" name="Freeform 29"/>
          <p:cNvSpPr/>
          <p:nvPr/>
        </p:nvSpPr>
        <p:spPr>
          <a:xfrm>
            <a:off x="11086027" y="4566681"/>
            <a:ext cx="1728702" cy="1728702"/>
          </a:xfrm>
          <a:custGeom>
            <a:avLst/>
            <a:gdLst/>
            <a:ahLst/>
            <a:cxnLst/>
            <a:rect l="l" t="t" r="r" b="b"/>
            <a:pathLst>
              <a:path w="1728702" h="1728702">
                <a:moveTo>
                  <a:pt x="0" y="0"/>
                </a:moveTo>
                <a:lnTo>
                  <a:pt x="1728702" y="0"/>
                </a:lnTo>
                <a:lnTo>
                  <a:pt x="1728702" y="1728701"/>
                </a:lnTo>
                <a:lnTo>
                  <a:pt x="0" y="17287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2300365" y="4865109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4"/>
                </a:lnTo>
                <a:lnTo>
                  <a:pt x="0" y="1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1" name="TextBox 31"/>
          <p:cNvSpPr txBox="1"/>
          <p:nvPr/>
        </p:nvSpPr>
        <p:spPr>
          <a:xfrm>
            <a:off x="11093266" y="4676450"/>
            <a:ext cx="1214663" cy="139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FOGO</a:t>
            </a:r>
          </a:p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POSTE</a:t>
            </a:r>
          </a:p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JOGO</a:t>
            </a:r>
          </a:p>
        </p:txBody>
      </p:sp>
      <p:sp>
        <p:nvSpPr>
          <p:cNvPr id="32" name="Freeform 32"/>
          <p:cNvSpPr/>
          <p:nvPr/>
        </p:nvSpPr>
        <p:spPr>
          <a:xfrm>
            <a:off x="12300365" y="5338435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3"/>
                </a:lnTo>
                <a:lnTo>
                  <a:pt x="0" y="1851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3" name="Freeform 33"/>
          <p:cNvSpPr/>
          <p:nvPr/>
        </p:nvSpPr>
        <p:spPr>
          <a:xfrm>
            <a:off x="12300365" y="5811760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4"/>
                </a:lnTo>
                <a:lnTo>
                  <a:pt x="0" y="1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4" name="Freeform 34"/>
          <p:cNvSpPr/>
          <p:nvPr/>
        </p:nvSpPr>
        <p:spPr>
          <a:xfrm>
            <a:off x="5364048" y="4566681"/>
            <a:ext cx="1728702" cy="1728702"/>
          </a:xfrm>
          <a:custGeom>
            <a:avLst/>
            <a:gdLst/>
            <a:ahLst/>
            <a:cxnLst/>
            <a:rect l="l" t="t" r="r" b="b"/>
            <a:pathLst>
              <a:path w="1728702" h="1728702">
                <a:moveTo>
                  <a:pt x="0" y="0"/>
                </a:moveTo>
                <a:lnTo>
                  <a:pt x="1728702" y="0"/>
                </a:lnTo>
                <a:lnTo>
                  <a:pt x="1728702" y="1728701"/>
                </a:lnTo>
                <a:lnTo>
                  <a:pt x="0" y="17287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6578386" y="4865109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4"/>
                </a:lnTo>
                <a:lnTo>
                  <a:pt x="0" y="1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6" name="TextBox 36"/>
          <p:cNvSpPr txBox="1"/>
          <p:nvPr/>
        </p:nvSpPr>
        <p:spPr>
          <a:xfrm>
            <a:off x="5371288" y="4676450"/>
            <a:ext cx="1214663" cy="1382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GATO</a:t>
            </a:r>
          </a:p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RUA</a:t>
            </a:r>
          </a:p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SAPATO</a:t>
            </a:r>
          </a:p>
        </p:txBody>
      </p:sp>
      <p:sp>
        <p:nvSpPr>
          <p:cNvPr id="37" name="Freeform 37"/>
          <p:cNvSpPr/>
          <p:nvPr/>
        </p:nvSpPr>
        <p:spPr>
          <a:xfrm>
            <a:off x="6578386" y="5338435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3"/>
                </a:lnTo>
                <a:lnTo>
                  <a:pt x="0" y="1851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8" name="Freeform 38"/>
          <p:cNvSpPr/>
          <p:nvPr/>
        </p:nvSpPr>
        <p:spPr>
          <a:xfrm>
            <a:off x="6578386" y="5811760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4"/>
                </a:lnTo>
                <a:lnTo>
                  <a:pt x="0" y="1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9" name="Freeform 39"/>
          <p:cNvSpPr/>
          <p:nvPr/>
        </p:nvSpPr>
        <p:spPr>
          <a:xfrm>
            <a:off x="9984409" y="6234339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6" y="0"/>
                </a:lnTo>
                <a:lnTo>
                  <a:pt x="308616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2646588" y="6088210"/>
            <a:ext cx="168141" cy="146130"/>
          </a:xfrm>
          <a:custGeom>
            <a:avLst/>
            <a:gdLst/>
            <a:ahLst/>
            <a:cxnLst/>
            <a:rect l="l" t="t" r="r" b="b"/>
            <a:pathLst>
              <a:path w="168141" h="146130">
                <a:moveTo>
                  <a:pt x="0" y="0"/>
                </a:moveTo>
                <a:lnTo>
                  <a:pt x="168141" y="0"/>
                </a:lnTo>
                <a:lnTo>
                  <a:pt x="168141" y="146129"/>
                </a:lnTo>
                <a:lnTo>
                  <a:pt x="0" y="1461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6925159" y="6137382"/>
            <a:ext cx="147037" cy="127789"/>
          </a:xfrm>
          <a:custGeom>
            <a:avLst/>
            <a:gdLst/>
            <a:ahLst/>
            <a:cxnLst/>
            <a:rect l="l" t="t" r="r" b="b"/>
            <a:pathLst>
              <a:path w="147037" h="127789">
                <a:moveTo>
                  <a:pt x="0" y="0"/>
                </a:moveTo>
                <a:lnTo>
                  <a:pt x="147038" y="0"/>
                </a:lnTo>
                <a:lnTo>
                  <a:pt x="147038" y="127788"/>
                </a:lnTo>
                <a:lnTo>
                  <a:pt x="0" y="1277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531F08C1-D81A-483A-A7B1-BE9990656E36}"/>
              </a:ext>
            </a:extLst>
          </p:cNvPr>
          <p:cNvSpPr/>
          <p:nvPr/>
        </p:nvSpPr>
        <p:spPr>
          <a:xfrm rot="20019760">
            <a:off x="522811" y="2602132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35B8147B-22AB-42EB-9DB0-D99EBB4984E7}"/>
              </a:ext>
            </a:extLst>
          </p:cNvPr>
          <p:cNvSpPr/>
          <p:nvPr/>
        </p:nvSpPr>
        <p:spPr>
          <a:xfrm rot="8854518">
            <a:off x="16180472" y="5347244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882346" y="7413234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1" y="0"/>
                </a:lnTo>
                <a:lnTo>
                  <a:pt x="2502301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8073677" y="3817399"/>
            <a:ext cx="2143260" cy="2042795"/>
            <a:chOff x="0" y="0"/>
            <a:chExt cx="812800" cy="7747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DE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5321785" y="4142308"/>
            <a:ext cx="1464891" cy="1392978"/>
          </a:xfrm>
          <a:custGeom>
            <a:avLst/>
            <a:gdLst/>
            <a:ahLst/>
            <a:cxnLst/>
            <a:rect l="l" t="t" r="r" b="b"/>
            <a:pathLst>
              <a:path w="1464891" h="1392978">
                <a:moveTo>
                  <a:pt x="0" y="0"/>
                </a:moveTo>
                <a:lnTo>
                  <a:pt x="1464891" y="0"/>
                </a:lnTo>
                <a:lnTo>
                  <a:pt x="1464891" y="1392978"/>
                </a:lnTo>
                <a:lnTo>
                  <a:pt x="0" y="1392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022981" y="4318122"/>
            <a:ext cx="844092" cy="889369"/>
          </a:xfrm>
          <a:custGeom>
            <a:avLst/>
            <a:gdLst/>
            <a:ahLst/>
            <a:cxnLst/>
            <a:rect l="l" t="t" r="r" b="b"/>
            <a:pathLst>
              <a:path w="844092" h="889369">
                <a:moveTo>
                  <a:pt x="0" y="0"/>
                </a:moveTo>
                <a:lnTo>
                  <a:pt x="844093" y="0"/>
                </a:lnTo>
                <a:lnTo>
                  <a:pt x="844093" y="889369"/>
                </a:lnTo>
                <a:lnTo>
                  <a:pt x="0" y="8893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4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502812" y="4022405"/>
            <a:ext cx="1068047" cy="1480802"/>
          </a:xfrm>
          <a:custGeom>
            <a:avLst/>
            <a:gdLst/>
            <a:ahLst/>
            <a:cxnLst/>
            <a:rect l="l" t="t" r="r" b="b"/>
            <a:pathLst>
              <a:path w="1068047" h="1480802">
                <a:moveTo>
                  <a:pt x="0" y="0"/>
                </a:moveTo>
                <a:lnTo>
                  <a:pt x="1068047" y="0"/>
                </a:lnTo>
                <a:lnTo>
                  <a:pt x="1068047" y="1480803"/>
                </a:lnTo>
                <a:lnTo>
                  <a:pt x="0" y="148080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4028184" y="4267152"/>
            <a:ext cx="1051618" cy="1752697"/>
          </a:xfrm>
          <a:custGeom>
            <a:avLst/>
            <a:gdLst/>
            <a:ahLst/>
            <a:cxnLst/>
            <a:rect l="l" t="t" r="r" b="b"/>
            <a:pathLst>
              <a:path w="1051618" h="1752697">
                <a:moveTo>
                  <a:pt x="0" y="0"/>
                </a:moveTo>
                <a:lnTo>
                  <a:pt x="1051619" y="0"/>
                </a:lnTo>
                <a:lnTo>
                  <a:pt x="1051619" y="1752696"/>
                </a:lnTo>
                <a:lnTo>
                  <a:pt x="0" y="175269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40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7759243" y="6255965"/>
            <a:ext cx="2772128" cy="725794"/>
          </a:xfrm>
          <a:custGeom>
            <a:avLst/>
            <a:gdLst/>
            <a:ahLst/>
            <a:cxnLst/>
            <a:rect l="l" t="t" r="r" b="b"/>
            <a:pathLst>
              <a:path w="2772128" h="725794">
                <a:moveTo>
                  <a:pt x="0" y="0"/>
                </a:moveTo>
                <a:lnTo>
                  <a:pt x="2772128" y="0"/>
                </a:lnTo>
                <a:lnTo>
                  <a:pt x="2772128" y="725794"/>
                </a:lnTo>
                <a:lnTo>
                  <a:pt x="0" y="7257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O que é isso?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746137" y="7557786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788218" y="6464249"/>
            <a:ext cx="2714179" cy="280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1"/>
              </a:lnSpc>
            </a:pPr>
            <a:r>
              <a:rPr lang="en-US" sz="1700" u="sng">
                <a:solidFill>
                  <a:srgbClr val="000000">
                    <a:alpha val="49804"/>
                  </a:srgbClr>
                </a:solidFill>
                <a:latin typeface="Open Sans"/>
              </a:rPr>
              <a:t>Digite  o nome do desenho</a:t>
            </a:r>
          </a:p>
        </p:txBody>
      </p:sp>
      <p:sp>
        <p:nvSpPr>
          <p:cNvPr id="30" name="Freeform 30"/>
          <p:cNvSpPr/>
          <p:nvPr/>
        </p:nvSpPr>
        <p:spPr>
          <a:xfrm>
            <a:off x="9908320" y="5860194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2">
            <a:extLst>
              <a:ext uri="{FF2B5EF4-FFF2-40B4-BE49-F238E27FC236}">
                <a16:creationId xmlns:a16="http://schemas.microsoft.com/office/drawing/2014/main" id="{6DC1CE65-3B9D-480B-A33A-81C95E042E61}"/>
              </a:ext>
            </a:extLst>
          </p:cNvPr>
          <p:cNvSpPr/>
          <p:nvPr/>
        </p:nvSpPr>
        <p:spPr>
          <a:xfrm rot="10144432">
            <a:off x="16018840" y="8544429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04F9DFE6-7DFA-4F5A-89D5-C57206D39BDC}"/>
              </a:ext>
            </a:extLst>
          </p:cNvPr>
          <p:cNvSpPr/>
          <p:nvPr/>
        </p:nvSpPr>
        <p:spPr>
          <a:xfrm rot="19004544">
            <a:off x="409419" y="31455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4762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40570" y="4080584"/>
            <a:ext cx="211627" cy="189937"/>
          </a:xfrm>
          <a:custGeom>
            <a:avLst/>
            <a:gdLst/>
            <a:ahLst/>
            <a:cxnLst/>
            <a:rect l="l" t="t" r="r" b="b"/>
            <a:pathLst>
              <a:path w="211627" h="189937">
                <a:moveTo>
                  <a:pt x="0" y="0"/>
                </a:moveTo>
                <a:lnTo>
                  <a:pt x="211628" y="0"/>
                </a:lnTo>
                <a:lnTo>
                  <a:pt x="211628" y="189937"/>
                </a:lnTo>
                <a:lnTo>
                  <a:pt x="0" y="189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963" r="-8296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7632898" y="3521041"/>
            <a:ext cx="3022205" cy="480134"/>
            <a:chOff x="0" y="0"/>
            <a:chExt cx="795972" cy="1264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95972" cy="126455"/>
            </a:xfrm>
            <a:custGeom>
              <a:avLst/>
              <a:gdLst/>
              <a:ahLst/>
              <a:cxnLst/>
              <a:rect l="l" t="t" r="r" b="b"/>
              <a:pathLst>
                <a:path w="795972" h="126455">
                  <a:moveTo>
                    <a:pt x="63227" y="0"/>
                  </a:moveTo>
                  <a:lnTo>
                    <a:pt x="732744" y="0"/>
                  </a:lnTo>
                  <a:cubicBezTo>
                    <a:pt x="767664" y="0"/>
                    <a:pt x="795972" y="28308"/>
                    <a:pt x="795972" y="63227"/>
                  </a:cubicBezTo>
                  <a:lnTo>
                    <a:pt x="795972" y="63227"/>
                  </a:lnTo>
                  <a:cubicBezTo>
                    <a:pt x="795972" y="79996"/>
                    <a:pt x="789310" y="96079"/>
                    <a:pt x="777453" y="107936"/>
                  </a:cubicBezTo>
                  <a:cubicBezTo>
                    <a:pt x="765595" y="119794"/>
                    <a:pt x="749513" y="126455"/>
                    <a:pt x="732744" y="126455"/>
                  </a:cubicBezTo>
                  <a:lnTo>
                    <a:pt x="63227" y="126455"/>
                  </a:lnTo>
                  <a:cubicBezTo>
                    <a:pt x="46459" y="126455"/>
                    <a:pt x="30376" y="119794"/>
                    <a:pt x="18519" y="107936"/>
                  </a:cubicBezTo>
                  <a:cubicBezTo>
                    <a:pt x="6661" y="96079"/>
                    <a:pt x="0" y="79996"/>
                    <a:pt x="0" y="63227"/>
                  </a:cubicBezTo>
                  <a:lnTo>
                    <a:pt x="0" y="63227"/>
                  </a:lnTo>
                  <a:cubicBezTo>
                    <a:pt x="0" y="46459"/>
                    <a:pt x="6661" y="30376"/>
                    <a:pt x="18519" y="18519"/>
                  </a:cubicBezTo>
                  <a:cubicBezTo>
                    <a:pt x="30376" y="6661"/>
                    <a:pt x="46459" y="0"/>
                    <a:pt x="632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95972" cy="1645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445028" y="5421463"/>
            <a:ext cx="11397945" cy="3086100"/>
            <a:chOff x="0" y="0"/>
            <a:chExt cx="3001928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001928" cy="812800"/>
            </a:xfrm>
            <a:custGeom>
              <a:avLst/>
              <a:gdLst/>
              <a:ahLst/>
              <a:cxnLst/>
              <a:rect l="l" t="t" r="r" b="b"/>
              <a:pathLst>
                <a:path w="3001928" h="812800">
                  <a:moveTo>
                    <a:pt x="0" y="0"/>
                  </a:moveTo>
                  <a:lnTo>
                    <a:pt x="3001928" y="0"/>
                  </a:lnTo>
                  <a:lnTo>
                    <a:pt x="300192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6F6F6"/>
            </a:solidFill>
            <a:ln w="4762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00192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422503" y="4537221"/>
            <a:ext cx="3442994" cy="626135"/>
            <a:chOff x="0" y="0"/>
            <a:chExt cx="906797" cy="16490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06797" cy="164908"/>
            </a:xfrm>
            <a:custGeom>
              <a:avLst/>
              <a:gdLst/>
              <a:ahLst/>
              <a:cxnLst/>
              <a:rect l="l" t="t" r="r" b="b"/>
              <a:pathLst>
                <a:path w="906797" h="164908">
                  <a:moveTo>
                    <a:pt x="0" y="0"/>
                  </a:moveTo>
                  <a:lnTo>
                    <a:pt x="906797" y="0"/>
                  </a:lnTo>
                  <a:lnTo>
                    <a:pt x="906797" y="164908"/>
                  </a:lnTo>
                  <a:lnTo>
                    <a:pt x="0" y="164908"/>
                  </a:lnTo>
                  <a:close/>
                </a:path>
              </a:pathLst>
            </a:custGeom>
            <a:solidFill>
              <a:srgbClr val="F6F6F6"/>
            </a:solidFill>
            <a:ln w="4762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906797" cy="20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0273804" y="4080584"/>
            <a:ext cx="145161" cy="217543"/>
          </a:xfrm>
          <a:custGeom>
            <a:avLst/>
            <a:gdLst/>
            <a:ahLst/>
            <a:cxnLst/>
            <a:rect l="l" t="t" r="r" b="b"/>
            <a:pathLst>
              <a:path w="145161" h="217543">
                <a:moveTo>
                  <a:pt x="0" y="0"/>
                </a:moveTo>
                <a:lnTo>
                  <a:pt x="145160" y="0"/>
                </a:lnTo>
                <a:lnTo>
                  <a:pt x="145160" y="217543"/>
                </a:lnTo>
                <a:lnTo>
                  <a:pt x="0" y="2175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Dicionário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47430" y="3577581"/>
            <a:ext cx="2193141" cy="32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5"/>
              </a:lnSpc>
            </a:pPr>
            <a:r>
              <a:rPr lang="en-US" sz="1925">
                <a:solidFill>
                  <a:srgbClr val="000000">
                    <a:alpha val="49804"/>
                  </a:srgbClr>
                </a:solidFill>
                <a:latin typeface="Open Sans"/>
              </a:rPr>
              <a:t>Digite uma palavra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357257" y="6640980"/>
            <a:ext cx="555248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Definição da palavra via API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43187" y="4522459"/>
            <a:ext cx="136016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Palavra silabada</a:t>
            </a:r>
          </a:p>
        </p:txBody>
      </p:sp>
      <p:sp>
        <p:nvSpPr>
          <p:cNvPr id="33" name="Freeform 33"/>
          <p:cNvSpPr/>
          <p:nvPr/>
        </p:nvSpPr>
        <p:spPr>
          <a:xfrm>
            <a:off x="14534356" y="8239347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6" y="0"/>
                </a:lnTo>
                <a:lnTo>
                  <a:pt x="308616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2">
            <a:extLst>
              <a:ext uri="{FF2B5EF4-FFF2-40B4-BE49-F238E27FC236}">
                <a16:creationId xmlns:a16="http://schemas.microsoft.com/office/drawing/2014/main" id="{5156504E-915F-4D9A-B8A5-4BE2CAE03500}"/>
              </a:ext>
            </a:extLst>
          </p:cNvPr>
          <p:cNvSpPr/>
          <p:nvPr/>
        </p:nvSpPr>
        <p:spPr>
          <a:xfrm rot="7308346">
            <a:off x="16006527" y="22144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F96CB6BB-D3D4-455E-B60D-76A39EFEB8CD}"/>
              </a:ext>
            </a:extLst>
          </p:cNvPr>
          <p:cNvSpPr/>
          <p:nvPr/>
        </p:nvSpPr>
        <p:spPr>
          <a:xfrm rot="16742959">
            <a:off x="902199" y="8422232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7309798" y="3789454"/>
            <a:ext cx="1265087" cy="610162"/>
            <a:chOff x="0" y="0"/>
            <a:chExt cx="333192" cy="16070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Configurações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45494" y="3771002"/>
            <a:ext cx="384163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Tamanho da fonte: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45494" y="5076825"/>
            <a:ext cx="384163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Tema do site: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8819970" y="3789454"/>
            <a:ext cx="1265087" cy="610162"/>
            <a:chOff x="0" y="0"/>
            <a:chExt cx="333192" cy="16070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332707" y="3837677"/>
            <a:ext cx="1265087" cy="610162"/>
            <a:chOff x="0" y="0"/>
            <a:chExt cx="333192" cy="16070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845445" y="3837677"/>
            <a:ext cx="1265087" cy="610162"/>
            <a:chOff x="0" y="0"/>
            <a:chExt cx="333192" cy="16070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044710" y="5095277"/>
            <a:ext cx="1265087" cy="610162"/>
            <a:chOff x="0" y="0"/>
            <a:chExt cx="333192" cy="16070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554883" y="5095277"/>
            <a:ext cx="1265087" cy="610162"/>
            <a:chOff x="0" y="0"/>
            <a:chExt cx="333192" cy="1607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FFDE0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7599942" y="3807652"/>
            <a:ext cx="574251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 P          M          G        GG</a:t>
            </a:r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5E642EEB-EC70-4533-A247-7C7F4C0E03CE}"/>
              </a:ext>
            </a:extLst>
          </p:cNvPr>
          <p:cNvSpPr/>
          <p:nvPr/>
        </p:nvSpPr>
        <p:spPr>
          <a:xfrm rot="7308346">
            <a:off x="16066151" y="224836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2734BFAF-DDEE-45B7-9CAE-6B8AA7ABD971}"/>
              </a:ext>
            </a:extLst>
          </p:cNvPr>
          <p:cNvSpPr/>
          <p:nvPr/>
        </p:nvSpPr>
        <p:spPr>
          <a:xfrm rot="17114053">
            <a:off x="804326" y="8272816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DCDF88-ED8F-41E2-9957-9AFB1E5A68B5}"/>
              </a:ext>
            </a:extLst>
          </p:cNvPr>
          <p:cNvSpPr txBox="1"/>
          <p:nvPr/>
        </p:nvSpPr>
        <p:spPr>
          <a:xfrm>
            <a:off x="7887085" y="3939951"/>
            <a:ext cx="251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latin typeface="Pompiere" panose="020B0604020202020204" charset="0"/>
              </a:rPr>
              <a:t>D.U.C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E1BE0B40-4E46-49F7-8E45-DD54A901BB37}"/>
              </a:ext>
            </a:extLst>
          </p:cNvPr>
          <p:cNvSpPr/>
          <p:nvPr/>
        </p:nvSpPr>
        <p:spPr>
          <a:xfrm rot="2486248">
            <a:off x="998031" y="1319054"/>
            <a:ext cx="1168350" cy="1209597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6B7F29E-C270-450D-B27D-E4308B40EDFE}"/>
              </a:ext>
            </a:extLst>
          </p:cNvPr>
          <p:cNvSpPr/>
          <p:nvPr/>
        </p:nvSpPr>
        <p:spPr>
          <a:xfrm rot="19510889">
            <a:off x="2894192" y="945101"/>
            <a:ext cx="870799" cy="801935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3A8DB513-A115-4C5E-9B58-8D394F0987BC}"/>
              </a:ext>
            </a:extLst>
          </p:cNvPr>
          <p:cNvSpPr/>
          <p:nvPr/>
        </p:nvSpPr>
        <p:spPr>
          <a:xfrm rot="286354">
            <a:off x="13266022" y="7495012"/>
            <a:ext cx="2064175" cy="2091342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82FCF5A-7931-4DD1-89D4-8945AC467E8D}"/>
              </a:ext>
            </a:extLst>
          </p:cNvPr>
          <p:cNvSpPr/>
          <p:nvPr/>
        </p:nvSpPr>
        <p:spPr>
          <a:xfrm rot="18981782">
            <a:off x="15619770" y="7524407"/>
            <a:ext cx="870799" cy="801935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527AD115-41DF-4021-AE56-7019DDAEC51D}"/>
              </a:ext>
            </a:extLst>
          </p:cNvPr>
          <p:cNvSpPr/>
          <p:nvPr/>
        </p:nvSpPr>
        <p:spPr>
          <a:xfrm rot="17193497">
            <a:off x="6363293" y="4984359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B7FEF742-BBED-4802-A421-B8AF4C078467}"/>
              </a:ext>
            </a:extLst>
          </p:cNvPr>
          <p:cNvSpPr/>
          <p:nvPr/>
        </p:nvSpPr>
        <p:spPr>
          <a:xfrm rot="5800290">
            <a:off x="10581743" y="2992689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9E48F8AF-FE79-46EB-ACD3-5185A2655F33}"/>
              </a:ext>
            </a:extLst>
          </p:cNvPr>
          <p:cNvSpPr/>
          <p:nvPr/>
        </p:nvSpPr>
        <p:spPr>
          <a:xfrm rot="10800000" flipH="1">
            <a:off x="-3352800" y="8691496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9B651DE6-6603-4774-BCD6-83FB842B1CB8}"/>
              </a:ext>
            </a:extLst>
          </p:cNvPr>
          <p:cNvSpPr/>
          <p:nvPr/>
        </p:nvSpPr>
        <p:spPr>
          <a:xfrm flipH="1">
            <a:off x="7620000" y="-29468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684343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11916756-2BEB-41D3-AC21-4B680E61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995362"/>
            <a:ext cx="8772525" cy="82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7E9ACF2-E342-4A99-A094-5016580CC1E6}"/>
              </a:ext>
            </a:extLst>
          </p:cNvPr>
          <p:cNvSpPr/>
          <p:nvPr/>
        </p:nvSpPr>
        <p:spPr>
          <a:xfrm rot="17114053">
            <a:off x="3404914" y="8839136"/>
            <a:ext cx="836329" cy="90500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F1FB93BC-C9B4-45AC-887F-E44721F4017E}"/>
              </a:ext>
            </a:extLst>
          </p:cNvPr>
          <p:cNvSpPr/>
          <p:nvPr/>
        </p:nvSpPr>
        <p:spPr>
          <a:xfrm rot="6756337">
            <a:off x="13717075" y="542862"/>
            <a:ext cx="836329" cy="90500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71387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5ED56E0F-7DE6-4A86-A746-6A05E605BBCB}"/>
              </a:ext>
            </a:extLst>
          </p:cNvPr>
          <p:cNvSpPr/>
          <p:nvPr/>
        </p:nvSpPr>
        <p:spPr>
          <a:xfrm flipH="1">
            <a:off x="-2667000" y="-266700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D813D9C-4D18-4637-867A-A9E5FE9B9694}"/>
              </a:ext>
            </a:extLst>
          </p:cNvPr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CCC027-F7AF-4095-B593-026875E53A39}"/>
              </a:ext>
            </a:extLst>
          </p:cNvPr>
          <p:cNvSpPr txBox="1"/>
          <p:nvPr/>
        </p:nvSpPr>
        <p:spPr>
          <a:xfrm>
            <a:off x="193531" y="3086100"/>
            <a:ext cx="1805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800" dirty="0">
                <a:latin typeface="Pompiere" panose="020B0604020202020204" charset="0"/>
              </a:rPr>
              <a:t>Auxílio na Aprendizagem de Leitura e Escrita de Crianças com Dislexia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B581F220-321F-4ACB-9809-316FBC1C1546}"/>
              </a:ext>
            </a:extLst>
          </p:cNvPr>
          <p:cNvSpPr/>
          <p:nvPr/>
        </p:nvSpPr>
        <p:spPr>
          <a:xfrm rot="12585885">
            <a:off x="969075" y="702712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5702391-48C8-4716-93EE-C205A6FE7DED}"/>
              </a:ext>
            </a:extLst>
          </p:cNvPr>
          <p:cNvSpPr/>
          <p:nvPr/>
        </p:nvSpPr>
        <p:spPr>
          <a:xfrm rot="9217630">
            <a:off x="15128884" y="96214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Seta: Curva para Cima 9">
            <a:extLst>
              <a:ext uri="{FF2B5EF4-FFF2-40B4-BE49-F238E27FC236}">
                <a16:creationId xmlns:a16="http://schemas.microsoft.com/office/drawing/2014/main" id="{2C06D9DD-2350-4DA5-BC55-F83E27E10CD7}"/>
              </a:ext>
            </a:extLst>
          </p:cNvPr>
          <p:cNvSpPr/>
          <p:nvPr/>
        </p:nvSpPr>
        <p:spPr>
          <a:xfrm rot="1734928">
            <a:off x="1279724" y="5727802"/>
            <a:ext cx="4572000" cy="1828800"/>
          </a:xfrm>
          <a:prstGeom prst="curvedUpArrow">
            <a:avLst>
              <a:gd name="adj1" fmla="val 11157"/>
              <a:gd name="adj2" fmla="val 50000"/>
              <a:gd name="adj3" fmla="val 25000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2796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C7A6CC-B5D1-40D0-B986-D95577C0324E}"/>
              </a:ext>
            </a:extLst>
          </p:cNvPr>
          <p:cNvSpPr txBox="1"/>
          <p:nvPr/>
        </p:nvSpPr>
        <p:spPr>
          <a:xfrm>
            <a:off x="23812" y="571500"/>
            <a:ext cx="1828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800" dirty="0">
                <a:latin typeface="Pompiere" panose="020B0604020202020204" charset="0"/>
              </a:rPr>
              <a:t>Objetivo Geral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1BA209F-AD9F-4998-B6D6-0F98F5112924}"/>
              </a:ext>
            </a:extLst>
          </p:cNvPr>
          <p:cNvSpPr/>
          <p:nvPr/>
        </p:nvSpPr>
        <p:spPr>
          <a:xfrm rot="17193497">
            <a:off x="2018619" y="5860188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D1F400B-5694-452B-BEA9-5DE6DC41D9FD}"/>
              </a:ext>
            </a:extLst>
          </p:cNvPr>
          <p:cNvSpPr/>
          <p:nvPr/>
        </p:nvSpPr>
        <p:spPr>
          <a:xfrm rot="6466638">
            <a:off x="15135514" y="285844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8E1DBA-E58B-4813-9BB1-BF839F07A3F7}"/>
              </a:ext>
            </a:extLst>
          </p:cNvPr>
          <p:cNvSpPr txBox="1"/>
          <p:nvPr/>
        </p:nvSpPr>
        <p:spPr>
          <a:xfrm flipH="1">
            <a:off x="4565331" y="3512961"/>
            <a:ext cx="9204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Krabuler" panose="020B0604020202020204" charset="0"/>
              </a:rPr>
              <a:t>Desenvolver uma Aplicação Web que auxilie crianças entre 8 a 12 anos que possuam dislexia na aprendizagem da escrita e leitura a partir de atividades didáticas e consultas de ortografia com um design interessante para o olhar infantil.</a:t>
            </a:r>
          </a:p>
        </p:txBody>
      </p:sp>
    </p:spTree>
    <p:extLst>
      <p:ext uri="{BB962C8B-B14F-4D97-AF65-F5344CB8AC3E}">
        <p14:creationId xmlns:p14="http://schemas.microsoft.com/office/powerpoint/2010/main" val="358502536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5C7476B-A325-4CE0-B846-88DF1DDEF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95648"/>
              </p:ext>
            </p:extLst>
          </p:nvPr>
        </p:nvGraphicFramePr>
        <p:xfrm>
          <a:off x="0" y="0"/>
          <a:ext cx="18288000" cy="100964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4882154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1743578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46241289"/>
                    </a:ext>
                  </a:extLst>
                </a:gridCol>
              </a:tblGrid>
              <a:tr h="19022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6000" dirty="0">
                          <a:latin typeface="Pompiere" panose="020B0604020202020204" charset="0"/>
                        </a:rPr>
                        <a:t>Código da 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6000" dirty="0">
                          <a:latin typeface="Pompiere" panose="020B0604020202020204" charset="0"/>
                        </a:rPr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sz="6000" dirty="0">
                          <a:latin typeface="Pompiere" panose="020B0604020202020204" charset="0"/>
                        </a:rPr>
                        <a:t>Código da Funcionalidade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88900"/>
                  </a:ext>
                </a:extLst>
              </a:tr>
              <a:tr h="1902238"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Pompiere" panose="020B060402020202020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descrição e silabação só irá aparecer se a palavra for digitada corretamente.</a:t>
                      </a:r>
                      <a:endParaRPr lang="pt-BR" sz="3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Krabul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Pompiere" panose="020B0604020202020204" charset="0"/>
                        </a:rPr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26390"/>
                  </a:ext>
                </a:extLst>
              </a:tr>
              <a:tr h="1902238"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Pompiere" panose="020B060402020202020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nova atividade só aparece quando o cliente completar a anterior.</a:t>
                      </a:r>
                      <a:endParaRPr lang="pt-BR" sz="3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Krabul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Pompiere" panose="020B0604020202020204" charset="0"/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7573"/>
                  </a:ext>
                </a:extLst>
              </a:tr>
              <a:tr h="2194891"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Pompiere" panose="020B060402020202020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 feedback da atividade só aparecerá se o usuário estiver em sua conta.</a:t>
                      </a:r>
                      <a:endParaRPr lang="pt-BR" sz="3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Krabul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Pompiere" panose="020B0604020202020204" charset="0"/>
                        </a:rPr>
                        <a:t>03,05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55189"/>
                  </a:ext>
                </a:extLst>
              </a:tr>
              <a:tr h="2194891"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Pompiere" panose="020B0604020202020204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 tema será “claro” a não ser que o usuário mude isso pelas configurações.</a:t>
                      </a:r>
                      <a:endParaRPr lang="pt-BR" sz="3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Krabul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5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Pompiere" panose="020B0604020202020204" charset="0"/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897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22617">
            <a:off x="8504696" y="224782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TextBox 3"/>
          <p:cNvSpPr txBox="1"/>
          <p:nvPr/>
        </p:nvSpPr>
        <p:spPr>
          <a:xfrm>
            <a:off x="6610971" y="3743909"/>
            <a:ext cx="5786268" cy="10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 dirty="0" err="1">
                <a:solidFill>
                  <a:srgbClr val="000000"/>
                </a:solidFill>
                <a:latin typeface="Krabuler"/>
              </a:rPr>
              <a:t>Requisitos</a:t>
            </a:r>
            <a:endParaRPr lang="en-US" sz="7700" spc="169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74149" y="4990226"/>
            <a:ext cx="8459911" cy="1752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72"/>
              </a:lnSpc>
            </a:pPr>
            <a:r>
              <a:rPr lang="en-US" sz="13305" spc="292" dirty="0">
                <a:solidFill>
                  <a:srgbClr val="000000"/>
                </a:solidFill>
                <a:latin typeface="Krabuler"/>
              </a:rPr>
              <a:t>FUNCIONAIS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7830" y="446131"/>
            <a:ext cx="3705330" cy="976981"/>
            <a:chOff x="0" y="0"/>
            <a:chExt cx="1066981" cy="2813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818" y="3832862"/>
            <a:ext cx="4065342" cy="1161700"/>
            <a:chOff x="0" y="0"/>
            <a:chExt cx="1077109" cy="2623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7109" cy="262370"/>
            </a:xfrm>
            <a:custGeom>
              <a:avLst/>
              <a:gdLst/>
              <a:ahLst/>
              <a:cxnLst/>
              <a:rect l="l" t="t" r="r" b="b"/>
              <a:pathLst>
                <a:path w="1077109" h="262370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489" y="7455166"/>
            <a:ext cx="4777747" cy="1161701"/>
            <a:chOff x="0" y="0"/>
            <a:chExt cx="1153201" cy="32050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3201" cy="320502"/>
            </a:xfrm>
            <a:custGeom>
              <a:avLst/>
              <a:gdLst/>
              <a:ahLst/>
              <a:cxnLst/>
              <a:rect l="l" t="t" r="r" b="b"/>
              <a:pathLst>
                <a:path w="1153201" h="320502">
                  <a:moveTo>
                    <a:pt x="69595" y="0"/>
                  </a:moveTo>
                  <a:lnTo>
                    <a:pt x="1083606" y="0"/>
                  </a:lnTo>
                  <a:cubicBezTo>
                    <a:pt x="1102064" y="0"/>
                    <a:pt x="1119766" y="7332"/>
                    <a:pt x="1132817" y="20384"/>
                  </a:cubicBezTo>
                  <a:cubicBezTo>
                    <a:pt x="1145869" y="33435"/>
                    <a:pt x="1153201" y="51137"/>
                    <a:pt x="1153201" y="69595"/>
                  </a:cubicBezTo>
                  <a:lnTo>
                    <a:pt x="1153201" y="250908"/>
                  </a:lnTo>
                  <a:cubicBezTo>
                    <a:pt x="1153201" y="269365"/>
                    <a:pt x="1145869" y="287067"/>
                    <a:pt x="1132817" y="300118"/>
                  </a:cubicBezTo>
                  <a:cubicBezTo>
                    <a:pt x="1119766" y="313170"/>
                    <a:pt x="1102064" y="320502"/>
                    <a:pt x="1083606" y="320502"/>
                  </a:cubicBezTo>
                  <a:lnTo>
                    <a:pt x="69595" y="320502"/>
                  </a:lnTo>
                  <a:cubicBezTo>
                    <a:pt x="51137" y="320502"/>
                    <a:pt x="33435" y="313170"/>
                    <a:pt x="20384" y="300118"/>
                  </a:cubicBezTo>
                  <a:cubicBezTo>
                    <a:pt x="7332" y="287067"/>
                    <a:pt x="0" y="269365"/>
                    <a:pt x="0" y="250908"/>
                  </a:cubicBezTo>
                  <a:lnTo>
                    <a:pt x="0" y="69595"/>
                  </a:lnTo>
                  <a:cubicBezTo>
                    <a:pt x="0" y="51137"/>
                    <a:pt x="7332" y="33435"/>
                    <a:pt x="20384" y="20384"/>
                  </a:cubicBezTo>
                  <a:cubicBezTo>
                    <a:pt x="33435" y="7332"/>
                    <a:pt x="51137" y="0"/>
                    <a:pt x="69595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28575"/>
              <a:ext cx="1153201" cy="29192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34060" y="126840"/>
            <a:ext cx="4034445" cy="1103797"/>
            <a:chOff x="0" y="0"/>
            <a:chExt cx="1161753" cy="31784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61753" cy="317848"/>
            </a:xfrm>
            <a:custGeom>
              <a:avLst/>
              <a:gdLst/>
              <a:ahLst/>
              <a:cxnLst/>
              <a:rect l="l" t="t" r="r" b="b"/>
              <a:pathLst>
                <a:path w="1161753" h="317848">
                  <a:moveTo>
                    <a:pt x="69082" y="0"/>
                  </a:moveTo>
                  <a:lnTo>
                    <a:pt x="1092670" y="0"/>
                  </a:lnTo>
                  <a:cubicBezTo>
                    <a:pt x="1110992" y="0"/>
                    <a:pt x="1128563" y="7278"/>
                    <a:pt x="1141519" y="20234"/>
                  </a:cubicBezTo>
                  <a:cubicBezTo>
                    <a:pt x="1154474" y="33189"/>
                    <a:pt x="1161753" y="50761"/>
                    <a:pt x="1161753" y="69082"/>
                  </a:cubicBezTo>
                  <a:lnTo>
                    <a:pt x="1161753" y="248765"/>
                  </a:lnTo>
                  <a:cubicBezTo>
                    <a:pt x="1161753" y="267087"/>
                    <a:pt x="1154474" y="284659"/>
                    <a:pt x="1141519" y="297614"/>
                  </a:cubicBezTo>
                  <a:cubicBezTo>
                    <a:pt x="1128563" y="310570"/>
                    <a:pt x="1110992" y="317848"/>
                    <a:pt x="1092670" y="317848"/>
                  </a:cubicBezTo>
                  <a:lnTo>
                    <a:pt x="69082" y="317848"/>
                  </a:lnTo>
                  <a:cubicBezTo>
                    <a:pt x="30929" y="317848"/>
                    <a:pt x="0" y="286919"/>
                    <a:pt x="0" y="248765"/>
                  </a:cubicBezTo>
                  <a:lnTo>
                    <a:pt x="0" y="69082"/>
                  </a:lnTo>
                  <a:cubicBezTo>
                    <a:pt x="0" y="30929"/>
                    <a:pt x="30929" y="0"/>
                    <a:pt x="69082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28575"/>
              <a:ext cx="1161753" cy="289273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282500" y="3688563"/>
            <a:ext cx="3705330" cy="956919"/>
            <a:chOff x="0" y="0"/>
            <a:chExt cx="1066981" cy="27555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6981" cy="275553"/>
            </a:xfrm>
            <a:custGeom>
              <a:avLst/>
              <a:gdLst/>
              <a:ahLst/>
              <a:cxnLst/>
              <a:rect l="l" t="t" r="r" b="b"/>
              <a:pathLst>
                <a:path w="1066981" h="275553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614481" y="6562184"/>
            <a:ext cx="4538674" cy="1084218"/>
            <a:chOff x="0" y="0"/>
            <a:chExt cx="1066981" cy="2813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-1643804">
            <a:off x="11814211" y="1321416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47228" y="3815794"/>
            <a:ext cx="421565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1"/>
              </a:lnSpc>
            </a:pP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02: </a:t>
            </a:r>
            <a:r>
              <a:rPr lang="en-US" sz="2868" spc="120" dirty="0" err="1">
                <a:solidFill>
                  <a:srgbClr val="000000"/>
                </a:solidFill>
                <a:latin typeface="Krabuler"/>
              </a:rPr>
              <a:t>Desenvolver</a:t>
            </a: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2868" spc="120" dirty="0" err="1">
                <a:solidFill>
                  <a:srgbClr val="000000"/>
                </a:solidFill>
                <a:latin typeface="Krabuler"/>
              </a:rPr>
              <a:t>atividades</a:t>
            </a: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2868" spc="120" dirty="0" err="1">
                <a:solidFill>
                  <a:srgbClr val="000000"/>
                </a:solidFill>
                <a:latin typeface="Krabuler"/>
              </a:rPr>
              <a:t>interativas</a:t>
            </a: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 de </a:t>
            </a:r>
            <a:r>
              <a:rPr lang="en-US" sz="2868" spc="120" dirty="0" err="1">
                <a:solidFill>
                  <a:srgbClr val="000000"/>
                </a:solidFill>
                <a:latin typeface="Krabuler"/>
              </a:rPr>
              <a:t>leitura</a:t>
            </a:r>
            <a:r>
              <a:rPr lang="en-US" sz="2868" spc="120" dirty="0">
                <a:solidFill>
                  <a:srgbClr val="000000"/>
                </a:solidFill>
                <a:latin typeface="Krabuler"/>
              </a:rPr>
              <a:t>.</a:t>
            </a:r>
          </a:p>
          <a:p>
            <a:pPr algn="ctr">
              <a:lnSpc>
                <a:spcPts val="3011"/>
              </a:lnSpc>
              <a:spcBef>
                <a:spcPct val="0"/>
              </a:spcBef>
            </a:pPr>
            <a:endParaRPr lang="en-US" sz="2868" spc="120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7672" y="535817"/>
            <a:ext cx="3585647" cy="12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01: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implementar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leitura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em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voz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alta.</a:t>
            </a:r>
            <a:endParaRPr lang="en-US" sz="3093" spc="129" dirty="0">
              <a:solidFill>
                <a:srgbClr val="000000"/>
              </a:solidFill>
              <a:latin typeface="Krabuler"/>
            </a:endParaRPr>
          </a:p>
          <a:p>
            <a:pPr algn="ctr">
              <a:lnSpc>
                <a:spcPts val="3248"/>
              </a:lnSpc>
              <a:spcBef>
                <a:spcPct val="0"/>
              </a:spcBef>
            </a:pPr>
            <a:endParaRPr lang="en-US" sz="3093" spc="129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7672" y="1556509"/>
            <a:ext cx="4005500" cy="729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Integração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um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recurso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texto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para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fala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que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permita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aos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usuários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ouvirem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o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conteúdo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do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texto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sendo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lido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em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voz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alta.</a:t>
            </a:r>
            <a:endParaRPr lang="en-US" sz="1800" spc="75" dirty="0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-69834" y="7646402"/>
            <a:ext cx="5002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03: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Oferecer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feedback para as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atividades</a:t>
            </a:r>
            <a:endParaRPr lang="en-US" sz="3093" spc="129" dirty="0">
              <a:solidFill>
                <a:srgbClr val="000000"/>
              </a:solidFill>
              <a:latin typeface="Krabuler"/>
            </a:endParaRPr>
          </a:p>
          <a:p>
            <a:pPr algn="ctr">
              <a:lnSpc>
                <a:spcPts val="3248"/>
              </a:lnSpc>
              <a:spcBef>
                <a:spcPct val="0"/>
              </a:spcBef>
            </a:pPr>
            <a:endParaRPr lang="en-US" sz="3093" spc="129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4590997" y="3820974"/>
            <a:ext cx="3088337" cy="82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05: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Conta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do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usuário</a:t>
            </a:r>
            <a:endParaRPr lang="en-US" sz="3093" spc="129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662028" y="226188"/>
            <a:ext cx="4178507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5"/>
              </a:lnSpc>
              <a:spcBef>
                <a:spcPct val="0"/>
              </a:spcBef>
            </a:pP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04: </a:t>
            </a:r>
            <a:r>
              <a:rPr lang="en-US" sz="2653" spc="111" dirty="0" err="1">
                <a:solidFill>
                  <a:srgbClr val="000000"/>
                </a:solidFill>
                <a:latin typeface="Krabuler"/>
              </a:rPr>
              <a:t>Permitir</a:t>
            </a: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 </a:t>
            </a:r>
            <a:r>
              <a:rPr lang="en-US" sz="2653" spc="111" dirty="0" err="1">
                <a:solidFill>
                  <a:srgbClr val="000000"/>
                </a:solidFill>
                <a:latin typeface="Krabuler"/>
              </a:rPr>
              <a:t>personalização</a:t>
            </a: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 do </a:t>
            </a:r>
            <a:r>
              <a:rPr lang="en-US" sz="2653" spc="111" dirty="0" err="1">
                <a:solidFill>
                  <a:srgbClr val="000000"/>
                </a:solidFill>
                <a:latin typeface="Krabuler"/>
              </a:rPr>
              <a:t>ambiente</a:t>
            </a: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 de </a:t>
            </a:r>
            <a:r>
              <a:rPr lang="en-US" sz="2653" spc="111" dirty="0" err="1">
                <a:solidFill>
                  <a:srgbClr val="000000"/>
                </a:solidFill>
                <a:latin typeface="Krabuler"/>
              </a:rPr>
              <a:t>aprendizado</a:t>
            </a:r>
            <a:r>
              <a:rPr lang="en-US" sz="2653" spc="111" dirty="0">
                <a:solidFill>
                  <a:srgbClr val="000000"/>
                </a:solidFill>
                <a:latin typeface="Krabuler"/>
              </a:rPr>
              <a:t>.</a:t>
            </a:r>
          </a:p>
        </p:txBody>
      </p:sp>
      <p:sp>
        <p:nvSpPr>
          <p:cNvPr id="30" name="Freeform 30"/>
          <p:cNvSpPr/>
          <p:nvPr/>
        </p:nvSpPr>
        <p:spPr>
          <a:xfrm rot="204962">
            <a:off x="12062251" y="3847749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1" name="Freeform 31"/>
          <p:cNvSpPr/>
          <p:nvPr/>
        </p:nvSpPr>
        <p:spPr>
          <a:xfrm rot="1330436">
            <a:off x="11320378" y="6658516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2" name="Freeform 32"/>
          <p:cNvSpPr/>
          <p:nvPr/>
        </p:nvSpPr>
        <p:spPr>
          <a:xfrm rot="-8767587">
            <a:off x="4066699" y="1564995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3" name="Freeform 33"/>
          <p:cNvSpPr/>
          <p:nvPr/>
        </p:nvSpPr>
        <p:spPr>
          <a:xfrm rot="12094150">
            <a:off x="4224967" y="4367177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4" name="Freeform 34"/>
          <p:cNvSpPr/>
          <p:nvPr/>
        </p:nvSpPr>
        <p:spPr>
          <a:xfrm rot="8398850">
            <a:off x="4555217" y="7278577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5" name="Freeform 35"/>
          <p:cNvSpPr/>
          <p:nvPr/>
        </p:nvSpPr>
        <p:spPr>
          <a:xfrm rot="-8261386">
            <a:off x="8672556" y="6509905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77830" y="5229215"/>
            <a:ext cx="4005500" cy="192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Criação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atividades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que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envolvam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a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prática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habilidades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leitura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,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como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identificação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palavras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,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compreensão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textos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desenvolvimento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vocabulário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.</a:t>
            </a:r>
          </a:p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Inclusão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jogos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educativos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, quizzes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ou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exercícios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preenchimento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lacunas para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tornar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a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experiência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aprendizado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mais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envolvente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0489" y="8692527"/>
            <a:ext cx="4446285" cy="1413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Identificação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automática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erros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ortográficos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no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texto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inserido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pelos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usuários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.</a:t>
            </a:r>
          </a:p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Fornecimento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sugestões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correção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orientações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para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ajudar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usuários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a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entender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e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corrigir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seus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latin typeface="Handy Casual"/>
              </a:rPr>
              <a:t>erros</a:t>
            </a:r>
            <a:r>
              <a:rPr lang="en-US" sz="1800" spc="75" dirty="0">
                <a:solidFill>
                  <a:srgbClr val="000000"/>
                </a:solidFill>
                <a:latin typeface="Handy Casual"/>
              </a:rPr>
              <a:t>.</a:t>
            </a:r>
          </a:p>
          <a:p>
            <a:pPr algn="l">
              <a:lnSpc>
                <a:spcPts val="1670"/>
              </a:lnSpc>
            </a:pPr>
            <a:endParaRPr lang="en-US" sz="1800" spc="75" dirty="0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734060" y="1346959"/>
            <a:ext cx="4221169" cy="236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>
                <a:solidFill>
                  <a:srgbClr val="000000"/>
                </a:solidFill>
                <a:latin typeface="Handy Casual"/>
              </a:rPr>
              <a:t>Opções para ajustar as configurações de visualização do texto, como tamanho da fonte, espaçamento entre linhas e cores de fundo, para atender às preferências individuais dos usuários.</a:t>
            </a:r>
          </a:p>
          <a:p>
            <a:pPr marL="388620" lvl="1" indent="-194310" algn="l">
              <a:lnSpc>
                <a:spcPts val="1890"/>
              </a:lnSpc>
              <a:buFont typeface="Arial"/>
              <a:buChar char="•"/>
            </a:pPr>
            <a:r>
              <a:rPr lang="en-US" sz="1800" spc="75">
                <a:solidFill>
                  <a:srgbClr val="000000"/>
                </a:solidFill>
                <a:latin typeface="Handy Casual"/>
              </a:rPr>
              <a:t>Capacidade de salvar as preferências de personalização do usuário para uma experiência consistente em diferentes sessões de uso.</a:t>
            </a:r>
          </a:p>
          <a:p>
            <a:pPr algn="l">
              <a:lnSpc>
                <a:spcPts val="1670"/>
              </a:lnSpc>
            </a:pPr>
            <a:endParaRPr lang="en-US" sz="1800" spc="75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4132415" y="4759782"/>
            <a:ext cx="4005500" cy="147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422" lvl="1" indent="-171711" algn="l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</a:rPr>
              <a:t>Funcionalidades de criação de conta de usuário, incluindo registro de novos usuários com informações básicas, como nome, idade e e-mail.</a:t>
            </a:r>
          </a:p>
          <a:p>
            <a:pPr marL="343422" lvl="1" indent="-171711" algn="l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</a:rPr>
              <a:t>Capacidade de visualizar e atualizar informações de perfil do usuário, como senha e preferências de configuração.</a:t>
            </a:r>
          </a:p>
          <a:p>
            <a:pPr algn="l">
              <a:lnSpc>
                <a:spcPts val="1670"/>
              </a:lnSpc>
            </a:pPr>
            <a:endParaRPr lang="en-US" sz="1590" spc="66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2547323" y="7669494"/>
            <a:ext cx="5740677" cy="238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7860" lvl="1" indent="-193930" algn="l">
              <a:lnSpc>
                <a:spcPts val="1886"/>
              </a:lnSpc>
              <a:buFont typeface="Arial"/>
              <a:buChar char="•"/>
            </a:pP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Disponibilização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de um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recurso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de consulta de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definições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palavras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para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auxiliar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os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usuários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na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compreensão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vocabulário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.</a:t>
            </a:r>
          </a:p>
          <a:p>
            <a:pPr marL="387860" lvl="1" indent="-193930" algn="l">
              <a:lnSpc>
                <a:spcPts val="1886"/>
              </a:lnSpc>
              <a:buFont typeface="Arial"/>
              <a:buChar char="•"/>
            </a:pP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Divisão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palavras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em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sílabas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para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ajudar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os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usuários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melhorar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pronúncia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e 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compreensão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estrutura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das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palavras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.</a:t>
            </a:r>
          </a:p>
          <a:p>
            <a:pPr marL="387860" lvl="1" indent="-193930" algn="l">
              <a:lnSpc>
                <a:spcPts val="1886"/>
              </a:lnSpc>
              <a:buFont typeface="Arial"/>
              <a:buChar char="•"/>
            </a:pP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Integração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de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dicionários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ou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recursos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online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confiáveis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para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garantir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precisão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e a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relevância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das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definições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e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sílabas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 </a:t>
            </a:r>
            <a:r>
              <a:rPr lang="en-US" sz="1796" spc="75" dirty="0" err="1">
                <a:solidFill>
                  <a:srgbClr val="000000"/>
                </a:solidFill>
                <a:latin typeface="Handy Casual"/>
              </a:rPr>
              <a:t>fornecidas</a:t>
            </a:r>
            <a:r>
              <a:rPr lang="en-US" sz="1796" spc="75" dirty="0">
                <a:solidFill>
                  <a:srgbClr val="000000"/>
                </a:solidFill>
                <a:latin typeface="Handy Casual"/>
              </a:rPr>
              <a:t>.</a:t>
            </a:r>
          </a:p>
          <a:p>
            <a:pPr algn="l">
              <a:lnSpc>
                <a:spcPts val="1886"/>
              </a:lnSpc>
            </a:pPr>
            <a:endParaRPr lang="en-US" sz="1796" spc="75" dirty="0">
              <a:solidFill>
                <a:srgbClr val="000000"/>
              </a:solidFill>
              <a:latin typeface="Handy Casual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3393976" y="6708887"/>
            <a:ext cx="4887822" cy="82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06: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Fornecer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consulta de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definições</a:t>
            </a:r>
            <a:r>
              <a:rPr lang="en-US" sz="3093" spc="129" dirty="0">
                <a:solidFill>
                  <a:srgbClr val="000000"/>
                </a:solidFill>
                <a:latin typeface="Krabuler"/>
              </a:rPr>
              <a:t> e </a:t>
            </a:r>
            <a:r>
              <a:rPr lang="en-US" sz="3093" spc="129" dirty="0" err="1">
                <a:solidFill>
                  <a:srgbClr val="000000"/>
                </a:solidFill>
                <a:latin typeface="Krabuler"/>
              </a:rPr>
              <a:t>sílabas</a:t>
            </a:r>
            <a:endParaRPr lang="en-US" sz="3093" spc="129" dirty="0">
              <a:solidFill>
                <a:srgbClr val="000000"/>
              </a:solidFill>
              <a:latin typeface="Krabuler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25E5E89-FB1D-4446-9299-95592F68B3AE}"/>
              </a:ext>
            </a:extLst>
          </p:cNvPr>
          <p:cNvSpPr txBox="1"/>
          <p:nvPr/>
        </p:nvSpPr>
        <p:spPr>
          <a:xfrm>
            <a:off x="6610971" y="3743909"/>
            <a:ext cx="5786268" cy="10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 dirty="0" err="1">
                <a:solidFill>
                  <a:srgbClr val="000000"/>
                </a:solidFill>
                <a:latin typeface="Krabuler"/>
              </a:rPr>
              <a:t>Requisitos</a:t>
            </a:r>
            <a:endParaRPr lang="en-US" sz="7700" spc="169" dirty="0">
              <a:solidFill>
                <a:srgbClr val="000000"/>
              </a:solidFill>
              <a:latin typeface="Krabuler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0157C0-8D77-4CB1-960C-6A118411CC9B}"/>
              </a:ext>
            </a:extLst>
          </p:cNvPr>
          <p:cNvSpPr txBox="1"/>
          <p:nvPr/>
        </p:nvSpPr>
        <p:spPr>
          <a:xfrm>
            <a:off x="5274149" y="5518582"/>
            <a:ext cx="8459911" cy="1752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72"/>
              </a:lnSpc>
            </a:pPr>
            <a:r>
              <a:rPr lang="en-US" sz="13305" spc="292" dirty="0">
                <a:solidFill>
                  <a:srgbClr val="000000"/>
                </a:solidFill>
                <a:latin typeface="Krabuler"/>
              </a:rPr>
              <a:t>FUNCIONAIS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BFE45-5179-441D-A4BC-85EEEC163E3F}"/>
              </a:ext>
            </a:extLst>
          </p:cNvPr>
          <p:cNvSpPr txBox="1"/>
          <p:nvPr/>
        </p:nvSpPr>
        <p:spPr>
          <a:xfrm>
            <a:off x="6477000" y="4736944"/>
            <a:ext cx="5786268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 dirty="0">
                <a:solidFill>
                  <a:srgbClr val="000000"/>
                </a:solidFill>
                <a:latin typeface="Krabuler"/>
              </a:rPr>
              <a:t>NÃO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95C6455-D15F-426F-B052-476022567520}"/>
              </a:ext>
            </a:extLst>
          </p:cNvPr>
          <p:cNvGrpSpPr/>
          <p:nvPr/>
        </p:nvGrpSpPr>
        <p:grpSpPr>
          <a:xfrm>
            <a:off x="739519" y="467707"/>
            <a:ext cx="3756281" cy="582534"/>
            <a:chOff x="0" y="0"/>
            <a:chExt cx="1066981" cy="2813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7F95BA2-9321-4F18-BC70-5F25AD64D0EB}"/>
                </a:ext>
              </a:extLst>
            </p:cNvPr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grpFill/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1B54344-7B1C-418D-8D95-AFF10CBC1ED4}"/>
                </a:ext>
              </a:extLst>
            </p:cNvPr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  <a:grpFill/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03200066-262C-473C-807D-06168B3C6128}"/>
              </a:ext>
            </a:extLst>
          </p:cNvPr>
          <p:cNvGrpSpPr/>
          <p:nvPr/>
        </p:nvGrpSpPr>
        <p:grpSpPr>
          <a:xfrm>
            <a:off x="1103851" y="4052626"/>
            <a:ext cx="2385588" cy="612837"/>
            <a:chOff x="0" y="0"/>
            <a:chExt cx="1066981" cy="2813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F131462-C473-4D15-9E63-92D4292D0D6B}"/>
                </a:ext>
              </a:extLst>
            </p:cNvPr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A8CB5BC7-8E31-458C-9DAC-C4C111829559}"/>
                </a:ext>
              </a:extLst>
            </p:cNvPr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  <a:grpFill/>
            <a:ln>
              <a:noFill/>
            </a:ln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B683FD4B-3302-4867-8D93-B5192923074D}"/>
              </a:ext>
            </a:extLst>
          </p:cNvPr>
          <p:cNvGrpSpPr/>
          <p:nvPr/>
        </p:nvGrpSpPr>
        <p:grpSpPr>
          <a:xfrm>
            <a:off x="921808" y="7159657"/>
            <a:ext cx="2567631" cy="610619"/>
            <a:chOff x="0" y="0"/>
            <a:chExt cx="1066981" cy="281330"/>
          </a:xfrm>
          <a:solidFill>
            <a:srgbClr val="D1A4D4"/>
          </a:solidFill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D17CA5-A610-4083-AE57-457232E9211A}"/>
                </a:ext>
              </a:extLst>
            </p:cNvPr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0B69B658-677D-447B-A05C-C8B6858281EC}"/>
                </a:ext>
              </a:extLst>
            </p:cNvPr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  <a:grpFill/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ED2AEED9-92C7-480E-9244-2C3DB5BF674D}"/>
              </a:ext>
            </a:extLst>
          </p:cNvPr>
          <p:cNvGrpSpPr/>
          <p:nvPr/>
        </p:nvGrpSpPr>
        <p:grpSpPr>
          <a:xfrm>
            <a:off x="14706599" y="467739"/>
            <a:ext cx="2362201" cy="494349"/>
            <a:chOff x="0" y="0"/>
            <a:chExt cx="1066981" cy="281330"/>
          </a:xfrm>
          <a:solidFill>
            <a:srgbClr val="EAC422"/>
          </a:solidFill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0C4FDE8-7FF3-4461-97B3-471A824A57EF}"/>
                </a:ext>
              </a:extLst>
            </p:cNvPr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8111612C-3C8D-48F1-AD16-3BC55D884531}"/>
                </a:ext>
              </a:extLst>
            </p:cNvPr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  <a:grpFill/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7" name="Group 5">
            <a:extLst>
              <a:ext uri="{FF2B5EF4-FFF2-40B4-BE49-F238E27FC236}">
                <a16:creationId xmlns:a16="http://schemas.microsoft.com/office/drawing/2014/main" id="{5519560F-29EE-411C-A63E-0E8919A2B177}"/>
              </a:ext>
            </a:extLst>
          </p:cNvPr>
          <p:cNvGrpSpPr/>
          <p:nvPr/>
        </p:nvGrpSpPr>
        <p:grpSpPr>
          <a:xfrm>
            <a:off x="14310622" y="3909895"/>
            <a:ext cx="3155404" cy="599009"/>
            <a:chOff x="0" y="0"/>
            <a:chExt cx="1066981" cy="28133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B90E532-BB8F-45B6-8550-5F2591C34CBE}"/>
                </a:ext>
              </a:extLst>
            </p:cNvPr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8B923E70-65DF-45D7-9AF8-D1F78F6883A3}"/>
                </a:ext>
              </a:extLst>
            </p:cNvPr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  <a:grpFill/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119E6D5E-FC28-4D5B-BFC2-AF724A9EC514}"/>
              </a:ext>
            </a:extLst>
          </p:cNvPr>
          <p:cNvGrpSpPr/>
          <p:nvPr/>
        </p:nvGrpSpPr>
        <p:grpSpPr>
          <a:xfrm>
            <a:off x="13569134" y="6955855"/>
            <a:ext cx="3797057" cy="619157"/>
            <a:chOff x="0" y="0"/>
            <a:chExt cx="1066981" cy="281330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DEECF497-7903-4566-99D5-1634DEDD10BC}"/>
                </a:ext>
              </a:extLst>
            </p:cNvPr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2EF37658-5A4C-498B-8C50-6923D7C8150E}"/>
                </a:ext>
              </a:extLst>
            </p:cNvPr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 dirty="0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89C08D-A7E5-4B9C-824E-02EBB3134F3E}"/>
              </a:ext>
            </a:extLst>
          </p:cNvPr>
          <p:cNvSpPr txBox="1"/>
          <p:nvPr/>
        </p:nvSpPr>
        <p:spPr>
          <a:xfrm>
            <a:off x="997130" y="465000"/>
            <a:ext cx="3317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Krabuler" panose="020B0604020202020204" charset="0"/>
              </a:rPr>
              <a:t>FACILIDADE DE ACESSO:</a:t>
            </a:r>
            <a:endParaRPr lang="pt-BR" sz="2800" dirty="0">
              <a:latin typeface="Krabuler" panose="020B060402020202020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24F817-2344-40A8-B0D8-C224E488E94A}"/>
              </a:ext>
            </a:extLst>
          </p:cNvPr>
          <p:cNvSpPr txBox="1"/>
          <p:nvPr/>
        </p:nvSpPr>
        <p:spPr>
          <a:xfrm>
            <a:off x="1319150" y="4132636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Krabuler" panose="020B0604020202020204" charset="0"/>
              </a:rPr>
              <a:t>DESIGN PRÁTICO:</a:t>
            </a:r>
            <a:endParaRPr lang="pt-BR" sz="2400" dirty="0">
              <a:latin typeface="Krabuler" panose="020B060402020202020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2AA34C-2070-4F28-8B7B-B457EA879503}"/>
              </a:ext>
            </a:extLst>
          </p:cNvPr>
          <p:cNvSpPr txBox="1"/>
          <p:nvPr/>
        </p:nvSpPr>
        <p:spPr>
          <a:xfrm>
            <a:off x="1103851" y="7247056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Krabuler" panose="020B0604020202020204" charset="0"/>
              </a:rPr>
              <a:t>ACESSIBILIDADE</a:t>
            </a:r>
            <a:r>
              <a:rPr lang="pt-BR" sz="2800" b="1" dirty="0">
                <a:latin typeface="Bahnschrift SemiBold SemiConden" panose="020B0502040204020203" pitchFamily="34" charset="0"/>
              </a:rPr>
              <a:t>:</a:t>
            </a:r>
            <a:endParaRPr lang="pt-BR" sz="28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D56DBCD-2491-4EB7-8DE8-E89C6531D931}"/>
              </a:ext>
            </a:extLst>
          </p:cNvPr>
          <p:cNvSpPr txBox="1"/>
          <p:nvPr/>
        </p:nvSpPr>
        <p:spPr>
          <a:xfrm>
            <a:off x="14909716" y="389772"/>
            <a:ext cx="204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Krabuler" panose="020B0604020202020204" charset="0"/>
              </a:rPr>
              <a:t>SEGURANÇA</a:t>
            </a:r>
            <a:r>
              <a:rPr lang="pt-BR" sz="3200" b="1" dirty="0">
                <a:latin typeface="Bahnschrift SemiBold SemiConden" panose="020B0502040204020203" pitchFamily="34" charset="0"/>
              </a:rPr>
              <a:t>:</a:t>
            </a:r>
            <a:endParaRPr lang="pt-BR" sz="32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88F220F-61B7-4E57-AEA0-4257B48124CB}"/>
              </a:ext>
            </a:extLst>
          </p:cNvPr>
          <p:cNvSpPr/>
          <p:nvPr/>
        </p:nvSpPr>
        <p:spPr>
          <a:xfrm>
            <a:off x="14400763" y="3909896"/>
            <a:ext cx="306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Krabuler" panose="020B0604020202020204" charset="0"/>
              </a:rPr>
              <a:t>FIXAÇÃO DE LEITURA: </a:t>
            </a:r>
            <a:endParaRPr lang="pt-BR" sz="2800" dirty="0">
              <a:latin typeface="Krabuler" panose="020B060402020202020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9C8920D-ECDF-4499-A50A-523C0BF811AD}"/>
              </a:ext>
            </a:extLst>
          </p:cNvPr>
          <p:cNvSpPr txBox="1"/>
          <p:nvPr/>
        </p:nvSpPr>
        <p:spPr>
          <a:xfrm>
            <a:off x="732759" y="1142417"/>
            <a:ext cx="361118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Handy Casual" panose="020B0604020202020204" charset="0"/>
              </a:rPr>
              <a:t>Um dos focos do aplicativo é que ele seja intuitivo e acessível para fácil entendimento de crianças e pessoas não tão familiarizadas com tecnologias. </a:t>
            </a:r>
          </a:p>
          <a:p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E46BE42-7595-47FB-92E8-9F463124BEB3}"/>
              </a:ext>
            </a:extLst>
          </p:cNvPr>
          <p:cNvSpPr txBox="1"/>
          <p:nvPr/>
        </p:nvSpPr>
        <p:spPr>
          <a:xfrm>
            <a:off x="575696" y="4819953"/>
            <a:ext cx="37053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Handy Casual" panose="020B0604020202020204" charset="0"/>
              </a:rPr>
              <a:t>O design do aplicativo deve ser simples e funcional, priorizando a clareza e facilidade de uso, com interface intuitiva e elementos visuais compreensíveis.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>
              <a:latin typeface="Bahnschrift Light Condensed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388A128-9135-4206-B872-77F9B8FD44EF}"/>
              </a:ext>
            </a:extLst>
          </p:cNvPr>
          <p:cNvSpPr txBox="1"/>
          <p:nvPr/>
        </p:nvSpPr>
        <p:spPr>
          <a:xfrm>
            <a:off x="544376" y="7999154"/>
            <a:ext cx="37053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Handy Casual" panose="020B0604020202020204" charset="0"/>
              </a:rPr>
              <a:t>O site oferecerá opções de personalização com fim de se adaptar as necessidades do usuário,</a:t>
            </a:r>
          </a:p>
          <a:p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FE0902B-C545-4F63-8EC5-474971E18021}"/>
              </a:ext>
            </a:extLst>
          </p:cNvPr>
          <p:cNvSpPr txBox="1"/>
          <p:nvPr/>
        </p:nvSpPr>
        <p:spPr>
          <a:xfrm>
            <a:off x="14320888" y="1037877"/>
            <a:ext cx="34777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Handy Casual" panose="020B0604020202020204" charset="0"/>
              </a:rPr>
              <a:t>As informações pessoais dos usuários estarão protegidas a partir da senha de acesso e seu armazenamento dentro do Banco de Dados do site.</a:t>
            </a:r>
          </a:p>
          <a:p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FA4F0B3-F8B1-4979-AE9D-2CBD4BFF5EB7}"/>
              </a:ext>
            </a:extLst>
          </p:cNvPr>
          <p:cNvSpPr txBox="1"/>
          <p:nvPr/>
        </p:nvSpPr>
        <p:spPr>
          <a:xfrm>
            <a:off x="14196915" y="4459820"/>
            <a:ext cx="3155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Handy Casual" panose="020B0604020202020204" charset="0"/>
              </a:rPr>
              <a:t>As atividades repetitivas se provaram um </a:t>
            </a:r>
            <a:r>
              <a:rPr lang="pt-BR" sz="2000" dirty="0" err="1">
                <a:latin typeface="Handy Casual" panose="020B0604020202020204" charset="0"/>
              </a:rPr>
              <a:t>metódo</a:t>
            </a:r>
            <a:r>
              <a:rPr lang="pt-BR" sz="2000" dirty="0">
                <a:latin typeface="Handy Casual" panose="020B0604020202020204" charset="0"/>
              </a:rPr>
              <a:t> eficaz não apenas no ensino de crianças sem essa condição mas especialmente crianças que possuam dislexia,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22FA201-8D5C-4850-B06D-45B88F90BCE0}"/>
              </a:ext>
            </a:extLst>
          </p:cNvPr>
          <p:cNvSpPr/>
          <p:nvPr/>
        </p:nvSpPr>
        <p:spPr>
          <a:xfrm>
            <a:off x="13450161" y="6976003"/>
            <a:ext cx="4405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Krabuler" panose="020B0604020202020204" charset="0"/>
              </a:rPr>
              <a:t>LINGUAGENS DE PROGRAMAÇÃO:</a:t>
            </a:r>
            <a:endParaRPr lang="pt-BR" sz="2800" dirty="0">
              <a:latin typeface="Krabuler" panose="020B060402020202020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5F3D78E-8A4A-4CAC-A7A3-057FD6B408F5}"/>
              </a:ext>
            </a:extLst>
          </p:cNvPr>
          <p:cNvSpPr txBox="1"/>
          <p:nvPr/>
        </p:nvSpPr>
        <p:spPr>
          <a:xfrm>
            <a:off x="14576778" y="7575012"/>
            <a:ext cx="31554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Handy Casual" panose="020B0604020202020204" charset="0"/>
              </a:rPr>
              <a:t>HTML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Handy Casual" panose="020B0604020202020204" charset="0"/>
              </a:rPr>
              <a:t>CSS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Handy Casual" panose="020B0604020202020204" charset="0"/>
              </a:rPr>
              <a:t>JavaScript</a:t>
            </a:r>
            <a:endParaRPr lang="pt-BR" sz="2800" dirty="0">
              <a:latin typeface="Handy Casual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Handy Casual" panose="020B0604020202020204" charset="0"/>
              </a:rPr>
              <a:t>PHP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Handy Casual" panose="020B0604020202020204" charset="0"/>
              </a:rPr>
              <a:t>MySQL</a:t>
            </a: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ECADE22F-CEAA-4D31-AD38-6A8175B5DA98}"/>
              </a:ext>
            </a:extLst>
          </p:cNvPr>
          <p:cNvSpPr/>
          <p:nvPr/>
        </p:nvSpPr>
        <p:spPr>
          <a:xfrm rot="-8767587">
            <a:off x="4815590" y="2320797"/>
            <a:ext cx="2699747" cy="823322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46E8EDB5-66EC-4FA5-BFFF-76D8F60A825C}"/>
              </a:ext>
            </a:extLst>
          </p:cNvPr>
          <p:cNvSpPr/>
          <p:nvPr/>
        </p:nvSpPr>
        <p:spPr>
          <a:xfrm rot="9584649">
            <a:off x="4288868" y="7346993"/>
            <a:ext cx="2699747" cy="823322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id="{368AEA86-FCF5-4003-BF5A-09F5C9CDBE8B}"/>
              </a:ext>
            </a:extLst>
          </p:cNvPr>
          <p:cNvSpPr/>
          <p:nvPr/>
        </p:nvSpPr>
        <p:spPr>
          <a:xfrm rot="2004043">
            <a:off x="11293169" y="7491976"/>
            <a:ext cx="2699747" cy="823322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</p:sp>
      <p:sp>
        <p:nvSpPr>
          <p:cNvPr id="38" name="Freeform 32">
            <a:extLst>
              <a:ext uri="{FF2B5EF4-FFF2-40B4-BE49-F238E27FC236}">
                <a16:creationId xmlns:a16="http://schemas.microsoft.com/office/drawing/2014/main" id="{4D018FF7-F5DE-4760-886F-60A70033C0E9}"/>
              </a:ext>
            </a:extLst>
          </p:cNvPr>
          <p:cNvSpPr/>
          <p:nvPr/>
        </p:nvSpPr>
        <p:spPr>
          <a:xfrm rot="19808633">
            <a:off x="11527396" y="2108772"/>
            <a:ext cx="2699747" cy="823322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F91FFABE-055E-47FD-B3A8-63E27CBD0862}"/>
              </a:ext>
            </a:extLst>
          </p:cNvPr>
          <p:cNvSpPr/>
          <p:nvPr/>
        </p:nvSpPr>
        <p:spPr>
          <a:xfrm rot="11384563">
            <a:off x="4657642" y="4529099"/>
            <a:ext cx="2699747" cy="823322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BAEACB87-92B8-4B0D-8031-52C0B4D0FF7E}"/>
              </a:ext>
            </a:extLst>
          </p:cNvPr>
          <p:cNvSpPr/>
          <p:nvPr/>
        </p:nvSpPr>
        <p:spPr>
          <a:xfrm>
            <a:off x="10766372" y="4413584"/>
            <a:ext cx="2699747" cy="823322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EAE60BA3-7C19-49B7-BF5E-DBA0C3D4C97A}"/>
              </a:ext>
            </a:extLst>
          </p:cNvPr>
          <p:cNvSpPr/>
          <p:nvPr/>
        </p:nvSpPr>
        <p:spPr>
          <a:xfrm rot="2122617">
            <a:off x="8651599" y="2214016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6BC3A47D-22C5-4454-B363-6CE00A4BD843}"/>
              </a:ext>
            </a:extLst>
          </p:cNvPr>
          <p:cNvSpPr/>
          <p:nvPr/>
        </p:nvSpPr>
        <p:spPr>
          <a:xfrm rot="13414871">
            <a:off x="8644682" y="7230034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97076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DCDF88-ED8F-41E2-9957-9AFB1E5A68B5}"/>
              </a:ext>
            </a:extLst>
          </p:cNvPr>
          <p:cNvSpPr txBox="1"/>
          <p:nvPr/>
        </p:nvSpPr>
        <p:spPr>
          <a:xfrm>
            <a:off x="6172200" y="4076700"/>
            <a:ext cx="48237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latin typeface="Pompiere" panose="020B0604020202020204" charset="0"/>
              </a:rPr>
              <a:t>PROTÓTIPO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E1BE0B40-4E46-49F7-8E45-DD54A901BB37}"/>
              </a:ext>
            </a:extLst>
          </p:cNvPr>
          <p:cNvSpPr/>
          <p:nvPr/>
        </p:nvSpPr>
        <p:spPr>
          <a:xfrm rot="2486248">
            <a:off x="635026" y="882914"/>
            <a:ext cx="1168350" cy="1209597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6B7F29E-C270-450D-B27D-E4308B40EDFE}"/>
              </a:ext>
            </a:extLst>
          </p:cNvPr>
          <p:cNvSpPr/>
          <p:nvPr/>
        </p:nvSpPr>
        <p:spPr>
          <a:xfrm rot="19510889">
            <a:off x="2132192" y="367317"/>
            <a:ext cx="870799" cy="801935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3A8DB513-A115-4C5E-9B58-8D394F0987BC}"/>
              </a:ext>
            </a:extLst>
          </p:cNvPr>
          <p:cNvSpPr/>
          <p:nvPr/>
        </p:nvSpPr>
        <p:spPr>
          <a:xfrm rot="286354">
            <a:off x="14356876" y="7679188"/>
            <a:ext cx="2064175" cy="2091342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82FCF5A-7931-4DD1-89D4-8945AC467E8D}"/>
              </a:ext>
            </a:extLst>
          </p:cNvPr>
          <p:cNvSpPr/>
          <p:nvPr/>
        </p:nvSpPr>
        <p:spPr>
          <a:xfrm rot="18981782">
            <a:off x="16678656" y="8139716"/>
            <a:ext cx="870799" cy="801935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527AD115-41DF-4021-AE56-7019DDAEC51D}"/>
              </a:ext>
            </a:extLst>
          </p:cNvPr>
          <p:cNvSpPr/>
          <p:nvPr/>
        </p:nvSpPr>
        <p:spPr>
          <a:xfrm rot="17193497">
            <a:off x="4621511" y="4991840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B7FEF742-BBED-4802-A421-B8AF4C078467}"/>
              </a:ext>
            </a:extLst>
          </p:cNvPr>
          <p:cNvSpPr/>
          <p:nvPr/>
        </p:nvSpPr>
        <p:spPr>
          <a:xfrm rot="5800290">
            <a:off x="10911631" y="3326860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9E48F8AF-FE79-46EB-ACD3-5185A2655F33}"/>
              </a:ext>
            </a:extLst>
          </p:cNvPr>
          <p:cNvSpPr/>
          <p:nvPr/>
        </p:nvSpPr>
        <p:spPr>
          <a:xfrm rot="10800000" flipH="1">
            <a:off x="-3352800" y="8691496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9B651DE6-6603-4774-BCD6-83FB842B1CB8}"/>
              </a:ext>
            </a:extLst>
          </p:cNvPr>
          <p:cNvSpPr/>
          <p:nvPr/>
        </p:nvSpPr>
        <p:spPr>
          <a:xfrm flipH="1">
            <a:off x="7620000" y="-29468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9770960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6626548" y="6234857"/>
            <a:ext cx="7878390" cy="450424"/>
            <a:chOff x="0" y="0"/>
            <a:chExt cx="2074967" cy="11863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Cadastro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830006" y="3344545"/>
            <a:ext cx="4352798" cy="334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Insira seu email:</a:t>
            </a:r>
          </a:p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Digite seu nome:</a:t>
            </a:r>
          </a:p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Crie sua senha:</a:t>
            </a:r>
          </a:p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Confira sua senha: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012206" y="5348960"/>
            <a:ext cx="7878390" cy="450424"/>
            <a:chOff x="0" y="0"/>
            <a:chExt cx="2074967" cy="11863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299735" y="4474851"/>
            <a:ext cx="7878390" cy="450424"/>
            <a:chOff x="0" y="0"/>
            <a:chExt cx="2074967" cy="118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203892" y="3640540"/>
            <a:ext cx="7878390" cy="450424"/>
            <a:chOff x="0" y="0"/>
            <a:chExt cx="2074967" cy="11863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981041" y="7256780"/>
            <a:ext cx="2325918" cy="777424"/>
            <a:chOff x="0" y="0"/>
            <a:chExt cx="612587" cy="20475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12587" cy="204754"/>
            </a:xfrm>
            <a:custGeom>
              <a:avLst/>
              <a:gdLst/>
              <a:ahLst/>
              <a:cxnLst/>
              <a:rect l="l" t="t" r="r" b="b"/>
              <a:pathLst>
                <a:path w="612587" h="204754">
                  <a:moveTo>
                    <a:pt x="0" y="0"/>
                  </a:moveTo>
                  <a:lnTo>
                    <a:pt x="612587" y="0"/>
                  </a:lnTo>
                  <a:lnTo>
                    <a:pt x="612587" y="204754"/>
                  </a:lnTo>
                  <a:lnTo>
                    <a:pt x="0" y="204754"/>
                  </a:lnTo>
                  <a:close/>
                </a:path>
              </a:pathLst>
            </a:custGeom>
            <a:solidFill>
              <a:srgbClr val="C2C3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612587" cy="2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8028299" y="7321960"/>
            <a:ext cx="221039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Criar conta</a:t>
            </a:r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DD0BDD8B-E310-44B4-9262-8DB415494D05}"/>
              </a:ext>
            </a:extLst>
          </p:cNvPr>
          <p:cNvSpPr/>
          <p:nvPr/>
        </p:nvSpPr>
        <p:spPr>
          <a:xfrm rot="19922661">
            <a:off x="248633" y="402627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C6183B9C-8B2E-491C-BF6A-CD2C3F00315C}"/>
              </a:ext>
            </a:extLst>
          </p:cNvPr>
          <p:cNvSpPr/>
          <p:nvPr/>
        </p:nvSpPr>
        <p:spPr>
          <a:xfrm rot="8996292">
            <a:off x="16204908" y="8480993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Login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30006" y="3344545"/>
            <a:ext cx="4352798" cy="16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Seu nome:</a:t>
            </a:r>
          </a:p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Sua senha: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5194301" y="4520357"/>
            <a:ext cx="7878390" cy="450424"/>
            <a:chOff x="0" y="0"/>
            <a:chExt cx="2074967" cy="118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006405" y="3663293"/>
            <a:ext cx="7878390" cy="450424"/>
            <a:chOff x="0" y="0"/>
            <a:chExt cx="2074967" cy="11863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981041" y="6237605"/>
            <a:ext cx="2325918" cy="777424"/>
            <a:chOff x="0" y="0"/>
            <a:chExt cx="612587" cy="2047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12587" cy="204754"/>
            </a:xfrm>
            <a:custGeom>
              <a:avLst/>
              <a:gdLst/>
              <a:ahLst/>
              <a:cxnLst/>
              <a:rect l="l" t="t" r="r" b="b"/>
              <a:pathLst>
                <a:path w="612587" h="204754">
                  <a:moveTo>
                    <a:pt x="0" y="0"/>
                  </a:moveTo>
                  <a:lnTo>
                    <a:pt x="612587" y="0"/>
                  </a:lnTo>
                  <a:lnTo>
                    <a:pt x="612587" y="204754"/>
                  </a:lnTo>
                  <a:lnTo>
                    <a:pt x="0" y="204754"/>
                  </a:lnTo>
                  <a:close/>
                </a:path>
              </a:pathLst>
            </a:custGeom>
            <a:solidFill>
              <a:srgbClr val="C2C3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612587" cy="2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8585660" y="6302785"/>
            <a:ext cx="10956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Login</a:t>
            </a:r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99BE999F-57C8-4232-8AAD-32A52D8F3F4C}"/>
              </a:ext>
            </a:extLst>
          </p:cNvPr>
          <p:cNvSpPr/>
          <p:nvPr/>
        </p:nvSpPr>
        <p:spPr>
          <a:xfrm rot="7112529">
            <a:off x="16297531" y="305127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1" name="Freeform 2">
            <a:extLst>
              <a:ext uri="{FF2B5EF4-FFF2-40B4-BE49-F238E27FC236}">
                <a16:creationId xmlns:a16="http://schemas.microsoft.com/office/drawing/2014/main" id="{E358D431-F0F3-45D5-98E0-D69AEE4301DB}"/>
              </a:ext>
            </a:extLst>
          </p:cNvPr>
          <p:cNvSpPr/>
          <p:nvPr/>
        </p:nvSpPr>
        <p:spPr>
          <a:xfrm rot="17574176">
            <a:off x="468818" y="8381584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764</Words>
  <Application>Microsoft Office PowerPoint</Application>
  <PresentationFormat>Personalizar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30" baseType="lpstr">
      <vt:lpstr>Krabuler</vt:lpstr>
      <vt:lpstr>Arial</vt:lpstr>
      <vt:lpstr>Bahnschrift Light Condensed</vt:lpstr>
      <vt:lpstr>Wingdings</vt:lpstr>
      <vt:lpstr>Open Sans</vt:lpstr>
      <vt:lpstr>Calibri</vt:lpstr>
      <vt:lpstr>Pompiere</vt:lpstr>
      <vt:lpstr>Open Sans Italics</vt:lpstr>
      <vt:lpstr>Bahnschrift SemiBold SemiConden</vt:lpstr>
      <vt:lpstr>Handy Casual</vt:lpstr>
      <vt:lpstr>Canva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Matheus</dc:title>
  <dc:creator>Aluno CA</dc:creator>
  <cp:lastModifiedBy>CAMARGO</cp:lastModifiedBy>
  <cp:revision>20</cp:revision>
  <dcterms:created xsi:type="dcterms:W3CDTF">2006-08-16T00:00:00Z</dcterms:created>
  <dcterms:modified xsi:type="dcterms:W3CDTF">2024-06-17T16:17:52Z</dcterms:modified>
  <dc:identifier>DAGGKgOk7TM</dc:identifier>
</cp:coreProperties>
</file>