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57" r:id="rId4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Handy Casual" panose="020B0604020202020204" charset="0"/>
      <p:regular r:id="rId9"/>
    </p:embeddedFont>
    <p:embeddedFont>
      <p:font typeface="Krabuler" panose="020B0604020202020204" charset="0"/>
      <p:regular r:id="rId10"/>
    </p:embeddedFont>
    <p:embeddedFont>
      <p:font typeface="Pompiere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45" d="100"/>
          <a:sy n="45" d="100"/>
        </p:scale>
        <p:origin x="62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9223231" y="8895219"/>
            <a:ext cx="11552272" cy="1596314"/>
          </a:xfrm>
          <a:custGeom>
            <a:avLst/>
            <a:gdLst/>
            <a:ahLst/>
            <a:cxnLst/>
            <a:rect l="l" t="t" r="r" b="b"/>
            <a:pathLst>
              <a:path w="11552272" h="1596314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2649686" y="-149539"/>
            <a:ext cx="11546413" cy="1595504"/>
          </a:xfrm>
          <a:custGeom>
            <a:avLst/>
            <a:gdLst/>
            <a:ahLst/>
            <a:cxnLst/>
            <a:rect l="l" t="t" r="r" b="b"/>
            <a:pathLst>
              <a:path w="11546413" h="1595504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860641">
            <a:off x="2665669" y="1714596"/>
            <a:ext cx="1737858" cy="1583030"/>
          </a:xfrm>
          <a:custGeom>
            <a:avLst/>
            <a:gdLst/>
            <a:ahLst/>
            <a:cxnLst/>
            <a:rect l="l" t="t" r="r" b="b"/>
            <a:pathLst>
              <a:path w="1737858" h="1583030">
                <a:moveTo>
                  <a:pt x="0" y="0"/>
                </a:moveTo>
                <a:lnTo>
                  <a:pt x="1737858" y="0"/>
                </a:lnTo>
                <a:lnTo>
                  <a:pt x="1737858" y="1583031"/>
                </a:lnTo>
                <a:lnTo>
                  <a:pt x="0" y="1583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4508551"/>
            <a:ext cx="3713137" cy="4248440"/>
          </a:xfrm>
          <a:custGeom>
            <a:avLst/>
            <a:gdLst/>
            <a:ahLst/>
            <a:cxnLst/>
            <a:rect l="l" t="t" r="r" b="b"/>
            <a:pathLst>
              <a:path w="3713137" h="4248440">
                <a:moveTo>
                  <a:pt x="0" y="0"/>
                </a:moveTo>
                <a:lnTo>
                  <a:pt x="3713137" y="0"/>
                </a:lnTo>
                <a:lnTo>
                  <a:pt x="3713137" y="4248440"/>
                </a:lnTo>
                <a:lnTo>
                  <a:pt x="0" y="4248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286815" y="3201084"/>
            <a:ext cx="8730510" cy="2056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60"/>
              </a:lnSpc>
            </a:pPr>
            <a:r>
              <a:rPr lang="en-US" sz="15616" spc="343">
                <a:solidFill>
                  <a:srgbClr val="000000"/>
                </a:solidFill>
                <a:latin typeface="Pompiere"/>
              </a:rPr>
              <a:t>Apresentação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633199" y="5877591"/>
            <a:ext cx="11029225" cy="2279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012"/>
              </a:lnSpc>
            </a:pPr>
            <a:r>
              <a:rPr lang="en-US" sz="17184" spc="189">
                <a:solidFill>
                  <a:srgbClr val="000000"/>
                </a:solidFill>
                <a:latin typeface="Pompiere"/>
              </a:rPr>
              <a:t>QTS</a:t>
            </a:r>
          </a:p>
        </p:txBody>
      </p:sp>
      <p:sp>
        <p:nvSpPr>
          <p:cNvPr id="8" name="Freeform 8"/>
          <p:cNvSpPr/>
          <p:nvPr/>
        </p:nvSpPr>
        <p:spPr>
          <a:xfrm rot="-9379677" flipV="1">
            <a:off x="9761320" y="4053083"/>
            <a:ext cx="3617028" cy="3833073"/>
          </a:xfrm>
          <a:custGeom>
            <a:avLst/>
            <a:gdLst/>
            <a:ahLst/>
            <a:cxnLst/>
            <a:rect l="l" t="t" r="r" b="b"/>
            <a:pathLst>
              <a:path w="3617028" h="3833073">
                <a:moveTo>
                  <a:pt x="0" y="3833074"/>
                </a:moveTo>
                <a:lnTo>
                  <a:pt x="3617028" y="3833074"/>
                </a:lnTo>
                <a:lnTo>
                  <a:pt x="3617028" y="0"/>
                </a:lnTo>
                <a:lnTo>
                  <a:pt x="0" y="0"/>
                </a:lnTo>
                <a:lnTo>
                  <a:pt x="0" y="383307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399026">
            <a:off x="15284165" y="2839405"/>
            <a:ext cx="1719464" cy="2465181"/>
          </a:xfrm>
          <a:custGeom>
            <a:avLst/>
            <a:gdLst/>
            <a:ahLst/>
            <a:cxnLst/>
            <a:rect l="l" t="t" r="r" b="b"/>
            <a:pathLst>
              <a:path w="1719464" h="2465181">
                <a:moveTo>
                  <a:pt x="0" y="0"/>
                </a:moveTo>
                <a:lnTo>
                  <a:pt x="1719464" y="0"/>
                </a:lnTo>
                <a:lnTo>
                  <a:pt x="1719464" y="2465180"/>
                </a:lnTo>
                <a:lnTo>
                  <a:pt x="0" y="24651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891383" y="1019175"/>
            <a:ext cx="5225042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6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Handy Casual"/>
              </a:rPr>
              <a:t>By Olivia Wilson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5C7476B-A325-4CE0-B846-88DF1DDEF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706321"/>
              </p:ext>
            </p:extLst>
          </p:nvPr>
        </p:nvGraphicFramePr>
        <p:xfrm>
          <a:off x="0" y="-190500"/>
          <a:ext cx="18288000" cy="102869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24882154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51743578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46241289"/>
                    </a:ext>
                  </a:extLst>
                </a:gridCol>
              </a:tblGrid>
              <a:tr h="1938130">
                <a:tc>
                  <a:txBody>
                    <a:bodyPr/>
                    <a:lstStyle/>
                    <a:p>
                      <a:pPr algn="ctr"/>
                      <a:r>
                        <a:rPr lang="pt-BR" sz="7200" dirty="0">
                          <a:latin typeface="Krabuler" panose="020B0604020202020204" charset="0"/>
                        </a:rPr>
                        <a:t>Código da Regra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200" dirty="0">
                          <a:latin typeface="Krabuler" panose="020B0604020202020204" charset="0"/>
                        </a:rPr>
                        <a:t>Regra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dirty="0">
                          <a:latin typeface="Krabuler" panose="020B0604020202020204" charset="0"/>
                        </a:rPr>
                        <a:t>Código da Funcionalidade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88900"/>
                  </a:ext>
                </a:extLst>
              </a:tr>
              <a:tr h="1938130">
                <a:tc>
                  <a:txBody>
                    <a:bodyPr/>
                    <a:lstStyle/>
                    <a:p>
                      <a:pPr algn="ctr"/>
                      <a:r>
                        <a:rPr lang="pt-BR" sz="115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Krabuler" panose="020B0604020202020204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Krabuler" panose="020B0604020202020204" charset="0"/>
                        </a:rPr>
                        <a:t>A descrição e silabação só irá aparecer se a palavra for digitada corretamente.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5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Krabuler" panose="020B0604020202020204" charset="0"/>
                        </a:rPr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526390"/>
                  </a:ext>
                </a:extLst>
              </a:tr>
              <a:tr h="1938130">
                <a:tc>
                  <a:txBody>
                    <a:bodyPr/>
                    <a:lstStyle/>
                    <a:p>
                      <a:pPr algn="ctr"/>
                      <a:r>
                        <a:rPr lang="pt-BR" sz="115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Krabuler" panose="020B0604020202020204" charset="0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Krabuler" panose="020B0604020202020204" charset="0"/>
                        </a:rPr>
                        <a:t>A nova atividade só aparece quando o cliente completar a anterior.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5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Krabuler" panose="020B0604020202020204" charset="0"/>
                        </a:rPr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7573"/>
                  </a:ext>
                </a:extLst>
              </a:tr>
              <a:tr h="2236304">
                <a:tc>
                  <a:txBody>
                    <a:bodyPr/>
                    <a:lstStyle/>
                    <a:p>
                      <a:pPr algn="ctr"/>
                      <a:r>
                        <a:rPr lang="pt-BR" sz="115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Krabuler" panose="020B0604020202020204" charset="0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Krabuler" panose="020B0604020202020204" charset="0"/>
                        </a:rPr>
                        <a:t>O feedback da atividade só aparecerá se o usuário estiver em sua conta.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5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Krabuler" panose="020B0604020202020204" charset="0"/>
                        </a:rPr>
                        <a:t>03,05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55189"/>
                  </a:ext>
                </a:extLst>
              </a:tr>
              <a:tr h="2236304">
                <a:tc>
                  <a:txBody>
                    <a:bodyPr/>
                    <a:lstStyle/>
                    <a:p>
                      <a:pPr algn="ctr"/>
                      <a:r>
                        <a:rPr lang="pt-BR" sz="115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Krabuler" panose="020B0604020202020204" charset="0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Krabuler" panose="020B0604020202020204" charset="0"/>
                        </a:rPr>
                        <a:t>O tema será “claro” a não ser que o usuário mude isso pelas configurações.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5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Krabuler" panose="020B0604020202020204" charset="0"/>
                        </a:rPr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474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28979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122617">
            <a:off x="8504696" y="2247821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610971" y="3743909"/>
            <a:ext cx="5786268" cy="10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3"/>
              </a:lnSpc>
            </a:pPr>
            <a:r>
              <a:rPr lang="en-US" sz="7700" spc="169">
                <a:solidFill>
                  <a:srgbClr val="000000"/>
                </a:solidFill>
                <a:latin typeface="Krabuler"/>
              </a:rPr>
              <a:t>Requisitos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274149" y="4990226"/>
            <a:ext cx="8459911" cy="1752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172"/>
              </a:lnSpc>
            </a:pPr>
            <a:r>
              <a:rPr lang="en-US" sz="13305" spc="292" dirty="0">
                <a:solidFill>
                  <a:srgbClr val="000000"/>
                </a:solidFill>
                <a:latin typeface="Krabuler"/>
              </a:rPr>
              <a:t>FUNCIONAIS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77830" y="446131"/>
            <a:ext cx="3705330" cy="976981"/>
            <a:chOff x="0" y="0"/>
            <a:chExt cx="1066981" cy="2813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66981" cy="281330"/>
            </a:xfrm>
            <a:custGeom>
              <a:avLst/>
              <a:gdLst/>
              <a:ahLst/>
              <a:cxnLst/>
              <a:rect l="l" t="t" r="r" b="b"/>
              <a:pathLst>
                <a:path w="1066981" h="281330">
                  <a:moveTo>
                    <a:pt x="75218" y="0"/>
                  </a:moveTo>
                  <a:lnTo>
                    <a:pt x="991763" y="0"/>
                  </a:lnTo>
                  <a:cubicBezTo>
                    <a:pt x="1011712" y="0"/>
                    <a:pt x="1030844" y="7925"/>
                    <a:pt x="1044950" y="22031"/>
                  </a:cubicBezTo>
                  <a:cubicBezTo>
                    <a:pt x="1059057" y="36137"/>
                    <a:pt x="1066981" y="55269"/>
                    <a:pt x="1066981" y="75218"/>
                  </a:cubicBezTo>
                  <a:lnTo>
                    <a:pt x="1066981" y="206111"/>
                  </a:lnTo>
                  <a:cubicBezTo>
                    <a:pt x="1066981" y="226061"/>
                    <a:pt x="1059057" y="245193"/>
                    <a:pt x="1044950" y="259299"/>
                  </a:cubicBezTo>
                  <a:cubicBezTo>
                    <a:pt x="1030844" y="273405"/>
                    <a:pt x="1011712" y="281330"/>
                    <a:pt x="991763" y="281330"/>
                  </a:cubicBezTo>
                  <a:lnTo>
                    <a:pt x="75218" y="281330"/>
                  </a:lnTo>
                  <a:cubicBezTo>
                    <a:pt x="55269" y="281330"/>
                    <a:pt x="36137" y="273405"/>
                    <a:pt x="22031" y="259299"/>
                  </a:cubicBezTo>
                  <a:cubicBezTo>
                    <a:pt x="7925" y="245193"/>
                    <a:pt x="0" y="226061"/>
                    <a:pt x="0" y="206111"/>
                  </a:cubicBezTo>
                  <a:lnTo>
                    <a:pt x="0" y="75218"/>
                  </a:lnTo>
                  <a:cubicBezTo>
                    <a:pt x="0" y="55269"/>
                    <a:pt x="7925" y="36137"/>
                    <a:pt x="22031" y="22031"/>
                  </a:cubicBezTo>
                  <a:cubicBezTo>
                    <a:pt x="36137" y="7925"/>
                    <a:pt x="55269" y="0"/>
                    <a:pt x="75218" y="0"/>
                  </a:cubicBezTo>
                  <a:close/>
                </a:path>
              </a:pathLst>
            </a:custGeom>
            <a:solidFill>
              <a:srgbClr val="C2EBE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1066981" cy="25275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818" y="3832862"/>
            <a:ext cx="4065342" cy="1161700"/>
            <a:chOff x="0" y="0"/>
            <a:chExt cx="1077109" cy="26237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7109" cy="262370"/>
            </a:xfrm>
            <a:custGeom>
              <a:avLst/>
              <a:gdLst/>
              <a:ahLst/>
              <a:cxnLst/>
              <a:rect l="l" t="t" r="r" b="b"/>
              <a:pathLst>
                <a:path w="1077109" h="262370">
                  <a:moveTo>
                    <a:pt x="74511" y="0"/>
                  </a:moveTo>
                  <a:lnTo>
                    <a:pt x="1002598" y="0"/>
                  </a:lnTo>
                  <a:cubicBezTo>
                    <a:pt x="1022359" y="0"/>
                    <a:pt x="1041312" y="7850"/>
                    <a:pt x="1055285" y="21824"/>
                  </a:cubicBezTo>
                  <a:cubicBezTo>
                    <a:pt x="1069259" y="35797"/>
                    <a:pt x="1077109" y="54750"/>
                    <a:pt x="1077109" y="74511"/>
                  </a:cubicBezTo>
                  <a:lnTo>
                    <a:pt x="1077109" y="187859"/>
                  </a:lnTo>
                  <a:cubicBezTo>
                    <a:pt x="1077109" y="207620"/>
                    <a:pt x="1069259" y="226573"/>
                    <a:pt x="1055285" y="240546"/>
                  </a:cubicBezTo>
                  <a:cubicBezTo>
                    <a:pt x="1041312" y="254520"/>
                    <a:pt x="1022359" y="262370"/>
                    <a:pt x="1002598" y="262370"/>
                  </a:cubicBezTo>
                  <a:lnTo>
                    <a:pt x="74511" y="262370"/>
                  </a:lnTo>
                  <a:cubicBezTo>
                    <a:pt x="54750" y="262370"/>
                    <a:pt x="35797" y="254520"/>
                    <a:pt x="21824" y="240546"/>
                  </a:cubicBezTo>
                  <a:cubicBezTo>
                    <a:pt x="7850" y="226573"/>
                    <a:pt x="0" y="207620"/>
                    <a:pt x="0" y="187859"/>
                  </a:cubicBezTo>
                  <a:lnTo>
                    <a:pt x="0" y="74511"/>
                  </a:lnTo>
                  <a:cubicBezTo>
                    <a:pt x="0" y="54750"/>
                    <a:pt x="7850" y="35797"/>
                    <a:pt x="21824" y="21824"/>
                  </a:cubicBezTo>
                  <a:cubicBezTo>
                    <a:pt x="35797" y="7850"/>
                    <a:pt x="54750" y="0"/>
                    <a:pt x="74511" y="0"/>
                  </a:cubicBezTo>
                  <a:close/>
                </a:path>
              </a:pathLst>
            </a:custGeom>
            <a:solidFill>
              <a:srgbClr val="FBC04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28575"/>
              <a:ext cx="1077109" cy="23379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0489" y="7455166"/>
            <a:ext cx="4777747" cy="1413421"/>
            <a:chOff x="0" y="0"/>
            <a:chExt cx="1153201" cy="32050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53201" cy="320502"/>
            </a:xfrm>
            <a:custGeom>
              <a:avLst/>
              <a:gdLst/>
              <a:ahLst/>
              <a:cxnLst/>
              <a:rect l="l" t="t" r="r" b="b"/>
              <a:pathLst>
                <a:path w="1153201" h="320502">
                  <a:moveTo>
                    <a:pt x="69595" y="0"/>
                  </a:moveTo>
                  <a:lnTo>
                    <a:pt x="1083606" y="0"/>
                  </a:lnTo>
                  <a:cubicBezTo>
                    <a:pt x="1102064" y="0"/>
                    <a:pt x="1119766" y="7332"/>
                    <a:pt x="1132817" y="20384"/>
                  </a:cubicBezTo>
                  <a:cubicBezTo>
                    <a:pt x="1145869" y="33435"/>
                    <a:pt x="1153201" y="51137"/>
                    <a:pt x="1153201" y="69595"/>
                  </a:cubicBezTo>
                  <a:lnTo>
                    <a:pt x="1153201" y="250908"/>
                  </a:lnTo>
                  <a:cubicBezTo>
                    <a:pt x="1153201" y="269365"/>
                    <a:pt x="1145869" y="287067"/>
                    <a:pt x="1132817" y="300118"/>
                  </a:cubicBezTo>
                  <a:cubicBezTo>
                    <a:pt x="1119766" y="313170"/>
                    <a:pt x="1102064" y="320502"/>
                    <a:pt x="1083606" y="320502"/>
                  </a:cubicBezTo>
                  <a:lnTo>
                    <a:pt x="69595" y="320502"/>
                  </a:lnTo>
                  <a:cubicBezTo>
                    <a:pt x="51137" y="320502"/>
                    <a:pt x="33435" y="313170"/>
                    <a:pt x="20384" y="300118"/>
                  </a:cubicBezTo>
                  <a:cubicBezTo>
                    <a:pt x="7332" y="287067"/>
                    <a:pt x="0" y="269365"/>
                    <a:pt x="0" y="250908"/>
                  </a:cubicBezTo>
                  <a:lnTo>
                    <a:pt x="0" y="69595"/>
                  </a:lnTo>
                  <a:cubicBezTo>
                    <a:pt x="0" y="51137"/>
                    <a:pt x="7332" y="33435"/>
                    <a:pt x="20384" y="20384"/>
                  </a:cubicBezTo>
                  <a:cubicBezTo>
                    <a:pt x="33435" y="7332"/>
                    <a:pt x="51137" y="0"/>
                    <a:pt x="69595" y="0"/>
                  </a:cubicBezTo>
                  <a:close/>
                </a:path>
              </a:pathLst>
            </a:custGeom>
            <a:solidFill>
              <a:srgbClr val="E6BFE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28575"/>
              <a:ext cx="1153201" cy="291927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34060" y="126840"/>
            <a:ext cx="4034445" cy="1103797"/>
            <a:chOff x="0" y="0"/>
            <a:chExt cx="1161753" cy="31784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61753" cy="317848"/>
            </a:xfrm>
            <a:custGeom>
              <a:avLst/>
              <a:gdLst/>
              <a:ahLst/>
              <a:cxnLst/>
              <a:rect l="l" t="t" r="r" b="b"/>
              <a:pathLst>
                <a:path w="1161753" h="317848">
                  <a:moveTo>
                    <a:pt x="69082" y="0"/>
                  </a:moveTo>
                  <a:lnTo>
                    <a:pt x="1092670" y="0"/>
                  </a:lnTo>
                  <a:cubicBezTo>
                    <a:pt x="1110992" y="0"/>
                    <a:pt x="1128563" y="7278"/>
                    <a:pt x="1141519" y="20234"/>
                  </a:cubicBezTo>
                  <a:cubicBezTo>
                    <a:pt x="1154474" y="33189"/>
                    <a:pt x="1161753" y="50761"/>
                    <a:pt x="1161753" y="69082"/>
                  </a:cubicBezTo>
                  <a:lnTo>
                    <a:pt x="1161753" y="248765"/>
                  </a:lnTo>
                  <a:cubicBezTo>
                    <a:pt x="1161753" y="267087"/>
                    <a:pt x="1154474" y="284659"/>
                    <a:pt x="1141519" y="297614"/>
                  </a:cubicBezTo>
                  <a:cubicBezTo>
                    <a:pt x="1128563" y="310570"/>
                    <a:pt x="1110992" y="317848"/>
                    <a:pt x="1092670" y="317848"/>
                  </a:cubicBezTo>
                  <a:lnTo>
                    <a:pt x="69082" y="317848"/>
                  </a:lnTo>
                  <a:cubicBezTo>
                    <a:pt x="30929" y="317848"/>
                    <a:pt x="0" y="286919"/>
                    <a:pt x="0" y="248765"/>
                  </a:cubicBezTo>
                  <a:lnTo>
                    <a:pt x="0" y="69082"/>
                  </a:lnTo>
                  <a:cubicBezTo>
                    <a:pt x="0" y="30929"/>
                    <a:pt x="30929" y="0"/>
                    <a:pt x="69082" y="0"/>
                  </a:cubicBezTo>
                  <a:close/>
                </a:path>
              </a:pathLst>
            </a:custGeom>
            <a:solidFill>
              <a:srgbClr val="FBC046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28575"/>
              <a:ext cx="1161753" cy="289273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4282500" y="3688563"/>
            <a:ext cx="3705330" cy="956919"/>
            <a:chOff x="0" y="0"/>
            <a:chExt cx="1066981" cy="27555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66981" cy="275553"/>
            </a:xfrm>
            <a:custGeom>
              <a:avLst/>
              <a:gdLst/>
              <a:ahLst/>
              <a:cxnLst/>
              <a:rect l="l" t="t" r="r" b="b"/>
              <a:pathLst>
                <a:path w="1066981" h="275553">
                  <a:moveTo>
                    <a:pt x="75218" y="0"/>
                  </a:moveTo>
                  <a:lnTo>
                    <a:pt x="991763" y="0"/>
                  </a:lnTo>
                  <a:cubicBezTo>
                    <a:pt x="1011712" y="0"/>
                    <a:pt x="1030844" y="7925"/>
                    <a:pt x="1044950" y="22031"/>
                  </a:cubicBezTo>
                  <a:cubicBezTo>
                    <a:pt x="1059057" y="36137"/>
                    <a:pt x="1066981" y="55269"/>
                    <a:pt x="1066981" y="75218"/>
                  </a:cubicBezTo>
                  <a:lnTo>
                    <a:pt x="1066981" y="200335"/>
                  </a:lnTo>
                  <a:cubicBezTo>
                    <a:pt x="1066981" y="220284"/>
                    <a:pt x="1059057" y="239416"/>
                    <a:pt x="1044950" y="253522"/>
                  </a:cubicBezTo>
                  <a:cubicBezTo>
                    <a:pt x="1030844" y="267628"/>
                    <a:pt x="1011712" y="275553"/>
                    <a:pt x="991763" y="275553"/>
                  </a:cubicBezTo>
                  <a:lnTo>
                    <a:pt x="75218" y="275553"/>
                  </a:lnTo>
                  <a:cubicBezTo>
                    <a:pt x="55269" y="275553"/>
                    <a:pt x="36137" y="267628"/>
                    <a:pt x="22031" y="253522"/>
                  </a:cubicBezTo>
                  <a:cubicBezTo>
                    <a:pt x="7925" y="239416"/>
                    <a:pt x="0" y="220284"/>
                    <a:pt x="0" y="200335"/>
                  </a:cubicBezTo>
                  <a:lnTo>
                    <a:pt x="0" y="75218"/>
                  </a:lnTo>
                  <a:cubicBezTo>
                    <a:pt x="0" y="55269"/>
                    <a:pt x="7925" y="36137"/>
                    <a:pt x="22031" y="22031"/>
                  </a:cubicBezTo>
                  <a:cubicBezTo>
                    <a:pt x="36137" y="7925"/>
                    <a:pt x="55269" y="0"/>
                    <a:pt x="75218" y="0"/>
                  </a:cubicBezTo>
                  <a:close/>
                </a:path>
              </a:pathLst>
            </a:custGeom>
            <a:solidFill>
              <a:srgbClr val="E6BFE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28575"/>
              <a:ext cx="1066981" cy="246978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614481" y="6562183"/>
            <a:ext cx="4538674" cy="1504689"/>
            <a:chOff x="0" y="0"/>
            <a:chExt cx="1066981" cy="28133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66981" cy="281330"/>
            </a:xfrm>
            <a:custGeom>
              <a:avLst/>
              <a:gdLst/>
              <a:ahLst/>
              <a:cxnLst/>
              <a:rect l="l" t="t" r="r" b="b"/>
              <a:pathLst>
                <a:path w="1066981" h="281330">
                  <a:moveTo>
                    <a:pt x="75218" y="0"/>
                  </a:moveTo>
                  <a:lnTo>
                    <a:pt x="991763" y="0"/>
                  </a:lnTo>
                  <a:cubicBezTo>
                    <a:pt x="1011712" y="0"/>
                    <a:pt x="1030844" y="7925"/>
                    <a:pt x="1044950" y="22031"/>
                  </a:cubicBezTo>
                  <a:cubicBezTo>
                    <a:pt x="1059057" y="36137"/>
                    <a:pt x="1066981" y="55269"/>
                    <a:pt x="1066981" y="75218"/>
                  </a:cubicBezTo>
                  <a:lnTo>
                    <a:pt x="1066981" y="206111"/>
                  </a:lnTo>
                  <a:cubicBezTo>
                    <a:pt x="1066981" y="226061"/>
                    <a:pt x="1059057" y="245193"/>
                    <a:pt x="1044950" y="259299"/>
                  </a:cubicBezTo>
                  <a:cubicBezTo>
                    <a:pt x="1030844" y="273405"/>
                    <a:pt x="1011712" y="281330"/>
                    <a:pt x="991763" y="281330"/>
                  </a:cubicBezTo>
                  <a:lnTo>
                    <a:pt x="75218" y="281330"/>
                  </a:lnTo>
                  <a:cubicBezTo>
                    <a:pt x="55269" y="281330"/>
                    <a:pt x="36137" y="273405"/>
                    <a:pt x="22031" y="259299"/>
                  </a:cubicBezTo>
                  <a:cubicBezTo>
                    <a:pt x="7925" y="245193"/>
                    <a:pt x="0" y="226061"/>
                    <a:pt x="0" y="206111"/>
                  </a:cubicBezTo>
                  <a:lnTo>
                    <a:pt x="0" y="75218"/>
                  </a:lnTo>
                  <a:cubicBezTo>
                    <a:pt x="0" y="55269"/>
                    <a:pt x="7925" y="36137"/>
                    <a:pt x="22031" y="22031"/>
                  </a:cubicBezTo>
                  <a:cubicBezTo>
                    <a:pt x="36137" y="7925"/>
                    <a:pt x="55269" y="0"/>
                    <a:pt x="75218" y="0"/>
                  </a:cubicBezTo>
                  <a:close/>
                </a:path>
              </a:pathLst>
            </a:custGeom>
            <a:solidFill>
              <a:srgbClr val="C2EBE3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28575"/>
              <a:ext cx="1066981" cy="25275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rot="-1643804">
            <a:off x="11814211" y="1321416"/>
            <a:ext cx="2196191" cy="611817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0" y="0"/>
                </a:lnTo>
                <a:lnTo>
                  <a:pt x="2196190" y="611816"/>
                </a:lnTo>
                <a:lnTo>
                  <a:pt x="0" y="611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47228" y="3815794"/>
            <a:ext cx="4215654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11"/>
              </a:lnSpc>
            </a:pPr>
            <a:r>
              <a:rPr lang="en-US" sz="2868" spc="120" dirty="0">
                <a:solidFill>
                  <a:srgbClr val="000000"/>
                </a:solidFill>
                <a:latin typeface="Krabuler"/>
              </a:rPr>
              <a:t>02: </a:t>
            </a:r>
            <a:r>
              <a:rPr lang="en-US" sz="2868" spc="120" dirty="0" err="1">
                <a:solidFill>
                  <a:srgbClr val="000000"/>
                </a:solidFill>
                <a:latin typeface="Krabuler"/>
              </a:rPr>
              <a:t>Desenvolver</a:t>
            </a:r>
            <a:r>
              <a:rPr lang="en-US" sz="2868" spc="120" dirty="0">
                <a:solidFill>
                  <a:srgbClr val="000000"/>
                </a:solidFill>
                <a:latin typeface="Krabuler"/>
              </a:rPr>
              <a:t> </a:t>
            </a:r>
            <a:r>
              <a:rPr lang="en-US" sz="2868" spc="120" dirty="0" err="1">
                <a:solidFill>
                  <a:srgbClr val="000000"/>
                </a:solidFill>
                <a:latin typeface="Krabuler"/>
              </a:rPr>
              <a:t>atividades</a:t>
            </a:r>
            <a:r>
              <a:rPr lang="en-US" sz="2868" spc="120" dirty="0">
                <a:solidFill>
                  <a:srgbClr val="000000"/>
                </a:solidFill>
                <a:latin typeface="Krabuler"/>
              </a:rPr>
              <a:t> </a:t>
            </a:r>
            <a:r>
              <a:rPr lang="en-US" sz="2868" spc="120" dirty="0" err="1">
                <a:solidFill>
                  <a:srgbClr val="000000"/>
                </a:solidFill>
                <a:latin typeface="Krabuler"/>
              </a:rPr>
              <a:t>interativas</a:t>
            </a:r>
            <a:r>
              <a:rPr lang="en-US" sz="2868" spc="120" dirty="0">
                <a:solidFill>
                  <a:srgbClr val="000000"/>
                </a:solidFill>
                <a:latin typeface="Krabuler"/>
              </a:rPr>
              <a:t> de </a:t>
            </a:r>
            <a:r>
              <a:rPr lang="en-US" sz="2868" spc="120" dirty="0" err="1">
                <a:solidFill>
                  <a:srgbClr val="000000"/>
                </a:solidFill>
                <a:latin typeface="Krabuler"/>
              </a:rPr>
              <a:t>leitura</a:t>
            </a:r>
            <a:r>
              <a:rPr lang="en-US" sz="2868" spc="120" dirty="0">
                <a:solidFill>
                  <a:srgbClr val="000000"/>
                </a:solidFill>
                <a:latin typeface="Krabuler"/>
              </a:rPr>
              <a:t>.</a:t>
            </a:r>
          </a:p>
          <a:p>
            <a:pPr algn="ctr">
              <a:lnSpc>
                <a:spcPts val="3011"/>
              </a:lnSpc>
              <a:spcBef>
                <a:spcPct val="0"/>
              </a:spcBef>
            </a:pPr>
            <a:endParaRPr lang="en-US" sz="2868" spc="120" dirty="0">
              <a:solidFill>
                <a:srgbClr val="000000"/>
              </a:solidFill>
              <a:latin typeface="Krabuler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37672" y="535817"/>
            <a:ext cx="3585647" cy="1226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8"/>
              </a:lnSpc>
            </a:pPr>
            <a:r>
              <a:rPr lang="en-US" sz="3093" spc="129" dirty="0">
                <a:solidFill>
                  <a:srgbClr val="000000"/>
                </a:solidFill>
                <a:latin typeface="Krabuler"/>
              </a:rPr>
              <a:t>01: </a:t>
            </a:r>
            <a:r>
              <a:rPr lang="en-US" sz="3093" spc="129" dirty="0" err="1">
                <a:solidFill>
                  <a:srgbClr val="000000"/>
                </a:solidFill>
                <a:latin typeface="Krabuler"/>
              </a:rPr>
              <a:t>implementar</a:t>
            </a:r>
            <a:r>
              <a:rPr lang="en-US" sz="3093" spc="129" dirty="0">
                <a:solidFill>
                  <a:srgbClr val="000000"/>
                </a:solidFill>
                <a:latin typeface="Krabuler"/>
              </a:rPr>
              <a:t> </a:t>
            </a:r>
            <a:r>
              <a:rPr lang="en-US" sz="3093" spc="129" dirty="0" err="1">
                <a:solidFill>
                  <a:srgbClr val="000000"/>
                </a:solidFill>
                <a:latin typeface="Krabuler"/>
              </a:rPr>
              <a:t>leitura</a:t>
            </a:r>
            <a:r>
              <a:rPr lang="en-US" sz="3093" spc="129" dirty="0">
                <a:solidFill>
                  <a:srgbClr val="000000"/>
                </a:solidFill>
                <a:latin typeface="Krabuler"/>
              </a:rPr>
              <a:t> </a:t>
            </a:r>
            <a:r>
              <a:rPr lang="en-US" sz="3093" spc="129" dirty="0" err="1">
                <a:solidFill>
                  <a:srgbClr val="000000"/>
                </a:solidFill>
                <a:latin typeface="Krabuler"/>
              </a:rPr>
              <a:t>em</a:t>
            </a:r>
            <a:r>
              <a:rPr lang="en-US" sz="3093" spc="129" dirty="0">
                <a:solidFill>
                  <a:srgbClr val="000000"/>
                </a:solidFill>
                <a:latin typeface="Krabuler"/>
              </a:rPr>
              <a:t> </a:t>
            </a:r>
            <a:r>
              <a:rPr lang="en-US" sz="3093" spc="129" dirty="0" err="1">
                <a:solidFill>
                  <a:srgbClr val="000000"/>
                </a:solidFill>
                <a:latin typeface="Krabuler"/>
              </a:rPr>
              <a:t>voz</a:t>
            </a:r>
            <a:r>
              <a:rPr lang="en-US" sz="3093" spc="129" dirty="0">
                <a:solidFill>
                  <a:srgbClr val="000000"/>
                </a:solidFill>
                <a:latin typeface="Krabuler"/>
              </a:rPr>
              <a:t> </a:t>
            </a:r>
            <a:r>
              <a:rPr lang="en-US" sz="3093" spc="129" dirty="0" err="1">
                <a:solidFill>
                  <a:srgbClr val="000000"/>
                </a:solidFill>
                <a:latin typeface="Krabuler"/>
              </a:rPr>
              <a:t>alta.</a:t>
            </a:r>
            <a:endParaRPr lang="en-US" sz="3093" spc="129" dirty="0">
              <a:solidFill>
                <a:srgbClr val="000000"/>
              </a:solidFill>
              <a:latin typeface="Krabuler"/>
            </a:endParaRPr>
          </a:p>
          <a:p>
            <a:pPr algn="ctr">
              <a:lnSpc>
                <a:spcPts val="3248"/>
              </a:lnSpc>
              <a:spcBef>
                <a:spcPct val="0"/>
              </a:spcBef>
            </a:pPr>
            <a:endParaRPr lang="en-US" sz="3093" spc="129" dirty="0">
              <a:solidFill>
                <a:srgbClr val="000000"/>
              </a:solidFill>
              <a:latin typeface="Krabuler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37672" y="1556509"/>
            <a:ext cx="4005500" cy="729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1890"/>
              </a:lnSpc>
              <a:buFont typeface="Arial"/>
              <a:buChar char="•"/>
            </a:pPr>
            <a:r>
              <a:rPr lang="en-US" sz="1800" spc="75">
                <a:solidFill>
                  <a:srgbClr val="000000"/>
                </a:solidFill>
                <a:latin typeface="Handy Casual"/>
              </a:rPr>
              <a:t>Integração de um recurso de texto para fala que permita aos usuários ouvirem o conteúdo do texto sendo lido em voz alta.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-39581" y="7759465"/>
            <a:ext cx="50024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48"/>
              </a:lnSpc>
            </a:pPr>
            <a:r>
              <a:rPr lang="en-US" sz="3093" spc="129" dirty="0">
                <a:solidFill>
                  <a:srgbClr val="000000"/>
                </a:solidFill>
                <a:latin typeface="Krabuler"/>
              </a:rPr>
              <a:t>03: </a:t>
            </a:r>
            <a:r>
              <a:rPr lang="en-US" sz="3093" spc="129" dirty="0" err="1">
                <a:solidFill>
                  <a:srgbClr val="000000"/>
                </a:solidFill>
                <a:latin typeface="Krabuler"/>
              </a:rPr>
              <a:t>Oferecer</a:t>
            </a:r>
            <a:r>
              <a:rPr lang="en-US" sz="3093" spc="129" dirty="0">
                <a:solidFill>
                  <a:srgbClr val="000000"/>
                </a:solidFill>
                <a:latin typeface="Krabuler"/>
              </a:rPr>
              <a:t> feedback para as </a:t>
            </a:r>
            <a:r>
              <a:rPr lang="en-US" sz="3093" spc="129" dirty="0" err="1">
                <a:solidFill>
                  <a:srgbClr val="000000"/>
                </a:solidFill>
                <a:latin typeface="Krabuler"/>
              </a:rPr>
              <a:t>atividades</a:t>
            </a:r>
            <a:endParaRPr lang="en-US" sz="3093" spc="129" dirty="0">
              <a:solidFill>
                <a:srgbClr val="000000"/>
              </a:solidFill>
              <a:latin typeface="Krabuler"/>
            </a:endParaRPr>
          </a:p>
          <a:p>
            <a:pPr algn="ctr">
              <a:lnSpc>
                <a:spcPts val="3248"/>
              </a:lnSpc>
              <a:spcBef>
                <a:spcPct val="0"/>
              </a:spcBef>
            </a:pPr>
            <a:endParaRPr lang="en-US" sz="3093" spc="129" dirty="0">
              <a:solidFill>
                <a:srgbClr val="000000"/>
              </a:solidFill>
              <a:latin typeface="Krabuler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4590997" y="3820974"/>
            <a:ext cx="3088337" cy="824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8"/>
              </a:lnSpc>
              <a:spcBef>
                <a:spcPct val="0"/>
              </a:spcBef>
            </a:pPr>
            <a:r>
              <a:rPr lang="en-US" sz="3093" spc="129" dirty="0">
                <a:solidFill>
                  <a:srgbClr val="000000"/>
                </a:solidFill>
                <a:latin typeface="Krabuler"/>
              </a:rPr>
              <a:t>05: </a:t>
            </a:r>
            <a:r>
              <a:rPr lang="en-US" sz="3093" spc="129" dirty="0" err="1">
                <a:solidFill>
                  <a:srgbClr val="000000"/>
                </a:solidFill>
                <a:latin typeface="Krabuler"/>
              </a:rPr>
              <a:t>Conta</a:t>
            </a:r>
            <a:r>
              <a:rPr lang="en-US" sz="3093" spc="129" dirty="0">
                <a:solidFill>
                  <a:srgbClr val="000000"/>
                </a:solidFill>
                <a:latin typeface="Krabuler"/>
              </a:rPr>
              <a:t> do </a:t>
            </a:r>
            <a:r>
              <a:rPr lang="en-US" sz="3093" spc="129" dirty="0" err="1">
                <a:solidFill>
                  <a:srgbClr val="000000"/>
                </a:solidFill>
                <a:latin typeface="Krabuler"/>
              </a:rPr>
              <a:t>usuário</a:t>
            </a:r>
            <a:endParaRPr lang="en-US" sz="3093" spc="129" dirty="0">
              <a:solidFill>
                <a:srgbClr val="000000"/>
              </a:solidFill>
              <a:latin typeface="Krabuler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3662028" y="226188"/>
            <a:ext cx="4178507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85"/>
              </a:lnSpc>
              <a:spcBef>
                <a:spcPct val="0"/>
              </a:spcBef>
            </a:pPr>
            <a:r>
              <a:rPr lang="en-US" sz="2653" spc="111" dirty="0">
                <a:solidFill>
                  <a:srgbClr val="000000"/>
                </a:solidFill>
                <a:latin typeface="Krabuler"/>
              </a:rPr>
              <a:t>04: </a:t>
            </a:r>
            <a:r>
              <a:rPr lang="en-US" sz="2653" spc="111" dirty="0" err="1">
                <a:solidFill>
                  <a:srgbClr val="000000"/>
                </a:solidFill>
                <a:latin typeface="Krabuler"/>
              </a:rPr>
              <a:t>Permitir</a:t>
            </a:r>
            <a:r>
              <a:rPr lang="en-US" sz="2653" spc="111" dirty="0">
                <a:solidFill>
                  <a:srgbClr val="000000"/>
                </a:solidFill>
                <a:latin typeface="Krabuler"/>
              </a:rPr>
              <a:t> </a:t>
            </a:r>
            <a:r>
              <a:rPr lang="en-US" sz="2653" spc="111" dirty="0" err="1">
                <a:solidFill>
                  <a:srgbClr val="000000"/>
                </a:solidFill>
                <a:latin typeface="Krabuler"/>
              </a:rPr>
              <a:t>personalização</a:t>
            </a:r>
            <a:r>
              <a:rPr lang="en-US" sz="2653" spc="111" dirty="0">
                <a:solidFill>
                  <a:srgbClr val="000000"/>
                </a:solidFill>
                <a:latin typeface="Krabuler"/>
              </a:rPr>
              <a:t> do </a:t>
            </a:r>
            <a:r>
              <a:rPr lang="en-US" sz="2653" spc="111" dirty="0" err="1">
                <a:solidFill>
                  <a:srgbClr val="000000"/>
                </a:solidFill>
                <a:latin typeface="Krabuler"/>
              </a:rPr>
              <a:t>ambiente</a:t>
            </a:r>
            <a:r>
              <a:rPr lang="en-US" sz="2653" spc="111" dirty="0">
                <a:solidFill>
                  <a:srgbClr val="000000"/>
                </a:solidFill>
                <a:latin typeface="Krabuler"/>
              </a:rPr>
              <a:t> de </a:t>
            </a:r>
            <a:r>
              <a:rPr lang="en-US" sz="2653" spc="111" dirty="0" err="1">
                <a:solidFill>
                  <a:srgbClr val="000000"/>
                </a:solidFill>
                <a:latin typeface="Krabuler"/>
              </a:rPr>
              <a:t>aprendizado</a:t>
            </a:r>
            <a:r>
              <a:rPr lang="en-US" sz="2653" spc="111" dirty="0">
                <a:solidFill>
                  <a:srgbClr val="000000"/>
                </a:solidFill>
                <a:latin typeface="Krabuler"/>
              </a:rPr>
              <a:t>.</a:t>
            </a:r>
          </a:p>
        </p:txBody>
      </p:sp>
      <p:sp>
        <p:nvSpPr>
          <p:cNvPr id="30" name="Freeform 30"/>
          <p:cNvSpPr/>
          <p:nvPr/>
        </p:nvSpPr>
        <p:spPr>
          <a:xfrm rot="204962">
            <a:off x="12062251" y="3847749"/>
            <a:ext cx="2196191" cy="611817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1" y="0"/>
                </a:lnTo>
                <a:lnTo>
                  <a:pt x="2196191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/>
            </a:stretch>
          </a:blipFill>
        </p:spPr>
      </p:sp>
      <p:sp>
        <p:nvSpPr>
          <p:cNvPr id="31" name="Freeform 31"/>
          <p:cNvSpPr/>
          <p:nvPr/>
        </p:nvSpPr>
        <p:spPr>
          <a:xfrm rot="2421956">
            <a:off x="11583479" y="6876254"/>
            <a:ext cx="2196191" cy="611817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1" y="0"/>
                </a:lnTo>
                <a:lnTo>
                  <a:pt x="2196191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/>
            </a:stretch>
          </a:blipFill>
        </p:spPr>
      </p:sp>
      <p:sp>
        <p:nvSpPr>
          <p:cNvPr id="32" name="Freeform 32"/>
          <p:cNvSpPr/>
          <p:nvPr/>
        </p:nvSpPr>
        <p:spPr>
          <a:xfrm rot="-8767587">
            <a:off x="4066699" y="1564995"/>
            <a:ext cx="2196191" cy="611817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1" y="0"/>
                </a:lnTo>
                <a:lnTo>
                  <a:pt x="2196191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/>
            </a:stretch>
          </a:blipFill>
        </p:spPr>
      </p:sp>
      <p:sp>
        <p:nvSpPr>
          <p:cNvPr id="33" name="Freeform 33"/>
          <p:cNvSpPr/>
          <p:nvPr/>
        </p:nvSpPr>
        <p:spPr>
          <a:xfrm rot="12094150">
            <a:off x="4224967" y="4367177"/>
            <a:ext cx="2196191" cy="611817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1" y="0"/>
                </a:lnTo>
                <a:lnTo>
                  <a:pt x="2196191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/>
            </a:stretch>
          </a:blipFill>
        </p:spPr>
      </p:sp>
      <p:sp>
        <p:nvSpPr>
          <p:cNvPr id="34" name="Freeform 34"/>
          <p:cNvSpPr/>
          <p:nvPr/>
        </p:nvSpPr>
        <p:spPr>
          <a:xfrm rot="8398850">
            <a:off x="4555217" y="7278577"/>
            <a:ext cx="2196191" cy="611817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1" y="0"/>
                </a:lnTo>
                <a:lnTo>
                  <a:pt x="2196191" y="611816"/>
                </a:lnTo>
                <a:lnTo>
                  <a:pt x="0" y="611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/>
            </a:stretch>
          </a:blipFill>
        </p:spPr>
      </p:sp>
      <p:sp>
        <p:nvSpPr>
          <p:cNvPr id="35" name="Freeform 35"/>
          <p:cNvSpPr/>
          <p:nvPr/>
        </p:nvSpPr>
        <p:spPr>
          <a:xfrm rot="-8261386">
            <a:off x="8672556" y="6509905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6" name="TextBox 36"/>
          <p:cNvSpPr txBox="1"/>
          <p:nvPr/>
        </p:nvSpPr>
        <p:spPr>
          <a:xfrm>
            <a:off x="77830" y="5229215"/>
            <a:ext cx="4005500" cy="1920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1890"/>
              </a:lnSpc>
              <a:buFont typeface="Arial"/>
              <a:buChar char="•"/>
            </a:pPr>
            <a:r>
              <a:rPr lang="en-US" sz="1800" spc="75">
                <a:solidFill>
                  <a:srgbClr val="000000"/>
                </a:solidFill>
                <a:latin typeface="Handy Casual"/>
              </a:rPr>
              <a:t>Criação de atividades que envolvam a prática de habilidades de leitura, como identificação de palavras, compreensão de textos e desenvolvimento de vocabulário.</a:t>
            </a:r>
          </a:p>
          <a:p>
            <a:pPr marL="388620" lvl="1" indent="-194310" algn="l">
              <a:lnSpc>
                <a:spcPts val="1890"/>
              </a:lnSpc>
              <a:buFont typeface="Arial"/>
              <a:buChar char="•"/>
            </a:pPr>
            <a:r>
              <a:rPr lang="en-US" sz="1800" spc="75">
                <a:solidFill>
                  <a:srgbClr val="000000"/>
                </a:solidFill>
                <a:latin typeface="Handy Casual"/>
              </a:rPr>
              <a:t>Inclusão de jogos educativos, quizzes ou exercícios de preenchimento de lacunas para tornar a experiência de aprendizado mais envolvente.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-17314" y="8873579"/>
            <a:ext cx="4446285" cy="1413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1890"/>
              </a:lnSpc>
              <a:buFont typeface="Arial"/>
              <a:buChar char="•"/>
            </a:pP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Identificação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automática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de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erros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ortográficos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no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texto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inserido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pelos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usuários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.</a:t>
            </a:r>
          </a:p>
          <a:p>
            <a:pPr marL="388620" lvl="1" indent="-194310" algn="l">
              <a:lnSpc>
                <a:spcPts val="1890"/>
              </a:lnSpc>
              <a:buFont typeface="Arial"/>
              <a:buChar char="•"/>
            </a:pP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Fornecimento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de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sugestões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de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correção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e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orientações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para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ajudar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os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usuários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a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entender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e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corrigir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seus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erros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.</a:t>
            </a:r>
          </a:p>
          <a:p>
            <a:pPr algn="l">
              <a:lnSpc>
                <a:spcPts val="1670"/>
              </a:lnSpc>
            </a:pPr>
            <a:endParaRPr lang="en-US" sz="1800" spc="75" dirty="0">
              <a:solidFill>
                <a:srgbClr val="000000"/>
              </a:solidFill>
              <a:latin typeface="Handy Casual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3734060" y="1346959"/>
            <a:ext cx="4221169" cy="236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1890"/>
              </a:lnSpc>
              <a:buFont typeface="Arial"/>
              <a:buChar char="•"/>
            </a:pPr>
            <a:r>
              <a:rPr lang="en-US" sz="1800" spc="75">
                <a:solidFill>
                  <a:srgbClr val="000000"/>
                </a:solidFill>
                <a:latin typeface="Handy Casual"/>
              </a:rPr>
              <a:t>Opções para ajustar as configurações de visualização do texto, como tamanho da fonte, espaçamento entre linhas e cores de fundo, para atender às preferências individuais dos usuários.</a:t>
            </a:r>
          </a:p>
          <a:p>
            <a:pPr marL="388620" lvl="1" indent="-194310" algn="l">
              <a:lnSpc>
                <a:spcPts val="1890"/>
              </a:lnSpc>
              <a:buFont typeface="Arial"/>
              <a:buChar char="•"/>
            </a:pPr>
            <a:r>
              <a:rPr lang="en-US" sz="1800" spc="75">
                <a:solidFill>
                  <a:srgbClr val="000000"/>
                </a:solidFill>
                <a:latin typeface="Handy Casual"/>
              </a:rPr>
              <a:t>Capacidade de salvar as preferências de personalização do usuário para uma experiência consistente em diferentes sessões de uso.</a:t>
            </a:r>
          </a:p>
          <a:p>
            <a:pPr algn="l">
              <a:lnSpc>
                <a:spcPts val="1670"/>
              </a:lnSpc>
            </a:pPr>
            <a:endParaRPr lang="en-US" sz="1800" spc="75">
              <a:solidFill>
                <a:srgbClr val="000000"/>
              </a:solidFill>
              <a:latin typeface="Handy Casual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14132415" y="4759782"/>
            <a:ext cx="4005500" cy="1478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3422" lvl="1" indent="-171711" algn="l">
              <a:lnSpc>
                <a:spcPts val="1670"/>
              </a:lnSpc>
              <a:buFont typeface="Arial"/>
              <a:buChar char="•"/>
            </a:pPr>
            <a:r>
              <a:rPr lang="en-US" sz="1590" spc="66">
                <a:solidFill>
                  <a:srgbClr val="000000"/>
                </a:solidFill>
                <a:latin typeface="Handy Casual"/>
              </a:rPr>
              <a:t>Funcionalidades de criação de conta de usuário, incluindo registro de novos usuários com informações básicas, como nome, idade e e-mail.</a:t>
            </a:r>
          </a:p>
          <a:p>
            <a:pPr marL="343422" lvl="1" indent="-171711" algn="l">
              <a:lnSpc>
                <a:spcPts val="1670"/>
              </a:lnSpc>
              <a:buFont typeface="Arial"/>
              <a:buChar char="•"/>
            </a:pPr>
            <a:r>
              <a:rPr lang="en-US" sz="1590" spc="66">
                <a:solidFill>
                  <a:srgbClr val="000000"/>
                </a:solidFill>
                <a:latin typeface="Handy Casual"/>
              </a:rPr>
              <a:t>Capacidade de visualizar e atualizar informações de perfil do usuário, como senha e preferências de configuração.</a:t>
            </a:r>
          </a:p>
          <a:p>
            <a:pPr algn="l">
              <a:lnSpc>
                <a:spcPts val="1670"/>
              </a:lnSpc>
            </a:pPr>
            <a:endParaRPr lang="en-US" sz="1590" spc="66">
              <a:solidFill>
                <a:srgbClr val="000000"/>
              </a:solidFill>
              <a:latin typeface="Handy Casual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2397239" y="8096623"/>
            <a:ext cx="5740677" cy="2381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7860" lvl="1" indent="-193930" algn="l">
              <a:lnSpc>
                <a:spcPts val="1886"/>
              </a:lnSpc>
              <a:buFont typeface="Arial"/>
              <a:buChar char="•"/>
            </a:pPr>
            <a:r>
              <a:rPr lang="en-US" sz="1796" spc="75">
                <a:solidFill>
                  <a:srgbClr val="000000"/>
                </a:solidFill>
                <a:latin typeface="Handy Casual"/>
              </a:rPr>
              <a:t>Disponibilização de um recurso de consulta de definições de palavras para auxiliar os usuários na compreensão de vocabulário.</a:t>
            </a:r>
          </a:p>
          <a:p>
            <a:pPr marL="387860" lvl="1" indent="-193930" algn="l">
              <a:lnSpc>
                <a:spcPts val="1886"/>
              </a:lnSpc>
              <a:buFont typeface="Arial"/>
              <a:buChar char="•"/>
            </a:pPr>
            <a:r>
              <a:rPr lang="en-US" sz="1796" spc="75">
                <a:solidFill>
                  <a:srgbClr val="000000"/>
                </a:solidFill>
                <a:latin typeface="Handy Casual"/>
              </a:rPr>
              <a:t>Divisão de palavras em sílabas para ajudar os usuários a melhorar a pronúncia e a compreensão da estrutura das palavras.</a:t>
            </a:r>
          </a:p>
          <a:p>
            <a:pPr marL="387860" lvl="1" indent="-193930" algn="l">
              <a:lnSpc>
                <a:spcPts val="1886"/>
              </a:lnSpc>
              <a:buFont typeface="Arial"/>
              <a:buChar char="•"/>
            </a:pPr>
            <a:r>
              <a:rPr lang="en-US" sz="1796" spc="75">
                <a:solidFill>
                  <a:srgbClr val="000000"/>
                </a:solidFill>
                <a:latin typeface="Handy Casual"/>
              </a:rPr>
              <a:t>Integração de dicionários ou recursos online confiáveis para garantir a precisão e a relevância das definições e sílabas fornecidas.</a:t>
            </a:r>
          </a:p>
          <a:p>
            <a:pPr algn="l">
              <a:lnSpc>
                <a:spcPts val="1886"/>
              </a:lnSpc>
            </a:pPr>
            <a:endParaRPr lang="en-US" sz="1796" spc="75">
              <a:solidFill>
                <a:srgbClr val="000000"/>
              </a:solidFill>
              <a:latin typeface="Handy Casual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13439907" y="6844986"/>
            <a:ext cx="4887822" cy="824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8"/>
              </a:lnSpc>
              <a:spcBef>
                <a:spcPct val="0"/>
              </a:spcBef>
            </a:pPr>
            <a:r>
              <a:rPr lang="en-US" sz="3093" spc="129" dirty="0">
                <a:solidFill>
                  <a:srgbClr val="000000"/>
                </a:solidFill>
                <a:latin typeface="Krabuler"/>
              </a:rPr>
              <a:t>06: </a:t>
            </a:r>
            <a:r>
              <a:rPr lang="en-US" sz="3093" spc="129" dirty="0" err="1">
                <a:solidFill>
                  <a:srgbClr val="000000"/>
                </a:solidFill>
                <a:latin typeface="Krabuler"/>
              </a:rPr>
              <a:t>Fornecer</a:t>
            </a:r>
            <a:r>
              <a:rPr lang="en-US" sz="3093" spc="129" dirty="0">
                <a:solidFill>
                  <a:srgbClr val="000000"/>
                </a:solidFill>
                <a:latin typeface="Krabuler"/>
              </a:rPr>
              <a:t> consulta de </a:t>
            </a:r>
            <a:r>
              <a:rPr lang="en-US" sz="3093" spc="129" dirty="0" err="1">
                <a:solidFill>
                  <a:srgbClr val="000000"/>
                </a:solidFill>
                <a:latin typeface="Krabuler"/>
              </a:rPr>
              <a:t>definições</a:t>
            </a:r>
            <a:r>
              <a:rPr lang="en-US" sz="3093" spc="129" dirty="0">
                <a:solidFill>
                  <a:srgbClr val="000000"/>
                </a:solidFill>
                <a:latin typeface="Krabuler"/>
              </a:rPr>
              <a:t> e </a:t>
            </a:r>
            <a:r>
              <a:rPr lang="en-US" sz="3093" spc="129" dirty="0" err="1">
                <a:solidFill>
                  <a:srgbClr val="000000"/>
                </a:solidFill>
                <a:latin typeface="Krabuler"/>
              </a:rPr>
              <a:t>sílabas</a:t>
            </a:r>
            <a:endParaRPr lang="en-US" sz="3093" spc="129" dirty="0">
              <a:solidFill>
                <a:srgbClr val="000000"/>
              </a:solidFill>
              <a:latin typeface="Krabuler"/>
            </a:endParaRPr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374</Words>
  <Application>Microsoft Office PowerPoint</Application>
  <PresentationFormat>Personalizar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Calibri</vt:lpstr>
      <vt:lpstr>Arial</vt:lpstr>
      <vt:lpstr>Pompiere</vt:lpstr>
      <vt:lpstr>Handy Casual</vt:lpstr>
      <vt:lpstr>Krabuler</vt:lpstr>
      <vt:lpstr>Office Theme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Matheus</dc:title>
  <dc:creator>Aluno CA</dc:creator>
  <cp:lastModifiedBy>Lab 06-Micro 10</cp:lastModifiedBy>
  <cp:revision>5</cp:revision>
  <dcterms:created xsi:type="dcterms:W3CDTF">2006-08-16T00:00:00Z</dcterms:created>
  <dcterms:modified xsi:type="dcterms:W3CDTF">2024-06-07T18:27:33Z</dcterms:modified>
  <dc:identifier>DAGGKgOk7TM</dc:identifier>
</cp:coreProperties>
</file>