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6" r:id="rId4"/>
    <p:sldId id="259" r:id="rId5"/>
    <p:sldId id="300" r:id="rId6"/>
    <p:sldId id="303" r:id="rId7"/>
    <p:sldId id="301" r:id="rId8"/>
    <p:sldId id="302" r:id="rId9"/>
    <p:sldId id="299" r:id="rId10"/>
    <p:sldId id="272" r:id="rId11"/>
    <p:sldId id="268" r:id="rId12"/>
    <p:sldId id="260" r:id="rId13"/>
    <p:sldId id="261" r:id="rId14"/>
    <p:sldId id="269" r:id="rId15"/>
    <p:sldId id="270" r:id="rId16"/>
    <p:sldId id="271" r:id="rId17"/>
    <p:sldId id="262" r:id="rId18"/>
    <p:sldId id="263" r:id="rId19"/>
    <p:sldId id="273" r:id="rId20"/>
    <p:sldId id="274" r:id="rId21"/>
    <p:sldId id="275" r:id="rId22"/>
    <p:sldId id="264" r:id="rId23"/>
    <p:sldId id="283" r:id="rId24"/>
    <p:sldId id="265" r:id="rId25"/>
    <p:sldId id="305" r:id="rId26"/>
    <p:sldId id="266" r:id="rId27"/>
    <p:sldId id="304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ADC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4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7BFE-5A0E-4069-925A-3A8BF879AEAC}" type="datetimeFigureOut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3D922-7B26-41AF-BF9C-15E942E4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0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그런 점에서 중요한 것이 </a:t>
            </a:r>
            <a:r>
              <a:rPr lang="en-US" altLang="ko-KR" dirty="0" smtClean="0"/>
              <a:t>12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제곱근 </a:t>
            </a: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라에서 다음 라까지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옥타브라고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440 </a:t>
            </a:r>
            <a:r>
              <a:rPr lang="ko-KR" altLang="en-US" baseline="0" dirty="0" smtClean="0"/>
              <a:t>헤르츠이고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 라는 </a:t>
            </a:r>
            <a:r>
              <a:rPr lang="en-US" altLang="ko-KR" baseline="0" dirty="0" smtClean="0"/>
              <a:t>880 </a:t>
            </a:r>
            <a:r>
              <a:rPr lang="ko-KR" altLang="en-US" baseline="0" dirty="0" smtClean="0"/>
              <a:t>헤르츠임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주파수를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배하면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 </a:t>
            </a:r>
            <a:r>
              <a:rPr lang="ko-KR" altLang="en-US" baseline="0" dirty="0" smtClean="0"/>
              <a:t>옥타브가 올라가는 것임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3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라에서 다음 라 까지는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건반이고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거기까지의 음의 배열은 등비 수열이므로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한 것을 </a:t>
            </a:r>
            <a:r>
              <a:rPr lang="en-US" altLang="ko-KR" dirty="0" smtClean="0"/>
              <a:t>12</a:t>
            </a:r>
            <a:r>
              <a:rPr lang="ko-KR" altLang="en-US" baseline="0" dirty="0" smtClean="0"/>
              <a:t> 제곱근을 한 것과 같다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9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피치 </a:t>
            </a:r>
            <a:r>
              <a:rPr lang="ko-KR" altLang="en-US" dirty="0" err="1" smtClean="0"/>
              <a:t>쉬프팅은</a:t>
            </a:r>
            <a:r>
              <a:rPr lang="ko-KR" altLang="en-US" dirty="0" smtClean="0"/>
              <a:t> 그냥 몇 주파수를 더해주어서 주파수를 변화시키는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피치 스케일링은 주파수에 아까 말한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12</a:t>
            </a:r>
            <a:r>
              <a:rPr lang="ko-KR" altLang="en-US" baseline="0" dirty="0" smtClean="0"/>
              <a:t>제곱근을 몇 번 제곱하여 곱하는 것이다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0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몽타주 예고편 보여주고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변조된 목소리 녹음한 거 들려주고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복원한</a:t>
            </a:r>
            <a:r>
              <a:rPr lang="ko-KR" altLang="en-US" baseline="0" dirty="0" smtClean="0"/>
              <a:t> 거 들려줌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누구게요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아저씨 입니다</a:t>
            </a:r>
            <a:r>
              <a:rPr lang="en-US" altLang="ko-KR" dirty="0" smtClean="0"/>
              <a:t>!! (</a:t>
            </a:r>
            <a:r>
              <a:rPr lang="ko-KR" altLang="en-US" dirty="0" smtClean="0"/>
              <a:t>반응 안 좋으면</a:t>
            </a:r>
            <a:r>
              <a:rPr lang="ko-KR" altLang="en-US" baseline="0" dirty="0" smtClean="0"/>
              <a:t> 인터뷰 영상 틀기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0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시간을 기반으로 한 그래프들의 각각의 주파수를 나타내면 아래 그래프와 같음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 그래프를 더하면 아래와 같은 그래프가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무슨 주파수가 있는지를 얻기는 힘듦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7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그래도 분석하면 아까 세 그래프를 더한 것이니 각각의 주파수를 모두 가지고 있을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저</a:t>
            </a:r>
            <a:r>
              <a:rPr lang="ko-KR" altLang="en-US" baseline="0" dirty="0" smtClean="0"/>
              <a:t> 기괴한 그래프에서 주파수들을</a:t>
            </a:r>
            <a:r>
              <a:rPr lang="ko-KR" altLang="en-US" dirty="0" smtClean="0"/>
              <a:t> 바로 뽑아내려면 어떻게 해야 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1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그렇게 해주는 변환이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트랜스 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컴퓨팅 할 수 있는 수준에서의 이론인 </a:t>
            </a:r>
            <a:r>
              <a:rPr lang="en-US" altLang="ko-KR" dirty="0" smtClean="0"/>
              <a:t>DFT,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이것이 </a:t>
            </a:r>
            <a:r>
              <a:rPr lang="en-US" altLang="ko-KR" baseline="0" dirty="0" smtClean="0"/>
              <a:t>O(n^2)</a:t>
            </a:r>
            <a:r>
              <a:rPr lang="ko-KR" altLang="en-US" baseline="0" dirty="0" smtClean="0"/>
              <a:t>이라서 비트 연산 등으로 효율을 높인 것이 </a:t>
            </a:r>
            <a:r>
              <a:rPr lang="en-US" altLang="ko-KR" baseline="0" dirty="0" smtClean="0"/>
              <a:t>FFT</a:t>
            </a:r>
            <a:r>
              <a:rPr lang="ko-KR" altLang="en-US" baseline="0" dirty="0" smtClean="0"/>
              <a:t>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0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주파수는 음의 높이와 같으므로 주파수들을 이동시키면 음의 높이가 변화된다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얼마나 옮겨야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2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C7C7-1E40-47CD-AA0B-D23A2AAFF3AA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5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E650-B404-4D9B-A75D-AD5AFD2A896F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1735-7275-434C-B06D-2AE97D6CB648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2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5FA5-D838-40AB-AAC3-BDC6D9624129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25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DEFD-7A22-40B6-9C5A-7E7969643AC5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1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29E4-680F-4422-8E07-29CE145633B0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6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398-23BF-460C-9571-373EEA2950C7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9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2DED-F9E1-4F4A-9572-BD0115933B54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7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95BF-9DCE-44F5-AA67-6D4A102C5DC5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5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8E84-A085-4D57-97EB-D6038AEE8F02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77B6-75B1-4A72-94A5-CD51AD3B8C6F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51DC-4C7C-4A52-83D6-540EECADB68C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4"/>
          <a:stretch/>
        </p:blipFill>
        <p:spPr>
          <a:xfrm>
            <a:off x="-36512" y="-65960"/>
            <a:ext cx="9212918" cy="692396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167685" y="3789040"/>
            <a:ext cx="3856463" cy="2494456"/>
            <a:chOff x="5768724" y="2789411"/>
            <a:chExt cx="3856463" cy="2494456"/>
          </a:xfrm>
        </p:grpSpPr>
        <p:sp>
          <p:nvSpPr>
            <p:cNvPr id="5" name="TextBox 4"/>
            <p:cNvSpPr txBox="1"/>
            <p:nvPr/>
          </p:nvSpPr>
          <p:spPr>
            <a:xfrm>
              <a:off x="5768724" y="2789411"/>
              <a:ext cx="311495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Audio </a:t>
              </a:r>
            </a:p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Modulation </a:t>
              </a:r>
            </a:p>
            <a:p>
              <a:r>
                <a:rPr lang="en-US" altLang="ko-KR" sz="44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Reverter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52661" y="4883757"/>
              <a:ext cx="267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이경문 이창엽 장효원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19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059145"/>
            <a:ext cx="4790495" cy="4355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312" y="903337"/>
            <a:ext cx="239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AMR</a:t>
            </a:r>
            <a:r>
              <a:rPr lang="ko-KR" altLang="en-US" sz="2400" b="1" dirty="0" smtClean="0"/>
              <a:t>의 필요성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484785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음성 변조 자료는 많음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변조 복원에 대한 방법은  잘 나와있지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목소리는 개인식별이 가능한 요소이기 때문에 수사에서 중요한 요소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2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0312" y="980728"/>
            <a:ext cx="70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신변보호를 해야 하는 사람들에게 신변노출의 위험이 있지 않은가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1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653418"/>
            <a:ext cx="2791968" cy="4163568"/>
          </a:xfr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76" y="1521421"/>
            <a:ext cx="4601864" cy="4416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771457" cy="2215991"/>
            <a:chOff x="1342125" y="2123713"/>
            <a:chExt cx="3771457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6879" y="2643279"/>
              <a:ext cx="270670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+mn-ea"/>
                </a:rPr>
                <a:t>Fourier </a:t>
              </a:r>
            </a:p>
            <a:p>
              <a:r>
                <a:rPr lang="en-US" altLang="ko-KR" sz="4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+mn-ea"/>
                </a:rPr>
                <a:t>Transform</a:t>
              </a:r>
              <a:endPara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6879" y="2335402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07273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2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2" y="1076360"/>
            <a:ext cx="2523688" cy="153741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67" y="1115449"/>
            <a:ext cx="2880320" cy="153408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716" y="1000473"/>
            <a:ext cx="2819482" cy="171411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55480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3703581"/>
            <a:ext cx="3488262" cy="2513601"/>
          </a:xfrm>
          <a:prstGeom prst="rect">
            <a:avLst/>
          </a:prstGeom>
        </p:spPr>
      </p:pic>
      <p:cxnSp>
        <p:nvCxnSpPr>
          <p:cNvPr id="51" name="직선 화살표 연결선 50"/>
          <p:cNvCxnSpPr/>
          <p:nvPr/>
        </p:nvCxnSpPr>
        <p:spPr>
          <a:xfrm>
            <a:off x="2627784" y="2714590"/>
            <a:ext cx="1512168" cy="1650514"/>
          </a:xfrm>
          <a:prstGeom prst="straightConnector1">
            <a:avLst/>
          </a:prstGeom>
          <a:ln w="19050">
            <a:solidFill>
              <a:srgbClr val="4D4D4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931335" y="2288821"/>
            <a:ext cx="705" cy="2724355"/>
          </a:xfrm>
          <a:prstGeom prst="straightConnector1">
            <a:avLst/>
          </a:prstGeom>
          <a:ln w="19050">
            <a:solidFill>
              <a:srgbClr val="4D4D4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724128" y="2132856"/>
            <a:ext cx="1648455" cy="3240360"/>
          </a:xfrm>
          <a:prstGeom prst="straightConnector1">
            <a:avLst/>
          </a:prstGeom>
          <a:ln w="19050">
            <a:solidFill>
              <a:srgbClr val="4D4D4D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987824" y="4220840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51436" y="5976776"/>
            <a:ext cx="840643" cy="205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2407114" y="44256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3968" y="585452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4008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5215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0312" y="756126"/>
            <a:ext cx="800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시간 기반의 신호들은 각각 주파수 기반으로 다음과 같이 표현이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5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2" y="1076360"/>
            <a:ext cx="2523688" cy="153741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67" y="1115449"/>
            <a:ext cx="2880320" cy="153408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716" y="1000473"/>
            <a:ext cx="2819482" cy="171411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619672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31457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480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679" y="4341545"/>
            <a:ext cx="3704762" cy="1847619"/>
          </a:xfrm>
          <a:prstGeom prst="rect">
            <a:avLst/>
          </a:prstGeom>
        </p:spPr>
      </p:pic>
      <p:sp>
        <p:nvSpPr>
          <p:cNvPr id="3" name="덧셈 기호 2"/>
          <p:cNvSpPr/>
          <p:nvPr/>
        </p:nvSpPr>
        <p:spPr>
          <a:xfrm>
            <a:off x="2915816" y="1497491"/>
            <a:ext cx="665912" cy="720080"/>
          </a:xfrm>
          <a:prstGeom prst="mathPlu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덧셈 기호 20"/>
          <p:cNvSpPr/>
          <p:nvPr/>
        </p:nvSpPr>
        <p:spPr>
          <a:xfrm>
            <a:off x="5887218" y="1497491"/>
            <a:ext cx="665912" cy="720080"/>
          </a:xfrm>
          <a:prstGeom prst="mathPlu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4355976" y="3395611"/>
            <a:ext cx="965083" cy="776050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3960" y="4539671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58497" y="6028431"/>
            <a:ext cx="360040" cy="267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2280966" y="47922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50792" y="603419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0311" y="752746"/>
            <a:ext cx="81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여러 주파수를 가지는 신호들을 합치면 그래프가 아래와 같아짐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0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4" y="2370198"/>
            <a:ext cx="3704762" cy="184761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050254"/>
            <a:ext cx="3488262" cy="25136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528" y="2701576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00285" y="4005064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8064" y="2480520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46847" y="4231174"/>
            <a:ext cx="1064181" cy="66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67877" y="2897388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95181" y="41012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01087" y="41012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633038" y="27306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211960" y="2636912"/>
            <a:ext cx="936104" cy="936104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0311" y="752746"/>
            <a:ext cx="8177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합쳐진 신호</a:t>
            </a:r>
            <a:r>
              <a:rPr lang="ko-KR" altLang="en-US" dirty="0"/>
              <a:t>를</a:t>
            </a:r>
            <a:r>
              <a:rPr lang="ko-KR" altLang="en-US" dirty="0" smtClean="0"/>
              <a:t> 분석하면 여러 주파수가 산출될 것임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하지만 시간 기반의 신호만 봐서는 바로 알아내기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2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19" y="1359034"/>
            <a:ext cx="3752381" cy="25238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50" y="4080522"/>
            <a:ext cx="3704762" cy="184761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85" y="1212667"/>
            <a:ext cx="3488262" cy="25136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7685" y="1518126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11692" y="3459989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83734" y="5741113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64621" y="4144681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99236" y="1982664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810040" y="4635508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83734" y="5741113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76607" y="338364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11164" y="1186391"/>
            <a:ext cx="864096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668344" y="2032374"/>
            <a:ext cx="864096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91031" y="3356992"/>
            <a:ext cx="593859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797968" y="1105580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</a:t>
            </a:r>
          </a:p>
          <a:p>
            <a:r>
              <a:rPr lang="en-US" altLang="ko-KR" sz="1400" dirty="0" smtClean="0"/>
              <a:t>Amplitude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569607" y="2058310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Time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4919974" y="3383648"/>
            <a:ext cx="1524234" cy="49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01680" y="1278487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836980" y="1182072"/>
            <a:ext cx="8151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537386" y="3714910"/>
            <a:ext cx="30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into Time Domain</a:t>
            </a:r>
          </a:p>
        </p:txBody>
      </p:sp>
      <p:sp>
        <p:nvSpPr>
          <p:cNvPr id="2" name="오른쪽 화살표 1"/>
          <p:cNvSpPr/>
          <p:nvPr/>
        </p:nvSpPr>
        <p:spPr>
          <a:xfrm rot="19119072">
            <a:off x="4964885" y="3572088"/>
            <a:ext cx="645768" cy="512510"/>
          </a:xfrm>
          <a:prstGeom prst="rightArrow">
            <a:avLst/>
          </a:prstGeom>
          <a:solidFill>
            <a:srgbClr val="4D4D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89132" y="3052219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Z</a:t>
            </a:r>
            <a:endParaRPr lang="en-US" altLang="ko-KR" sz="1400" dirty="0" smtClean="0"/>
          </a:p>
          <a:p>
            <a:r>
              <a:rPr lang="en-US" altLang="ko-KR" sz="1400" dirty="0" smtClean="0"/>
              <a:t>Frequency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4426555" y="2166565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409429" y="1677685"/>
            <a:ext cx="301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into </a:t>
            </a:r>
          </a:p>
          <a:p>
            <a:r>
              <a:rPr lang="en-US" altLang="ko-KR" dirty="0" smtClean="0"/>
              <a:t>Frequency Domain</a:t>
            </a:r>
          </a:p>
        </p:txBody>
      </p:sp>
      <p:sp>
        <p:nvSpPr>
          <p:cNvPr id="45" name="오른쪽 화살표 44"/>
          <p:cNvSpPr/>
          <p:nvPr/>
        </p:nvSpPr>
        <p:spPr>
          <a:xfrm>
            <a:off x="4066021" y="2307158"/>
            <a:ext cx="645768" cy="512510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90311" y="752746"/>
            <a:ext cx="81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시간 기반의 신호를 주파수 기반의 신호로 변환시키는 것이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96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187879" cy="2215991"/>
            <a:chOff x="1342125" y="2123713"/>
            <a:chExt cx="3187879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367232" y="2516339"/>
              <a:ext cx="21627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Pitch </a:t>
              </a:r>
            </a:p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Scaling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95408" y="2272129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12242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3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61" y="2348880"/>
            <a:ext cx="3488262" cy="2513601"/>
          </a:xfrm>
          <a:prstGeom prst="rect">
            <a:avLst/>
          </a:prstGeom>
        </p:spPr>
      </p:pic>
      <p:sp>
        <p:nvSpPr>
          <p:cNvPr id="2" name="왼쪽/오른쪽 화살표 1"/>
          <p:cNvSpPr/>
          <p:nvPr/>
        </p:nvSpPr>
        <p:spPr>
          <a:xfrm>
            <a:off x="3635896" y="3117484"/>
            <a:ext cx="2160240" cy="720080"/>
          </a:xfrm>
          <a:prstGeom prst="left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83925" y="4606168"/>
            <a:ext cx="1064181" cy="66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5936" y="2940318"/>
            <a:ext cx="1064181" cy="897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229111" y="30917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3925" y="448062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0311" y="752746"/>
            <a:ext cx="817738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주파수는 음의 높이를 나타낼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주파수들을 옮기면 음의 높이가 바뀌므로 음성 변조가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음성변조의 필수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3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0312" y="980728"/>
                <a:ext cx="1389400" cy="78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ko-KR" sz="4000" b="0" i="1" smtClean="0">
                              <a:latin typeface="Cambria Math"/>
                              <a:ea typeface="+mj-ea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g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altLang="ko-KR" sz="40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2" y="980728"/>
                <a:ext cx="1389400" cy="781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7584" y="1844824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twelfth root of two or 12√2 is an algebraic irrational number. It is most important in </a:t>
            </a:r>
            <a:r>
              <a:rPr lang="en-US" altLang="ko-KR" b="1" dirty="0"/>
              <a:t>music theory, </a:t>
            </a:r>
            <a:r>
              <a:rPr lang="en-US" altLang="ko-KR" dirty="0"/>
              <a:t>where it represents the frequency ratio of a semitone in twelve-tone equal temperament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		- Wikipedia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96" y="3874433"/>
            <a:ext cx="6167376" cy="1679529"/>
          </a:xfrm>
          <a:prstGeom prst="rect">
            <a:avLst/>
          </a:prstGeom>
        </p:spPr>
      </p:pic>
      <p:sp>
        <p:nvSpPr>
          <p:cNvPr id="6" name="왼쪽/오른쪽 화살표 5"/>
          <p:cNvSpPr/>
          <p:nvPr/>
        </p:nvSpPr>
        <p:spPr>
          <a:xfrm>
            <a:off x="3275856" y="3505578"/>
            <a:ext cx="2664296" cy="355470"/>
          </a:xfrm>
          <a:prstGeom prst="left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31940" y="31845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Octave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1820" y="58606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440 </a:t>
            </a:r>
            <a:r>
              <a:rPr lang="en-US" altLang="ko-KR" dirty="0"/>
              <a:t>H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174" y="58606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880 </a:t>
            </a:r>
            <a:r>
              <a:rPr lang="en-US" altLang="ko-KR" dirty="0"/>
              <a:t>H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3184619" y="5557850"/>
            <a:ext cx="360040" cy="277322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5688124" y="5567347"/>
            <a:ext cx="360040" cy="277322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707904" y="5706008"/>
            <a:ext cx="1872208" cy="0"/>
          </a:xfrm>
          <a:prstGeom prst="straightConnector1">
            <a:avLst/>
          </a:prstGeom>
          <a:ln w="19050">
            <a:solidFill>
              <a:srgbClr val="4D4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39438" y="5648757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ⅹ2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5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b="20381"/>
          <a:stretch/>
        </p:blipFill>
        <p:spPr>
          <a:xfrm>
            <a:off x="-101600" y="0"/>
            <a:ext cx="92456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521200" y="1690340"/>
            <a:ext cx="3149969" cy="923330"/>
            <a:chOff x="4576316" y="2603078"/>
            <a:chExt cx="3149969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5638854" y="2603078"/>
              <a:ext cx="20874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INDEX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6316" y="2617713"/>
              <a:ext cx="18993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Audio Modulation </a:t>
              </a:r>
              <a:r>
                <a:rPr lang="en-US" altLang="ko-KR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Reverter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12957" y="261367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2957" y="3177034"/>
            <a:ext cx="1974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-윤고딕320" pitchFamily="18" charset="-127"/>
              </a:rPr>
              <a:t>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a typeface="-윤고딕32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2957" y="3740398"/>
            <a:ext cx="1579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2957" y="4303762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04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12957" y="4861501"/>
            <a:ext cx="137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05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166735"/>
                  </p:ext>
                </p:extLst>
              </p:nvPr>
            </p:nvGraphicFramePr>
            <p:xfrm>
              <a:off x="723118" y="800472"/>
              <a:ext cx="6300724" cy="55278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75181"/>
                    <a:gridCol w="1575181"/>
                    <a:gridCol w="1350163"/>
                    <a:gridCol w="180019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Note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Frequency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 smtClean="0">
                              <a:effectLst/>
                            </a:rPr>
                            <a:t>(Hz)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Multiplier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Coefficient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>
                              <a:effectLst/>
                            </a:rPr>
                            <a:t>(to six places)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440.00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1.000000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/B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466.16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1.059463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493.88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1.122462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523.25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1.189207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554.37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1.259921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587.33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1.334839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/E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622.25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1.414213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659.26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1.498307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698.46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1.587401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/G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739.99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1.681792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783.99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1.781797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G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 dirty="0">
                              <a:effectLst/>
                            </a:rPr>
                            <a:t>/A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830.61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1.887748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880.00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2.000000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166735"/>
                  </p:ext>
                </p:extLst>
              </p:nvPr>
            </p:nvGraphicFramePr>
            <p:xfrm>
              <a:off x="723118" y="800472"/>
              <a:ext cx="6300724" cy="55278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75181"/>
                    <a:gridCol w="1575181"/>
                    <a:gridCol w="1350163"/>
                    <a:gridCol w="1800199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Note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Frequency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 smtClean="0">
                              <a:effectLst/>
                            </a:rPr>
                            <a:t>(Hz)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Multiplier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Coefficient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>
                              <a:effectLst/>
                            </a:rPr>
                            <a:t>(to six places)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440.00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77419" r="-135747" b="-12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1.000000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/B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466.16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277419" r="-135747" b="-11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1.059463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493.88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383607" r="-135747" b="-10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1.122462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523.25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475806" r="-135747" b="-9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1.189207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554.37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575806" r="-135747" b="-8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1.259921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587.33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675806" r="-135747" b="-7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1.334839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/E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622.25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788525" r="-135747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1.414213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659.26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874194" r="-135747" b="-5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1.498307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698.46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974194" r="-135747" b="-4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1.587401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/G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739.99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074194" r="-135747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1.681792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783.99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193443" r="-13574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1.781797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G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 dirty="0">
                              <a:effectLst/>
                            </a:rPr>
                            <a:t>/A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830.61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272581" r="-13574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1.887748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880.00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372581" r="-13574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2.000000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64288" y="1318332"/>
                <a:ext cx="1791558" cy="14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1 semitone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1/12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1 tone</a:t>
                </a:r>
                <a:r>
                  <a:rPr lang="ko-KR" altLang="en-US" dirty="0" smtClean="0"/>
                  <a:t>        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318332"/>
                <a:ext cx="1791558" cy="1497974"/>
              </a:xfrm>
              <a:prstGeom prst="rect">
                <a:avLst/>
              </a:prstGeom>
              <a:blipFill rotWithShape="0">
                <a:blip r:embed="rId4"/>
                <a:stretch>
                  <a:fillRect l="-2041" t="-2033" r="-7143" b="-5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2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567" y="1575081"/>
                <a:ext cx="7128792" cy="84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Pitch Shifting = Frequency + some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Pitch Scaling  = Frequency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7" y="1575081"/>
                <a:ext cx="7128792" cy="844783"/>
              </a:xfrm>
              <a:prstGeom prst="rect">
                <a:avLst/>
              </a:prstGeom>
              <a:blipFill rotWithShape="0">
                <a:blip r:embed="rId3"/>
                <a:stretch>
                  <a:fillRect l="-1111" t="-5755" b="-15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2" name="U자형 화살표 11"/>
          <p:cNvSpPr/>
          <p:nvPr/>
        </p:nvSpPr>
        <p:spPr>
          <a:xfrm rot="5400000">
            <a:off x="5611603" y="2389400"/>
            <a:ext cx="3403746" cy="2746648"/>
          </a:xfrm>
          <a:prstGeom prst="uturnArrow">
            <a:avLst>
              <a:gd name="adj1" fmla="val 9808"/>
              <a:gd name="adj2" fmla="val 12024"/>
              <a:gd name="adj3" fmla="val 22120"/>
              <a:gd name="adj4" fmla="val 24128"/>
              <a:gd name="adj5" fmla="val 57968"/>
            </a:avLst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480307"/>
            <a:ext cx="6076190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7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269204" cy="2215991"/>
            <a:chOff x="1342125" y="2123713"/>
            <a:chExt cx="3269204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2070" y="3056371"/>
              <a:ext cx="22092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DEMO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070" y="244324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06792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4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149171" cy="2215991"/>
            <a:chOff x="1342125" y="2123713"/>
            <a:chExt cx="3149171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2070" y="3056371"/>
              <a:ext cx="20892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TODO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070" y="244324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13364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5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99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05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TODO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0800" y="1052736"/>
            <a:ext cx="122768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956232"/>
            <a:ext cx="5544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Formant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사람의 음성을 인식할 수 있는 것은 여러 가지 요소들이 있으나 그 대표적인 것이 바로 </a:t>
            </a:r>
            <a:r>
              <a:rPr lang="en-US" altLang="ko-KR" dirty="0" smtClean="0"/>
              <a:t>formant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formant </a:t>
            </a:r>
            <a:r>
              <a:rPr lang="ko-KR" altLang="en-US" dirty="0" smtClean="0"/>
              <a:t>정보는 모음에 따라 사람마다 조금씩 다 다르면서도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정도 동일한 대역의 값을 가지고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대부분의 논문이나 자료는 외국인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미국인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모음</a:t>
            </a:r>
            <a:r>
              <a:rPr lang="en-US" altLang="ko-KR" dirty="0" smtClean="0"/>
              <a:t>(AEIOU)</a:t>
            </a:r>
            <a:r>
              <a:rPr lang="ko-KR" altLang="en-US" dirty="0" smtClean="0"/>
              <a:t>에 대한 분석이 주를 이루고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한국어의 경우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ㅏ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ㅣ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ㅗ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뿐만 아니라 종성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ㅇ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에 따라서도 다른 </a:t>
            </a:r>
            <a:r>
              <a:rPr lang="en-US" altLang="ko-KR" dirty="0" smtClean="0"/>
              <a:t>formant </a:t>
            </a:r>
            <a:r>
              <a:rPr lang="ko-KR" altLang="en-US" dirty="0" smtClean="0"/>
              <a:t>분포가 이루어 진다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이중 모음 제외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pic>
        <p:nvPicPr>
          <p:cNvPr id="1026" name="Picture 2" descr="https://upload.wikimedia.org/wikipedia/commons/7/77/Spectrogram_-iua-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2361318"/>
            <a:ext cx="2067023" cy="242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37362" y="5787588"/>
            <a:ext cx="679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https</a:t>
            </a:r>
            <a:r>
              <a:rPr lang="en-US" altLang="ko-KR" dirty="0"/>
              <a:t>://en.wikipedia.org/wiki/Formant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99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05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TODO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0800" y="1052736"/>
            <a:ext cx="122768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956232"/>
            <a:ext cx="748883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Formant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수천</a:t>
            </a:r>
            <a:r>
              <a:rPr lang="en-US" altLang="ko-KR" dirty="0"/>
              <a:t>~</a:t>
            </a:r>
            <a:r>
              <a:rPr lang="ko-KR" altLang="en-US" dirty="0" smtClean="0"/>
              <a:t>수만 개의 </a:t>
            </a:r>
            <a:r>
              <a:rPr lang="ko-KR" altLang="en-US" dirty="0"/>
              <a:t>음성 </a:t>
            </a:r>
            <a:r>
              <a:rPr lang="ko-KR" altLang="en-US" dirty="0" smtClean="0"/>
              <a:t>자료 수집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음성 자료에 대한</a:t>
            </a:r>
            <a:r>
              <a:rPr lang="en-US" altLang="ko-KR" dirty="0"/>
              <a:t> </a:t>
            </a:r>
            <a:r>
              <a:rPr lang="en-US" altLang="ko-KR" dirty="0" smtClean="0"/>
              <a:t>formant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나이별</a:t>
            </a:r>
            <a:r>
              <a:rPr lang="en-US" altLang="ko-KR" dirty="0"/>
              <a:t>, </a:t>
            </a:r>
            <a:r>
              <a:rPr lang="ko-KR" altLang="en-US" dirty="0" smtClean="0"/>
              <a:t>성별로 음성 자료의 </a:t>
            </a:r>
            <a:r>
              <a:rPr lang="en-US" altLang="ko-KR" dirty="0" smtClean="0"/>
              <a:t>formant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Database </a:t>
            </a:r>
            <a:r>
              <a:rPr lang="ko-KR" altLang="en-US" dirty="0"/>
              <a:t>및</a:t>
            </a:r>
            <a:r>
              <a:rPr lang="en-US" altLang="ko-KR" dirty="0" smtClean="0"/>
              <a:t> Neural Network</a:t>
            </a:r>
            <a:r>
              <a:rPr lang="ko-KR" altLang="en-US" dirty="0"/>
              <a:t>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구축된 시스템은 추후 </a:t>
            </a:r>
            <a:r>
              <a:rPr lang="en-US" altLang="ko-KR" dirty="0" smtClean="0"/>
              <a:t>pitch parameter</a:t>
            </a:r>
            <a:r>
              <a:rPr lang="ko-KR" altLang="en-US" dirty="0" smtClean="0"/>
              <a:t>를 자동으로 추출하는 데 쓰일 뿐만 아니라 해당 음성 신호의 신원을 확인하는 데 중요한 자료로 사용되어 질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92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1"/>
          <a:stretch/>
        </p:blipFill>
        <p:spPr>
          <a:xfrm>
            <a:off x="-36512" y="0"/>
            <a:ext cx="9217024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292080" y="1988840"/>
            <a:ext cx="3504115" cy="3988293"/>
            <a:chOff x="5775392" y="2357363"/>
            <a:chExt cx="3504115" cy="3988293"/>
          </a:xfrm>
        </p:grpSpPr>
        <p:sp>
          <p:nvSpPr>
            <p:cNvPr id="5" name="TextBox 4"/>
            <p:cNvSpPr txBox="1"/>
            <p:nvPr/>
          </p:nvSpPr>
          <p:spPr>
            <a:xfrm>
              <a:off x="6632820" y="5022217"/>
              <a:ext cx="26466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Q &amp; A</a:t>
              </a:r>
              <a:endParaRPr lang="ko-KR" altLang="en-US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-윤고딕35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75392" y="235736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1"/>
          <a:stretch/>
        </p:blipFill>
        <p:spPr>
          <a:xfrm>
            <a:off x="-36512" y="0"/>
            <a:ext cx="9217024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355976" y="1268760"/>
            <a:ext cx="4716256" cy="4203759"/>
            <a:chOff x="4976636" y="2357363"/>
            <a:chExt cx="4716256" cy="4203759"/>
          </a:xfrm>
        </p:grpSpPr>
        <p:sp>
          <p:nvSpPr>
            <p:cNvPr id="5" name="TextBox 4"/>
            <p:cNvSpPr txBox="1"/>
            <p:nvPr/>
          </p:nvSpPr>
          <p:spPr>
            <a:xfrm>
              <a:off x="4976636" y="5237683"/>
              <a:ext cx="47162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Thank You</a:t>
              </a:r>
              <a:endParaRPr lang="ko-KR" altLang="en-US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-윤고딕35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75392" y="235736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7097" y="5883386"/>
            <a:ext cx="3613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이경문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gilgil1973@gmail.com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67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782510" cy="2215991"/>
            <a:chOff x="1342125" y="2123713"/>
            <a:chExt cx="3782510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169980" y="2900332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음성변조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0052" y="2388180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85792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1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66" y="893751"/>
            <a:ext cx="3878818" cy="55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0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21089" y="2967335"/>
            <a:ext cx="5501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Criminal?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11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01396" y="2967335"/>
            <a:ext cx="4941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Listen Carefully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541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64004"/>
            <a:ext cx="4067175" cy="2695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1" y="1934535"/>
            <a:ext cx="4067175" cy="2705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83" y="3801802"/>
            <a:ext cx="4067175" cy="27051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22751" y="1106227"/>
            <a:ext cx="20874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엄정화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11188" y="4675395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송영창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54" y="5601352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김상경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1" y="1934535"/>
            <a:ext cx="4067175" cy="27051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611188" y="4675395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송영창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98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8" y="1300501"/>
            <a:ext cx="1787912" cy="17879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50" y="1419861"/>
            <a:ext cx="1537516" cy="153751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2870232" y="1771101"/>
            <a:ext cx="864096" cy="1008112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04" y="1348079"/>
            <a:ext cx="1681080" cy="168108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5747756" y="1771101"/>
            <a:ext cx="864096" cy="1008112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82612"/>
              </p:ext>
            </p:extLst>
          </p:nvPr>
        </p:nvGraphicFramePr>
        <p:xfrm>
          <a:off x="1454627" y="3643775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변조목적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복원효과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재미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err="1" smtClean="0"/>
                        <a:t>의미없음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신변보호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신변노출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범죄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수사도움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890</Words>
  <Application>Microsoft Office PowerPoint</Application>
  <PresentationFormat>화면 슬라이드 쇼(4:3)</PresentationFormat>
  <Paragraphs>262</Paragraphs>
  <Slides>27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JongOh-Kim</dc:creator>
  <cp:lastModifiedBy>User</cp:lastModifiedBy>
  <cp:revision>90</cp:revision>
  <dcterms:created xsi:type="dcterms:W3CDTF">2013-03-09T19:44:01Z</dcterms:created>
  <dcterms:modified xsi:type="dcterms:W3CDTF">2016-02-15T16:50:36Z</dcterms:modified>
</cp:coreProperties>
</file>