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72" r:id="rId3"/>
    <p:sldId id="273" r:id="rId4"/>
    <p:sldId id="274" r:id="rId5"/>
    <p:sldId id="277" r:id="rId6"/>
    <p:sldId id="276" r:id="rId7"/>
    <p:sldId id="279" r:id="rId8"/>
    <p:sldId id="284" r:id="rId9"/>
    <p:sldId id="280" r:id="rId10"/>
    <p:sldId id="283" r:id="rId11"/>
    <p:sldId id="286" r:id="rId12"/>
    <p:sldId id="282" r:id="rId13"/>
    <p:sldId id="285" r:id="rId14"/>
    <p:sldId id="275" r:id="rId15"/>
    <p:sldId id="278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272"/>
            <p14:sldId id="273"/>
            <p14:sldId id="274"/>
            <p14:sldId id="277"/>
            <p14:sldId id="276"/>
            <p14:sldId id="279"/>
            <p14:sldId id="284"/>
            <p14:sldId id="280"/>
            <p14:sldId id="283"/>
            <p14:sldId id="286"/>
            <p14:sldId id="282"/>
            <p14:sldId id="285"/>
            <p14:sldId id="275"/>
            <p14:sldId id="278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FE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020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smtClean="0"/>
              <a:t>系統晶片設計實習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en-US" altLang="zh-TW" sz="4000" b="0" dirty="0"/>
              <a:t>Icicle-kit</a:t>
            </a:r>
            <a:br>
              <a:rPr lang="en-US" altLang="zh-TW" sz="4000" b="0" dirty="0"/>
            </a:br>
            <a:r>
              <a:rPr lang="en-US" altLang="zh-TW" sz="4000" b="0"/>
              <a:t>HoG&amp;SVM</a:t>
            </a:r>
            <a:r>
              <a:rPr lang="zh-TW" altLang="en-US" sz="4000" b="0"/>
              <a:t>分支樹預測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人：曾梓維</a:t>
            </a:r>
            <a:endParaRPr lang="en-US" altLang="zh-TW" dirty="0"/>
          </a:p>
          <a:p>
            <a:r>
              <a:rPr lang="zh-TW" altLang="en-US" dirty="0"/>
              <a:t>目前成員：曾梓維</a:t>
            </a:r>
            <a:endParaRPr lang="en-US" altLang="zh-TW" dirty="0"/>
          </a:p>
          <a:p>
            <a:r>
              <a:rPr lang="zh-TW" altLang="en-US" dirty="0"/>
              <a:t>報告日期</a:t>
            </a:r>
            <a:r>
              <a:rPr lang="zh-TW" altLang="en-US"/>
              <a:t>：</a:t>
            </a:r>
            <a:r>
              <a:rPr lang="en-US" altLang="zh-TW" smtClean="0"/>
              <a:t>2024/01/11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2023/11/09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42233"/>
            <a:ext cx="73818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6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r="828" b="47457"/>
          <a:stretch/>
        </p:blipFill>
        <p:spPr>
          <a:xfrm>
            <a:off x="6268703" y="3220369"/>
            <a:ext cx="4812160" cy="82552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r="70" b="43797"/>
          <a:stretch/>
        </p:blipFill>
        <p:spPr>
          <a:xfrm>
            <a:off x="947311" y="3149525"/>
            <a:ext cx="4684697" cy="88214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MAC_Controller</a:t>
            </a:r>
            <a:r>
              <a:rPr lang="zh-TW" altLang="en-US" smtClean="0"/>
              <a:t>單元測試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8131" y="1304790"/>
            <a:ext cx="10293927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將部分的結果存入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S_FSM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當中暫存，並於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端讀取結果資料顯示於螢幕中</a:t>
            </a:r>
            <a:endParaRPr lang="en-US" altLang="zh-TW" sz="240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結果來做比較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311" y="4031671"/>
            <a:ext cx="468469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AIBOX(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先前驗證過資料的平台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暫存了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相乘累加器的過程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以及分支樹路徑的結果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68704" y="4031671"/>
            <a:ext cx="481216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Icicle kit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2164" y="3185785"/>
            <a:ext cx="736582" cy="84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41031" y="3220369"/>
            <a:ext cx="636695" cy="811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9" idx="3"/>
            <a:endCxn id="10" idx="1"/>
          </p:cNvCxnSpPr>
          <p:nvPr/>
        </p:nvCxnSpPr>
        <p:spPr>
          <a:xfrm>
            <a:off x="5578746" y="3608728"/>
            <a:ext cx="4762285" cy="17292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7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32621"/>
            <a:ext cx="73818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Label_Controller</a:t>
            </a:r>
            <a:r>
              <a:rPr lang="zh-TW" altLang="en-US" smtClean="0"/>
              <a:t>單元測試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8131" y="1304790"/>
            <a:ext cx="10293927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將部分的結果存入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S_FSM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當中暫存，並於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端讀取結果資料顯示於螢幕中</a:t>
            </a:r>
            <a:endParaRPr lang="en-US" altLang="zh-TW" sz="240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結果來做比較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311" y="4031671"/>
            <a:ext cx="42005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AIBOX(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先前驗證過資料的平台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55104" y="4079296"/>
            <a:ext cx="526732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Icicle kit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11" y="3707821"/>
            <a:ext cx="4200525" cy="3238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04" y="3660196"/>
            <a:ext cx="5267325" cy="4191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72247" y="3707821"/>
            <a:ext cx="739833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41031" y="3660195"/>
            <a:ext cx="689958" cy="41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9" idx="3"/>
            <a:endCxn id="10" idx="1"/>
          </p:cNvCxnSpPr>
          <p:nvPr/>
        </p:nvCxnSpPr>
        <p:spPr>
          <a:xfrm>
            <a:off x="5212080" y="3869746"/>
            <a:ext cx="5128951" cy="12700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cs typeface="Times New Roman" panose="02020603050405020304" pitchFamily="18" charset="0"/>
              </a:rPr>
              <a:t>：輸入</a:t>
            </a:r>
            <a:r>
              <a:rPr lang="en-US" altLang="zh-TW" sz="2400" dirty="0">
                <a:cs typeface="Times New Roman" panose="02020603050405020304" pitchFamily="18" charset="0"/>
              </a:rPr>
              <a:t>1024</a:t>
            </a:r>
            <a:r>
              <a:rPr lang="zh-TW" altLang="en-US" sz="2400" dirty="0">
                <a:cs typeface="Times New Roman" panose="02020603050405020304" pitchFamily="18" charset="0"/>
              </a:rPr>
              <a:t>張影像後得到</a:t>
            </a:r>
            <a:r>
              <a:rPr lang="en-US" altLang="zh-TW" sz="2400" dirty="0">
                <a:cs typeface="Times New Roman" panose="02020603050405020304" pitchFamily="18" charset="0"/>
              </a:rPr>
              <a:t>1024</a:t>
            </a:r>
            <a:r>
              <a:rPr lang="zh-TW" altLang="en-US" sz="2400" dirty="0">
                <a:cs typeface="Times New Roman" panose="02020603050405020304" pitchFamily="18" charset="0"/>
              </a:rPr>
              <a:t>的分類結果，並將影像和分類結果一同顯示於　　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cs typeface="Times New Roman" panose="02020603050405020304" pitchFamily="18" charset="0"/>
              </a:rPr>
              <a:t>      網頁中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cs typeface="Times New Roman" panose="02020603050405020304" pitchFamily="18" charset="0"/>
              </a:rPr>
              <a:t>PS</a:t>
            </a:r>
            <a:r>
              <a:rPr lang="zh-TW" altLang="en-US" sz="2400">
                <a:cs typeface="Times New Roman" panose="02020603050405020304" pitchFamily="18" charset="0"/>
              </a:rPr>
              <a:t>端紀錄</a:t>
            </a:r>
            <a:r>
              <a:rPr lang="zh-TW" altLang="en-US" sz="2400" smtClean="0">
                <a:cs typeface="Times New Roman" panose="02020603050405020304" pitchFamily="18" charset="0"/>
              </a:rPr>
              <a:t>硬體</a:t>
            </a:r>
            <a:r>
              <a:rPr lang="en-US" altLang="zh-TW" sz="2400" smtClean="0">
                <a:cs typeface="Times New Roman" panose="02020603050405020304" pitchFamily="18" charset="0"/>
              </a:rPr>
              <a:t>F1 score</a:t>
            </a:r>
            <a:r>
              <a:rPr lang="zh-TW" altLang="en-US" sz="2400" smtClean="0">
                <a:cs typeface="Times New Roman" panose="02020603050405020304" pitchFamily="18" charset="0"/>
              </a:rPr>
              <a:t>以及</a:t>
            </a:r>
            <a:r>
              <a:rPr lang="en-US" altLang="zh-TW" sz="2400" smtClean="0">
                <a:cs typeface="Times New Roman" panose="02020603050405020304" pitchFamily="18" charset="0"/>
              </a:rPr>
              <a:t>FPS</a:t>
            </a:r>
            <a:r>
              <a:rPr lang="zh-TW" altLang="en-US" sz="2400" smtClean="0">
                <a:cs typeface="Times New Roman" panose="02020603050405020304" pitchFamily="18" charset="0"/>
              </a:rPr>
              <a:t>並</a:t>
            </a:r>
            <a:r>
              <a:rPr lang="zh-TW" altLang="en-US" sz="2400">
                <a:cs typeface="Times New Roman" panose="02020603050405020304" pitchFamily="18" charset="0"/>
              </a:rPr>
              <a:t>顯示於網頁中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</p:spTree>
    <p:extLst>
      <p:ext uri="{BB962C8B-B14F-4D97-AF65-F5344CB8AC3E}">
        <p14:creationId xmlns:p14="http://schemas.microsoft.com/office/powerpoint/2010/main" val="399018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232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smtClean="0">
                <a:cs typeface="Times New Roman" panose="02020603050405020304" pitchFamily="18" charset="0"/>
              </a:rPr>
              <a:t>驗證功能時</a:t>
            </a:r>
            <a:r>
              <a:rPr lang="en-US" altLang="zh-TW" sz="2400" smtClean="0">
                <a:cs typeface="Times New Roman" panose="02020603050405020304" pitchFamily="18" charset="0"/>
              </a:rPr>
              <a:t>SVM</a:t>
            </a:r>
            <a:r>
              <a:rPr lang="zh-TW" altLang="en-US" sz="2400" smtClean="0">
                <a:cs typeface="Times New Roman" panose="02020603050405020304" pitchFamily="18" charset="0"/>
              </a:rPr>
              <a:t>的計算結果與原先預計不同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zh-TW" altLang="en-US" sz="2400" smtClean="0">
                <a:cs typeface="Times New Roman" panose="02020603050405020304" pitchFamily="18" charset="0"/>
              </a:rPr>
              <a:t>逐步驗證硬體運算中的哪個步驟出現和預期不同的錯誤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zh-TW" altLang="en-US" sz="2400" smtClean="0">
                <a:cs typeface="Times New Roman" panose="02020603050405020304" pitchFamily="18" charset="0"/>
              </a:rPr>
              <a:t>實驗內容：</a:t>
            </a:r>
            <a:r>
              <a:rPr lang="en-US" altLang="zh-TW" sz="2400" smtClean="0">
                <a:cs typeface="Times New Roman" panose="02020603050405020304" pitchFamily="18" charset="0"/>
              </a:rPr>
              <a:t>SVM</a:t>
            </a:r>
            <a:r>
              <a:rPr lang="zh-TW" altLang="en-US" sz="2400" smtClean="0">
                <a:cs typeface="Times New Roman" panose="02020603050405020304" pitchFamily="18" charset="0"/>
              </a:rPr>
              <a:t>當中對於</a:t>
            </a:r>
            <a:r>
              <a:rPr lang="en-US" altLang="zh-TW" sz="2400" smtClean="0">
                <a:cs typeface="Times New Roman" panose="02020603050405020304" pitchFamily="18" charset="0"/>
              </a:rPr>
              <a:t>Bram</a:t>
            </a:r>
            <a:r>
              <a:rPr lang="zh-TW" altLang="en-US" sz="2400" smtClean="0">
                <a:cs typeface="Times New Roman" panose="02020603050405020304" pitchFamily="18" charset="0"/>
              </a:rPr>
              <a:t>讀取各個資料來做為運算的輸入，目前驗證結  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>
                <a:cs typeface="Times New Roman" panose="02020603050405020304" pitchFamily="18" charset="0"/>
              </a:rPr>
              <a:t> </a:t>
            </a:r>
            <a:r>
              <a:rPr lang="zh-TW" altLang="en-US" sz="2400" smtClean="0">
                <a:cs typeface="Times New Roman" panose="02020603050405020304" pitchFamily="18" charset="0"/>
              </a:rPr>
              <a:t>                    果有誤，我們以手動寫死</a:t>
            </a:r>
            <a:r>
              <a:rPr lang="en-US" altLang="zh-TW" sz="2400" smtClean="0">
                <a:cs typeface="Times New Roman" panose="02020603050405020304" pitchFamily="18" charset="0"/>
              </a:rPr>
              <a:t>Bram</a:t>
            </a:r>
            <a:r>
              <a:rPr lang="zh-TW" altLang="en-US" sz="2400" smtClean="0">
                <a:cs typeface="Times New Roman" panose="02020603050405020304" pitchFamily="18" charset="0"/>
              </a:rPr>
              <a:t>的方式來</a:t>
            </a:r>
            <a:r>
              <a:rPr lang="zh-TW" altLang="en-US" sz="2400">
                <a:cs typeface="Times New Roman" panose="02020603050405020304" pitchFamily="18" charset="0"/>
              </a:rPr>
              <a:t>固定</a:t>
            </a:r>
            <a:r>
              <a:rPr lang="en-US" altLang="zh-TW" sz="2400">
                <a:cs typeface="Times New Roman" panose="02020603050405020304" pitchFamily="18" charset="0"/>
              </a:rPr>
              <a:t>SVM</a:t>
            </a:r>
            <a:r>
              <a:rPr lang="zh-TW" altLang="en-US" sz="2400">
                <a:cs typeface="Times New Roman" panose="02020603050405020304" pitchFamily="18" charset="0"/>
              </a:rPr>
              <a:t>的輸入測</a:t>
            </a:r>
            <a:r>
              <a:rPr lang="zh-TW" altLang="en-US" sz="2400" smtClean="0">
                <a:cs typeface="Times New Roman" panose="02020603050405020304" pitchFamily="18" charset="0"/>
              </a:rPr>
              <a:t>資，並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	</a:t>
            </a:r>
            <a:r>
              <a:rPr lang="zh-TW" altLang="en-US" sz="2400" smtClean="0">
                <a:cs typeface="Times New Roman" panose="02020603050405020304" pitchFamily="18" charset="0"/>
              </a:rPr>
              <a:t>         逐步對比累加器的各個步驟與預期結果的差異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問題紀錄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175" y="3146594"/>
            <a:ext cx="3182389" cy="27854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868" y="3424843"/>
            <a:ext cx="4040301" cy="18620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E6732E-67BE-4496-9F59-7C81BEAACF32}"/>
              </a:ext>
            </a:extLst>
          </p:cNvPr>
          <p:cNvSpPr/>
          <p:nvPr/>
        </p:nvSpPr>
        <p:spPr>
          <a:xfrm>
            <a:off x="3689350" y="3451052"/>
            <a:ext cx="3727450" cy="530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E6732E-67BE-4496-9F59-7C81BEAACF32}"/>
              </a:ext>
            </a:extLst>
          </p:cNvPr>
          <p:cNvSpPr/>
          <p:nvPr/>
        </p:nvSpPr>
        <p:spPr>
          <a:xfrm>
            <a:off x="3689350" y="4007487"/>
            <a:ext cx="3467100" cy="532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E6732E-67BE-4496-9F59-7C81BEAACF32}"/>
              </a:ext>
            </a:extLst>
          </p:cNvPr>
          <p:cNvSpPr/>
          <p:nvPr/>
        </p:nvSpPr>
        <p:spPr>
          <a:xfrm>
            <a:off x="3689350" y="4566286"/>
            <a:ext cx="3943350" cy="67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F57D59-4B82-40B1-B003-76DC79560B3F}"/>
              </a:ext>
            </a:extLst>
          </p:cNvPr>
          <p:cNvSpPr txBox="1"/>
          <p:nvPr/>
        </p:nvSpPr>
        <p:spPr>
          <a:xfrm>
            <a:off x="1682750" y="3553918"/>
            <a:ext cx="999112" cy="31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輸入資料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4E3332-1A71-4DC1-874F-D1BCD5AE4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81862" y="3711402"/>
            <a:ext cx="1007488" cy="4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F57D59-4B82-40B1-B003-76DC79560B3F}"/>
              </a:ext>
            </a:extLst>
          </p:cNvPr>
          <p:cNvSpPr txBox="1"/>
          <p:nvPr/>
        </p:nvSpPr>
        <p:spPr>
          <a:xfrm>
            <a:off x="838200" y="4102622"/>
            <a:ext cx="1843662" cy="53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各個步驟的累加器運算結果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4E3332-1A71-4DC1-874F-D1BCD5AE455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681862" y="4260107"/>
            <a:ext cx="1007488" cy="1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DF57D59-4B82-40B1-B003-76DC79560B3F}"/>
              </a:ext>
            </a:extLst>
          </p:cNvPr>
          <p:cNvSpPr txBox="1"/>
          <p:nvPr/>
        </p:nvSpPr>
        <p:spPr>
          <a:xfrm>
            <a:off x="931025" y="4754735"/>
            <a:ext cx="1717355" cy="31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最終的分類結果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14E3332-1A71-4DC1-874F-D1BCD5AE455C}"/>
              </a:ext>
            </a:extLst>
          </p:cNvPr>
          <p:cNvCxnSpPr>
            <a:cxnSpLocks/>
          </p:cNvCxnSpPr>
          <p:nvPr/>
        </p:nvCxnSpPr>
        <p:spPr>
          <a:xfrm flipH="1" flipV="1">
            <a:off x="2648380" y="4912219"/>
            <a:ext cx="1007488" cy="4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F57D59-4B82-40B1-B003-76DC79560B3F}"/>
              </a:ext>
            </a:extLst>
          </p:cNvPr>
          <p:cNvSpPr txBox="1"/>
          <p:nvPr/>
        </p:nvSpPr>
        <p:spPr>
          <a:xfrm>
            <a:off x="3655868" y="5679152"/>
            <a:ext cx="1477834" cy="313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正確結果待補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8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2400">
                <a:cs typeface="Times New Roman" panose="02020603050405020304" pitchFamily="18" charset="0"/>
              </a:rPr>
              <a:t>輸入：</a:t>
            </a:r>
            <a:r>
              <a:rPr lang="en-US" altLang="zh-TW" sz="2400">
                <a:cs typeface="Times New Roman" panose="02020603050405020304" pitchFamily="18" charset="0"/>
              </a:rPr>
              <a:t>Image(</a:t>
            </a:r>
            <a:r>
              <a:rPr lang="zh-TW" altLang="en-US" sz="2400">
                <a:cs typeface="Times New Roman" panose="02020603050405020304" pitchFamily="18" charset="0"/>
              </a:rPr>
              <a:t>灰階</a:t>
            </a:r>
            <a:r>
              <a:rPr lang="en-US" altLang="zh-TW" sz="2400">
                <a:cs typeface="Times New Roman" panose="02020603050405020304" pitchFamily="18" charset="0"/>
              </a:rPr>
              <a:t>8bit</a:t>
            </a:r>
            <a:r>
              <a:rPr lang="zh-TW" altLang="en-US" sz="2400">
                <a:cs typeface="Times New Roman" panose="02020603050405020304" pitchFamily="18" charset="0"/>
              </a:rPr>
              <a:t>影像</a:t>
            </a:r>
            <a:r>
              <a:rPr lang="en-US" altLang="zh-TW" sz="2400">
                <a:cs typeface="Times New Roman" panose="02020603050405020304" pitchFamily="18" charset="0"/>
              </a:rPr>
              <a:t> </a:t>
            </a:r>
            <a:r>
              <a:rPr lang="zh-TW" altLang="en-US" sz="2400">
                <a:cs typeface="Times New Roman" panose="02020603050405020304" pitchFamily="18" charset="0"/>
              </a:rPr>
              <a:t>大小</a:t>
            </a:r>
            <a:r>
              <a:rPr lang="en-US" altLang="zh-TW" sz="2400">
                <a:cs typeface="Times New Roman" panose="02020603050405020304" pitchFamily="18" charset="0"/>
              </a:rPr>
              <a:t>H*V = 64*64</a:t>
            </a:r>
            <a:r>
              <a:rPr lang="zh-TW" altLang="en-US" sz="2400">
                <a:cs typeface="Times New Roman" panose="02020603050405020304" pitchFamily="18" charset="0"/>
              </a:rPr>
              <a:t>、數量</a:t>
            </a:r>
            <a:r>
              <a:rPr lang="en-US" altLang="zh-TW" sz="2400">
                <a:cs typeface="Times New Roman" panose="02020603050405020304" pitchFamily="18" charset="0"/>
              </a:rPr>
              <a:t>1024)</a:t>
            </a:r>
          </a:p>
          <a:p>
            <a:pPr marL="0" indent="0">
              <a:buNone/>
            </a:pPr>
            <a:r>
              <a:rPr lang="zh-TW" altLang="en-US" sz="2400">
                <a:cs typeface="Times New Roman" panose="02020603050405020304" pitchFamily="18" charset="0"/>
              </a:rPr>
              <a:t>              </a:t>
            </a:r>
            <a:r>
              <a:rPr lang="en-US" altLang="zh-TW" sz="2400">
                <a:cs typeface="Times New Roman" panose="02020603050405020304" pitchFamily="18" charset="0"/>
              </a:rPr>
              <a:t>Image_parameter(5*16bit</a:t>
            </a:r>
            <a:r>
              <a:rPr lang="zh-TW" altLang="en-US" sz="2400">
                <a:cs typeface="Times New Roman" panose="02020603050405020304" pitchFamily="18" charset="0"/>
              </a:rPr>
              <a:t> 、數量</a:t>
            </a:r>
            <a:r>
              <a:rPr lang="en-US" altLang="zh-TW" sz="2400">
                <a:cs typeface="Times New Roman" panose="02020603050405020304" pitchFamily="18" charset="0"/>
              </a:rPr>
              <a:t>1024)</a:t>
            </a:r>
          </a:p>
          <a:p>
            <a:pPr marL="914400" lvl="2" indent="0">
              <a:buNone/>
            </a:pPr>
            <a:r>
              <a:rPr lang="zh-TW" altLang="en-US" sz="2400">
                <a:cs typeface="Times New Roman" panose="02020603050405020304" pitchFamily="18" charset="0"/>
              </a:rPr>
              <a:t>  </a:t>
            </a:r>
            <a:r>
              <a:rPr lang="en-US" altLang="zh-TW" sz="2400">
                <a:cs typeface="Times New Roman" panose="02020603050405020304" pitchFamily="18" charset="0"/>
              </a:rPr>
              <a:t>model</a:t>
            </a:r>
            <a:r>
              <a:rPr lang="zh-TW" altLang="en-US" sz="2400">
                <a:cs typeface="Times New Roman" panose="02020603050405020304" pitchFamily="18" charset="0"/>
              </a:rPr>
              <a:t>資料</a:t>
            </a:r>
            <a:r>
              <a:rPr lang="en-US" altLang="zh-TW" sz="2400">
                <a:cs typeface="Times New Roman" panose="02020603050405020304" pitchFamily="18" charset="0"/>
              </a:rPr>
              <a:t>(bias </a:t>
            </a:r>
            <a:r>
              <a:rPr lang="zh-TW" altLang="en-US" sz="2400">
                <a:cs typeface="Times New Roman" panose="02020603050405020304" pitchFamily="18" charset="0"/>
              </a:rPr>
              <a:t>、</a:t>
            </a:r>
            <a:r>
              <a:rPr lang="en-US" altLang="zh-TW" sz="2400">
                <a:cs typeface="Times New Roman" panose="02020603050405020304" pitchFamily="18" charset="0"/>
              </a:rPr>
              <a:t>structure</a:t>
            </a:r>
            <a:r>
              <a:rPr lang="zh-TW" altLang="en-US" sz="2400">
                <a:cs typeface="Times New Roman" panose="02020603050405020304" pitchFamily="18" charset="0"/>
              </a:rPr>
              <a:t>、</a:t>
            </a:r>
            <a:r>
              <a:rPr lang="en-US" altLang="zh-TW" sz="2400">
                <a:cs typeface="Times New Roman" panose="02020603050405020304" pitchFamily="18" charset="0"/>
              </a:rPr>
              <a:t> weight)</a:t>
            </a:r>
          </a:p>
          <a:p>
            <a:endParaRPr lang="en-US" altLang="zh-TW" sz="2400">
              <a:cs typeface="Times New Roman" panose="02020603050405020304" pitchFamily="18" charset="0"/>
            </a:endParaRPr>
          </a:p>
          <a:p>
            <a:endParaRPr lang="en-US" altLang="zh-TW" sz="2400">
              <a:cs typeface="Times New Roman" panose="02020603050405020304" pitchFamily="18" charset="0"/>
            </a:endParaRPr>
          </a:p>
          <a:p>
            <a:endParaRPr lang="en-US" altLang="zh-TW" sz="2400">
              <a:cs typeface="Times New Roman" panose="02020603050405020304" pitchFamily="18" charset="0"/>
            </a:endParaRPr>
          </a:p>
          <a:p>
            <a:endParaRPr lang="en-US" altLang="zh-TW" sz="2400">
              <a:cs typeface="Times New Roman" panose="02020603050405020304" pitchFamily="18" charset="0"/>
            </a:endParaRPr>
          </a:p>
          <a:p>
            <a:endParaRPr lang="en-US" altLang="zh-TW" sz="2400">
              <a:cs typeface="Times New Roman" panose="02020603050405020304" pitchFamily="18" charset="0"/>
            </a:endParaRPr>
          </a:p>
          <a:p>
            <a:r>
              <a:rPr lang="zh-TW" altLang="en-US" sz="2400">
                <a:cs typeface="Times New Roman" panose="02020603050405020304" pitchFamily="18" charset="0"/>
              </a:rPr>
              <a:t>輸出：</a:t>
            </a:r>
            <a:r>
              <a:rPr lang="en-US" altLang="zh-TW" sz="2400">
                <a:cs typeface="Times New Roman" panose="02020603050405020304" pitchFamily="18" charset="0"/>
              </a:rPr>
              <a:t>Label(16bit*1024)</a:t>
            </a:r>
          </a:p>
          <a:p>
            <a:pPr marL="0" indent="0"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             </a:t>
            </a:r>
            <a:r>
              <a:rPr lang="zh-TW" altLang="en-US" sz="2400">
                <a:cs typeface="Times New Roman" panose="02020603050405020304" pitchFamily="18" charset="0"/>
              </a:rPr>
              <a:t>網頁顯示各個影像的分類結果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103808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1098876" cy="503777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cs typeface="Times New Roman" panose="02020603050405020304" pitchFamily="18" charset="0"/>
              </a:rPr>
              <a:t>軟體分類</a:t>
            </a:r>
            <a:r>
              <a:rPr lang="en-US" altLang="zh-TW" sz="2400" dirty="0">
                <a:cs typeface="Times New Roman" panose="02020603050405020304" pitchFamily="18" charset="0"/>
              </a:rPr>
              <a:t>1024</a:t>
            </a:r>
            <a:r>
              <a:rPr lang="zh-TW" altLang="en-US" sz="2400">
                <a:cs typeface="Times New Roman" panose="02020603050405020304" pitchFamily="18" charset="0"/>
              </a:rPr>
              <a:t>張</a:t>
            </a:r>
            <a:r>
              <a:rPr lang="zh-TW" altLang="en-US" sz="2400" smtClean="0">
                <a:cs typeface="Times New Roman" panose="02020603050405020304" pitchFamily="18" charset="0"/>
              </a:rPr>
              <a:t>影像</a:t>
            </a:r>
            <a:r>
              <a:rPr lang="zh-TW" altLang="en-US" sz="2400">
                <a:cs typeface="Times New Roman" panose="02020603050405020304" pitchFamily="18" charset="0"/>
              </a:rPr>
              <a:t>花費</a:t>
            </a:r>
            <a:r>
              <a:rPr lang="zh-TW" altLang="en-US" sz="2400" smtClean="0">
                <a:cs typeface="Times New Roman" panose="02020603050405020304" pitchFamily="18" charset="0"/>
              </a:rPr>
              <a:t>時間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>
                <a:cs typeface="Times New Roman" panose="02020603050405020304" pitchFamily="18" charset="0"/>
              </a:rPr>
              <a:t> </a:t>
            </a:r>
            <a:r>
              <a:rPr lang="zh-TW" altLang="en-US" sz="2400" smtClean="0">
                <a:cs typeface="Times New Roman" panose="02020603050405020304" pitchFamily="18" charset="0"/>
              </a:rPr>
              <a:t> 　　使用之前記錄的測資結果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zh-TW" altLang="en-US" sz="2400" dirty="0">
                <a:cs typeface="Times New Roman" panose="02020603050405020304" pitchFamily="18" charset="0"/>
              </a:rPr>
              <a:t>硬體分類</a:t>
            </a:r>
            <a:r>
              <a:rPr lang="en-US" altLang="zh-TW" sz="2400" dirty="0">
                <a:cs typeface="Times New Roman" panose="02020603050405020304" pitchFamily="18" charset="0"/>
              </a:rPr>
              <a:t>1024</a:t>
            </a:r>
            <a:r>
              <a:rPr lang="zh-TW" altLang="en-US" sz="2400">
                <a:cs typeface="Times New Roman" panose="02020603050405020304" pitchFamily="18" charset="0"/>
              </a:rPr>
              <a:t>張</a:t>
            </a:r>
            <a:r>
              <a:rPr lang="zh-TW" altLang="en-US" sz="2400" smtClean="0">
                <a:cs typeface="Times New Roman" panose="02020603050405020304" pitchFamily="18" charset="0"/>
              </a:rPr>
              <a:t>影像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>
                <a:cs typeface="Times New Roman" panose="02020603050405020304" pitchFamily="18" charset="0"/>
              </a:rPr>
              <a:t>　</a:t>
            </a:r>
            <a:r>
              <a:rPr lang="zh-TW" altLang="en-US" sz="2400" smtClean="0">
                <a:cs typeface="Times New Roman" panose="02020603050405020304" pitchFamily="18" charset="0"/>
              </a:rPr>
              <a:t>　  </a:t>
            </a:r>
            <a:r>
              <a:rPr lang="zh-TW" altLang="en-US" sz="2400">
                <a:cs typeface="Times New Roman" panose="02020603050405020304" pitchFamily="18" charset="0"/>
              </a:rPr>
              <a:t>紀錄資料從</a:t>
            </a:r>
            <a:r>
              <a:rPr lang="en-US" altLang="zh-TW" sz="2400">
                <a:cs typeface="Times New Roman" panose="02020603050405020304" pitchFamily="18" charset="0"/>
              </a:rPr>
              <a:t>ps</a:t>
            </a:r>
            <a:r>
              <a:rPr lang="zh-TW" altLang="en-US" sz="2400">
                <a:cs typeface="Times New Roman" panose="02020603050405020304" pitchFamily="18" charset="0"/>
              </a:rPr>
              <a:t>傳入開始到</a:t>
            </a:r>
            <a:r>
              <a:rPr lang="en-US" altLang="zh-TW" sz="2400">
                <a:cs typeface="Times New Roman" panose="02020603050405020304" pitchFamily="18" charset="0"/>
              </a:rPr>
              <a:t>ps</a:t>
            </a:r>
            <a:r>
              <a:rPr lang="zh-TW" altLang="en-US" sz="2400">
                <a:cs typeface="Times New Roman" panose="02020603050405020304" pitchFamily="18" charset="0"/>
              </a:rPr>
              <a:t>接收到完成</a:t>
            </a:r>
            <a:r>
              <a:rPr lang="zh-TW" altLang="en-US" sz="2400">
                <a:cs typeface="Times New Roman" panose="02020603050405020304" pitchFamily="18" charset="0"/>
              </a:rPr>
              <a:t>信號</a:t>
            </a:r>
            <a:r>
              <a:rPr lang="zh-TW" altLang="en-US" sz="2400" smtClean="0">
                <a:cs typeface="Times New Roman" panose="02020603050405020304" pitchFamily="18" charset="0"/>
              </a:rPr>
              <a:t>並讀取完預測結果後花費的時間</a:t>
            </a:r>
            <a:endParaRPr lang="en-US" altLang="zh-TW" sz="240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r>
              <a:rPr lang="zh-TW" altLang="en-US" sz="2400" dirty="0">
                <a:cs typeface="Times New Roman" panose="02020603050405020304" pitchFamily="18" charset="0"/>
              </a:rPr>
              <a:t>軟硬體分類</a:t>
            </a:r>
            <a:r>
              <a:rPr lang="zh-TW" altLang="en-US" sz="2400">
                <a:cs typeface="Times New Roman" panose="02020603050405020304" pitchFamily="18" charset="0"/>
              </a:rPr>
              <a:t>花費</a:t>
            </a:r>
            <a:r>
              <a:rPr lang="zh-TW" altLang="en-US" sz="2400" smtClean="0">
                <a:cs typeface="Times New Roman" panose="02020603050405020304" pitchFamily="18" charset="0"/>
              </a:rPr>
              <a:t>時間、</a:t>
            </a:r>
            <a:r>
              <a:rPr lang="en-US" altLang="zh-TW" sz="2400" smtClean="0">
                <a:cs typeface="Times New Roman" panose="02020603050405020304" pitchFamily="18" charset="0"/>
              </a:rPr>
              <a:t>F1 score</a:t>
            </a:r>
            <a:r>
              <a:rPr lang="zh-TW" altLang="en-US" sz="2400" smtClean="0">
                <a:cs typeface="Times New Roman" panose="02020603050405020304" pitchFamily="18" charset="0"/>
              </a:rPr>
              <a:t>對比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效能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0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45"/>
            <a:ext cx="12192000" cy="39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  <a:p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MSC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79" y="1201850"/>
            <a:ext cx="3503042" cy="5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F5FB3F-A2DC-4233-AA3A-E84739A1D376}"/>
              </a:ext>
            </a:extLst>
          </p:cNvPr>
          <p:cNvSpPr/>
          <p:nvPr/>
        </p:nvSpPr>
        <p:spPr>
          <a:xfrm>
            <a:off x="670420" y="1226812"/>
            <a:ext cx="22621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當前的分支樹架構下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張圖片的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步驟</a:t>
            </a:r>
            <a:r>
              <a:rPr lang="en-US" altLang="zh-TW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7~8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需要重複進行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四次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才能到達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元分支樹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的最底層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5" y="1336117"/>
            <a:ext cx="8030095" cy="49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466850"/>
            <a:ext cx="7391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HoG</a:t>
            </a:r>
            <a:r>
              <a:rPr lang="zh-TW" altLang="en-US" smtClean="0"/>
              <a:t>單元測試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8131" y="1304790"/>
            <a:ext cx="10293927" cy="116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將部分的結果存入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S_FSM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當中暫存，並於</a:t>
            </a:r>
            <a:r>
              <a:rPr lang="en-US" altLang="zh-TW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端讀取結果資料顯示於螢幕中</a:t>
            </a:r>
            <a:endParaRPr lang="en-US" altLang="zh-TW" sz="240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的測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結果來做比較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463" y="3610008"/>
            <a:ext cx="4760595" cy="13526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05" y="3623238"/>
            <a:ext cx="4598366" cy="13145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1035" y="4937759"/>
            <a:ext cx="459836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AIBOX(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先前驗證過資料的平台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HoG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9732" y="4962697"/>
            <a:ext cx="47523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Icicle kit</a:t>
            </a:r>
          </a:p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HoG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AIBOX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7797" y="3623238"/>
            <a:ext cx="640079" cy="1381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590413" y="3620385"/>
            <a:ext cx="640079" cy="1381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肘形接點 10"/>
          <p:cNvCxnSpPr>
            <a:stCxn id="9" idx="3"/>
            <a:endCxn id="10" idx="1"/>
          </p:cNvCxnSpPr>
          <p:nvPr/>
        </p:nvCxnSpPr>
        <p:spPr>
          <a:xfrm flipV="1">
            <a:off x="5467876" y="4311291"/>
            <a:ext cx="5122537" cy="2853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9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82" y="1228725"/>
            <a:ext cx="5309235" cy="49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442380</TotalTime>
  <Words>367</Words>
  <Application>Microsoft Office PowerPoint</Application>
  <PresentationFormat>寬螢幕</PresentationFormat>
  <Paragraphs>83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Times New Roman</vt:lpstr>
      <vt:lpstr>Office 佈景主題</vt:lpstr>
      <vt:lpstr>系統晶片設計實習 Icicle-kit HoG&amp;SVM分支樹預測</vt:lpstr>
      <vt:lpstr>需求</vt:lpstr>
      <vt:lpstr>效能</vt:lpstr>
      <vt:lpstr>BreakDown</vt:lpstr>
      <vt:lpstr>MSC</vt:lpstr>
      <vt:lpstr>架構</vt:lpstr>
      <vt:lpstr>API</vt:lpstr>
      <vt:lpstr>HoG單元測試</vt:lpstr>
      <vt:lpstr>API</vt:lpstr>
      <vt:lpstr>API</vt:lpstr>
      <vt:lpstr>MAC_Controller單元測試</vt:lpstr>
      <vt:lpstr>API</vt:lpstr>
      <vt:lpstr>Label_Controller單元測試</vt:lpstr>
      <vt:lpstr>驗收</vt:lpstr>
      <vt:lpstr>問題紀錄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ZI-WEI</cp:lastModifiedBy>
  <cp:revision>3971</cp:revision>
  <dcterms:created xsi:type="dcterms:W3CDTF">2019-03-11T13:47:46Z</dcterms:created>
  <dcterms:modified xsi:type="dcterms:W3CDTF">2024-01-11T04:27:37Z</dcterms:modified>
</cp:coreProperties>
</file>