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269" r:id="rId2"/>
    <p:sldId id="1670" r:id="rId3"/>
    <p:sldId id="1671" r:id="rId4"/>
    <p:sldId id="1672" r:id="rId5"/>
    <p:sldId id="1673" r:id="rId6"/>
    <p:sldId id="1674" r:id="rId7"/>
    <p:sldId id="1675" r:id="rId8"/>
    <p:sldId id="1676" r:id="rId9"/>
    <p:sldId id="1677" r:id="rId10"/>
    <p:sldId id="1678" r:id="rId11"/>
    <p:sldId id="1679" r:id="rId12"/>
    <p:sldId id="1680" r:id="rId13"/>
    <p:sldId id="1682" r:id="rId14"/>
    <p:sldId id="1685" r:id="rId15"/>
    <p:sldId id="1681" r:id="rId16"/>
    <p:sldId id="1688" r:id="rId17"/>
    <p:sldId id="1690" r:id="rId18"/>
    <p:sldId id="1689" r:id="rId19"/>
    <p:sldId id="1691" r:id="rId20"/>
    <p:sldId id="1692" r:id="rId21"/>
    <p:sldId id="1700" r:id="rId22"/>
    <p:sldId id="1699" r:id="rId23"/>
    <p:sldId id="1693" r:id="rId24"/>
    <p:sldId id="1694" r:id="rId25"/>
    <p:sldId id="1668" r:id="rId26"/>
    <p:sldId id="1695" r:id="rId27"/>
    <p:sldId id="1696" r:id="rId28"/>
    <p:sldId id="1697" r:id="rId29"/>
    <p:sldId id="1669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A365842-CA2B-4A60-A6E2-2F3683596828}">
          <p14:sldIdLst>
            <p14:sldId id="1269"/>
          </p14:sldIdLst>
        </p14:section>
        <p14:section name="包IP，IP可以透過AXI bus傳遞資料" id="{BF682DCE-0094-43EA-ACFA-54D0EBD34D99}">
          <p14:sldIdLst>
            <p14:sldId id="1670"/>
            <p14:sldId id="1671"/>
            <p14:sldId id="1672"/>
            <p14:sldId id="1673"/>
            <p14:sldId id="1674"/>
            <p14:sldId id="1675"/>
            <p14:sldId id="1676"/>
            <p14:sldId id="1677"/>
            <p14:sldId id="1678"/>
            <p14:sldId id="1679"/>
            <p14:sldId id="1680"/>
            <p14:sldId id="1682"/>
          </p14:sldIdLst>
        </p14:section>
        <p14:section name="2. IP會產生中斷IRQ訊號" id="{A31474EA-C495-4932-AFA5-81C8F7736B04}">
          <p14:sldIdLst>
            <p14:sldId id="1685"/>
            <p14:sldId id="1681"/>
            <p14:sldId id="1688"/>
            <p14:sldId id="1690"/>
            <p14:sldId id="1689"/>
            <p14:sldId id="1691"/>
          </p14:sldIdLst>
        </p14:section>
        <p14:section name="3. ISR(interrupt service routine)做什麼事情" id="{4ADC267E-FD3A-42CA-92A9-451970074B43}">
          <p14:sldIdLst>
            <p14:sldId id="1692"/>
            <p14:sldId id="1700"/>
            <p14:sldId id="1699"/>
          </p14:sldIdLst>
        </p14:section>
        <p14:section name="4. 期末專案做什麼?" id="{1F1D2BCF-3A9E-4D0B-8985-D8693C8BA183}">
          <p14:sldIdLst>
            <p14:sldId id="1693"/>
            <p14:sldId id="1694"/>
            <p14:sldId id="1668"/>
            <p14:sldId id="1695"/>
            <p14:sldId id="1696"/>
            <p14:sldId id="1697"/>
            <p14:sldId id="16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5FF"/>
    <a:srgbClr val="FF8000"/>
    <a:srgbClr val="FFFFFF"/>
    <a:srgbClr val="FF0000"/>
    <a:srgbClr val="FF7373"/>
    <a:srgbClr val="0000FF"/>
    <a:srgbClr val="E1BBE0"/>
    <a:srgbClr val="FF66FF"/>
    <a:srgbClr val="A7CD8E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5316" autoAdjust="0"/>
  </p:normalViewPr>
  <p:slideViewPr>
    <p:cSldViewPr snapToGrid="0">
      <p:cViewPr varScale="1">
        <p:scale>
          <a:sx n="109" d="100"/>
          <a:sy n="109" d="100"/>
        </p:scale>
        <p:origin x="5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50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31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129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55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069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774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8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672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224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45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332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409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263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382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080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054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0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230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1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432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61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07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34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545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8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95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70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88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800" dirty="0"/>
            </a:br>
            <a:r>
              <a:rPr lang="zh-TW" altLang="en-US" sz="4800" dirty="0"/>
              <a:t>系統晶片設計實習</a:t>
            </a:r>
            <a:br>
              <a:rPr lang="en-US" altLang="zh-TW" sz="4800"/>
            </a:br>
            <a:r>
              <a:rPr lang="zh-TW" altLang="en-US" sz="4800"/>
              <a:t>期末專題</a:t>
            </a:r>
            <a:r>
              <a:rPr lang="en-US" altLang="zh-TW" sz="4800"/>
              <a:t>-</a:t>
            </a:r>
            <a:r>
              <a:rPr lang="zh-TW" altLang="en-US" sz="4800" dirty="0"/>
              <a:t>太鼓達人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r>
              <a:rPr lang="zh-TW" altLang="en-US" dirty="0"/>
              <a:t>成員：</a:t>
            </a:r>
            <a:endParaRPr lang="en-US" altLang="zh-TW" dirty="0"/>
          </a:p>
          <a:p>
            <a:r>
              <a:rPr lang="en-US" altLang="zh-TW" dirty="0"/>
              <a:t>C108112168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曾梓維</a:t>
            </a:r>
            <a:endParaRPr lang="en-US" altLang="zh-TW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r>
              <a:rPr lang="en-US" altLang="zh-TW" dirty="0"/>
              <a:t>C108112102</a:t>
            </a:r>
            <a:r>
              <a:rPr lang="zh-TW" altLang="en-US" dirty="0"/>
              <a:t> 何佳曄</a:t>
            </a:r>
            <a:endParaRPr lang="en-US" altLang="zh-TW" dirty="0"/>
          </a:p>
          <a:p>
            <a:r>
              <a:rPr lang="en-US" altLang="zh-TW" dirty="0"/>
              <a:t>C107112160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陳家豪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D44832B-AF1B-4B2F-94AB-45D415367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559" y="1218475"/>
            <a:ext cx="6749497" cy="5045215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包</a:t>
            </a:r>
            <a:r>
              <a:rPr lang="en-US" altLang="zh-TW" b="0"/>
              <a:t>IP</a:t>
            </a:r>
            <a:r>
              <a:rPr lang="zh-TW" altLang="en-US" b="0"/>
              <a:t>，</a:t>
            </a:r>
            <a:r>
              <a:rPr lang="en-US" altLang="zh-TW" b="0"/>
              <a:t>IP</a:t>
            </a:r>
            <a:r>
              <a:rPr lang="zh-TW" altLang="en-US" b="0"/>
              <a:t>可以透過</a:t>
            </a:r>
            <a:r>
              <a:rPr lang="en-US" altLang="zh-TW" b="0"/>
              <a:t>AXI bus</a:t>
            </a:r>
            <a:r>
              <a:rPr lang="zh-TW" altLang="en-US" b="0"/>
              <a:t>傳遞資料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4264D6-9922-477F-AD0C-8A29A9F8434D}"/>
              </a:ext>
            </a:extLst>
          </p:cNvPr>
          <p:cNvSpPr/>
          <p:nvPr/>
        </p:nvSpPr>
        <p:spPr>
          <a:xfrm>
            <a:off x="3656134" y="3328988"/>
            <a:ext cx="4535366" cy="4824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588D21-691C-4E19-8D17-F26BC35A42E1}"/>
              </a:ext>
            </a:extLst>
          </p:cNvPr>
          <p:cNvSpPr/>
          <p:nvPr/>
        </p:nvSpPr>
        <p:spPr>
          <a:xfrm>
            <a:off x="3656134" y="4114799"/>
            <a:ext cx="4535366" cy="3234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17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包</a:t>
            </a:r>
            <a:r>
              <a:rPr lang="en-US" altLang="zh-TW" b="0"/>
              <a:t>IP</a:t>
            </a:r>
            <a:r>
              <a:rPr lang="zh-TW" altLang="en-US" b="0"/>
              <a:t>，</a:t>
            </a:r>
            <a:r>
              <a:rPr lang="en-US" altLang="zh-TW" b="0"/>
              <a:t>IP</a:t>
            </a:r>
            <a:r>
              <a:rPr lang="zh-TW" altLang="en-US" b="0"/>
              <a:t>可以透過</a:t>
            </a:r>
            <a:r>
              <a:rPr lang="en-US" altLang="zh-TW" b="0"/>
              <a:t>AXI bus</a:t>
            </a:r>
            <a:r>
              <a:rPr lang="zh-TW" altLang="en-US" b="0"/>
              <a:t>傳遞資料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4264D6-9922-477F-AD0C-8A29A9F8434D}"/>
              </a:ext>
            </a:extLst>
          </p:cNvPr>
          <p:cNvSpPr/>
          <p:nvPr/>
        </p:nvSpPr>
        <p:spPr>
          <a:xfrm>
            <a:off x="2151184" y="1443038"/>
            <a:ext cx="1699847" cy="4824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7751921-250B-4B4F-85F5-F2EFEF9F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223036"/>
            <a:ext cx="7991475" cy="48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2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4EC1979-AC14-40DE-BF21-6876F4FB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302543"/>
            <a:ext cx="7543800" cy="4479131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包</a:t>
            </a:r>
            <a:r>
              <a:rPr lang="en-US" altLang="zh-TW" b="0"/>
              <a:t>IP</a:t>
            </a:r>
            <a:r>
              <a:rPr lang="zh-TW" altLang="en-US" b="0"/>
              <a:t>，</a:t>
            </a:r>
            <a:r>
              <a:rPr lang="en-US" altLang="zh-TW" b="0"/>
              <a:t>IP</a:t>
            </a:r>
            <a:r>
              <a:rPr lang="zh-TW" altLang="en-US" b="0"/>
              <a:t>可以透過</a:t>
            </a:r>
            <a:r>
              <a:rPr lang="en-US" altLang="zh-TW" b="0"/>
              <a:t>AXI bus</a:t>
            </a:r>
            <a:r>
              <a:rPr lang="zh-TW" altLang="en-US" b="0"/>
              <a:t>傳遞資料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76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FBD071F-104C-408C-8FAD-5FB80502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97" y="1295698"/>
            <a:ext cx="8500005" cy="478125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包</a:t>
            </a:r>
            <a:r>
              <a:rPr lang="en-US" altLang="zh-TW" b="0"/>
              <a:t>IP</a:t>
            </a:r>
            <a:r>
              <a:rPr lang="zh-TW" altLang="en-US" b="0"/>
              <a:t>，</a:t>
            </a:r>
            <a:r>
              <a:rPr lang="en-US" altLang="zh-TW" b="0"/>
              <a:t>IP</a:t>
            </a:r>
            <a:r>
              <a:rPr lang="zh-TW" altLang="en-US" b="0"/>
              <a:t>可以透過</a:t>
            </a:r>
            <a:r>
              <a:rPr lang="en-US" altLang="zh-TW" b="0"/>
              <a:t>AXI bus</a:t>
            </a:r>
            <a:r>
              <a:rPr lang="zh-TW" altLang="en-US" b="0"/>
              <a:t>傳遞資料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4264D6-9922-477F-AD0C-8A29A9F8434D}"/>
              </a:ext>
            </a:extLst>
          </p:cNvPr>
          <p:cNvSpPr/>
          <p:nvPr/>
        </p:nvSpPr>
        <p:spPr>
          <a:xfrm>
            <a:off x="3484685" y="2724150"/>
            <a:ext cx="1525466" cy="2872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60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47D8DC2-7C61-4612-9A6C-AA1852321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2705100"/>
            <a:ext cx="8181975" cy="167640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2. IP</a:t>
            </a:r>
            <a:r>
              <a:rPr lang="zh-TW" altLang="en-US" b="0"/>
              <a:t>會產生中斷</a:t>
            </a:r>
            <a:r>
              <a:rPr lang="en-US" altLang="zh-TW" b="0"/>
              <a:t>IRQ</a:t>
            </a:r>
            <a:r>
              <a:rPr lang="zh-TW" altLang="en-US" b="0"/>
              <a:t>訊號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4264D6-9922-477F-AD0C-8A29A9F8434D}"/>
              </a:ext>
            </a:extLst>
          </p:cNvPr>
          <p:cNvSpPr/>
          <p:nvPr/>
        </p:nvSpPr>
        <p:spPr>
          <a:xfrm>
            <a:off x="1536090" y="3543300"/>
            <a:ext cx="1007086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90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2.1 IRQ</a:t>
            </a:r>
            <a:r>
              <a:rPr lang="zh-TW" altLang="en-US" b="0"/>
              <a:t>的編號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1C9282B-B3C5-4753-879D-A4F33E017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14" y="1581150"/>
            <a:ext cx="3495675" cy="8001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A4ADD8A-8F4C-4672-879E-08564F5131CB}"/>
              </a:ext>
            </a:extLst>
          </p:cNvPr>
          <p:cNvSpPr txBox="1"/>
          <p:nvPr/>
        </p:nvSpPr>
        <p:spPr>
          <a:xfrm>
            <a:off x="1850414" y="2639890"/>
            <a:ext cx="4244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15downto0</a:t>
            </a:r>
            <a:r>
              <a:rPr lang="zh-TW" altLang="en-US"/>
              <a:t>的地址分別是</a:t>
            </a:r>
            <a:r>
              <a:rPr lang="en-US" altLang="zh-TW"/>
              <a:t>91~84,68~61</a:t>
            </a:r>
          </a:p>
          <a:p>
            <a:r>
              <a:rPr lang="zh-TW" altLang="en-US"/>
              <a:t>我們只用到了</a:t>
            </a:r>
            <a:r>
              <a:rPr lang="en-US" altLang="zh-TW"/>
              <a:t>IRQ[0]</a:t>
            </a:r>
            <a:r>
              <a:rPr lang="zh-TW" altLang="en-US"/>
              <a:t>，因此地址只用到</a:t>
            </a:r>
            <a:r>
              <a:rPr lang="en-US" altLang="zh-TW"/>
              <a:t>61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98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2.2 GIC</a:t>
            </a:r>
            <a:r>
              <a:rPr lang="zh-TW" altLang="en-US" b="0"/>
              <a:t>的</a:t>
            </a:r>
            <a:r>
              <a:rPr lang="en-US" altLang="zh-TW" b="0"/>
              <a:t>mask</a:t>
            </a:r>
            <a:r>
              <a:rPr lang="zh-TW" altLang="en-US" b="0"/>
              <a:t>暫存器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392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2.2</a:t>
            </a:r>
            <a:r>
              <a:rPr lang="zh-TW" altLang="en-US" b="0"/>
              <a:t>中斷編號站存器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0403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2.2 pending</a:t>
            </a:r>
            <a:r>
              <a:rPr lang="zh-TW" altLang="en-US" b="0"/>
              <a:t>暫存器地址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80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2.2 IP</a:t>
            </a:r>
            <a:r>
              <a:rPr lang="zh-TW" altLang="en-US" b="0"/>
              <a:t>資料暫存器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73CBB4-F1B3-4CF6-9772-7736D8CC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18" y="1455625"/>
            <a:ext cx="5091113" cy="39467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FF82975-80FD-40F1-96B2-645BCCDFC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" y="1662112"/>
            <a:ext cx="4486275" cy="7143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C9B77F3-F079-4E03-9EE1-058BD9260EE3}"/>
              </a:ext>
            </a:extLst>
          </p:cNvPr>
          <p:cNvSpPr txBox="1"/>
          <p:nvPr/>
        </p:nvSpPr>
        <p:spPr>
          <a:xfrm>
            <a:off x="2799405" y="240909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此測試的</a:t>
            </a:r>
            <a:r>
              <a:rPr lang="en-US" altLang="zh-TW"/>
              <a:t>DDR</a:t>
            </a:r>
            <a:r>
              <a:rPr lang="zh-TW" altLang="en-US"/>
              <a:t>可用地址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A4F864-B175-451A-83D0-975FBB98EED6}"/>
              </a:ext>
            </a:extLst>
          </p:cNvPr>
          <p:cNvSpPr txBox="1"/>
          <p:nvPr/>
        </p:nvSpPr>
        <p:spPr>
          <a:xfrm>
            <a:off x="7239000" y="54240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從可用地址的一半開始讀寫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01D1C5-E7DD-4092-87BB-1F79E105BF45}"/>
              </a:ext>
            </a:extLst>
          </p:cNvPr>
          <p:cNvSpPr/>
          <p:nvPr/>
        </p:nvSpPr>
        <p:spPr>
          <a:xfrm>
            <a:off x="8459847" y="2450150"/>
            <a:ext cx="1525466" cy="2872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900F3A-4111-49FE-9A83-85DF2F5E3517}"/>
              </a:ext>
            </a:extLst>
          </p:cNvPr>
          <p:cNvCxnSpPr>
            <a:endCxn id="7" idx="0"/>
          </p:cNvCxnSpPr>
          <p:nvPr/>
        </p:nvCxnSpPr>
        <p:spPr>
          <a:xfrm flipH="1">
            <a:off x="8716328" y="2737366"/>
            <a:ext cx="551508" cy="268667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87E6368-4D7B-4F47-8706-9C57A9B0CA67}"/>
              </a:ext>
            </a:extLst>
          </p:cNvPr>
          <p:cNvSpPr/>
          <p:nvPr/>
        </p:nvSpPr>
        <p:spPr>
          <a:xfrm>
            <a:off x="2717185" y="2089271"/>
            <a:ext cx="2441693" cy="2872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76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包</a:t>
            </a:r>
            <a:r>
              <a:rPr lang="en-US" altLang="zh-TW" b="0"/>
              <a:t>IP</a:t>
            </a:r>
            <a:r>
              <a:rPr lang="zh-TW" altLang="en-US" b="0"/>
              <a:t>，</a:t>
            </a:r>
            <a:r>
              <a:rPr lang="en-US" altLang="zh-TW" b="0"/>
              <a:t>IP</a:t>
            </a:r>
            <a:r>
              <a:rPr lang="zh-TW" altLang="en-US" b="0"/>
              <a:t>可以透過</a:t>
            </a:r>
            <a:r>
              <a:rPr lang="en-US" altLang="zh-TW" b="0"/>
              <a:t>AXI bus</a:t>
            </a:r>
            <a:r>
              <a:rPr lang="zh-TW" altLang="en-US" b="0"/>
              <a:t>傳遞資料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EF0227-CE1C-4929-A572-D2D97E5EA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62" y="1363907"/>
            <a:ext cx="8282354" cy="46588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4264D6-9922-477F-AD0C-8A29A9F8434D}"/>
              </a:ext>
            </a:extLst>
          </p:cNvPr>
          <p:cNvSpPr/>
          <p:nvPr/>
        </p:nvSpPr>
        <p:spPr>
          <a:xfrm>
            <a:off x="2151184" y="1443038"/>
            <a:ext cx="1699847" cy="4824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15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3. CPU</a:t>
            </a:r>
            <a:r>
              <a:rPr lang="zh-TW" altLang="en-US" b="0"/>
              <a:t>功能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E126A8-F5FA-4831-A468-824E4CB707A8}"/>
              </a:ext>
            </a:extLst>
          </p:cNvPr>
          <p:cNvSpPr txBox="1"/>
          <p:nvPr/>
        </p:nvSpPr>
        <p:spPr>
          <a:xfrm>
            <a:off x="838201" y="1275127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目前進度：讀取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DDR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內資料，用於確認ＩＰ是否有成功寫入　　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48EAFF3-E332-4118-8276-A72203B86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700212"/>
            <a:ext cx="45910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50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3. CPU</a:t>
            </a:r>
            <a:r>
              <a:rPr lang="zh-TW" altLang="en-US" b="0"/>
              <a:t>功能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E126A8-F5FA-4831-A468-824E4CB707A8}"/>
              </a:ext>
            </a:extLst>
          </p:cNvPr>
          <p:cNvSpPr txBox="1"/>
          <p:nvPr/>
        </p:nvSpPr>
        <p:spPr>
          <a:xfrm>
            <a:off x="838201" y="1275127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DDR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寫入前讀取到亂碼　　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A6B88E-8912-40C0-BDB2-0BADEB868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669341"/>
            <a:ext cx="5795963" cy="161222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7299F0F-8E04-4862-9832-3B3A67FC6AAB}"/>
              </a:ext>
            </a:extLst>
          </p:cNvPr>
          <p:cNvSpPr txBox="1"/>
          <p:nvPr/>
        </p:nvSpPr>
        <p:spPr>
          <a:xfrm>
            <a:off x="838201" y="3281570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寫入後讀取到正確數字　　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AF4DDB-88FA-4588-A045-F6B816BBD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3691023"/>
            <a:ext cx="5795963" cy="17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5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3. ISR(interrupt service routine)</a:t>
            </a:r>
            <a:r>
              <a:rPr lang="zh-TW" altLang="en-US" b="0"/>
              <a:t>功能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06CE203-43E8-4AE2-9C58-9F34BED01BEC}"/>
              </a:ext>
            </a:extLst>
          </p:cNvPr>
          <p:cNvSpPr txBox="1"/>
          <p:nvPr/>
        </p:nvSpPr>
        <p:spPr>
          <a:xfrm>
            <a:off x="838201" y="1275127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目前進度：中斷出現時，在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UART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print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訊息　　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151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4. </a:t>
            </a:r>
            <a:r>
              <a:rPr lang="zh-TW" altLang="en-US" b="0"/>
              <a:t>期末專案做什麼</a:t>
            </a:r>
            <a:r>
              <a:rPr lang="en-US" altLang="zh-TW" b="0"/>
              <a:t>?</a:t>
            </a:r>
            <a:endParaRPr lang="zh-TW" altLang="en-US" dirty="0"/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388A2503-0174-4CEE-BD3A-664D7EB4AB93}"/>
              </a:ext>
            </a:extLst>
          </p:cNvPr>
          <p:cNvSpPr txBox="1">
            <a:spLocks/>
          </p:cNvSpPr>
          <p:nvPr/>
        </p:nvSpPr>
        <p:spPr>
          <a:xfrm>
            <a:off x="838200" y="3069000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b="0"/>
              <a:t>太鼓達人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449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720000"/>
          </a:xfrm>
        </p:spPr>
        <p:txBody>
          <a:bodyPr>
            <a:normAutofit fontScale="90000"/>
          </a:bodyPr>
          <a:lstStyle/>
          <a:p>
            <a:r>
              <a:rPr lang="en-US" altLang="zh-TW" b="0"/>
              <a:t>4.1 </a:t>
            </a:r>
            <a:r>
              <a:rPr lang="zh-TW" altLang="en-US" b="0"/>
              <a:t>需求規格</a:t>
            </a:r>
            <a:r>
              <a:rPr lang="en-US" altLang="zh-TW" b="0"/>
              <a:t>: </a:t>
            </a:r>
            <a:r>
              <a:rPr lang="zh-TW" altLang="en-US" b="0"/>
              <a:t>功能、效能、介面、使用限制</a:t>
            </a:r>
            <a:r>
              <a:rPr lang="en-US" altLang="zh-TW" b="0"/>
              <a:t>(</a:t>
            </a:r>
            <a:r>
              <a:rPr lang="zh-TW" altLang="en-US" b="0"/>
              <a:t>環境</a:t>
            </a:r>
            <a:r>
              <a:rPr lang="en-US" altLang="zh-TW" b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D7AB5D-EF6F-41D5-81AE-4F8BE76CEB0D}"/>
              </a:ext>
            </a:extLst>
          </p:cNvPr>
          <p:cNvSpPr txBox="1"/>
          <p:nvPr/>
        </p:nvSpPr>
        <p:spPr>
          <a:xfrm>
            <a:off x="838201" y="1275127"/>
            <a:ext cx="1112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在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PS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端將譜面存入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DDR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，由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PL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端讀取音符並將音符發射出去，當打中正確音符時發出音效，打錯或是沒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打中時發出錯誤音效。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773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267409-F46B-4FB1-840A-CCD1181BCF02}"/>
              </a:ext>
            </a:extLst>
          </p:cNvPr>
          <p:cNvSpPr/>
          <p:nvPr/>
        </p:nvSpPr>
        <p:spPr>
          <a:xfrm>
            <a:off x="4059305" y="1295426"/>
            <a:ext cx="4073388" cy="536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按下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START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後從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DDR</a:t>
            </a:r>
          </a:p>
          <a:p>
            <a:pPr algn="ctr"/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讀取全部音符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分為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1)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2AE815-D63B-4D1D-949B-E10718E9BD91}"/>
              </a:ext>
            </a:extLst>
          </p:cNvPr>
          <p:cNvSpPr/>
          <p:nvPr/>
        </p:nvSpPr>
        <p:spPr>
          <a:xfrm>
            <a:off x="4434831" y="4796967"/>
            <a:ext cx="1403590" cy="536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不發出音效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57BFB3-D1E0-4D16-8D5F-5C8D4D815AD6}"/>
              </a:ext>
            </a:extLst>
          </p:cNvPr>
          <p:cNvSpPr/>
          <p:nvPr/>
        </p:nvSpPr>
        <p:spPr>
          <a:xfrm>
            <a:off x="5284713" y="2099680"/>
            <a:ext cx="1622573" cy="536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發射音符到</a:t>
            </a:r>
            <a:endParaRPr lang="en-US" altLang="zh-TW" sz="1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位移暫存器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B3CDB9-A014-43F1-BCF9-8BC9785CA294}"/>
              </a:ext>
            </a:extLst>
          </p:cNvPr>
          <p:cNvSpPr/>
          <p:nvPr/>
        </p:nvSpPr>
        <p:spPr>
          <a:xfrm>
            <a:off x="3320533" y="3426585"/>
            <a:ext cx="1622573" cy="536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當音符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到達</a:t>
            </a:r>
            <a:endParaRPr lang="en-US" altLang="zh-TW" sz="1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另一側時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226EF23-4A6D-49DF-BA30-4FBACBC8E4AA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>
            <a:off x="4131820" y="3962754"/>
            <a:ext cx="1004806" cy="83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3F0F917-13E0-49AD-95A7-D293F5E2B31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095999" y="1831595"/>
            <a:ext cx="1" cy="268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4BA4C91-D2D0-40C5-A43F-01E123831371}"/>
              </a:ext>
            </a:extLst>
          </p:cNvPr>
          <p:cNvSpPr txBox="1"/>
          <p:nvPr/>
        </p:nvSpPr>
        <p:spPr>
          <a:xfrm>
            <a:off x="4911454" y="41407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沒打到音符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377FE18-39A0-479E-955D-C3AD959DD3F0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3089863" y="3962754"/>
            <a:ext cx="1041957" cy="834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1ECE694-5108-484F-9193-15042614E57A}"/>
              </a:ext>
            </a:extLst>
          </p:cNvPr>
          <p:cNvSpPr txBox="1"/>
          <p:nvPr/>
        </p:nvSpPr>
        <p:spPr>
          <a:xfrm>
            <a:off x="2278577" y="4156194"/>
            <a:ext cx="1192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打到音符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342FFFB-DE1F-486B-888D-E1BBFE673997}"/>
              </a:ext>
            </a:extLst>
          </p:cNvPr>
          <p:cNvSpPr/>
          <p:nvPr/>
        </p:nvSpPr>
        <p:spPr>
          <a:xfrm>
            <a:off x="2350914" y="4796966"/>
            <a:ext cx="1477897" cy="536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發出錯誤音效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68C10F8-D474-4A19-BC16-3F4FD47F6C0D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4131820" y="2635849"/>
            <a:ext cx="1964180" cy="790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918DC922-636C-413C-93BC-559643353CE9}"/>
              </a:ext>
            </a:extLst>
          </p:cNvPr>
          <p:cNvSpPr/>
          <p:nvPr/>
        </p:nvSpPr>
        <p:spPr>
          <a:xfrm>
            <a:off x="8865499" y="4796968"/>
            <a:ext cx="1403590" cy="536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發出錯誤音效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AEEFBC1-D765-4825-A32B-180C625F8670}"/>
              </a:ext>
            </a:extLst>
          </p:cNvPr>
          <p:cNvSpPr/>
          <p:nvPr/>
        </p:nvSpPr>
        <p:spPr>
          <a:xfrm>
            <a:off x="7751201" y="3426586"/>
            <a:ext cx="1622573" cy="536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當音符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到達</a:t>
            </a:r>
            <a:endParaRPr lang="en-US" altLang="zh-TW" sz="1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另一側時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85AE742-1DA4-4986-A482-FA0F1F965F1C}"/>
              </a:ext>
            </a:extLst>
          </p:cNvPr>
          <p:cNvCxnSpPr>
            <a:cxnSpLocks/>
            <a:stCxn id="68" idx="2"/>
            <a:endCxn id="67" idx="0"/>
          </p:cNvCxnSpPr>
          <p:nvPr/>
        </p:nvCxnSpPr>
        <p:spPr>
          <a:xfrm>
            <a:off x="8562488" y="3962755"/>
            <a:ext cx="1004806" cy="83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8995540-36C0-44F7-BC46-23B531F49E52}"/>
              </a:ext>
            </a:extLst>
          </p:cNvPr>
          <p:cNvSpPr txBox="1"/>
          <p:nvPr/>
        </p:nvSpPr>
        <p:spPr>
          <a:xfrm>
            <a:off x="9342122" y="414072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沒打到音符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C2976B1-26F4-445B-A874-85CD3B150A94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 flipH="1">
            <a:off x="7520531" y="3962755"/>
            <a:ext cx="1041957" cy="834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1ADAF1B-E91B-4C90-ABED-8A90C345CB54}"/>
              </a:ext>
            </a:extLst>
          </p:cNvPr>
          <p:cNvSpPr txBox="1"/>
          <p:nvPr/>
        </p:nvSpPr>
        <p:spPr>
          <a:xfrm>
            <a:off x="6709245" y="4156195"/>
            <a:ext cx="1192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打到音符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646CA5E-EDA5-4EF8-B4CA-90474F08E088}"/>
              </a:ext>
            </a:extLst>
          </p:cNvPr>
          <p:cNvSpPr/>
          <p:nvPr/>
        </p:nvSpPr>
        <p:spPr>
          <a:xfrm>
            <a:off x="6781582" y="4796967"/>
            <a:ext cx="1477897" cy="536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發出音效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6967071E-3652-478B-880C-08AAD3031FE6}"/>
              </a:ext>
            </a:extLst>
          </p:cNvPr>
          <p:cNvCxnSpPr>
            <a:cxnSpLocks/>
            <a:stCxn id="5" idx="2"/>
            <a:endCxn id="68" idx="0"/>
          </p:cNvCxnSpPr>
          <p:nvPr/>
        </p:nvCxnSpPr>
        <p:spPr>
          <a:xfrm>
            <a:off x="6096000" y="2635849"/>
            <a:ext cx="2466488" cy="790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標題 2">
            <a:extLst>
              <a:ext uri="{FF2B5EF4-FFF2-40B4-BE49-F238E27FC236}">
                <a16:creationId xmlns:a16="http://schemas.microsoft.com/office/drawing/2014/main" id="{FDFE3363-5265-4400-8D2B-F820E413CE64}"/>
              </a:ext>
            </a:extLst>
          </p:cNvPr>
          <p:cNvSpPr txBox="1">
            <a:spLocks/>
          </p:cNvSpPr>
          <p:nvPr/>
        </p:nvSpPr>
        <p:spPr>
          <a:xfrm>
            <a:off x="838199" y="273208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b="0"/>
              <a:t>4.2 </a:t>
            </a:r>
            <a:r>
              <a:rPr lang="zh-TW" altLang="en-US" b="0"/>
              <a:t>情境</a:t>
            </a:r>
            <a:r>
              <a:rPr lang="en-US" altLang="zh-TW" b="0"/>
              <a:t>: </a:t>
            </a:r>
            <a:r>
              <a:rPr lang="zh-TW" altLang="en-US" b="0"/>
              <a:t>操作流程、操作步驟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5302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TW" b="0"/>
              <a:t>4.2 </a:t>
            </a:r>
            <a:r>
              <a:rPr lang="zh-TW" altLang="en-US" b="0"/>
              <a:t>情境</a:t>
            </a:r>
            <a:r>
              <a:rPr lang="en-US" altLang="zh-TW" b="0"/>
              <a:t>: </a:t>
            </a:r>
            <a:r>
              <a:rPr lang="zh-TW" altLang="en-US" b="0"/>
              <a:t>操作流程、操作步驟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5F20BF-6A22-4FAD-A365-29F6FDB7982C}"/>
              </a:ext>
            </a:extLst>
          </p:cNvPr>
          <p:cNvSpPr/>
          <p:nvPr/>
        </p:nvSpPr>
        <p:spPr>
          <a:xfrm>
            <a:off x="2095500" y="1576685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先將音符由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SDK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寫入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DDR,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按下中斷後將地址傳給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按下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start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後將得到地址中的音符寫入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並且撥放到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LED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上，根據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Button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按下後的結果給予蜂鳴器資料並鳴叫。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808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9000"/>
            <a:ext cx="10515600" cy="720000"/>
          </a:xfrm>
        </p:spPr>
        <p:txBody>
          <a:bodyPr>
            <a:normAutofit fontScale="90000"/>
          </a:bodyPr>
          <a:lstStyle/>
          <a:p>
            <a:r>
              <a:rPr lang="en-US" altLang="zh-TW" b="0"/>
              <a:t>4.3 </a:t>
            </a:r>
            <a:r>
              <a:rPr lang="zh-TW" altLang="en-US" b="0"/>
              <a:t>為什麼要使用</a:t>
            </a:r>
            <a:r>
              <a:rPr lang="en-US" altLang="zh-TW" b="0"/>
              <a:t>SoC?</a:t>
            </a:r>
            <a:br>
              <a:rPr lang="en-US" altLang="zh-TW" b="0"/>
            </a:br>
            <a:r>
              <a:rPr lang="zh-TW" altLang="en-US" b="0"/>
              <a:t>特別是</a:t>
            </a:r>
            <a:r>
              <a:rPr lang="en-US" altLang="zh-TW" b="0"/>
              <a:t>platform-based SoC,</a:t>
            </a:r>
            <a:br>
              <a:rPr lang="en-US" altLang="zh-TW" b="0"/>
            </a:br>
            <a:r>
              <a:rPr lang="zh-TW" altLang="en-US" b="0"/>
              <a:t>以</a:t>
            </a:r>
            <a:r>
              <a:rPr lang="en-US" altLang="zh-TW" b="0"/>
              <a:t>AXI bus</a:t>
            </a:r>
            <a:r>
              <a:rPr lang="zh-TW" altLang="en-US" b="0"/>
              <a:t>為主角 </a:t>
            </a:r>
            <a:br>
              <a:rPr lang="en-US" altLang="zh-TW" b="0"/>
            </a:br>
            <a:r>
              <a:rPr lang="zh-TW" altLang="en-US" b="0"/>
              <a:t>說明整個資訊的流程</a:t>
            </a:r>
            <a:r>
              <a:rPr lang="en-US" altLang="zh-TW" b="0"/>
              <a:t>(</a:t>
            </a:r>
            <a:r>
              <a:rPr lang="zh-TW" altLang="en-US" b="0"/>
              <a:t>資料流</a:t>
            </a:r>
            <a:r>
              <a:rPr lang="en-US" altLang="zh-TW" b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33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TW" b="0"/>
              <a:t>4.3 </a:t>
            </a:r>
            <a:r>
              <a:rPr lang="zh-TW" altLang="en-US" b="0"/>
              <a:t>為什麼要使用</a:t>
            </a:r>
            <a:r>
              <a:rPr lang="en-US" altLang="zh-TW" b="0"/>
              <a:t>SoC?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770F14-DB88-4361-8D00-0FAD5BAF3CE1}"/>
              </a:ext>
            </a:extLst>
          </p:cNvPr>
          <p:cNvSpPr/>
          <p:nvPr/>
        </p:nvSpPr>
        <p:spPr>
          <a:xfrm>
            <a:off x="2095500" y="1576685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　　由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CPU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來較簡略的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1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 b="0"/>
              <a:t>4.3</a:t>
            </a:r>
            <a:r>
              <a:rPr lang="zh-TW" altLang="en-US" b="0"/>
              <a:t>資訊的流程</a:t>
            </a:r>
            <a:r>
              <a:rPr lang="en-US" altLang="zh-TW" b="0"/>
              <a:t>(</a:t>
            </a:r>
            <a:r>
              <a:rPr lang="zh-TW" altLang="en-US" b="0"/>
              <a:t>資料流</a:t>
            </a:r>
            <a:r>
              <a:rPr lang="en-US" altLang="zh-TW" b="0"/>
              <a:t>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F3D876-0542-4DF2-BFFE-A67D63FC05FF}"/>
              </a:ext>
            </a:extLst>
          </p:cNvPr>
          <p:cNvSpPr/>
          <p:nvPr/>
        </p:nvSpPr>
        <p:spPr>
          <a:xfrm>
            <a:off x="648035" y="1688626"/>
            <a:ext cx="3235569" cy="37367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ＰＳ</a:t>
            </a:r>
            <a:endParaRPr lang="en-US" altLang="zh-TW">
              <a:solidFill>
                <a:schemeClr val="tx1"/>
              </a:solidFill>
            </a:endParaRPr>
          </a:p>
          <a:p>
            <a:pPr algn="ctr"/>
            <a:endParaRPr lang="en-US" altLang="zh-TW">
              <a:solidFill>
                <a:schemeClr val="tx1"/>
              </a:solidFill>
            </a:endParaRPr>
          </a:p>
          <a:p>
            <a:pPr algn="ctr"/>
            <a:endParaRPr lang="en-US" altLang="zh-TW">
              <a:solidFill>
                <a:schemeClr val="tx1"/>
              </a:solidFill>
            </a:endParaRPr>
          </a:p>
          <a:p>
            <a:pPr algn="ctr"/>
            <a:endParaRPr lang="en-US" altLang="zh-TW">
              <a:solidFill>
                <a:schemeClr val="tx1"/>
              </a:solidFill>
            </a:endParaRPr>
          </a:p>
          <a:p>
            <a:pPr algn="ctr"/>
            <a:endParaRPr lang="en-US" altLang="zh-TW">
              <a:solidFill>
                <a:schemeClr val="tx1"/>
              </a:solidFill>
            </a:endParaRPr>
          </a:p>
          <a:p>
            <a:pPr algn="ctr"/>
            <a:endParaRPr lang="en-US" altLang="zh-TW">
              <a:solidFill>
                <a:schemeClr val="tx1"/>
              </a:solidFill>
            </a:endParaRPr>
          </a:p>
          <a:p>
            <a:pPr algn="ctr"/>
            <a:endParaRPr lang="en-US" altLang="zh-TW">
              <a:solidFill>
                <a:schemeClr val="tx1"/>
              </a:solidFill>
            </a:endParaRPr>
          </a:p>
          <a:p>
            <a:pPr algn="ctr"/>
            <a:endParaRPr lang="en-US" altLang="zh-TW">
              <a:solidFill>
                <a:schemeClr val="tx1"/>
              </a:solidFill>
            </a:endParaRPr>
          </a:p>
          <a:p>
            <a:pPr algn="ctr"/>
            <a:endParaRPr lang="en-US" altLang="zh-TW">
              <a:solidFill>
                <a:schemeClr val="tx1"/>
              </a:solidFill>
            </a:endParaRPr>
          </a:p>
          <a:p>
            <a:pPr algn="ctr"/>
            <a:endParaRPr lang="en-US" altLang="zh-TW">
              <a:solidFill>
                <a:schemeClr val="tx1"/>
              </a:solidFill>
            </a:endParaRPr>
          </a:p>
          <a:p>
            <a:pPr algn="ctr"/>
            <a:endParaRPr lang="en-US" altLang="zh-TW">
              <a:solidFill>
                <a:schemeClr val="tx1"/>
              </a:solidFill>
            </a:endParaRPr>
          </a:p>
          <a:p>
            <a:pPr algn="ctr"/>
            <a:endParaRPr lang="en-US" altLang="zh-TW">
              <a:solidFill>
                <a:schemeClr val="tx1"/>
              </a:solidFill>
            </a:endParaRPr>
          </a:p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5D9450-CF02-4389-A485-B39A78019DF6}"/>
              </a:ext>
            </a:extLst>
          </p:cNvPr>
          <p:cNvSpPr/>
          <p:nvPr/>
        </p:nvSpPr>
        <p:spPr>
          <a:xfrm>
            <a:off x="5528615" y="1688626"/>
            <a:ext cx="5082623" cy="285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ＰＬ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44A0EB-165B-41CA-8556-61E3685DE839}"/>
              </a:ext>
            </a:extLst>
          </p:cNvPr>
          <p:cNvSpPr/>
          <p:nvPr/>
        </p:nvSpPr>
        <p:spPr>
          <a:xfrm>
            <a:off x="5871513" y="2290174"/>
            <a:ext cx="1714441" cy="11569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ＡＸＩ</a:t>
            </a:r>
            <a:endParaRPr lang="en-US" altLang="zh-TW">
              <a:solidFill>
                <a:schemeClr val="tx1"/>
              </a:solidFill>
            </a:endParaRPr>
          </a:p>
          <a:p>
            <a:pPr algn="ctr"/>
            <a:r>
              <a:rPr lang="en-US" altLang="zh-TW">
                <a:solidFill>
                  <a:schemeClr val="tx1"/>
                </a:solidFill>
              </a:rPr>
              <a:t>SmartConnect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7B3B577-18A4-4318-B229-310753669CDC}"/>
              </a:ext>
            </a:extLst>
          </p:cNvPr>
          <p:cNvCxnSpPr>
            <a:cxnSpLocks/>
          </p:cNvCxnSpPr>
          <p:nvPr/>
        </p:nvCxnSpPr>
        <p:spPr>
          <a:xfrm flipH="1">
            <a:off x="3717595" y="3180265"/>
            <a:ext cx="2153918" cy="2059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BAA7D6D-E132-4BDE-A47B-F9FC71943E90}"/>
              </a:ext>
            </a:extLst>
          </p:cNvPr>
          <p:cNvSpPr/>
          <p:nvPr/>
        </p:nvSpPr>
        <p:spPr>
          <a:xfrm>
            <a:off x="1818456" y="2290174"/>
            <a:ext cx="1899139" cy="11569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ARM</a:t>
            </a: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r"/>
            <a:r>
              <a:rPr lang="en-US" altLang="zh-TW" dirty="0">
                <a:solidFill>
                  <a:schemeClr val="tx1"/>
                </a:solidFill>
              </a:rPr>
              <a:t>M_AXI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A9FA023-0EA4-4E8C-95D2-3B89D642F1FD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217121" y="3447086"/>
            <a:ext cx="1" cy="33551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443823AD-D695-4421-A7BF-2CC1DD6190D5}"/>
              </a:ext>
            </a:extLst>
          </p:cNvPr>
          <p:cNvSpPr/>
          <p:nvPr/>
        </p:nvSpPr>
        <p:spPr>
          <a:xfrm>
            <a:off x="8590669" y="3782597"/>
            <a:ext cx="1252904" cy="558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Bram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7DD4B0E-0A30-44F2-B51A-651EB05D30E8}"/>
              </a:ext>
            </a:extLst>
          </p:cNvPr>
          <p:cNvCxnSpPr>
            <a:cxnSpLocks/>
          </p:cNvCxnSpPr>
          <p:nvPr/>
        </p:nvCxnSpPr>
        <p:spPr>
          <a:xfrm>
            <a:off x="7585954" y="2450236"/>
            <a:ext cx="681598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19A0259-F35B-41CD-B3F3-26B29D5002C3}"/>
              </a:ext>
            </a:extLst>
          </p:cNvPr>
          <p:cNvSpPr txBox="1"/>
          <p:nvPr/>
        </p:nvSpPr>
        <p:spPr>
          <a:xfrm>
            <a:off x="3865293" y="2511476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AXI-Lite</a:t>
            </a:r>
          </a:p>
          <a:p>
            <a:r>
              <a:rPr lang="en-US" altLang="zh-TW"/>
              <a:t>PS</a:t>
            </a:r>
            <a:r>
              <a:rPr lang="zh-TW" altLang="en-US"/>
              <a:t>給予音符位址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53972E2-5A62-41F8-8E81-EDFC48428E5E}"/>
              </a:ext>
            </a:extLst>
          </p:cNvPr>
          <p:cNvSpPr txBox="1"/>
          <p:nvPr/>
        </p:nvSpPr>
        <p:spPr>
          <a:xfrm>
            <a:off x="7526582" y="340104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AXI-full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CC2E1F-8C4C-4D42-A5AA-557E509DE343}"/>
              </a:ext>
            </a:extLst>
          </p:cNvPr>
          <p:cNvSpPr/>
          <p:nvPr/>
        </p:nvSpPr>
        <p:spPr>
          <a:xfrm>
            <a:off x="8267552" y="2290173"/>
            <a:ext cx="1899139" cy="11569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Slave</a:t>
            </a:r>
          </a:p>
          <a:p>
            <a:pPr algn="ctr"/>
            <a:r>
              <a:rPr lang="zh-TW" altLang="en-US">
                <a:solidFill>
                  <a:schemeClr val="tx1"/>
                </a:solidFill>
              </a:rPr>
              <a:t>太鼓</a:t>
            </a:r>
            <a:r>
              <a:rPr lang="en-US" altLang="zh-TW">
                <a:solidFill>
                  <a:schemeClr val="tx1"/>
                </a:solidFill>
              </a:rPr>
              <a:t>no</a:t>
            </a:r>
            <a:r>
              <a:rPr lang="zh-TW" altLang="en-US">
                <a:solidFill>
                  <a:schemeClr val="tx1"/>
                </a:solidFill>
              </a:rPr>
              <a:t>達</a:t>
            </a:r>
            <a:r>
              <a:rPr lang="zh-TW" altLang="en-US" dirty="0">
                <a:solidFill>
                  <a:schemeClr val="tx1"/>
                </a:solidFill>
              </a:rPr>
              <a:t>人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1FB24F8-63AD-4A51-B490-F6A125362CDB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10166691" y="3207786"/>
            <a:ext cx="1138853" cy="1201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E3DE90A-E6CB-47FC-A3BC-C7194AFDE654}"/>
              </a:ext>
            </a:extLst>
          </p:cNvPr>
          <p:cNvSpPr txBox="1"/>
          <p:nvPr/>
        </p:nvSpPr>
        <p:spPr>
          <a:xfrm>
            <a:off x="11305544" y="2327874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B51F3E6-5EF1-4F83-8EC1-8C7C9F13B785}"/>
              </a:ext>
            </a:extLst>
          </p:cNvPr>
          <p:cNvSpPr txBox="1"/>
          <p:nvPr/>
        </p:nvSpPr>
        <p:spPr>
          <a:xfrm>
            <a:off x="11282503" y="278855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MUSIC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0304E04-6380-43F9-9276-DC07B04C83DD}"/>
              </a:ext>
            </a:extLst>
          </p:cNvPr>
          <p:cNvSpPr txBox="1"/>
          <p:nvPr/>
        </p:nvSpPr>
        <p:spPr>
          <a:xfrm>
            <a:off x="11305544" y="3035137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EA1FA6A-C513-4986-AD5E-494B391FF5DA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10166691" y="2508006"/>
            <a:ext cx="1138853" cy="453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E3DE90A-E6CB-47FC-A3BC-C7194AFDE654}"/>
              </a:ext>
            </a:extLst>
          </p:cNvPr>
          <p:cNvSpPr txBox="1"/>
          <p:nvPr/>
        </p:nvSpPr>
        <p:spPr>
          <a:xfrm>
            <a:off x="0" y="2554533"/>
            <a:ext cx="61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Intr</a:t>
            </a:r>
            <a:endParaRPr lang="en-US" altLang="zh-TW" dirty="0"/>
          </a:p>
          <a:p>
            <a:r>
              <a:rPr lang="en-US" altLang="zh-TW" dirty="0"/>
              <a:t>start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EA1FA6A-C513-4986-AD5E-494B391FF5DA}"/>
              </a:ext>
            </a:extLst>
          </p:cNvPr>
          <p:cNvCxnSpPr>
            <a:cxnSpLocks/>
            <a:stCxn id="44" idx="3"/>
            <a:endCxn id="28" idx="1"/>
          </p:cNvCxnSpPr>
          <p:nvPr/>
        </p:nvCxnSpPr>
        <p:spPr>
          <a:xfrm flipV="1">
            <a:off x="613694" y="2868631"/>
            <a:ext cx="1204762" cy="906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BAA7D6D-E132-4BDE-A47B-F9FC71943E90}"/>
              </a:ext>
            </a:extLst>
          </p:cNvPr>
          <p:cNvSpPr/>
          <p:nvPr/>
        </p:nvSpPr>
        <p:spPr>
          <a:xfrm>
            <a:off x="1818457" y="4125449"/>
            <a:ext cx="1915680" cy="11569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Memory controller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53972E2-5A62-41F8-8E81-EDFC48428E5E}"/>
              </a:ext>
            </a:extLst>
          </p:cNvPr>
          <p:cNvSpPr txBox="1"/>
          <p:nvPr/>
        </p:nvSpPr>
        <p:spPr>
          <a:xfrm>
            <a:off x="7484198" y="2465310"/>
            <a:ext cx="90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AXI-Lite</a:t>
            </a:r>
            <a:endParaRPr lang="zh-TW" altLang="en-US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7DD4B0E-0A30-44F2-B51A-651EB05D30E8}"/>
              </a:ext>
            </a:extLst>
          </p:cNvPr>
          <p:cNvCxnSpPr>
            <a:cxnSpLocks/>
          </p:cNvCxnSpPr>
          <p:nvPr/>
        </p:nvCxnSpPr>
        <p:spPr>
          <a:xfrm>
            <a:off x="7596760" y="3322308"/>
            <a:ext cx="681598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cxnSpLocks/>
            <a:stCxn id="8" idx="2"/>
            <a:endCxn id="49" idx="3"/>
          </p:cNvCxnSpPr>
          <p:nvPr/>
        </p:nvCxnSpPr>
        <p:spPr>
          <a:xfrm rot="5400000">
            <a:off x="4603027" y="2578198"/>
            <a:ext cx="1256819" cy="2994597"/>
          </a:xfrm>
          <a:prstGeom prst="bentConnector2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53972E2-5A62-41F8-8E81-EDFC48428E5E}"/>
              </a:ext>
            </a:extLst>
          </p:cNvPr>
          <p:cNvSpPr txBox="1"/>
          <p:nvPr/>
        </p:nvSpPr>
        <p:spPr>
          <a:xfrm>
            <a:off x="5273639" y="4765807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AXI-full</a:t>
            </a:r>
          </a:p>
          <a:p>
            <a:r>
              <a:rPr lang="en-US" altLang="zh-TW"/>
              <a:t>(</a:t>
            </a:r>
            <a:r>
              <a:rPr lang="zh-TW" altLang="en-US"/>
              <a:t>僅有</a:t>
            </a:r>
            <a:r>
              <a:rPr lang="en-US" altLang="zh-TW"/>
              <a:t>PL</a:t>
            </a:r>
            <a:r>
              <a:rPr lang="zh-TW" altLang="en-US"/>
              <a:t>讀取</a:t>
            </a:r>
            <a:r>
              <a:rPr lang="en-US" altLang="zh-TW"/>
              <a:t>DDR</a:t>
            </a:r>
            <a:r>
              <a:rPr lang="zh-TW" altLang="en-US"/>
              <a:t>資料</a:t>
            </a:r>
            <a:r>
              <a:rPr lang="en-US" altLang="zh-TW"/>
              <a:t>)</a:t>
            </a:r>
            <a:endParaRPr lang="zh-TW" altLang="en-US" dirty="0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7B3B577-18A4-4318-B229-310753669CDC}"/>
              </a:ext>
            </a:extLst>
          </p:cNvPr>
          <p:cNvCxnSpPr>
            <a:cxnSpLocks/>
            <a:stCxn id="49" idx="0"/>
            <a:endCxn id="28" idx="2"/>
          </p:cNvCxnSpPr>
          <p:nvPr/>
        </p:nvCxnSpPr>
        <p:spPr>
          <a:xfrm flipH="1" flipV="1">
            <a:off x="2768026" y="3447087"/>
            <a:ext cx="8271" cy="67836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C7B3B577-18A4-4318-B229-310753669CDC}"/>
              </a:ext>
            </a:extLst>
          </p:cNvPr>
          <p:cNvCxnSpPr>
            <a:cxnSpLocks/>
          </p:cNvCxnSpPr>
          <p:nvPr/>
        </p:nvCxnSpPr>
        <p:spPr>
          <a:xfrm flipH="1" flipV="1">
            <a:off x="2759754" y="5282361"/>
            <a:ext cx="8271" cy="67836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265819" y="5883910"/>
            <a:ext cx="1041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Memory 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C6C4088-F2C1-443E-B648-041998C21738}"/>
              </a:ext>
            </a:extLst>
          </p:cNvPr>
          <p:cNvSpPr txBox="1"/>
          <p:nvPr/>
        </p:nvSpPr>
        <p:spPr>
          <a:xfrm>
            <a:off x="11282503" y="257878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611C556-D885-4995-8A61-861A42E4B5E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166691" y="2750107"/>
            <a:ext cx="1115812" cy="1334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82987B5B-CBBB-4D59-92E4-9E8679AD9ED9}"/>
              </a:ext>
            </a:extLst>
          </p:cNvPr>
          <p:cNvCxnSpPr>
            <a:cxnSpLocks/>
          </p:cNvCxnSpPr>
          <p:nvPr/>
        </p:nvCxnSpPr>
        <p:spPr>
          <a:xfrm>
            <a:off x="10177024" y="2979906"/>
            <a:ext cx="1115812" cy="1334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1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1947A04-E245-4C08-AF40-EA0263D1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81" y="1305383"/>
            <a:ext cx="7957038" cy="447583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包</a:t>
            </a:r>
            <a:r>
              <a:rPr lang="en-US" altLang="zh-TW" b="0"/>
              <a:t>IP</a:t>
            </a:r>
            <a:r>
              <a:rPr lang="zh-TW" altLang="en-US" b="0"/>
              <a:t>，</a:t>
            </a:r>
            <a:r>
              <a:rPr lang="en-US" altLang="zh-TW" b="0"/>
              <a:t>IP</a:t>
            </a:r>
            <a:r>
              <a:rPr lang="zh-TW" altLang="en-US" b="0"/>
              <a:t>可以透過</a:t>
            </a:r>
            <a:r>
              <a:rPr lang="en-US" altLang="zh-TW" b="0"/>
              <a:t>AXI bus</a:t>
            </a:r>
            <a:r>
              <a:rPr lang="zh-TW" altLang="en-US" b="0"/>
              <a:t>傳遞資料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4264D6-9922-477F-AD0C-8A29A9F8434D}"/>
              </a:ext>
            </a:extLst>
          </p:cNvPr>
          <p:cNvSpPr/>
          <p:nvPr/>
        </p:nvSpPr>
        <p:spPr>
          <a:xfrm>
            <a:off x="4331677" y="3614737"/>
            <a:ext cx="3194538" cy="4824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9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包</a:t>
            </a:r>
            <a:r>
              <a:rPr lang="en-US" altLang="zh-TW" b="0"/>
              <a:t>IP</a:t>
            </a:r>
            <a:r>
              <a:rPr lang="zh-TW" altLang="en-US" b="0"/>
              <a:t>，</a:t>
            </a:r>
            <a:r>
              <a:rPr lang="en-US" altLang="zh-TW" b="0"/>
              <a:t>IP</a:t>
            </a:r>
            <a:r>
              <a:rPr lang="zh-TW" altLang="en-US" b="0"/>
              <a:t>可以透過</a:t>
            </a:r>
            <a:r>
              <a:rPr lang="en-US" altLang="zh-TW" b="0"/>
              <a:t>AXI bus</a:t>
            </a:r>
            <a:r>
              <a:rPr lang="zh-TW" altLang="en-US" b="0"/>
              <a:t>傳遞資料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4264D6-9922-477F-AD0C-8A29A9F8434D}"/>
              </a:ext>
            </a:extLst>
          </p:cNvPr>
          <p:cNvSpPr/>
          <p:nvPr/>
        </p:nvSpPr>
        <p:spPr>
          <a:xfrm>
            <a:off x="2151184" y="1443038"/>
            <a:ext cx="1699847" cy="4824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1BBB86-7217-4D36-BAD7-8D675561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128" y="1379877"/>
            <a:ext cx="8371743" cy="47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2C683E8-0D92-47A6-B46C-8F0DB617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84" y="1168553"/>
            <a:ext cx="8617437" cy="4847309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包</a:t>
            </a:r>
            <a:r>
              <a:rPr lang="en-US" altLang="zh-TW" b="0"/>
              <a:t>IP</a:t>
            </a:r>
            <a:r>
              <a:rPr lang="zh-TW" altLang="en-US" b="0"/>
              <a:t>，</a:t>
            </a:r>
            <a:r>
              <a:rPr lang="en-US" altLang="zh-TW" b="0"/>
              <a:t>IP</a:t>
            </a:r>
            <a:r>
              <a:rPr lang="zh-TW" altLang="en-US" b="0"/>
              <a:t>可以透過</a:t>
            </a:r>
            <a:r>
              <a:rPr lang="en-US" altLang="zh-TW" b="0"/>
              <a:t>AXI bus</a:t>
            </a:r>
            <a:r>
              <a:rPr lang="zh-TW" altLang="en-US" b="0"/>
              <a:t>傳遞資料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4264D6-9922-477F-AD0C-8A29A9F8434D}"/>
              </a:ext>
            </a:extLst>
          </p:cNvPr>
          <p:cNvSpPr/>
          <p:nvPr/>
        </p:nvSpPr>
        <p:spPr>
          <a:xfrm>
            <a:off x="4806462" y="3613639"/>
            <a:ext cx="741484" cy="364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68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21DAF87-B9D7-4E9D-8103-C9158CBAF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516" y="1461722"/>
            <a:ext cx="7781192" cy="4376921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包</a:t>
            </a:r>
            <a:r>
              <a:rPr lang="en-US" altLang="zh-TW" b="0"/>
              <a:t>IP</a:t>
            </a:r>
            <a:r>
              <a:rPr lang="zh-TW" altLang="en-US" b="0"/>
              <a:t>，</a:t>
            </a:r>
            <a:r>
              <a:rPr lang="en-US" altLang="zh-TW" b="0"/>
              <a:t>IP</a:t>
            </a:r>
            <a:r>
              <a:rPr lang="zh-TW" altLang="en-US" b="0"/>
              <a:t>可以透過</a:t>
            </a:r>
            <a:r>
              <a:rPr lang="en-US" altLang="zh-TW" b="0"/>
              <a:t>AXI bus</a:t>
            </a:r>
            <a:r>
              <a:rPr lang="zh-TW" altLang="en-US" b="0"/>
              <a:t>傳遞資料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4264D6-9922-477F-AD0C-8A29A9F8434D}"/>
              </a:ext>
            </a:extLst>
          </p:cNvPr>
          <p:cNvSpPr/>
          <p:nvPr/>
        </p:nvSpPr>
        <p:spPr>
          <a:xfrm>
            <a:off x="1799492" y="1969477"/>
            <a:ext cx="782516" cy="2637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06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16F7226-3578-4513-A6A8-6B6EEEF77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07" y="1421431"/>
            <a:ext cx="8622323" cy="4850056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包</a:t>
            </a:r>
            <a:r>
              <a:rPr lang="en-US" altLang="zh-TW" b="0"/>
              <a:t>IP</a:t>
            </a:r>
            <a:r>
              <a:rPr lang="zh-TW" altLang="en-US" b="0"/>
              <a:t>，</a:t>
            </a:r>
            <a:r>
              <a:rPr lang="en-US" altLang="zh-TW" b="0"/>
              <a:t>IP</a:t>
            </a:r>
            <a:r>
              <a:rPr lang="zh-TW" altLang="en-US" b="0"/>
              <a:t>可以透過</a:t>
            </a:r>
            <a:r>
              <a:rPr lang="en-US" altLang="zh-TW" b="0"/>
              <a:t>AXI bus</a:t>
            </a:r>
            <a:r>
              <a:rPr lang="zh-TW" altLang="en-US" b="0"/>
              <a:t>傳遞資料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4264D6-9922-477F-AD0C-8A29A9F8434D}"/>
              </a:ext>
            </a:extLst>
          </p:cNvPr>
          <p:cNvSpPr/>
          <p:nvPr/>
        </p:nvSpPr>
        <p:spPr>
          <a:xfrm>
            <a:off x="3962401" y="3121268"/>
            <a:ext cx="1189892" cy="3077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003ABC-7EC7-4BC8-8F1E-D71A8950D320}"/>
              </a:ext>
            </a:extLst>
          </p:cNvPr>
          <p:cNvSpPr/>
          <p:nvPr/>
        </p:nvSpPr>
        <p:spPr>
          <a:xfrm>
            <a:off x="5319348" y="2804746"/>
            <a:ext cx="211014" cy="2403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66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F3CB599-3A46-43AD-AAF0-68965762E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87" y="1539752"/>
            <a:ext cx="6600825" cy="4200525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包</a:t>
            </a:r>
            <a:r>
              <a:rPr lang="en-US" altLang="zh-TW" b="0"/>
              <a:t>IP</a:t>
            </a:r>
            <a:r>
              <a:rPr lang="zh-TW" altLang="en-US" b="0"/>
              <a:t>，</a:t>
            </a:r>
            <a:r>
              <a:rPr lang="en-US" altLang="zh-TW" b="0"/>
              <a:t>IP</a:t>
            </a:r>
            <a:r>
              <a:rPr lang="zh-TW" altLang="en-US" b="0"/>
              <a:t>可以透過</a:t>
            </a:r>
            <a:r>
              <a:rPr lang="en-US" altLang="zh-TW" b="0"/>
              <a:t>AXI bus</a:t>
            </a:r>
            <a:r>
              <a:rPr lang="zh-TW" altLang="en-US" b="0"/>
              <a:t>傳遞資料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4264D6-9922-477F-AD0C-8A29A9F8434D}"/>
              </a:ext>
            </a:extLst>
          </p:cNvPr>
          <p:cNvSpPr/>
          <p:nvPr/>
        </p:nvSpPr>
        <p:spPr>
          <a:xfrm>
            <a:off x="3540368" y="1812315"/>
            <a:ext cx="4091355" cy="2513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7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3F2476C-4E6F-44AB-B97A-36F97E8E8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38" y="1153990"/>
            <a:ext cx="8088923" cy="4550019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包</a:t>
            </a:r>
            <a:r>
              <a:rPr lang="en-US" altLang="zh-TW" b="0"/>
              <a:t>IP</a:t>
            </a:r>
            <a:r>
              <a:rPr lang="zh-TW" altLang="en-US" b="0"/>
              <a:t>，</a:t>
            </a:r>
            <a:r>
              <a:rPr lang="en-US" altLang="zh-TW" b="0"/>
              <a:t>IP</a:t>
            </a:r>
            <a:r>
              <a:rPr lang="zh-TW" altLang="en-US" b="0"/>
              <a:t>可以透過</a:t>
            </a:r>
            <a:r>
              <a:rPr lang="en-US" altLang="zh-TW" b="0"/>
              <a:t>AXI bus</a:t>
            </a:r>
            <a:r>
              <a:rPr lang="zh-TW" altLang="en-US" b="0"/>
              <a:t>傳遞資料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4264D6-9922-477F-AD0C-8A29A9F8434D}"/>
              </a:ext>
            </a:extLst>
          </p:cNvPr>
          <p:cNvSpPr/>
          <p:nvPr/>
        </p:nvSpPr>
        <p:spPr>
          <a:xfrm>
            <a:off x="3953607" y="3657600"/>
            <a:ext cx="512885" cy="2461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766DC0-7143-4CC2-9D4F-8770D0DE4D0E}"/>
              </a:ext>
            </a:extLst>
          </p:cNvPr>
          <p:cNvSpPr/>
          <p:nvPr/>
        </p:nvSpPr>
        <p:spPr>
          <a:xfrm>
            <a:off x="4747845" y="2816469"/>
            <a:ext cx="3094893" cy="4718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0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123008</TotalTime>
  <Words>617</Words>
  <Application>Microsoft Office PowerPoint</Application>
  <PresentationFormat>寬螢幕</PresentationFormat>
  <Paragraphs>145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新細明體</vt:lpstr>
      <vt:lpstr>標楷體</vt:lpstr>
      <vt:lpstr>Arial</vt:lpstr>
      <vt:lpstr>Calibri</vt:lpstr>
      <vt:lpstr>Segoe UI Historic</vt:lpstr>
      <vt:lpstr>Times New Roman</vt:lpstr>
      <vt:lpstr>Office 佈景主題</vt:lpstr>
      <vt:lpstr> 系統晶片設計實習 期末專題-太鼓達人</vt:lpstr>
      <vt:lpstr>包IP，IP可以透過AXI bus傳遞資料</vt:lpstr>
      <vt:lpstr>包IP，IP可以透過AXI bus傳遞資料</vt:lpstr>
      <vt:lpstr>包IP，IP可以透過AXI bus傳遞資料</vt:lpstr>
      <vt:lpstr>包IP，IP可以透過AXI bus傳遞資料</vt:lpstr>
      <vt:lpstr>包IP，IP可以透過AXI bus傳遞資料</vt:lpstr>
      <vt:lpstr>包IP，IP可以透過AXI bus傳遞資料</vt:lpstr>
      <vt:lpstr>包IP，IP可以透過AXI bus傳遞資料</vt:lpstr>
      <vt:lpstr>包IP，IP可以透過AXI bus傳遞資料</vt:lpstr>
      <vt:lpstr>包IP，IP可以透過AXI bus傳遞資料</vt:lpstr>
      <vt:lpstr>包IP，IP可以透過AXI bus傳遞資料</vt:lpstr>
      <vt:lpstr>包IP，IP可以透過AXI bus傳遞資料</vt:lpstr>
      <vt:lpstr>包IP，IP可以透過AXI bus傳遞資料</vt:lpstr>
      <vt:lpstr>2. IP會產生中斷IRQ訊號</vt:lpstr>
      <vt:lpstr>2.1 IRQ的編號</vt:lpstr>
      <vt:lpstr>2.2 GIC的mask暫存器</vt:lpstr>
      <vt:lpstr>2.2中斷編號站存器</vt:lpstr>
      <vt:lpstr>2.2 pending暫存器地址</vt:lpstr>
      <vt:lpstr>2.2 IP資料暫存器</vt:lpstr>
      <vt:lpstr>3. CPU功能</vt:lpstr>
      <vt:lpstr>3. CPU功能</vt:lpstr>
      <vt:lpstr>3. ISR(interrupt service routine)功能</vt:lpstr>
      <vt:lpstr>4. 期末專案做什麼?</vt:lpstr>
      <vt:lpstr>4.1 需求規格: 功能、效能、介面、使用限制(環境)</vt:lpstr>
      <vt:lpstr>PowerPoint 簡報</vt:lpstr>
      <vt:lpstr>4.2 情境: 操作流程、操作步驟</vt:lpstr>
      <vt:lpstr>4.3 為什麼要使用SoC? 特別是platform-based SoC, 以AXI bus為主角  說明整個資訊的流程(資料流)</vt:lpstr>
      <vt:lpstr>4.3 為什麼要使用SoC?</vt:lpstr>
      <vt:lpstr>4.3資訊的流程(資料流)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曾梓維</cp:lastModifiedBy>
  <cp:revision>2077</cp:revision>
  <dcterms:created xsi:type="dcterms:W3CDTF">2019-03-11T13:47:46Z</dcterms:created>
  <dcterms:modified xsi:type="dcterms:W3CDTF">2022-05-20T05:49:51Z</dcterms:modified>
</cp:coreProperties>
</file>