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8" r:id="rId3"/>
    <p:sldId id="265" r:id="rId4"/>
    <p:sldId id="260" r:id="rId5"/>
    <p:sldId id="270" r:id="rId6"/>
    <p:sldId id="259" r:id="rId7"/>
    <p:sldId id="262" r:id="rId8"/>
    <p:sldId id="263"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hasCustomPrompt="1"/>
          </p:nvPr>
        </p:nvSpPr>
        <p:spPr>
          <a:xfrm>
            <a:off x="7862777" y="4157186"/>
            <a:ext cx="1411225" cy="537116"/>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請輸入姓名</a:t>
            </a:r>
            <a:endParaRPr lang="en-US" dirty="0"/>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
        <p:nvSpPr>
          <p:cNvPr id="11" name="文字版面配置區 10">
            <a:extLst>
              <a:ext uri="{FF2B5EF4-FFF2-40B4-BE49-F238E27FC236}">
                <a16:creationId xmlns:a16="http://schemas.microsoft.com/office/drawing/2014/main" id="{22657787-76C0-8119-4CDE-9765B3184ED7}"/>
              </a:ext>
            </a:extLst>
          </p:cNvPr>
          <p:cNvSpPr>
            <a:spLocks noGrp="1"/>
          </p:cNvSpPr>
          <p:nvPr>
            <p:ph type="body" sz="quarter" idx="13" hasCustomPrompt="1"/>
          </p:nvPr>
        </p:nvSpPr>
        <p:spPr>
          <a:xfrm>
            <a:off x="5626100" y="4425951"/>
            <a:ext cx="2176179" cy="641349"/>
          </a:xfrm>
        </p:spPr>
        <p:txBody>
          <a:bodyPr>
            <a:normAutofit/>
          </a:bodyPr>
          <a:lstStyle>
            <a:lvl1pPr marL="0" indent="0">
              <a:buNone/>
              <a:defRPr sz="1400"/>
            </a:lvl1pPr>
          </a:lstStyle>
          <a:p>
            <a:pPr lvl="0"/>
            <a:r>
              <a:rPr lang="zh-TW" altLang="en-US" dirty="0"/>
              <a:t>請輸入您的名次</a:t>
            </a:r>
            <a:r>
              <a:rPr lang="en-US" altLang="zh-TW" dirty="0"/>
              <a:t>(</a:t>
            </a:r>
            <a:r>
              <a:rPr lang="zh-TW" altLang="en-US" dirty="0"/>
              <a:t>冠軍、亞軍或季軍</a:t>
            </a:r>
            <a:r>
              <a:rPr lang="en-US" altLang="zh-TW" dirty="0"/>
              <a:t>)</a:t>
            </a:r>
            <a:endParaRPr lang="zh-TW" altLang="en-US" dirty="0"/>
          </a:p>
        </p:txBody>
      </p:sp>
    </p:spTree>
    <p:extLst>
      <p:ext uri="{BB962C8B-B14F-4D97-AF65-F5344CB8AC3E}">
        <p14:creationId xmlns:p14="http://schemas.microsoft.com/office/powerpoint/2010/main" val="100628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25732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63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91531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062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3353852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149552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37004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80047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3969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148623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128589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419793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91434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77112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749ED73-92C2-44D9-B358-739F1009B256}" type="datetimeFigureOut">
              <a:rPr lang="zh-TW" altLang="en-US" smtClean="0"/>
              <a:t>2023/8/25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95369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a:t>學經歷及投資經驗 </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49ED73-92C2-44D9-B358-739F1009B256}" type="datetimeFigureOut">
              <a:rPr lang="zh-TW" altLang="en-US" smtClean="0"/>
              <a:t>2023/8/25</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7C34C5-45DD-4494-A329-3723EC6BB2F2}" type="slidenum">
              <a:rPr lang="zh-TW" altLang="en-US" smtClean="0"/>
              <a:t>‹#›</a:t>
            </a:fld>
            <a:endParaRPr lang="zh-TW" altLang="en-US"/>
          </a:p>
        </p:txBody>
      </p:sp>
    </p:spTree>
    <p:extLst>
      <p:ext uri="{BB962C8B-B14F-4D97-AF65-F5344CB8AC3E}">
        <p14:creationId xmlns:p14="http://schemas.microsoft.com/office/powerpoint/2010/main" val="231237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incloudcenter@mail.apex.com.tw"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285E209-D5C9-1112-EC3B-930705973AF8}"/>
              </a:ext>
            </a:extLst>
          </p:cNvPr>
          <p:cNvSpPr txBox="1"/>
          <p:nvPr/>
        </p:nvSpPr>
        <p:spPr>
          <a:xfrm>
            <a:off x="1366282" y="1695892"/>
            <a:ext cx="8681485" cy="3970318"/>
          </a:xfrm>
          <a:prstGeom prst="rect">
            <a:avLst/>
          </a:prstGeom>
          <a:noFill/>
        </p:spPr>
        <p:txBody>
          <a:bodyPr wrap="square" rtlCol="0">
            <a:spAutoFit/>
          </a:bodyPr>
          <a:lstStyle/>
          <a:p>
            <a:pPr marL="342900" indent="-342900">
              <a:buAutoNum type="arabicPeriod"/>
            </a:pPr>
            <a:r>
              <a:rPr lang="zh-TW" altLang="en-US" dirty="0"/>
              <a:t>活動當天會有投信投顧贊助商蒞臨現場，歡迎得獎者展示才能。</a:t>
            </a:r>
            <a:endParaRPr lang="en-US" altLang="zh-TW" dirty="0"/>
          </a:p>
          <a:p>
            <a:pPr marL="342900" indent="-342900">
              <a:buAutoNum type="arabicPeriod"/>
            </a:pPr>
            <a:endParaRPr lang="en-US" altLang="zh-TW" dirty="0"/>
          </a:p>
          <a:p>
            <a:pPr marL="342900" indent="-342900">
              <a:buAutoNum type="arabicPeriod"/>
            </a:pPr>
            <a:r>
              <a:rPr lang="zh-TW" altLang="en-US" dirty="0"/>
              <a:t>填寫簡報以及當天分享時，請勿提及任何程式交易平台以及看盤、下單軟體產品名稱</a:t>
            </a:r>
            <a:r>
              <a:rPr lang="en-US" altLang="zh-TW" dirty="0"/>
              <a:t>(</a:t>
            </a:r>
            <a:r>
              <a:rPr lang="zh-TW" altLang="en-US" dirty="0"/>
              <a:t>贊助商產品以及免費的開源套件不再此限</a:t>
            </a:r>
            <a:r>
              <a:rPr lang="en-US" altLang="zh-TW" dirty="0"/>
              <a:t>)</a:t>
            </a:r>
            <a:r>
              <a:rPr lang="zh-TW" altLang="en-US" dirty="0"/>
              <a:t>。</a:t>
            </a:r>
            <a:endParaRPr lang="en-US" altLang="zh-TW" dirty="0"/>
          </a:p>
          <a:p>
            <a:pPr marL="342900" indent="-342900">
              <a:buAutoNum type="arabicPeriod"/>
            </a:pPr>
            <a:endParaRPr lang="en-US" altLang="zh-TW" dirty="0"/>
          </a:p>
          <a:p>
            <a:pPr marL="342900" indent="-342900">
              <a:buAutoNum type="arabicPeriod"/>
            </a:pPr>
            <a:r>
              <a:rPr lang="zh-TW" altLang="en-US" dirty="0"/>
              <a:t>請於</a:t>
            </a:r>
            <a:r>
              <a:rPr lang="en-US" altLang="zh-TW" dirty="0"/>
              <a:t>8/21</a:t>
            </a:r>
            <a:r>
              <a:rPr lang="zh-TW" altLang="en-US" dirty="0"/>
              <a:t>以前提交此份剪報至</a:t>
            </a:r>
            <a:r>
              <a:rPr lang="en-US" altLang="zh-TW" dirty="0"/>
              <a:t> </a:t>
            </a:r>
            <a:r>
              <a:rPr lang="en-US" altLang="zh-TW" u="sng" dirty="0">
                <a:solidFill>
                  <a:srgbClr val="56C7AA"/>
                </a:solidFill>
                <a:hlinkClick r:id="rId2">
                  <a:extLst>
                    <a:ext uri="{A12FA001-AC4F-418D-AE19-62706E023703}">
                      <ahyp:hlinkClr xmlns:ahyp="http://schemas.microsoft.com/office/drawing/2018/hyperlinkcolor" val="tx"/>
                    </a:ext>
                  </a:extLst>
                </a:hlinkClick>
              </a:rPr>
              <a:t>fincloudcenter@mail.apex.com.tw</a:t>
            </a:r>
            <a:r>
              <a:rPr lang="zh-TW" altLang="en-US" dirty="0"/>
              <a:t>，主旨</a:t>
            </a:r>
            <a:r>
              <a:rPr lang="en-US" altLang="zh-TW" dirty="0"/>
              <a:t>:</a:t>
            </a:r>
            <a:r>
              <a:rPr lang="zh-TW" altLang="en-US" dirty="0"/>
              <a:t>程式交易策略操作心得分享</a:t>
            </a:r>
            <a:r>
              <a:rPr lang="en-US" altLang="zh-TW" dirty="0"/>
              <a:t>_</a:t>
            </a:r>
            <a:r>
              <a:rPr lang="zh-TW" altLang="en-US" dirty="0">
                <a:solidFill>
                  <a:srgbClr val="0070C0"/>
                </a:solidFill>
              </a:rPr>
              <a:t>姓名</a:t>
            </a:r>
            <a:r>
              <a:rPr lang="zh-TW" altLang="en-US" dirty="0"/>
              <a:t>。</a:t>
            </a:r>
            <a:endParaRPr lang="en-US" altLang="zh-TW" dirty="0"/>
          </a:p>
          <a:p>
            <a:pPr marL="342900" indent="-342900">
              <a:buAutoNum type="arabicPeriod"/>
            </a:pPr>
            <a:endParaRPr lang="en-US" altLang="zh-TW" u="sng" dirty="0">
              <a:solidFill>
                <a:srgbClr val="0070C0"/>
              </a:solidFill>
            </a:endParaRPr>
          </a:p>
          <a:p>
            <a:pPr marL="342900" indent="-342900">
              <a:buAutoNum type="arabicPeriod"/>
            </a:pPr>
            <a:r>
              <a:rPr lang="zh-TW" altLang="en-US" dirty="0"/>
              <a:t>不限字數，可以使用競賽平台的績效或數據截圖。</a:t>
            </a:r>
            <a:endParaRPr lang="en-US" altLang="zh-TW" dirty="0"/>
          </a:p>
          <a:p>
            <a:pPr marL="342900" indent="-342900">
              <a:buAutoNum type="arabicPeriod"/>
            </a:pPr>
            <a:endParaRPr lang="en-US" altLang="zh-TW" dirty="0"/>
          </a:p>
          <a:p>
            <a:endParaRPr lang="en-US" altLang="zh-TW" dirty="0"/>
          </a:p>
          <a:p>
            <a:endParaRPr lang="en-US" altLang="zh-TW" dirty="0"/>
          </a:p>
          <a:p>
            <a:endParaRPr lang="en-US" altLang="zh-TW" dirty="0"/>
          </a:p>
          <a:p>
            <a:endParaRPr lang="zh-TW" altLang="en-US" dirty="0"/>
          </a:p>
        </p:txBody>
      </p:sp>
      <p:sp>
        <p:nvSpPr>
          <p:cNvPr id="4" name="文字方塊 3">
            <a:extLst>
              <a:ext uri="{FF2B5EF4-FFF2-40B4-BE49-F238E27FC236}">
                <a16:creationId xmlns:a16="http://schemas.microsoft.com/office/drawing/2014/main" id="{9B8BF217-5FB3-4125-60D1-DF3D9906811A}"/>
              </a:ext>
            </a:extLst>
          </p:cNvPr>
          <p:cNvSpPr txBox="1"/>
          <p:nvPr/>
        </p:nvSpPr>
        <p:spPr>
          <a:xfrm>
            <a:off x="668522" y="736737"/>
            <a:ext cx="6100430" cy="584775"/>
          </a:xfrm>
          <a:prstGeom prst="rect">
            <a:avLst/>
          </a:prstGeom>
          <a:noFill/>
        </p:spPr>
        <p:txBody>
          <a:bodyPr wrap="square">
            <a:spAutoFit/>
          </a:bodyPr>
          <a:lstStyle/>
          <a:p>
            <a:r>
              <a:rPr lang="zh-TW" altLang="en-US" sz="3200" b="1" dirty="0">
                <a:solidFill>
                  <a:srgbClr val="FF0000"/>
                </a:solidFill>
              </a:rPr>
              <a:t>請先詳閱填寫注意事項</a:t>
            </a:r>
          </a:p>
        </p:txBody>
      </p:sp>
    </p:spTree>
    <p:extLst>
      <p:ext uri="{BB962C8B-B14F-4D97-AF65-F5344CB8AC3E}">
        <p14:creationId xmlns:p14="http://schemas.microsoft.com/office/powerpoint/2010/main" val="126868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標題 1">
            <a:extLst>
              <a:ext uri="{FF2B5EF4-FFF2-40B4-BE49-F238E27FC236}">
                <a16:creationId xmlns:a16="http://schemas.microsoft.com/office/drawing/2014/main" id="{A3B845FA-D830-E866-8233-170D15264E8B}"/>
              </a:ext>
            </a:extLst>
          </p:cNvPr>
          <p:cNvSpPr>
            <a:spLocks noGrp="1"/>
          </p:cNvSpPr>
          <p:nvPr>
            <p:ph type="title"/>
          </p:nvPr>
        </p:nvSpPr>
        <p:spPr>
          <a:xfrm>
            <a:off x="673754" y="1810786"/>
            <a:ext cx="4203045" cy="1375608"/>
          </a:xfrm>
        </p:spPr>
        <p:txBody>
          <a:bodyPr vert="horz" lIns="91440" tIns="45720" rIns="91440" bIns="45720" rtlCol="0" anchor="ctr">
            <a:normAutofit/>
          </a:bodyPr>
          <a:lstStyle/>
          <a:p>
            <a:r>
              <a:rPr lang="zh-TW" altLang="en-US" dirty="0">
                <a:solidFill>
                  <a:schemeClr val="bg1"/>
                </a:solidFill>
              </a:rPr>
              <a:t>簡報結束</a:t>
            </a:r>
            <a:endParaRPr lang="en-US" altLang="zh-TW" dirty="0">
              <a:solidFill>
                <a:schemeClr val="bg1"/>
              </a:solidFill>
            </a:endParaRPr>
          </a:p>
        </p:txBody>
      </p:sp>
      <p:sp>
        <p:nvSpPr>
          <p:cNvPr id="7" name="標題 1">
            <a:extLst>
              <a:ext uri="{FF2B5EF4-FFF2-40B4-BE49-F238E27FC236}">
                <a16:creationId xmlns:a16="http://schemas.microsoft.com/office/drawing/2014/main" id="{4F816825-CE4D-74AA-D64F-B704BEB52D40}"/>
              </a:ext>
            </a:extLst>
          </p:cNvPr>
          <p:cNvSpPr txBox="1">
            <a:spLocks/>
          </p:cNvSpPr>
          <p:nvPr/>
        </p:nvSpPr>
        <p:spPr>
          <a:xfrm>
            <a:off x="595933" y="3444656"/>
            <a:ext cx="3973943" cy="1137087"/>
          </a:xfrm>
          <a:prstGeom prst="rect">
            <a:avLst/>
          </a:prstGeom>
        </p:spPr>
        <p:txBody>
          <a:bodyPr vert="horz" lIns="91440" tIns="45720" rIns="91440" bIns="45720" rtlCol="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buFont typeface="Wingdings 3" charset="2"/>
              <a:buChar char=""/>
            </a:pPr>
            <a:r>
              <a:rPr lang="zh-TW" altLang="en-US" dirty="0">
                <a:solidFill>
                  <a:schemeClr val="bg1"/>
                </a:solidFill>
                <a:latin typeface="+mn-lt"/>
                <a:ea typeface="+mn-ea"/>
                <a:cs typeface="+mn-cs"/>
              </a:rPr>
              <a:t>謝謝觀看</a:t>
            </a:r>
          </a:p>
        </p:txBody>
      </p:sp>
      <p:pic>
        <p:nvPicPr>
          <p:cNvPr id="11" name="Graphic 10" descr="讚">
            <a:extLst>
              <a:ext uri="{FF2B5EF4-FFF2-40B4-BE49-F238E27FC236}">
                <a16:creationId xmlns:a16="http://schemas.microsoft.com/office/drawing/2014/main" id="{EF7B9FED-7B56-5626-B3D0-62B63B54B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5633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1A682-8BE4-FDD9-9FCD-603A8C60A3F9}"/>
              </a:ext>
            </a:extLst>
          </p:cNvPr>
          <p:cNvSpPr>
            <a:spLocks noGrp="1"/>
          </p:cNvSpPr>
          <p:nvPr>
            <p:ph type="ctrTitle"/>
          </p:nvPr>
        </p:nvSpPr>
        <p:spPr/>
        <p:txBody>
          <a:bodyPr/>
          <a:lstStyle/>
          <a:p>
            <a:pPr algn="ctr"/>
            <a:r>
              <a:rPr lang="zh-TW" altLang="en-US" dirty="0"/>
              <a:t>程式交易操作心得分享</a:t>
            </a:r>
            <a:br>
              <a:rPr lang="en-US" altLang="zh-TW" dirty="0"/>
            </a:br>
            <a:r>
              <a:rPr lang="en-US" altLang="zh-TW" sz="2800" dirty="0"/>
              <a:t>【</a:t>
            </a:r>
            <a:r>
              <a:rPr lang="zh-TW" altLang="en-US" sz="2800" dirty="0"/>
              <a:t>程式設計</a:t>
            </a:r>
            <a:r>
              <a:rPr lang="en-US" altLang="zh-TW" sz="2800" dirty="0"/>
              <a:t>_</a:t>
            </a:r>
            <a:r>
              <a:rPr lang="zh-TW" altLang="en-US" sz="2800" dirty="0"/>
              <a:t>積木組</a:t>
            </a:r>
            <a:r>
              <a:rPr lang="en-US" altLang="zh-TW" sz="2800" dirty="0"/>
              <a:t>】</a:t>
            </a:r>
            <a:r>
              <a:rPr lang="zh-TW" altLang="en-US" sz="2800" dirty="0"/>
              <a:t>                        </a:t>
            </a:r>
            <a:endParaRPr lang="zh-TW" altLang="en-US" dirty="0"/>
          </a:p>
        </p:txBody>
      </p:sp>
      <p:sp>
        <p:nvSpPr>
          <p:cNvPr id="3" name="副標題 2">
            <a:extLst>
              <a:ext uri="{FF2B5EF4-FFF2-40B4-BE49-F238E27FC236}">
                <a16:creationId xmlns:a16="http://schemas.microsoft.com/office/drawing/2014/main" id="{2E29F201-D49C-92A3-837D-DBDABD46313F}"/>
              </a:ext>
            </a:extLst>
          </p:cNvPr>
          <p:cNvSpPr>
            <a:spLocks noGrp="1"/>
          </p:cNvSpPr>
          <p:nvPr>
            <p:ph type="subTitle" idx="1"/>
          </p:nvPr>
        </p:nvSpPr>
        <p:spPr>
          <a:xfrm>
            <a:off x="7751578" y="4157186"/>
            <a:ext cx="1411225" cy="537116"/>
          </a:xfrm>
        </p:spPr>
        <p:txBody>
          <a:bodyPr>
            <a:normAutofit/>
          </a:bodyPr>
          <a:lstStyle/>
          <a:p>
            <a:r>
              <a:rPr lang="zh-TW" altLang="en-US" sz="2800" dirty="0"/>
              <a:t>甯文駿</a:t>
            </a:r>
          </a:p>
        </p:txBody>
      </p:sp>
      <p:sp>
        <p:nvSpPr>
          <p:cNvPr id="4" name="文字版面配置區 3">
            <a:extLst>
              <a:ext uri="{FF2B5EF4-FFF2-40B4-BE49-F238E27FC236}">
                <a16:creationId xmlns:a16="http://schemas.microsoft.com/office/drawing/2014/main" id="{DF608332-A7AD-5BE8-FCBC-F7677C25EEA1}"/>
              </a:ext>
            </a:extLst>
          </p:cNvPr>
          <p:cNvSpPr>
            <a:spLocks noGrp="1"/>
          </p:cNvSpPr>
          <p:nvPr>
            <p:ph type="body" sz="quarter" idx="13"/>
          </p:nvPr>
        </p:nvSpPr>
        <p:spPr>
          <a:xfrm>
            <a:off x="6988002" y="3521723"/>
            <a:ext cx="5718348" cy="534999"/>
          </a:xfrm>
        </p:spPr>
        <p:txBody>
          <a:bodyPr/>
          <a:lstStyle/>
          <a:p>
            <a:r>
              <a:rPr lang="zh-TW" altLang="en-US" sz="2800" dirty="0">
                <a:solidFill>
                  <a:schemeClr val="accent1"/>
                </a:solidFill>
                <a:latin typeface="+mj-lt"/>
                <a:ea typeface="+mj-ea"/>
                <a:cs typeface="+mj-cs"/>
              </a:rPr>
              <a:t>亞軍</a:t>
            </a:r>
          </a:p>
        </p:txBody>
      </p:sp>
      <p:sp>
        <p:nvSpPr>
          <p:cNvPr id="5" name="副標題 2">
            <a:extLst>
              <a:ext uri="{FF2B5EF4-FFF2-40B4-BE49-F238E27FC236}">
                <a16:creationId xmlns:a16="http://schemas.microsoft.com/office/drawing/2014/main" id="{1C162C96-3003-7A4C-753C-5394B55FFF47}"/>
              </a:ext>
            </a:extLst>
          </p:cNvPr>
          <p:cNvSpPr txBox="1">
            <a:spLocks/>
          </p:cNvSpPr>
          <p:nvPr/>
        </p:nvSpPr>
        <p:spPr>
          <a:xfrm>
            <a:off x="6736169" y="4157186"/>
            <a:ext cx="1015409" cy="53711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TW" altLang="en-US" sz="2800" dirty="0"/>
              <a:t>姓名</a:t>
            </a:r>
            <a:r>
              <a:rPr lang="en-US" altLang="zh-TW" sz="2800" dirty="0"/>
              <a:t>:</a:t>
            </a:r>
            <a:endParaRPr lang="zh-TW" altLang="en-US" sz="2800" dirty="0"/>
          </a:p>
        </p:txBody>
      </p:sp>
    </p:spTree>
    <p:extLst>
      <p:ext uri="{BB962C8B-B14F-4D97-AF65-F5344CB8AC3E}">
        <p14:creationId xmlns:p14="http://schemas.microsoft.com/office/powerpoint/2010/main" val="156562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776797-903A-249B-58E1-51E965EBB9C4}"/>
              </a:ext>
            </a:extLst>
          </p:cNvPr>
          <p:cNvSpPr>
            <a:spLocks noGrp="1"/>
          </p:cNvSpPr>
          <p:nvPr>
            <p:ph type="title"/>
          </p:nvPr>
        </p:nvSpPr>
        <p:spPr>
          <a:xfrm>
            <a:off x="4056462" y="609600"/>
            <a:ext cx="5217540" cy="1320800"/>
          </a:xfrm>
        </p:spPr>
        <p:txBody>
          <a:bodyPr>
            <a:normAutofit/>
          </a:bodyPr>
          <a:lstStyle/>
          <a:p>
            <a:r>
              <a:rPr lang="zh-TW" altLang="en-US" dirty="0"/>
              <a:t>我的背景</a:t>
            </a:r>
          </a:p>
        </p:txBody>
      </p:sp>
      <p:pic>
        <p:nvPicPr>
          <p:cNvPr id="7" name="圖片 6" descr="一張含有 圖形, 平面設計, 藝術, 設計 的圖片&#10;&#10;自動產生的描述">
            <a:extLst>
              <a:ext uri="{FF2B5EF4-FFF2-40B4-BE49-F238E27FC236}">
                <a16:creationId xmlns:a16="http://schemas.microsoft.com/office/drawing/2014/main" id="{B18D9B91-F759-8AFB-7B3B-174947044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37" y="3480458"/>
            <a:ext cx="2851229" cy="2601747"/>
          </a:xfrm>
          <a:prstGeom prst="rect">
            <a:avLst/>
          </a:prstGeom>
        </p:spPr>
      </p:pic>
      <p:sp>
        <p:nvSpPr>
          <p:cNvPr id="3" name="內容版面配置區 2">
            <a:extLst>
              <a:ext uri="{FF2B5EF4-FFF2-40B4-BE49-F238E27FC236}">
                <a16:creationId xmlns:a16="http://schemas.microsoft.com/office/drawing/2014/main" id="{46DE4CE4-A8BE-796B-D0D5-7609B35CCE9B}"/>
              </a:ext>
            </a:extLst>
          </p:cNvPr>
          <p:cNvSpPr>
            <a:spLocks noGrp="1"/>
          </p:cNvSpPr>
          <p:nvPr>
            <p:ph idx="1"/>
          </p:nvPr>
        </p:nvSpPr>
        <p:spPr>
          <a:xfrm>
            <a:off x="3891092" y="2160588"/>
            <a:ext cx="6410500" cy="3880773"/>
          </a:xfrm>
        </p:spPr>
        <p:txBody>
          <a:bodyPr>
            <a:normAutofit/>
          </a:bodyPr>
          <a:lstStyle/>
          <a:p>
            <a:r>
              <a:rPr lang="zh-TW" altLang="en-US" sz="2400" dirty="0"/>
              <a:t>高中</a:t>
            </a:r>
            <a:r>
              <a:rPr lang="en-US" altLang="zh-TW" sz="2400" dirty="0"/>
              <a:t>/</a:t>
            </a:r>
            <a:r>
              <a:rPr lang="zh-TW" altLang="en-US" sz="2400" dirty="0"/>
              <a:t>職：</a:t>
            </a:r>
            <a:endParaRPr lang="en-US" altLang="zh-TW" sz="2400" dirty="0"/>
          </a:p>
          <a:p>
            <a:r>
              <a:rPr lang="zh-TW" altLang="en-US" sz="2400" dirty="0"/>
              <a:t>新北市立鶯歌高級工商職業學校 資訊科 孝班</a:t>
            </a:r>
            <a:endParaRPr lang="en-US" altLang="zh-TW" sz="2400" dirty="0"/>
          </a:p>
          <a:p>
            <a:endParaRPr lang="en-US" altLang="zh-TW" sz="2400" dirty="0"/>
          </a:p>
          <a:p>
            <a:r>
              <a:rPr lang="zh-TW" altLang="en-US" sz="2400" dirty="0"/>
              <a:t>大學：</a:t>
            </a:r>
            <a:endParaRPr lang="en-US" altLang="zh-TW" sz="2400" dirty="0"/>
          </a:p>
          <a:p>
            <a:r>
              <a:rPr lang="zh-TW" altLang="en-US" sz="2400" dirty="0"/>
              <a:t>國立高雄科技大學 智慧商務系 乙班</a:t>
            </a:r>
            <a:endParaRPr lang="en-US" altLang="zh-TW" sz="2400" dirty="0"/>
          </a:p>
          <a:p>
            <a:r>
              <a:rPr lang="zh-TW" altLang="en-US" sz="2400" dirty="0"/>
              <a:t>目前大二升大三</a:t>
            </a:r>
          </a:p>
        </p:txBody>
      </p:sp>
      <p:pic>
        <p:nvPicPr>
          <p:cNvPr id="5" name="圖片 4" descr="一張含有 圖形, 字型, 標誌, 平面設計 的圖片&#10;&#10;自動產生的描述">
            <a:extLst>
              <a:ext uri="{FF2B5EF4-FFF2-40B4-BE49-F238E27FC236}">
                <a16:creationId xmlns:a16="http://schemas.microsoft.com/office/drawing/2014/main" id="{769B5E56-3323-8C33-9ECC-26A82BDCD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80" y="859417"/>
            <a:ext cx="2602341" cy="2602341"/>
          </a:xfrm>
          <a:prstGeom prst="rect">
            <a:avLst/>
          </a:prstGeom>
        </p:spPr>
      </p:pic>
    </p:spTree>
    <p:extLst>
      <p:ext uri="{BB962C8B-B14F-4D97-AF65-F5344CB8AC3E}">
        <p14:creationId xmlns:p14="http://schemas.microsoft.com/office/powerpoint/2010/main" val="130796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776797-903A-249B-58E1-51E965EBB9C4}"/>
              </a:ext>
            </a:extLst>
          </p:cNvPr>
          <p:cNvSpPr>
            <a:spLocks noGrp="1"/>
          </p:cNvSpPr>
          <p:nvPr>
            <p:ph type="title"/>
          </p:nvPr>
        </p:nvSpPr>
        <p:spPr>
          <a:xfrm>
            <a:off x="502237" y="356681"/>
            <a:ext cx="8596668" cy="1320800"/>
          </a:xfrm>
        </p:spPr>
        <p:txBody>
          <a:bodyPr/>
          <a:lstStyle/>
          <a:p>
            <a:r>
              <a:rPr lang="zh-TW" altLang="en-US" dirty="0"/>
              <a:t>如何用量化的方式看待競賽期間大盤的走勢</a:t>
            </a:r>
            <a:r>
              <a:rPr lang="en-US" altLang="zh-TW" dirty="0"/>
              <a:t>?</a:t>
            </a:r>
            <a:r>
              <a:rPr lang="zh-TW" altLang="en-US" dirty="0"/>
              <a:t>長期與短期</a:t>
            </a:r>
          </a:p>
        </p:txBody>
      </p:sp>
      <p:sp>
        <p:nvSpPr>
          <p:cNvPr id="3" name="內容版面配置區 2">
            <a:extLst>
              <a:ext uri="{FF2B5EF4-FFF2-40B4-BE49-F238E27FC236}">
                <a16:creationId xmlns:a16="http://schemas.microsoft.com/office/drawing/2014/main" id="{46DE4CE4-A8BE-796B-D0D5-7609B35CCE9B}"/>
              </a:ext>
            </a:extLst>
          </p:cNvPr>
          <p:cNvSpPr>
            <a:spLocks noGrp="1"/>
          </p:cNvSpPr>
          <p:nvPr>
            <p:ph idx="1"/>
          </p:nvPr>
        </p:nvSpPr>
        <p:spPr>
          <a:xfrm>
            <a:off x="502236" y="1754219"/>
            <a:ext cx="9274062" cy="4607670"/>
          </a:xfrm>
        </p:spPr>
        <p:txBody>
          <a:bodyPr>
            <a:normAutofit/>
          </a:bodyPr>
          <a:lstStyle/>
          <a:p>
            <a:r>
              <a:rPr lang="zh-TW" altLang="en-US" sz="2400" dirty="0"/>
              <a:t>長期走勢量化分析：</a:t>
            </a:r>
            <a:endParaRPr lang="en-US" altLang="zh-TW" sz="2400" dirty="0"/>
          </a:p>
          <a:p>
            <a:r>
              <a:rPr lang="zh-TW" altLang="en-US" sz="2400" dirty="0"/>
              <a:t>使用不同天數的</a:t>
            </a:r>
            <a:r>
              <a:rPr lang="zh-TW" altLang="en-US" sz="2400" dirty="0">
                <a:solidFill>
                  <a:schemeClr val="accent6"/>
                </a:solidFill>
              </a:rPr>
              <a:t>移動平均線</a:t>
            </a:r>
            <a:r>
              <a:rPr lang="zh-TW" altLang="en-US" sz="2400" dirty="0"/>
              <a:t>捕捉長期趨勢。當股價穿越移動平均線時，可能意味著趨勢的改變，或是使用</a:t>
            </a:r>
            <a:r>
              <a:rPr lang="en-US" altLang="zh-TW" sz="2400" dirty="0">
                <a:solidFill>
                  <a:schemeClr val="accent6"/>
                </a:solidFill>
              </a:rPr>
              <a:t>MACD</a:t>
            </a:r>
            <a:r>
              <a:rPr lang="zh-TW" altLang="en-US" sz="2400" dirty="0">
                <a:solidFill>
                  <a:schemeClr val="accent6"/>
                </a:solidFill>
              </a:rPr>
              <a:t>指標</a:t>
            </a:r>
            <a:r>
              <a:rPr lang="zh-TW" altLang="en-US" sz="2400" dirty="0"/>
              <a:t>來識別趨勢的轉折點，比較快速和慢速移動平均線的交叉，</a:t>
            </a:r>
            <a:r>
              <a:rPr lang="zh-TW" altLang="en-US" sz="2400" b="0" i="0" dirty="0">
                <a:solidFill>
                  <a:srgbClr val="000000"/>
                </a:solidFill>
                <a:effectLst/>
                <a:latin typeface="Noto Sans TC"/>
              </a:rPr>
              <a:t>根據交叉點確定入場信號。</a:t>
            </a:r>
            <a:endParaRPr lang="en-US" altLang="zh-TW" sz="2400" b="0" i="0" dirty="0">
              <a:solidFill>
                <a:srgbClr val="000000"/>
              </a:solidFill>
              <a:effectLst/>
              <a:latin typeface="Noto Sans TC"/>
            </a:endParaRPr>
          </a:p>
          <a:p>
            <a:endParaRPr lang="en-US" altLang="zh-TW" sz="2400" dirty="0">
              <a:solidFill>
                <a:srgbClr val="000000"/>
              </a:solidFill>
              <a:latin typeface="Noto Sans TC"/>
            </a:endParaRPr>
          </a:p>
          <a:p>
            <a:r>
              <a:rPr lang="zh-TW" altLang="en-US" sz="2400" b="0" i="0" dirty="0">
                <a:solidFill>
                  <a:srgbClr val="000000"/>
                </a:solidFill>
                <a:effectLst/>
                <a:latin typeface="Noto Sans TC"/>
              </a:rPr>
              <a:t>短期走勢量化分析：</a:t>
            </a:r>
            <a:endParaRPr lang="en-US" altLang="zh-TW" sz="2400" b="0" i="0" dirty="0">
              <a:solidFill>
                <a:srgbClr val="000000"/>
              </a:solidFill>
              <a:effectLst/>
              <a:latin typeface="Noto Sans TC"/>
            </a:endParaRPr>
          </a:p>
          <a:p>
            <a:r>
              <a:rPr lang="zh-TW" altLang="en-US" sz="2400" dirty="0">
                <a:solidFill>
                  <a:srgbClr val="000000"/>
                </a:solidFill>
                <a:latin typeface="Noto Sans TC"/>
              </a:rPr>
              <a:t>使用</a:t>
            </a:r>
            <a:r>
              <a:rPr lang="en-US" altLang="zh-TW" sz="2400" dirty="0">
                <a:solidFill>
                  <a:schemeClr val="accent6"/>
                </a:solidFill>
                <a:latin typeface="Noto Sans TC"/>
              </a:rPr>
              <a:t>KD </a:t>
            </a:r>
            <a:r>
              <a:rPr lang="zh-TW" altLang="en-US" sz="2400" dirty="0">
                <a:solidFill>
                  <a:schemeClr val="accent6"/>
                </a:solidFill>
                <a:latin typeface="Noto Sans TC"/>
              </a:rPr>
              <a:t>指標</a:t>
            </a:r>
            <a:r>
              <a:rPr lang="zh-TW" altLang="en-US" sz="2400" dirty="0">
                <a:solidFill>
                  <a:srgbClr val="000000"/>
                </a:solidFill>
                <a:latin typeface="Noto Sans TC"/>
              </a:rPr>
              <a:t>來靈敏地反映出價格的變化，搭配</a:t>
            </a:r>
            <a:r>
              <a:rPr lang="en-US" altLang="zh-TW" sz="2400" dirty="0">
                <a:solidFill>
                  <a:schemeClr val="accent6"/>
                </a:solidFill>
                <a:latin typeface="Noto Sans TC"/>
              </a:rPr>
              <a:t>RSI </a:t>
            </a:r>
            <a:r>
              <a:rPr lang="zh-TW" altLang="en-US" sz="2400" dirty="0">
                <a:solidFill>
                  <a:schemeClr val="accent6"/>
                </a:solidFill>
                <a:latin typeface="Noto Sans TC"/>
              </a:rPr>
              <a:t>指標</a:t>
            </a:r>
            <a:r>
              <a:rPr lang="zh-TW" altLang="en-US" sz="2400" dirty="0">
                <a:solidFill>
                  <a:srgbClr val="000000"/>
                </a:solidFill>
                <a:latin typeface="Noto Sans TC"/>
              </a:rPr>
              <a:t>評估股市場中「買賣盤雙方力道的強弱」，來做到短線進出，操作上應重視技術面短期指標整理結束及起漲訊號，同時配合</a:t>
            </a:r>
            <a:r>
              <a:rPr lang="zh-TW" altLang="en-US" sz="2400" dirty="0">
                <a:solidFill>
                  <a:schemeClr val="accent6"/>
                </a:solidFill>
                <a:latin typeface="Noto Sans TC"/>
              </a:rPr>
              <a:t>籌碼面</a:t>
            </a:r>
            <a:r>
              <a:rPr lang="zh-TW" altLang="en-US" sz="2400" dirty="0">
                <a:solidFill>
                  <a:srgbClr val="000000"/>
                </a:solidFill>
                <a:latin typeface="Noto Sans TC"/>
              </a:rPr>
              <a:t>的主力籌碼和三大法人進場，獲取股價短期噴出的利潤。</a:t>
            </a:r>
            <a:endParaRPr lang="zh-TW" altLang="en-US" sz="2400" dirty="0"/>
          </a:p>
          <a:p>
            <a:endParaRPr lang="en-US" altLang="zh-TW" sz="2400" b="0" i="0" dirty="0">
              <a:solidFill>
                <a:srgbClr val="000000"/>
              </a:solidFill>
              <a:effectLst/>
              <a:latin typeface="Noto Sans TC"/>
            </a:endParaRPr>
          </a:p>
          <a:p>
            <a:endParaRPr lang="en-US" altLang="zh-TW" sz="2400" b="0" i="0" dirty="0">
              <a:solidFill>
                <a:srgbClr val="000000"/>
              </a:solidFill>
              <a:effectLst/>
              <a:latin typeface="Noto Sans TC"/>
            </a:endParaRPr>
          </a:p>
          <a:p>
            <a:endParaRPr lang="en-US" altLang="zh-TW" sz="2400" dirty="0"/>
          </a:p>
          <a:p>
            <a:endParaRPr lang="en-US" altLang="zh-TW" sz="2400" dirty="0"/>
          </a:p>
        </p:txBody>
      </p:sp>
    </p:spTree>
    <p:extLst>
      <p:ext uri="{BB962C8B-B14F-4D97-AF65-F5344CB8AC3E}">
        <p14:creationId xmlns:p14="http://schemas.microsoft.com/office/powerpoint/2010/main" val="13244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服裝, 人員, 男人, 工作 的圖片&#10;&#10;自動產生的描述">
            <a:extLst>
              <a:ext uri="{FF2B5EF4-FFF2-40B4-BE49-F238E27FC236}">
                <a16:creationId xmlns:a16="http://schemas.microsoft.com/office/drawing/2014/main" id="{D3FDFC62-850E-E9CF-1908-B9A2EEC551BB}"/>
              </a:ext>
            </a:extLst>
          </p:cNvPr>
          <p:cNvPicPr>
            <a:picLocks noChangeAspect="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內容版面配置區 2">
            <a:extLst>
              <a:ext uri="{FF2B5EF4-FFF2-40B4-BE49-F238E27FC236}">
                <a16:creationId xmlns:a16="http://schemas.microsoft.com/office/drawing/2014/main" id="{743284CE-6F91-121D-BFE9-594375643B5A}"/>
              </a:ext>
            </a:extLst>
          </p:cNvPr>
          <p:cNvSpPr>
            <a:spLocks noGrp="1"/>
          </p:cNvSpPr>
          <p:nvPr>
            <p:ph idx="1"/>
          </p:nvPr>
        </p:nvSpPr>
        <p:spPr>
          <a:xfrm>
            <a:off x="1797666" y="2763703"/>
            <a:ext cx="8596668" cy="2236313"/>
          </a:xfrm>
        </p:spPr>
        <p:txBody>
          <a:bodyPr>
            <a:normAutofit/>
          </a:bodyPr>
          <a:lstStyle/>
          <a:p>
            <a:r>
              <a:rPr lang="zh-TW" altLang="en-US" sz="2400" b="0" i="0" dirty="0">
                <a:solidFill>
                  <a:schemeClr val="tx1"/>
                </a:solidFill>
                <a:effectLst/>
                <a:latin typeface="Söhne"/>
              </a:rPr>
              <a:t>股市的走勢具有不確定性，任何量化方法都無法</a:t>
            </a:r>
            <a:r>
              <a:rPr lang="en-US" altLang="zh-TW" sz="2400" b="0" i="0" dirty="0">
                <a:solidFill>
                  <a:schemeClr val="tx1"/>
                </a:solidFill>
                <a:effectLst/>
                <a:latin typeface="Söhne"/>
              </a:rPr>
              <a:t>100</a:t>
            </a:r>
            <a:r>
              <a:rPr lang="zh-TW" altLang="en-US" sz="2400" b="0" i="0" dirty="0">
                <a:solidFill>
                  <a:schemeClr val="tx1"/>
                </a:solidFill>
                <a:effectLst/>
                <a:latin typeface="Söhne"/>
              </a:rPr>
              <a:t>％準確地預測未來的變化。因此，投資者應該謹慎對待分析結果，並考慮風險管理策略。</a:t>
            </a:r>
            <a:endParaRPr lang="zh-TW" altLang="en-US" sz="2400" dirty="0">
              <a:solidFill>
                <a:schemeClr val="tx1"/>
              </a:solidFill>
            </a:endParaRPr>
          </a:p>
        </p:txBody>
      </p:sp>
    </p:spTree>
    <p:extLst>
      <p:ext uri="{BB962C8B-B14F-4D97-AF65-F5344CB8AC3E}">
        <p14:creationId xmlns:p14="http://schemas.microsoft.com/office/powerpoint/2010/main" val="31583016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B18E7-C2CD-4C3E-8221-E0E0D8D8319A}"/>
              </a:ext>
            </a:extLst>
          </p:cNvPr>
          <p:cNvSpPr>
            <a:spLocks noGrp="1"/>
          </p:cNvSpPr>
          <p:nvPr>
            <p:ph type="title"/>
          </p:nvPr>
        </p:nvSpPr>
        <p:spPr/>
        <p:txBody>
          <a:bodyPr/>
          <a:lstStyle/>
          <a:p>
            <a:r>
              <a:rPr lang="zh-TW" altLang="en-US" dirty="0"/>
              <a:t>為何在競賽期間選擇該投資標的</a:t>
            </a:r>
          </a:p>
        </p:txBody>
      </p:sp>
      <p:sp>
        <p:nvSpPr>
          <p:cNvPr id="3" name="內容版面配置區 2">
            <a:extLst>
              <a:ext uri="{FF2B5EF4-FFF2-40B4-BE49-F238E27FC236}">
                <a16:creationId xmlns:a16="http://schemas.microsoft.com/office/drawing/2014/main" id="{75EC111D-894D-E9E6-4639-FCC0068EC142}"/>
              </a:ext>
            </a:extLst>
          </p:cNvPr>
          <p:cNvSpPr>
            <a:spLocks noGrp="1"/>
          </p:cNvSpPr>
          <p:nvPr>
            <p:ph idx="1"/>
          </p:nvPr>
        </p:nvSpPr>
        <p:spPr>
          <a:xfrm>
            <a:off x="502236" y="1732572"/>
            <a:ext cx="8771765" cy="3880773"/>
          </a:xfrm>
        </p:spPr>
        <p:txBody>
          <a:bodyPr>
            <a:normAutofit/>
          </a:bodyPr>
          <a:lstStyle/>
          <a:p>
            <a:pPr marL="0" indent="0">
              <a:buNone/>
            </a:pPr>
            <a:r>
              <a:rPr lang="zh-TW" altLang="en-US" sz="2400" dirty="0"/>
              <a:t>廣達</a:t>
            </a:r>
            <a:r>
              <a:rPr lang="en-US" altLang="zh-TW" sz="2400" dirty="0"/>
              <a:t>(</a:t>
            </a:r>
            <a:r>
              <a:rPr lang="en-US" altLang="zh-TW" sz="2400" dirty="0">
                <a:solidFill>
                  <a:srgbClr val="FF0000"/>
                </a:solidFill>
              </a:rPr>
              <a:t>2382</a:t>
            </a:r>
            <a:r>
              <a:rPr lang="en-US" altLang="zh-TW" sz="2400" dirty="0"/>
              <a:t>)</a:t>
            </a:r>
            <a:r>
              <a:rPr lang="zh-TW" altLang="en-US" sz="2400" dirty="0"/>
              <a:t>、緯創</a:t>
            </a:r>
            <a:r>
              <a:rPr lang="en-US" altLang="zh-TW" sz="2400" dirty="0"/>
              <a:t>(</a:t>
            </a:r>
            <a:r>
              <a:rPr lang="en-US" altLang="zh-TW" sz="2400" dirty="0">
                <a:solidFill>
                  <a:srgbClr val="FF0000"/>
                </a:solidFill>
              </a:rPr>
              <a:t>3231</a:t>
            </a:r>
            <a:r>
              <a:rPr lang="en-US" altLang="zh-TW" sz="2400" dirty="0"/>
              <a:t>)</a:t>
            </a:r>
            <a:r>
              <a:rPr lang="zh-TW" altLang="en-US" sz="2400" dirty="0"/>
              <a:t>、英業達</a:t>
            </a:r>
            <a:r>
              <a:rPr lang="en-US" altLang="zh-TW" sz="2400" dirty="0"/>
              <a:t>(</a:t>
            </a:r>
            <a:r>
              <a:rPr lang="en-US" altLang="zh-TW" sz="2400" dirty="0">
                <a:solidFill>
                  <a:srgbClr val="FF0000"/>
                </a:solidFill>
              </a:rPr>
              <a:t>2356</a:t>
            </a:r>
            <a:r>
              <a:rPr lang="en-US" altLang="zh-TW" sz="2400" dirty="0"/>
              <a:t>)</a:t>
            </a:r>
            <a:r>
              <a:rPr lang="zh-TW" altLang="en-US" sz="2400" dirty="0"/>
              <a:t>、廣明</a:t>
            </a:r>
            <a:r>
              <a:rPr lang="en-US" altLang="zh-TW" sz="2400" dirty="0"/>
              <a:t>(</a:t>
            </a:r>
            <a:r>
              <a:rPr lang="en-US" altLang="zh-TW" sz="2400" dirty="0">
                <a:solidFill>
                  <a:srgbClr val="FF0000"/>
                </a:solidFill>
              </a:rPr>
              <a:t>6188</a:t>
            </a:r>
            <a:r>
              <a:rPr lang="en-US" altLang="zh-TW" sz="2400" dirty="0"/>
              <a:t>)</a:t>
            </a:r>
            <a:r>
              <a:rPr lang="zh-TW" altLang="en-US" sz="2400" dirty="0"/>
              <a:t>：</a:t>
            </a:r>
            <a:endParaRPr lang="en-US" altLang="zh-TW" sz="2400" dirty="0"/>
          </a:p>
          <a:p>
            <a:pPr marL="0" indent="0">
              <a:buNone/>
            </a:pPr>
            <a:r>
              <a:rPr lang="zh-TW" altLang="en-US" sz="2400" dirty="0"/>
              <a:t>台股七月期間掀起的</a:t>
            </a:r>
            <a:r>
              <a:rPr lang="en-US" altLang="zh-TW" sz="2400" dirty="0">
                <a:solidFill>
                  <a:srgbClr val="FF0000"/>
                </a:solidFill>
              </a:rPr>
              <a:t>AI</a:t>
            </a:r>
            <a:r>
              <a:rPr lang="zh-TW" altLang="en-US" sz="2400" dirty="0">
                <a:solidFill>
                  <a:srgbClr val="FF0000"/>
                </a:solidFill>
              </a:rPr>
              <a:t>熱潮，</a:t>
            </a:r>
            <a:r>
              <a:rPr lang="zh-TW" altLang="en-US" sz="2400" b="0" i="0" dirty="0">
                <a:solidFill>
                  <a:srgbClr val="232A31"/>
                </a:solidFill>
                <a:effectLst/>
                <a:latin typeface="YahooSans VF"/>
              </a:rPr>
              <a:t>狂熱程度如同當年貨櫃航運三雄</a:t>
            </a:r>
            <a:r>
              <a:rPr lang="zh-TW" altLang="en-US" sz="2400" dirty="0"/>
              <a:t>，在這熱潮下</a:t>
            </a:r>
            <a:r>
              <a:rPr lang="en-US" altLang="zh-TW" sz="2400" dirty="0"/>
              <a:t>AI</a:t>
            </a:r>
            <a:r>
              <a:rPr lang="zh-TW" altLang="en-US" sz="2400" dirty="0"/>
              <a:t>概念股帶動台股交投熱絡，許多概念股都有成交量的保證，有的標的進處置還越關越大尾，因此我決定在競賽期間的交易日內選擇有</a:t>
            </a:r>
            <a:r>
              <a:rPr lang="zh-TW" altLang="en-US" sz="2400" dirty="0">
                <a:solidFill>
                  <a:srgbClr val="FF0000"/>
                </a:solidFill>
              </a:rPr>
              <a:t>成交量</a:t>
            </a:r>
            <a:r>
              <a:rPr lang="zh-TW" altLang="en-US" sz="2400" dirty="0"/>
              <a:t>、有</a:t>
            </a:r>
            <a:r>
              <a:rPr lang="zh-TW" altLang="en-US" sz="2400" dirty="0">
                <a:solidFill>
                  <a:srgbClr val="FF0000"/>
                </a:solidFill>
              </a:rPr>
              <a:t>話題</a:t>
            </a:r>
            <a:r>
              <a:rPr lang="zh-TW" altLang="en-US" sz="2400" dirty="0"/>
              <a:t>的標的來做買賣。</a:t>
            </a:r>
            <a:endParaRPr lang="en-US" altLang="zh-TW" sz="2400" dirty="0"/>
          </a:p>
          <a:p>
            <a:pPr marL="0" indent="0">
              <a:buNone/>
            </a:pPr>
            <a:endParaRPr lang="en-US" altLang="zh-TW" sz="2400" dirty="0"/>
          </a:p>
          <a:p>
            <a:pPr marL="0" indent="0">
              <a:buNone/>
            </a:pPr>
            <a:r>
              <a:rPr lang="zh-TW" altLang="en-US" sz="2400" dirty="0"/>
              <a:t>運氣好的是競賽期間從</a:t>
            </a:r>
            <a:r>
              <a:rPr lang="en-US" altLang="zh-TW" sz="2400" dirty="0"/>
              <a:t>7/1</a:t>
            </a:r>
            <a:r>
              <a:rPr lang="zh-TW" altLang="en-US" sz="2400" dirty="0"/>
              <a:t>到</a:t>
            </a:r>
            <a:r>
              <a:rPr lang="en-US" altLang="zh-TW" sz="2400" dirty="0"/>
              <a:t>7/28</a:t>
            </a:r>
            <a:r>
              <a:rPr lang="zh-TW" altLang="en-US" sz="2400" dirty="0"/>
              <a:t>，不然</a:t>
            </a:r>
            <a:r>
              <a:rPr lang="en-US" altLang="zh-TW" sz="2400" dirty="0"/>
              <a:t>7/31</a:t>
            </a:r>
            <a:r>
              <a:rPr lang="zh-TW" altLang="en-US" sz="2400" dirty="0"/>
              <a:t>、</a:t>
            </a:r>
            <a:r>
              <a:rPr lang="en-US" altLang="zh-TW" sz="2400" dirty="0"/>
              <a:t>8/1</a:t>
            </a:r>
            <a:r>
              <a:rPr lang="zh-TW" altLang="en-US" sz="2400" dirty="0"/>
              <a:t>、</a:t>
            </a:r>
            <a:r>
              <a:rPr lang="en-US" altLang="zh-TW" sz="2400" dirty="0"/>
              <a:t>8/2</a:t>
            </a:r>
            <a:r>
              <a:rPr lang="zh-TW" altLang="en-US" sz="2400" dirty="0"/>
              <a:t>的</a:t>
            </a:r>
            <a:r>
              <a:rPr lang="zh-TW" altLang="en-US" sz="2400" b="0" i="0" dirty="0">
                <a:solidFill>
                  <a:srgbClr val="171717"/>
                </a:solidFill>
                <a:effectLst/>
                <a:latin typeface="system-ui"/>
              </a:rPr>
              <a:t>盤勢重挫、</a:t>
            </a:r>
            <a:r>
              <a:rPr lang="en-US" altLang="zh-TW" sz="2400" b="0" i="0" dirty="0">
                <a:solidFill>
                  <a:srgbClr val="171717"/>
                </a:solidFill>
                <a:effectLst/>
                <a:latin typeface="system-ui"/>
              </a:rPr>
              <a:t>AI</a:t>
            </a:r>
            <a:r>
              <a:rPr lang="zh-TW" altLang="en-US" sz="2400" b="0" i="0" dirty="0">
                <a:solidFill>
                  <a:srgbClr val="171717"/>
                </a:solidFill>
                <a:effectLst/>
                <a:latin typeface="system-ui"/>
              </a:rPr>
              <a:t>大屠殺，</a:t>
            </a:r>
            <a:r>
              <a:rPr lang="zh-TW" altLang="en-US" sz="2400" b="0" i="0" dirty="0">
                <a:solidFill>
                  <a:schemeClr val="tx1"/>
                </a:solidFill>
                <a:effectLst/>
                <a:latin typeface="system-ui"/>
              </a:rPr>
              <a:t>讓</a:t>
            </a:r>
            <a:r>
              <a:rPr lang="en-US" altLang="zh-TW" sz="2400" b="0" i="0" dirty="0">
                <a:solidFill>
                  <a:schemeClr val="tx1"/>
                </a:solidFill>
                <a:effectLst/>
                <a:latin typeface="system-ui"/>
              </a:rPr>
              <a:t>AI</a:t>
            </a:r>
            <a:r>
              <a:rPr lang="zh-TW" altLang="en-US" sz="2400" b="0" i="0" dirty="0">
                <a:solidFill>
                  <a:schemeClr val="tx1"/>
                </a:solidFill>
                <a:effectLst/>
                <a:latin typeface="system-ui"/>
              </a:rPr>
              <a:t>，變「</a:t>
            </a:r>
            <a:r>
              <a:rPr lang="en-US" altLang="zh-TW" sz="2400" b="0" i="0" dirty="0">
                <a:solidFill>
                  <a:schemeClr val="tx1"/>
                </a:solidFill>
                <a:effectLst/>
                <a:latin typeface="system-ui"/>
              </a:rPr>
              <a:t>BI</a:t>
            </a:r>
            <a:r>
              <a:rPr lang="zh-TW" altLang="en-US" sz="2400" b="0" i="0" dirty="0">
                <a:solidFill>
                  <a:schemeClr val="tx1"/>
                </a:solidFill>
                <a:effectLst/>
                <a:latin typeface="system-ui"/>
              </a:rPr>
              <a:t>」，</a:t>
            </a:r>
            <a:r>
              <a:rPr lang="zh-TW" altLang="en-US" sz="2400" dirty="0">
                <a:solidFill>
                  <a:schemeClr val="tx1"/>
                </a:solidFill>
                <a:latin typeface="system-ui"/>
              </a:rPr>
              <a:t>極大可能讓</a:t>
            </a:r>
            <a:r>
              <a:rPr lang="zh-TW" altLang="en-US" sz="2400" b="0" i="0" dirty="0">
                <a:solidFill>
                  <a:srgbClr val="171717"/>
                </a:solidFill>
                <a:effectLst/>
                <a:latin typeface="system-ui"/>
              </a:rPr>
              <a:t>我無法獲獎。</a:t>
            </a:r>
            <a:endParaRPr lang="en-US" altLang="zh-TW" sz="2400" dirty="0"/>
          </a:p>
          <a:p>
            <a:pPr marL="0" indent="0">
              <a:buNone/>
            </a:pPr>
            <a:endParaRPr lang="en-US" altLang="zh-TW" sz="2400" dirty="0"/>
          </a:p>
          <a:p>
            <a:pPr marL="0" indent="0">
              <a:buNone/>
            </a:pPr>
            <a:endParaRPr lang="zh-TW" altLang="en-US" sz="2400" dirty="0"/>
          </a:p>
        </p:txBody>
      </p:sp>
    </p:spTree>
    <p:extLst>
      <p:ext uri="{BB962C8B-B14F-4D97-AF65-F5344CB8AC3E}">
        <p14:creationId xmlns:p14="http://schemas.microsoft.com/office/powerpoint/2010/main" val="335538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B18E7-C2CD-4C3E-8221-E0E0D8D8319A}"/>
              </a:ext>
            </a:extLst>
          </p:cNvPr>
          <p:cNvSpPr>
            <a:spLocks noGrp="1"/>
          </p:cNvSpPr>
          <p:nvPr>
            <p:ph type="title"/>
          </p:nvPr>
        </p:nvSpPr>
        <p:spPr/>
        <p:txBody>
          <a:bodyPr/>
          <a:lstStyle/>
          <a:p>
            <a:r>
              <a:rPr lang="zh-TW" altLang="en-US" dirty="0"/>
              <a:t>使用了什麼策略</a:t>
            </a:r>
          </a:p>
        </p:txBody>
      </p:sp>
      <p:sp>
        <p:nvSpPr>
          <p:cNvPr id="3" name="內容版面配置區 2">
            <a:extLst>
              <a:ext uri="{FF2B5EF4-FFF2-40B4-BE49-F238E27FC236}">
                <a16:creationId xmlns:a16="http://schemas.microsoft.com/office/drawing/2014/main" id="{75EC111D-894D-E9E6-4639-FCC0068EC142}"/>
              </a:ext>
            </a:extLst>
          </p:cNvPr>
          <p:cNvSpPr>
            <a:spLocks noGrp="1"/>
          </p:cNvSpPr>
          <p:nvPr>
            <p:ph idx="1"/>
          </p:nvPr>
        </p:nvSpPr>
        <p:spPr>
          <a:xfrm>
            <a:off x="677334" y="1361873"/>
            <a:ext cx="8596668" cy="4679490"/>
          </a:xfrm>
        </p:spPr>
        <p:txBody>
          <a:bodyPr>
            <a:normAutofit/>
          </a:bodyPr>
          <a:lstStyle/>
          <a:p>
            <a:pPr marL="0" indent="0">
              <a:buNone/>
            </a:pPr>
            <a:r>
              <a:rPr lang="en-US" altLang="zh-TW" sz="2400" dirty="0"/>
              <a:t>RSI </a:t>
            </a:r>
            <a:r>
              <a:rPr lang="zh-TW" altLang="en-US" sz="2400" dirty="0"/>
              <a:t>指標（相對強弱指標）：</a:t>
            </a:r>
            <a:endParaRPr lang="en-US" altLang="zh-TW" sz="2400" dirty="0"/>
          </a:p>
          <a:p>
            <a:pPr marL="0" indent="0">
              <a:buNone/>
            </a:pPr>
            <a:r>
              <a:rPr lang="en-US" altLang="zh-TW" sz="2400" dirty="0"/>
              <a:t>RSI</a:t>
            </a:r>
            <a:r>
              <a:rPr lang="zh-TW" altLang="en-US" sz="2400" dirty="0"/>
              <a:t>指標</a:t>
            </a:r>
            <a:r>
              <a:rPr lang="zh-TW" altLang="en-US" sz="2400" b="0" i="0" dirty="0">
                <a:solidFill>
                  <a:srgbClr val="555555"/>
                </a:solidFill>
                <a:effectLst/>
                <a:latin typeface="Trebuchet MS" panose="020B0603020202020204" pitchFamily="34" charset="0"/>
              </a:rPr>
              <a:t>呈現「</a:t>
            </a:r>
            <a:r>
              <a:rPr lang="zh-TW" altLang="en-US" sz="2400" i="0" dirty="0">
                <a:solidFill>
                  <a:schemeClr val="accent6"/>
                </a:solidFill>
                <a:effectLst/>
                <a:latin typeface="Trebuchet MS" panose="020B0603020202020204" pitchFamily="34" charset="0"/>
              </a:rPr>
              <a:t>一段時間內股價買盤與賣盤力量強弱比例</a:t>
            </a:r>
            <a:r>
              <a:rPr lang="zh-TW" altLang="en-US" sz="2400" b="0" i="0" dirty="0">
                <a:solidFill>
                  <a:srgbClr val="555555"/>
                </a:solidFill>
                <a:effectLst/>
                <a:latin typeface="Trebuchet MS" panose="020B0603020202020204" pitchFamily="34" charset="0"/>
              </a:rPr>
              <a:t>」，</a:t>
            </a:r>
            <a:r>
              <a:rPr lang="zh-TW" altLang="en-US" sz="2400" dirty="0"/>
              <a:t>利用</a:t>
            </a:r>
            <a:r>
              <a:rPr lang="en-US" altLang="zh-TW" sz="2400" dirty="0"/>
              <a:t>RSI</a:t>
            </a:r>
            <a:r>
              <a:rPr lang="zh-TW" altLang="en-US" sz="2400" dirty="0"/>
              <a:t>值</a:t>
            </a:r>
            <a:r>
              <a:rPr lang="en-US" altLang="zh-TW" sz="2400" dirty="0"/>
              <a:t>&gt;70(</a:t>
            </a:r>
            <a:r>
              <a:rPr lang="zh-TW" altLang="en-US" sz="2400" b="0" i="0" dirty="0">
                <a:solidFill>
                  <a:schemeClr val="accent6"/>
                </a:solidFill>
                <a:effectLst/>
                <a:latin typeface="Arial" panose="020B0604020202020204" pitchFamily="34" charset="0"/>
              </a:rPr>
              <a:t>超買</a:t>
            </a:r>
            <a:r>
              <a:rPr lang="zh-TW" altLang="en-US" sz="2400" b="0" i="0" dirty="0">
                <a:solidFill>
                  <a:srgbClr val="333333"/>
                </a:solidFill>
                <a:effectLst/>
                <a:latin typeface="Arial" panose="020B0604020202020204" pitchFamily="34" charset="0"/>
              </a:rPr>
              <a:t>訊號</a:t>
            </a:r>
            <a:r>
              <a:rPr lang="en-US" altLang="zh-TW" sz="2400" b="0" i="0" dirty="0">
                <a:solidFill>
                  <a:srgbClr val="333333"/>
                </a:solidFill>
                <a:effectLst/>
                <a:latin typeface="Arial" panose="020B0604020202020204" pitchFamily="34" charset="0"/>
              </a:rPr>
              <a:t>)</a:t>
            </a:r>
            <a:r>
              <a:rPr lang="zh-TW" altLang="en-US" sz="2400" b="0" i="0" dirty="0">
                <a:solidFill>
                  <a:srgbClr val="333333"/>
                </a:solidFill>
                <a:effectLst/>
                <a:latin typeface="Arial" panose="020B0604020202020204" pitchFamily="34" charset="0"/>
              </a:rPr>
              <a:t>、</a:t>
            </a:r>
            <a:r>
              <a:rPr lang="en-US" altLang="zh-TW" sz="2400" dirty="0"/>
              <a:t>RSI</a:t>
            </a:r>
            <a:r>
              <a:rPr lang="zh-TW" altLang="en-US" sz="2400" dirty="0"/>
              <a:t>值</a:t>
            </a:r>
            <a:r>
              <a:rPr lang="en-US" altLang="zh-TW" sz="2400" dirty="0"/>
              <a:t>&lt;30(</a:t>
            </a:r>
            <a:r>
              <a:rPr lang="zh-TW" altLang="en-US" sz="2400" dirty="0">
                <a:solidFill>
                  <a:schemeClr val="accent6"/>
                </a:solidFill>
              </a:rPr>
              <a:t>超賣</a:t>
            </a:r>
            <a:r>
              <a:rPr lang="zh-TW" altLang="en-US" sz="2400" dirty="0"/>
              <a:t>訊號</a:t>
            </a:r>
            <a:r>
              <a:rPr lang="en-US" altLang="zh-TW" sz="2400" dirty="0"/>
              <a:t>)</a:t>
            </a:r>
            <a:r>
              <a:rPr lang="zh-TW" altLang="en-US" sz="2400" dirty="0"/>
              <a:t>，來作為買賣策略。</a:t>
            </a:r>
            <a:endParaRPr lang="en-US" altLang="zh-TW" sz="2400" dirty="0"/>
          </a:p>
          <a:p>
            <a:pPr marL="0" indent="0">
              <a:buNone/>
            </a:pPr>
            <a:endParaRPr lang="en-US" altLang="zh-TW" sz="2400" dirty="0"/>
          </a:p>
          <a:p>
            <a:pPr marL="0" indent="0">
              <a:buNone/>
            </a:pPr>
            <a:r>
              <a:rPr lang="en-US" altLang="zh-TW" sz="2400" b="0" i="0" dirty="0">
                <a:solidFill>
                  <a:srgbClr val="555555"/>
                </a:solidFill>
                <a:effectLst/>
                <a:latin typeface="Trebuchet MS" panose="020B0603020202020204" pitchFamily="34" charset="0"/>
              </a:rPr>
              <a:t>KD</a:t>
            </a:r>
            <a:r>
              <a:rPr lang="zh-TW" altLang="en-US" sz="2400" b="0" i="0" dirty="0">
                <a:solidFill>
                  <a:srgbClr val="555555"/>
                </a:solidFill>
                <a:effectLst/>
                <a:latin typeface="Trebuchet MS" panose="020B0603020202020204" pitchFamily="34" charset="0"/>
              </a:rPr>
              <a:t>指標</a:t>
            </a:r>
            <a:r>
              <a:rPr lang="en-US" altLang="zh-TW" sz="2400" b="0" i="0" dirty="0">
                <a:solidFill>
                  <a:srgbClr val="555555"/>
                </a:solidFill>
                <a:effectLst/>
                <a:latin typeface="Trebuchet MS" panose="020B0603020202020204" pitchFamily="34" charset="0"/>
              </a:rPr>
              <a:t>(</a:t>
            </a:r>
            <a:r>
              <a:rPr lang="zh-TW" altLang="en-US" sz="2400" b="0" i="0" dirty="0">
                <a:solidFill>
                  <a:srgbClr val="555555"/>
                </a:solidFill>
                <a:effectLst/>
                <a:latin typeface="Trebuchet MS" panose="020B0603020202020204" pitchFamily="34" charset="0"/>
              </a:rPr>
              <a:t>隨機指標指標</a:t>
            </a:r>
            <a:r>
              <a:rPr lang="en-US" altLang="zh-TW" sz="2400" b="0" i="0" dirty="0">
                <a:solidFill>
                  <a:srgbClr val="555555"/>
                </a:solidFill>
                <a:effectLst/>
                <a:latin typeface="Trebuchet MS" panose="020B0603020202020204" pitchFamily="34" charset="0"/>
              </a:rPr>
              <a:t>)</a:t>
            </a:r>
            <a:r>
              <a:rPr lang="zh-TW" altLang="en-US" sz="2400" dirty="0">
                <a:solidFill>
                  <a:srgbClr val="555555"/>
                </a:solidFill>
                <a:latin typeface="Trebuchet MS" panose="020B0603020202020204" pitchFamily="34" charset="0"/>
              </a:rPr>
              <a:t>：</a:t>
            </a:r>
            <a:endParaRPr lang="en-US" altLang="zh-TW" sz="2400" dirty="0">
              <a:solidFill>
                <a:srgbClr val="555555"/>
              </a:solidFill>
              <a:latin typeface="Trebuchet MS" panose="020B0603020202020204" pitchFamily="34" charset="0"/>
            </a:endParaRPr>
          </a:p>
          <a:p>
            <a:pPr marL="0" indent="0">
              <a:buNone/>
            </a:pPr>
            <a:r>
              <a:rPr lang="en-US" altLang="zh-TW" sz="2400" dirty="0"/>
              <a:t>KD</a:t>
            </a:r>
            <a:r>
              <a:rPr lang="zh-TW" altLang="en-US" sz="2400" dirty="0"/>
              <a:t>指標呈現「</a:t>
            </a:r>
            <a:r>
              <a:rPr lang="zh-TW" altLang="en-US" sz="2400" dirty="0">
                <a:solidFill>
                  <a:schemeClr val="accent6"/>
                </a:solidFill>
              </a:rPr>
              <a:t>最新股價的相對高低位置</a:t>
            </a:r>
            <a:r>
              <a:rPr lang="zh-TW" altLang="en-US" sz="2400" dirty="0"/>
              <a:t>」，估股價目前處於相對高點或低點，利用</a:t>
            </a:r>
            <a:r>
              <a:rPr lang="zh-TW" altLang="en-US" sz="2400" b="0" i="0" dirty="0">
                <a:solidFill>
                  <a:schemeClr val="accent6"/>
                </a:solidFill>
                <a:effectLst/>
                <a:latin typeface="Trebuchet MS" panose="020B0603020202020204" pitchFamily="34" charset="0"/>
              </a:rPr>
              <a:t>黃金交叉</a:t>
            </a:r>
            <a:r>
              <a:rPr lang="zh-TW" altLang="en-US" sz="2400" b="0" i="0" dirty="0">
                <a:solidFill>
                  <a:srgbClr val="555555"/>
                </a:solidFill>
                <a:effectLst/>
                <a:latin typeface="Trebuchet MS" panose="020B0603020202020204" pitchFamily="34" charset="0"/>
              </a:rPr>
              <a:t>、</a:t>
            </a:r>
            <a:r>
              <a:rPr lang="zh-TW" altLang="en-US" sz="2400" b="0" i="0" dirty="0">
                <a:solidFill>
                  <a:schemeClr val="accent6"/>
                </a:solidFill>
                <a:effectLst/>
                <a:latin typeface="Trebuchet MS" panose="020B0603020202020204" pitchFamily="34" charset="0"/>
              </a:rPr>
              <a:t>死亡交叉</a:t>
            </a:r>
            <a:r>
              <a:rPr lang="zh-TW" altLang="en-US" sz="2400" b="0" i="0" dirty="0">
                <a:solidFill>
                  <a:srgbClr val="555555"/>
                </a:solidFill>
                <a:effectLst/>
                <a:latin typeface="Trebuchet MS" panose="020B0603020202020204" pitchFamily="34" charset="0"/>
              </a:rPr>
              <a:t>，來作為買賣策略。</a:t>
            </a:r>
            <a:endParaRPr lang="zh-TW" altLang="en-US" sz="2400" dirty="0"/>
          </a:p>
        </p:txBody>
      </p:sp>
    </p:spTree>
    <p:extLst>
      <p:ext uri="{BB962C8B-B14F-4D97-AF65-F5344CB8AC3E}">
        <p14:creationId xmlns:p14="http://schemas.microsoft.com/office/powerpoint/2010/main" val="370677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B18E7-C2CD-4C3E-8221-E0E0D8D8319A}"/>
              </a:ext>
            </a:extLst>
          </p:cNvPr>
          <p:cNvSpPr>
            <a:spLocks noGrp="1"/>
          </p:cNvSpPr>
          <p:nvPr>
            <p:ph type="title"/>
          </p:nvPr>
        </p:nvSpPr>
        <p:spPr/>
        <p:txBody>
          <a:bodyPr/>
          <a:lstStyle/>
          <a:p>
            <a:r>
              <a:rPr lang="zh-TW" altLang="en-US" dirty="0"/>
              <a:t>當初如何接觸到程式交易領域</a:t>
            </a:r>
          </a:p>
        </p:txBody>
      </p:sp>
      <p:sp>
        <p:nvSpPr>
          <p:cNvPr id="3" name="內容版面配置區 2">
            <a:extLst>
              <a:ext uri="{FF2B5EF4-FFF2-40B4-BE49-F238E27FC236}">
                <a16:creationId xmlns:a16="http://schemas.microsoft.com/office/drawing/2014/main" id="{75EC111D-894D-E9E6-4639-FCC0068EC142}"/>
              </a:ext>
            </a:extLst>
          </p:cNvPr>
          <p:cNvSpPr>
            <a:spLocks noGrp="1"/>
          </p:cNvSpPr>
          <p:nvPr>
            <p:ph idx="1"/>
          </p:nvPr>
        </p:nvSpPr>
        <p:spPr>
          <a:xfrm>
            <a:off x="496111" y="1614793"/>
            <a:ext cx="8998085" cy="4776766"/>
          </a:xfrm>
        </p:spPr>
        <p:txBody>
          <a:bodyPr>
            <a:normAutofit/>
          </a:bodyPr>
          <a:lstStyle/>
          <a:p>
            <a:pPr marL="0" indent="0">
              <a:buNone/>
            </a:pPr>
            <a:r>
              <a:rPr lang="zh-TW" altLang="en-US" sz="2400" dirty="0"/>
              <a:t>在大二的寒假期間</a:t>
            </a:r>
            <a:r>
              <a:rPr lang="en-US" altLang="zh-TW" sz="2400" dirty="0"/>
              <a:t>(</a:t>
            </a:r>
            <a:r>
              <a:rPr lang="en-US" altLang="zh-TW" sz="2400" dirty="0">
                <a:solidFill>
                  <a:srgbClr val="FF0000"/>
                </a:solidFill>
              </a:rPr>
              <a:t>2023</a:t>
            </a:r>
            <a:r>
              <a:rPr lang="zh-TW" altLang="en-US" sz="2400" dirty="0">
                <a:solidFill>
                  <a:srgbClr val="FF0000"/>
                </a:solidFill>
              </a:rPr>
              <a:t>年</a:t>
            </a:r>
            <a:r>
              <a:rPr lang="en-US" altLang="zh-TW" sz="2400" dirty="0">
                <a:solidFill>
                  <a:srgbClr val="FF0000"/>
                </a:solidFill>
              </a:rPr>
              <a:t>2</a:t>
            </a:r>
            <a:r>
              <a:rPr lang="zh-TW" altLang="en-US" sz="2400" dirty="0">
                <a:solidFill>
                  <a:srgbClr val="FF0000"/>
                </a:solidFill>
              </a:rPr>
              <a:t>月</a:t>
            </a:r>
            <a:r>
              <a:rPr lang="en-US" altLang="zh-TW" sz="2400" dirty="0"/>
              <a:t>)</a:t>
            </a:r>
            <a:r>
              <a:rPr lang="zh-TW" altLang="en-US" sz="2400" dirty="0"/>
              <a:t>出於好奇，於是決定開個證卷戶並帶著少少的本金跳進了險惡的股票市場。</a:t>
            </a:r>
            <a:endParaRPr lang="en-US" altLang="zh-TW" sz="2400" dirty="0"/>
          </a:p>
          <a:p>
            <a:pPr marL="0" indent="0">
              <a:buNone/>
            </a:pPr>
            <a:endParaRPr lang="en-US" altLang="zh-TW" sz="2400" dirty="0"/>
          </a:p>
          <a:p>
            <a:pPr marL="0" indent="0">
              <a:buNone/>
            </a:pPr>
            <a:r>
              <a:rPr lang="zh-TW" altLang="en-US" sz="2400" dirty="0"/>
              <a:t>大二下學期我選擇修了一堂叫做「</a:t>
            </a:r>
            <a:r>
              <a:rPr lang="zh-TW" altLang="en-US" sz="2400" b="0" i="0" dirty="0">
                <a:solidFill>
                  <a:srgbClr val="FF0000"/>
                </a:solidFill>
                <a:effectLst/>
                <a:latin typeface="Times New Roman" panose="02020603050405020304" pitchFamily="18" charset="0"/>
              </a:rPr>
              <a:t>程式交易實作</a:t>
            </a:r>
            <a:r>
              <a:rPr lang="zh-TW" altLang="en-US" sz="2400" b="0" i="0" dirty="0">
                <a:solidFill>
                  <a:srgbClr val="000000"/>
                </a:solidFill>
                <a:effectLst/>
                <a:latin typeface="Times New Roman" panose="02020603050405020304" pitchFamily="18" charset="0"/>
              </a:rPr>
              <a:t>」的課程，期望能在課程中學到相關的知識，透過學到的東西讓我對未來有所展望或是應用在往後的股票交易當中。</a:t>
            </a:r>
            <a:endParaRPr lang="en-US" altLang="zh-TW" sz="2400" b="0" i="0" dirty="0">
              <a:solidFill>
                <a:srgbClr val="000000"/>
              </a:solidFill>
              <a:effectLst/>
              <a:latin typeface="Times New Roman" panose="02020603050405020304" pitchFamily="18" charset="0"/>
            </a:endParaRPr>
          </a:p>
          <a:p>
            <a:pPr marL="0" indent="0">
              <a:buNone/>
            </a:pPr>
            <a:endParaRPr lang="en-US" altLang="zh-TW" sz="2400" dirty="0">
              <a:solidFill>
                <a:srgbClr val="000000"/>
              </a:solidFill>
              <a:latin typeface="Times New Roman" panose="02020603050405020304" pitchFamily="18" charset="0"/>
            </a:endParaRPr>
          </a:p>
          <a:p>
            <a:pPr marL="0" indent="0">
              <a:buNone/>
            </a:pPr>
            <a:r>
              <a:rPr lang="zh-TW" altLang="en-US" sz="2400" dirty="0"/>
              <a:t>期末時系上有跟金資訊一起舉辦了「</a:t>
            </a:r>
            <a:r>
              <a:rPr lang="zh-TW" altLang="en-US" sz="2400" b="0" i="0" dirty="0">
                <a:solidFill>
                  <a:srgbClr val="000000"/>
                </a:solidFill>
                <a:effectLst/>
                <a:latin typeface="Times New Roman" panose="02020603050405020304" pitchFamily="18" charset="0"/>
              </a:rPr>
              <a:t>程式交易實作</a:t>
            </a:r>
            <a:r>
              <a:rPr lang="zh-TW" altLang="en-US" sz="2400" dirty="0"/>
              <a:t>」的競賽，但很遺憾我這組只有備取</a:t>
            </a:r>
            <a:r>
              <a:rPr lang="en-US" altLang="zh-TW" sz="2400" dirty="0"/>
              <a:t>1</a:t>
            </a:r>
            <a:r>
              <a:rPr lang="zh-TW" altLang="en-US" sz="2400" dirty="0"/>
              <a:t>。</a:t>
            </a:r>
          </a:p>
        </p:txBody>
      </p:sp>
      <p:pic>
        <p:nvPicPr>
          <p:cNvPr id="5" name="圖片 4" descr="一張含有 寫生, 線條藝術, 藝術, 圖畫 的圖片&#10;&#10;自動產生的描述">
            <a:extLst>
              <a:ext uri="{FF2B5EF4-FFF2-40B4-BE49-F238E27FC236}">
                <a16:creationId xmlns:a16="http://schemas.microsoft.com/office/drawing/2014/main" id="{2F079C60-C6A4-55C0-A50B-6F1EC9323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414" y="5103048"/>
            <a:ext cx="3716586" cy="1754950"/>
          </a:xfrm>
          <a:prstGeom prst="rect">
            <a:avLst/>
          </a:prstGeom>
        </p:spPr>
      </p:pic>
    </p:spTree>
    <p:extLst>
      <p:ext uri="{BB962C8B-B14F-4D97-AF65-F5344CB8AC3E}">
        <p14:creationId xmlns:p14="http://schemas.microsoft.com/office/powerpoint/2010/main" val="280818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一張含有 文字, 字型, 網頁, 數字 的圖片&#10;&#10;自動產生的描述">
            <a:extLst>
              <a:ext uri="{FF2B5EF4-FFF2-40B4-BE49-F238E27FC236}">
                <a16:creationId xmlns:a16="http://schemas.microsoft.com/office/drawing/2014/main" id="{70176918-FD1B-6281-4AAF-18E5EC9CC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31" y="1407555"/>
            <a:ext cx="11400508" cy="4587638"/>
          </a:xfrm>
          <a:prstGeom prst="rect">
            <a:avLst/>
          </a:prstGeom>
        </p:spPr>
      </p:pic>
      <p:pic>
        <p:nvPicPr>
          <p:cNvPr id="10" name="圖片 9" descr="一張含有 寫生, 圖畫, 圖解, 線條藝術 的圖片&#10;&#10;自動產生的描述">
            <a:extLst>
              <a:ext uri="{FF2B5EF4-FFF2-40B4-BE49-F238E27FC236}">
                <a16:creationId xmlns:a16="http://schemas.microsoft.com/office/drawing/2014/main" id="{95EDBB0C-E36A-FAA8-F973-357A5F6D9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575" y="3519249"/>
            <a:ext cx="4161764" cy="2903961"/>
          </a:xfrm>
          <a:prstGeom prst="rect">
            <a:avLst/>
          </a:prstGeom>
        </p:spPr>
      </p:pic>
    </p:spTree>
    <p:extLst>
      <p:ext uri="{BB962C8B-B14F-4D97-AF65-F5344CB8AC3E}">
        <p14:creationId xmlns:p14="http://schemas.microsoft.com/office/powerpoint/2010/main" val="4203164647"/>
      </p:ext>
    </p:extLst>
  </p:cSld>
  <p:clrMapOvr>
    <a:masterClrMapping/>
  </p:clrMapOvr>
</p:sld>
</file>

<file path=ppt/theme/theme1.xml><?xml version="1.0" encoding="utf-8"?>
<a:theme xmlns:a="http://schemas.openxmlformats.org/drawingml/2006/main" name="多面向">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934</TotalTime>
  <Words>706</Words>
  <Application>Microsoft Office PowerPoint</Application>
  <PresentationFormat>寬螢幕</PresentationFormat>
  <Paragraphs>50</Paragraphs>
  <Slides>10</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Noto Sans TC</vt:lpstr>
      <vt:lpstr>Söhne</vt:lpstr>
      <vt:lpstr>system-ui</vt:lpstr>
      <vt:lpstr>YahooSans VF</vt:lpstr>
      <vt:lpstr>Arial</vt:lpstr>
      <vt:lpstr>Times New Roman</vt:lpstr>
      <vt:lpstr>Trebuchet MS</vt:lpstr>
      <vt:lpstr>Wingdings 3</vt:lpstr>
      <vt:lpstr>多面向</vt:lpstr>
      <vt:lpstr>PowerPoint 簡報</vt:lpstr>
      <vt:lpstr>程式交易操作心得分享 【程式設計_積木組】                        </vt:lpstr>
      <vt:lpstr>我的背景</vt:lpstr>
      <vt:lpstr>如何用量化的方式看待競賽期間大盤的走勢?長期與短期</vt:lpstr>
      <vt:lpstr>PowerPoint 簡報</vt:lpstr>
      <vt:lpstr>為何在競賽期間選擇該投資標的</vt:lpstr>
      <vt:lpstr>使用了什麼策略</vt:lpstr>
      <vt:lpstr>當初如何接觸到程式交易領域</vt:lpstr>
      <vt:lpstr>PowerPoint 簡報</vt:lpstr>
      <vt:lpstr>簡報結束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yiju lin</dc:creator>
  <cp:lastModifiedBy>C110156247</cp:lastModifiedBy>
  <cp:revision>13</cp:revision>
  <dcterms:created xsi:type="dcterms:W3CDTF">2023-08-07T02:12:14Z</dcterms:created>
  <dcterms:modified xsi:type="dcterms:W3CDTF">2023-08-25T09:57:02Z</dcterms:modified>
</cp:coreProperties>
</file>