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3" r:id="rId3"/>
    <p:sldId id="305" r:id="rId4"/>
    <p:sldId id="306" r:id="rId5"/>
    <p:sldId id="307" r:id="rId6"/>
    <p:sldId id="308" r:id="rId7"/>
    <p:sldId id="309" r:id="rId8"/>
    <p:sldId id="31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B3"/>
    <a:srgbClr val="ED6A43"/>
    <a:srgbClr val="795DA3"/>
    <a:srgbClr val="183691"/>
    <a:srgbClr val="A71D5D"/>
    <a:srgbClr val="969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5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1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8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2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3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5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9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08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79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340CC-C4C2-4B4E-BDDE-CC2A02CB427F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0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73020"/>
            <a:ext cx="9144000" cy="1270616"/>
          </a:xfrm>
        </p:spPr>
        <p:txBody>
          <a:bodyPr/>
          <a:lstStyle/>
          <a:p>
            <a:r>
              <a:rPr lang="ko-KR" altLang="en-US" smtClean="0">
                <a:latin typeface="+mn-ea"/>
                <a:ea typeface="+mn-ea"/>
                <a:cs typeface="Consolas" charset="0"/>
              </a:rPr>
              <a:t>자바스크립트의 이해</a:t>
            </a:r>
            <a:endParaRPr lang="ko-KR" altLang="en-US">
              <a:latin typeface="+mn-ea"/>
              <a:ea typeface="+mn-ea"/>
              <a:cs typeface="Consolas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44007"/>
            <a:ext cx="9144000" cy="1059025"/>
          </a:xfrm>
        </p:spPr>
        <p:txBody>
          <a:bodyPr anchor="b"/>
          <a:lstStyle/>
          <a:p>
            <a:pPr algn="r"/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2016. 12</a:t>
            </a:r>
          </a:p>
          <a:p>
            <a:pPr algn="r"/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UI</a:t>
            </a:r>
            <a:r>
              <a:rPr lang="ko-KR" altLang="en-US" smtClean="0">
                <a:latin typeface="Consolas" charset="0"/>
                <a:ea typeface="Consolas" charset="0"/>
                <a:cs typeface="Consolas" charset="0"/>
              </a:rPr>
              <a:t>개발</a:t>
            </a:r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ko-KR" altLang="en-US" smtClean="0">
                <a:latin typeface="Consolas" charset="0"/>
                <a:ea typeface="Consolas" charset="0"/>
                <a:cs typeface="Consolas" charset="0"/>
              </a:rPr>
              <a:t>팀 조영광</a:t>
            </a:r>
            <a:endParaRPr lang="ko-KR" alt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8303" y="3152001"/>
            <a:ext cx="6495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mtClean="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16. Primaive</a:t>
            </a:r>
            <a:endParaRPr lang="ko-KR" altLang="en-US" sz="30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 smtClean="0">
                <a:latin typeface="Consolas" pitchFamily="49" charset="0"/>
                <a:ea typeface="+mn-ea"/>
                <a:cs typeface="Consolas" charset="0"/>
              </a:rPr>
              <a:t>Primative wrapper object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4728127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s1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183691"/>
                </a:solidFill>
                <a:latin typeface="Consolas" panose="020B0609020204030204" pitchFamily="49" charset="0"/>
              </a:rPr>
              <a:t>'some text</a:t>
            </a:r>
            <a:r>
              <a:rPr lang="ko-KR" altLang="ko-KR" sz="2000" smtClean="0">
                <a:solidFill>
                  <a:srgbClr val="183691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ko-KR" sz="2000" smtClean="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s2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s1.</a:t>
            </a:r>
            <a:r>
              <a:rPr lang="ko-KR" altLang="ko-KR" sz="2000">
                <a:solidFill>
                  <a:srgbClr val="0086B3"/>
                </a:solidFill>
                <a:latin typeface="Consolas" panose="020B0609020204030204" pitchFamily="49" charset="0"/>
              </a:rPr>
              <a:t>substring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r>
              <a:rPr lang="ko-KR" altLang="ko-KR" sz="2000">
                <a:latin typeface="Consolas" panose="020B0609020204030204" pitchFamily="49" charset="0"/>
              </a:rPr>
              <a:t> </a:t>
            </a:r>
            <a:endParaRPr lang="en-US" altLang="ko-KR" sz="2000" smtClean="0">
              <a:latin typeface="Consolas" panose="020B0609020204030204" pitchFamily="49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>
              <a:latin typeface="Consolas" panose="020B0609020204030204" pitchFamily="49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 smtClean="0">
              <a:latin typeface="Consolas" panose="020B0609020204030204" pitchFamily="49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>
              <a:latin typeface="Consolas" panose="020B0609020204030204" pitchFamily="49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 smtClean="0">
              <a:latin typeface="Consolas" panose="020B0609020204030204" pitchFamily="49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ko-KR" sz="2000" smtClean="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s1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795DA3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>
                <a:solidFill>
                  <a:srgbClr val="183691"/>
                </a:solidFill>
                <a:latin typeface="Consolas" panose="020B0609020204030204" pitchFamily="49" charset="0"/>
              </a:rPr>
              <a:t>'some text</a:t>
            </a:r>
            <a:r>
              <a:rPr lang="ko-KR" altLang="ko-KR" sz="2000" smtClean="0">
                <a:solidFill>
                  <a:srgbClr val="183691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ko-KR" sz="2000" smtClean="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s2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s1.</a:t>
            </a:r>
            <a:r>
              <a:rPr lang="ko-KR" altLang="ko-KR" sz="2000">
                <a:solidFill>
                  <a:srgbClr val="0086B3"/>
                </a:solidFill>
                <a:latin typeface="Consolas" panose="020B0609020204030204" pitchFamily="49" charset="0"/>
              </a:rPr>
              <a:t>substring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s1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0086B3"/>
                </a:solidFill>
                <a:latin typeface="Consolas" panose="020B0609020204030204" pitchFamily="49" charset="0"/>
              </a:rPr>
              <a:t>null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ko-KR" altLang="ko-KR" sz="2000">
                <a:latin typeface="Consolas" panose="020B0609020204030204" pitchFamily="49" charset="0"/>
              </a:rPr>
              <a:t> 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 smtClean="0">
              <a:latin typeface="Consolas" panose="020B0609020204030204" pitchFamily="49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s1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183691"/>
                </a:solidFill>
                <a:latin typeface="Consolas" panose="020B0609020204030204" pitchFamily="49" charset="0"/>
              </a:rPr>
              <a:t>'some </a:t>
            </a:r>
            <a:r>
              <a:rPr lang="ko-KR" altLang="ko-KR" sz="2000">
                <a:solidFill>
                  <a:srgbClr val="183691"/>
                </a:solidFill>
                <a:latin typeface="Consolas" panose="020B0609020204030204" pitchFamily="49" charset="0"/>
              </a:rPr>
              <a:t>text</a:t>
            </a:r>
            <a:r>
              <a:rPr lang="ko-KR" altLang="ko-KR" sz="2000" smtClean="0">
                <a:solidFill>
                  <a:srgbClr val="183691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s1.</a:t>
            </a:r>
            <a:r>
              <a:rPr lang="ko-KR" altLang="ko-KR" sz="2000" smtClean="0">
                <a:solidFill>
                  <a:srgbClr val="0086B3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183691"/>
                </a:solidFill>
                <a:latin typeface="Consolas" panose="020B0609020204030204" pitchFamily="49" charset="0"/>
              </a:rPr>
              <a:t>'red</a:t>
            </a:r>
            <a:r>
              <a:rPr lang="ko-KR" altLang="ko-KR" sz="2000" smtClean="0">
                <a:solidFill>
                  <a:srgbClr val="183691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s1.</a:t>
            </a:r>
            <a:r>
              <a:rPr lang="ko-KR" altLang="ko-KR" sz="2000" smtClean="0">
                <a:solidFill>
                  <a:srgbClr val="0086B3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ko-KR" altLang="ko-KR" sz="1800">
                <a:latin typeface="Consolas" panose="020B0609020204030204" pitchFamily="49" charset="0"/>
              </a:rPr>
              <a:t> </a:t>
            </a:r>
            <a:endParaRPr lang="en-US" altLang="ko-KR" sz="20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779818" y="2152996"/>
            <a:ext cx="457200" cy="108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55716" y="3465513"/>
            <a:ext cx="4846320" cy="973483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4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 smtClean="0">
                <a:latin typeface="Consolas" pitchFamily="49" charset="0"/>
                <a:ea typeface="+mn-ea"/>
                <a:cs typeface="Consolas" charset="0"/>
              </a:rPr>
              <a:t>Boolean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4728127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trueObj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795DA3"/>
                </a:solidFill>
                <a:latin typeface="Consolas" panose="020B0609020204030204" pitchFamily="49" charset="0"/>
              </a:rPr>
              <a:t>Boolean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>
                <a:solidFill>
                  <a:srgbClr val="0086B3"/>
                </a:solidFill>
                <a:latin typeface="Consolas" panose="020B0609020204030204" pitchFamily="49" charset="0"/>
              </a:rPr>
              <a:t>true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smtClean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falseObj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795DA3"/>
                </a:solidFill>
                <a:latin typeface="Consolas" panose="020B0609020204030204" pitchFamily="49" charset="0"/>
              </a:rPr>
              <a:t>Boolean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>
                <a:solidFill>
                  <a:srgbClr val="0086B3"/>
                </a:solidFill>
                <a:latin typeface="Consolas" panose="020B0609020204030204" pitchFamily="49" charset="0"/>
              </a:rPr>
              <a:t>false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trueObj.</a:t>
            </a:r>
            <a:r>
              <a:rPr lang="ko-KR" altLang="ko-KR" sz="2000" smtClean="0">
                <a:solidFill>
                  <a:srgbClr val="0086B3"/>
                </a:solidFill>
                <a:latin typeface="Consolas" panose="020B0609020204030204" pitchFamily="49" charset="0"/>
              </a:rPr>
              <a:t>valueOf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trueObj.</a:t>
            </a:r>
            <a:r>
              <a:rPr lang="ko-KR" altLang="ko-KR" sz="2000" smtClean="0">
                <a:solidFill>
                  <a:srgbClr val="0086B3"/>
                </a:solidFill>
                <a:latin typeface="Consolas" panose="020B0609020204030204" pitchFamily="49" charset="0"/>
              </a:rPr>
              <a:t>toString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falseObj.</a:t>
            </a:r>
            <a:r>
              <a:rPr lang="ko-KR" altLang="ko-KR" sz="2000" smtClean="0">
                <a:solidFill>
                  <a:srgbClr val="0086B3"/>
                </a:solidFill>
                <a:latin typeface="Consolas" panose="020B0609020204030204" pitchFamily="49" charset="0"/>
              </a:rPr>
              <a:t>valueOf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falseObj.</a:t>
            </a:r>
            <a:r>
              <a:rPr lang="ko-KR" altLang="ko-KR" sz="2000" smtClean="0">
                <a:solidFill>
                  <a:srgbClr val="0086B3"/>
                </a:solidFill>
                <a:latin typeface="Consolas" panose="020B0609020204030204" pitchFamily="49" charset="0"/>
              </a:rPr>
              <a:t>toString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r>
              <a:rPr lang="ko-KR" altLang="ko-KR" sz="1800"/>
              <a:t> </a:t>
            </a:r>
            <a:endParaRPr lang="ko-KR" altLang="ko-KR" sz="4800"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 smtClean="0">
                <a:latin typeface="Consolas" pitchFamily="49" charset="0"/>
                <a:ea typeface="+mn-ea"/>
                <a:cs typeface="Consolas" charset="0"/>
              </a:rPr>
              <a:t>Boolean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5035903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result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falseObj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&amp;&amp;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0086B3"/>
                </a:solidFill>
                <a:latin typeface="Consolas" panose="020B0609020204030204" pitchFamily="49" charset="0"/>
              </a:rPr>
              <a:t>true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result;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smtClean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falseValue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0086B3"/>
                </a:solidFill>
                <a:latin typeface="Consolas" panose="020B0609020204030204" pitchFamily="49" charset="0"/>
              </a:rPr>
              <a:t>false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20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result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falseValue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&amp;&amp;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0086B3"/>
                </a:solidFill>
                <a:latin typeface="Consolas" panose="020B0609020204030204" pitchFamily="49" charset="0"/>
              </a:rPr>
              <a:t>true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result;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0086B3"/>
                </a:solidFill>
                <a:latin typeface="Consolas" panose="020B0609020204030204" pitchFamily="49" charset="0"/>
              </a:rPr>
              <a:t>Boolean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(trueObj);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0086B3"/>
                </a:solidFill>
                <a:latin typeface="Consolas" panose="020B0609020204030204" pitchFamily="49" charset="0"/>
              </a:rPr>
              <a:t>Boolean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(falseObj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r>
              <a:rPr lang="ko-KR" altLang="ko-KR" sz="1800">
                <a:latin typeface="Consolas" panose="020B0609020204030204" pitchFamily="49" charset="0"/>
              </a:rPr>
              <a:t> </a:t>
            </a:r>
            <a:endParaRPr lang="ko-KR" altLang="ko-KR" sz="48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8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 smtClean="0">
                <a:latin typeface="Consolas" pitchFamily="49" charset="0"/>
                <a:ea typeface="+mn-ea"/>
                <a:cs typeface="Consolas" charset="0"/>
              </a:rPr>
              <a:t>Number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5035903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numberObj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795DA3"/>
                </a:solidFill>
                <a:latin typeface="Consolas" panose="020B0609020204030204" pitchFamily="49" charset="0"/>
              </a:rPr>
              <a:t>Number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numberObj.</a:t>
            </a:r>
            <a:r>
              <a:rPr lang="ko-KR" altLang="ko-KR" sz="2000" smtClean="0">
                <a:solidFill>
                  <a:srgbClr val="0086B3"/>
                </a:solidFill>
                <a:latin typeface="Consolas" panose="020B0609020204030204" pitchFamily="49" charset="0"/>
              </a:rPr>
              <a:t>valueOf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numberObj.</a:t>
            </a:r>
            <a:r>
              <a:rPr lang="ko-KR" altLang="ko-KR" sz="2000" smtClean="0">
                <a:solidFill>
                  <a:srgbClr val="0086B3"/>
                </a:solidFill>
                <a:latin typeface="Consolas" panose="020B0609020204030204" pitchFamily="49" charset="0"/>
              </a:rPr>
              <a:t>toString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numberObj.</a:t>
            </a:r>
            <a:r>
              <a:rPr lang="ko-KR" altLang="ko-KR" sz="2000" smtClean="0">
                <a:solidFill>
                  <a:srgbClr val="0086B3"/>
                </a:solidFill>
                <a:latin typeface="Consolas" panose="020B0609020204030204" pitchFamily="49" charset="0"/>
              </a:rPr>
              <a:t>toLocaleString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numberValue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A71D5D"/>
                </a:solidFill>
                <a:latin typeface="Consolas" panose="020B0609020204030204" pitchFamily="49" charset="0"/>
              </a:rPr>
              <a:t>typeof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numberObj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A71D5D"/>
                </a:solidFill>
                <a:latin typeface="Consolas" panose="020B0609020204030204" pitchFamily="49" charset="0"/>
              </a:rPr>
              <a:t>typeof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numberValue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numberObj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instanceof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0086B3"/>
                </a:solidFill>
                <a:latin typeface="Consolas" panose="020B0609020204030204" pitchFamily="49" charset="0"/>
              </a:rPr>
              <a:t>Number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numberValue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instanceof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0086B3"/>
                </a:solidFill>
                <a:latin typeface="Consolas" panose="020B0609020204030204" pitchFamily="49" charset="0"/>
              </a:rPr>
              <a:t>Number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ko-KR" altLang="ko-KR" sz="20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4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 smtClean="0">
                <a:latin typeface="Consolas" pitchFamily="49" charset="0"/>
                <a:ea typeface="+mn-ea"/>
                <a:cs typeface="Consolas" charset="0"/>
              </a:rPr>
              <a:t>String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4728127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strObject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795DA3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>
                <a:solidFill>
                  <a:srgbClr val="183691"/>
                </a:solidFill>
                <a:latin typeface="Consolas" panose="020B0609020204030204" pitchFamily="49" charset="0"/>
              </a:rPr>
              <a:t>'hello </a:t>
            </a:r>
            <a:r>
              <a:rPr lang="ko-KR" altLang="ko-KR" sz="2000">
                <a:solidFill>
                  <a:srgbClr val="183691"/>
                </a:solidFill>
                <a:latin typeface="Consolas" panose="020B0609020204030204" pitchFamily="49" charset="0"/>
              </a:rPr>
              <a:t>world</a:t>
            </a:r>
            <a:r>
              <a:rPr lang="ko-KR" altLang="ko-KR" sz="2000" smtClean="0">
                <a:solidFill>
                  <a:srgbClr val="183691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strObject.</a:t>
            </a:r>
            <a:r>
              <a:rPr lang="ko-KR" altLang="ko-KR" sz="2000" smtClean="0">
                <a:solidFill>
                  <a:srgbClr val="0086B3"/>
                </a:solidFill>
                <a:latin typeface="Consolas" panose="020B0609020204030204" pitchFamily="49" charset="0"/>
              </a:rPr>
              <a:t>valueOf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strObject.</a:t>
            </a:r>
            <a:r>
              <a:rPr lang="ko-KR" altLang="ko-KR" sz="2000" smtClean="0">
                <a:solidFill>
                  <a:srgbClr val="0086B3"/>
                </a:solidFill>
                <a:latin typeface="Consolas" panose="020B0609020204030204" pitchFamily="49" charset="0"/>
              </a:rPr>
              <a:t>toLocaleString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strObject.</a:t>
            </a:r>
            <a:r>
              <a:rPr lang="ko-KR" altLang="ko-KR" sz="2000" smtClean="0">
                <a:solidFill>
                  <a:srgbClr val="0086B3"/>
                </a:solidFill>
                <a:latin typeface="Consolas" panose="020B0609020204030204" pitchFamily="49" charset="0"/>
              </a:rPr>
              <a:t>toString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strObject.</a:t>
            </a:r>
            <a:r>
              <a:rPr lang="ko-KR" altLang="ko-KR" sz="2000" smtClean="0">
                <a:solidFill>
                  <a:srgbClr val="0086B3"/>
                </a:solidFill>
                <a:latin typeface="Consolas" panose="020B0609020204030204" pitchFamily="49" charset="0"/>
              </a:rPr>
              <a:t>length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strObject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795DA3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>
                <a:solidFill>
                  <a:srgbClr val="183691"/>
                </a:solidFill>
                <a:latin typeface="Consolas" panose="020B0609020204030204" pitchFamily="49" charset="0"/>
              </a:rPr>
              <a:t>'hello </a:t>
            </a:r>
            <a:r>
              <a:rPr lang="ko-KR" altLang="ko-KR" sz="2000">
                <a:solidFill>
                  <a:srgbClr val="183691"/>
                </a:solidFill>
                <a:latin typeface="Consolas" panose="020B0609020204030204" pitchFamily="49" charset="0"/>
              </a:rPr>
              <a:t>world</a:t>
            </a:r>
            <a:r>
              <a:rPr lang="ko-KR" altLang="ko-KR" sz="2000" smtClean="0">
                <a:solidFill>
                  <a:srgbClr val="183691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strObject.</a:t>
            </a:r>
            <a:r>
              <a:rPr lang="ko-KR" altLang="ko-KR" sz="2000" smtClean="0">
                <a:solidFill>
                  <a:srgbClr val="0086B3"/>
                </a:solidFill>
                <a:latin typeface="Consolas" panose="020B0609020204030204" pitchFamily="49" charset="0"/>
              </a:rPr>
              <a:t>charAt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smtClean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strObject.</a:t>
            </a:r>
            <a:r>
              <a:rPr lang="ko-KR" altLang="ko-KR" sz="2000" smtClean="0">
                <a:solidFill>
                  <a:srgbClr val="0086B3"/>
                </a:solidFill>
                <a:latin typeface="Consolas" panose="020B0609020204030204" pitchFamily="49" charset="0"/>
              </a:rPr>
              <a:t>charCodeAt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smtClean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strObject[</a:t>
            </a:r>
            <a:r>
              <a:rPr lang="ko-KR" altLang="ko-KR" sz="2000" smtClean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]; </a:t>
            </a:r>
            <a:r>
              <a:rPr lang="ko-KR" altLang="ko-KR" sz="2000">
                <a:solidFill>
                  <a:srgbClr val="969896"/>
                </a:solidFill>
                <a:latin typeface="Consolas" panose="020B0609020204030204" pitchFamily="49" charset="0"/>
              </a:rPr>
              <a:t>// ES5+ ( IE8 까지는 지원 </a:t>
            </a:r>
            <a:r>
              <a:rPr lang="ko-KR" altLang="ko-KR" sz="2000">
                <a:solidFill>
                  <a:srgbClr val="969896"/>
                </a:solidFill>
                <a:latin typeface="Consolas" panose="020B0609020204030204" pitchFamily="49" charset="0"/>
              </a:rPr>
              <a:t>)</a:t>
            </a:r>
            <a:r>
              <a:rPr lang="ko-KR" altLang="ko-KR" sz="2000">
                <a:latin typeface="Consolas" panose="020B0609020204030204" pitchFamily="49" charset="0"/>
              </a:rPr>
              <a:t> </a:t>
            </a:r>
            <a:endParaRPr lang="en-US" altLang="ko-KR" sz="20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9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 smtClean="0">
                <a:latin typeface="Consolas" pitchFamily="49" charset="0"/>
                <a:ea typeface="+mn-ea"/>
                <a:cs typeface="Consolas" charset="0"/>
              </a:rPr>
              <a:t>String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4728127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str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183691"/>
                </a:solidFill>
                <a:latin typeface="Consolas" panose="020B0609020204030204" pitchFamily="49" charset="0"/>
              </a:rPr>
              <a:t>'hello </a:t>
            </a:r>
            <a:r>
              <a:rPr lang="ko-KR" altLang="ko-KR" sz="2000" smtClean="0">
                <a:solidFill>
                  <a:srgbClr val="183691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result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str.</a:t>
            </a:r>
            <a:r>
              <a:rPr lang="ko-KR" altLang="ko-KR" sz="2000">
                <a:solidFill>
                  <a:srgbClr val="0086B3"/>
                </a:solidFill>
                <a:latin typeface="Consolas" panose="020B0609020204030204" pitchFamily="49" charset="0"/>
              </a:rPr>
              <a:t>concat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>
                <a:solidFill>
                  <a:srgbClr val="183691"/>
                </a:solidFill>
                <a:latin typeface="Consolas" panose="020B0609020204030204" pitchFamily="49" charset="0"/>
              </a:rPr>
              <a:t>'world</a:t>
            </a:r>
            <a:r>
              <a:rPr lang="ko-KR" altLang="ko-KR" sz="2000" smtClean="0">
                <a:solidFill>
                  <a:srgbClr val="183691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result;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result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str.</a:t>
            </a:r>
            <a:r>
              <a:rPr lang="ko-KR" altLang="ko-KR" sz="2000">
                <a:solidFill>
                  <a:srgbClr val="0086B3"/>
                </a:solidFill>
                <a:latin typeface="Consolas" panose="020B0609020204030204" pitchFamily="49" charset="0"/>
              </a:rPr>
              <a:t>concat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>
                <a:solidFill>
                  <a:srgbClr val="183691"/>
                </a:solidFill>
                <a:latin typeface="Consolas" panose="020B0609020204030204" pitchFamily="49" charset="0"/>
              </a:rPr>
              <a:t>'world</a:t>
            </a:r>
            <a:r>
              <a:rPr lang="ko-KR" altLang="ko-KR" sz="2000">
                <a:solidFill>
                  <a:srgbClr val="183691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smtClean="0">
                <a:solidFill>
                  <a:srgbClr val="183691"/>
                </a:solidFill>
                <a:latin typeface="Consolas" panose="020B0609020204030204" pitchFamily="49" charset="0"/>
              </a:rPr>
              <a:t>'!!'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result;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str;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smtClean="0">
              <a:solidFill>
                <a:srgbClr val="96989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969896"/>
                </a:solidFill>
                <a:latin typeface="Consolas" panose="020B0609020204030204" pitchFamily="49" charset="0"/>
              </a:rPr>
              <a:t>// concat() 메서드가 문자열을 합치는 목적으로 만들어졌지만,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969896"/>
                </a:solidFill>
                <a:latin typeface="Consolas" panose="020B0609020204030204" pitchFamily="49" charset="0"/>
              </a:rPr>
              <a:t>// + 연산자가 더 자주 쓰이며 문자열을 여러 개 합칠 때도</a:t>
            </a:r>
            <a:endParaRPr lang="en-US" altLang="ko-KR" sz="2000" smtClean="0">
              <a:solidFill>
                <a:srgbClr val="96989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smtClean="0">
                <a:solidFill>
                  <a:srgbClr val="969896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smtClean="0">
                <a:solidFill>
                  <a:srgbClr val="969896"/>
                </a:solidFill>
                <a:latin typeface="Consolas" panose="020B0609020204030204" pitchFamily="49" charset="0"/>
              </a:rPr>
              <a:t>concat() 메서드보다 더 빨리 동작한다.</a:t>
            </a:r>
            <a:endParaRPr lang="en-US" altLang="ko-KR" sz="20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str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str </a:t>
            </a:r>
            <a:r>
              <a:rPr lang="ko-KR" altLang="ko-KR" sz="2000">
                <a:solidFill>
                  <a:srgbClr val="A71D5D"/>
                </a:solidFill>
                <a:latin typeface="Consolas" panose="020B0609020204030204" pitchFamily="49" charset="0"/>
              </a:rPr>
              <a:t>+</a:t>
            </a:r>
            <a:r>
              <a:rPr lang="ko-KR" altLang="ko-KR" sz="20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>
                <a:solidFill>
                  <a:srgbClr val="183691"/>
                </a:solidFill>
                <a:latin typeface="Consolas" panose="020B0609020204030204" pitchFamily="49" charset="0"/>
              </a:rPr>
              <a:t>'world</a:t>
            </a:r>
            <a:r>
              <a:rPr lang="ko-KR" altLang="ko-KR" sz="2000" smtClean="0">
                <a:solidFill>
                  <a:srgbClr val="183691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20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smtClean="0">
                <a:solidFill>
                  <a:srgbClr val="333333"/>
                </a:solidFill>
                <a:latin typeface="Consolas" panose="020B0609020204030204" pitchFamily="49" charset="0"/>
              </a:rPr>
              <a:t>str;</a:t>
            </a:r>
            <a:endParaRPr lang="ko-KR" altLang="ko-KR" sz="4800"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73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 smtClean="0">
                <a:latin typeface="Consolas" pitchFamily="49" charset="0"/>
                <a:ea typeface="+mn-ea"/>
                <a:cs typeface="Consolas" charset="0"/>
              </a:rPr>
              <a:t>String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5312902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str.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slice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);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str.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substring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);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str.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substr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);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str.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slice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7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);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str.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substring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7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);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str.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substr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7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);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rgbClr val="969896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// </a:t>
            </a:r>
            <a:r>
              <a:rPr kumimoji="0" lang="ko-KR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매개변수에 </a:t>
            </a:r>
            <a:r>
              <a:rPr kumimoji="0" lang="ko-KR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음수가 들어가면</a:t>
            </a:r>
            <a:r>
              <a:rPr kumimoji="0" lang="ko-KR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,</a:t>
            </a:r>
            <a:r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slice</a:t>
            </a:r>
            <a:r>
              <a:rPr kumimoji="0" lang="ko-KR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는 음수에 length를 더한값을 </a:t>
            </a:r>
            <a:r>
              <a:rPr kumimoji="0" lang="ko-KR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사용</a:t>
            </a: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// </a:t>
            </a:r>
            <a:r>
              <a:rPr kumimoji="0" lang="ko-KR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substring</a:t>
            </a:r>
            <a:r>
              <a:rPr kumimoji="0" lang="ko-KR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은 음수를 모두 0을 </a:t>
            </a:r>
            <a:r>
              <a:rPr kumimoji="0" lang="ko-KR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사용</a:t>
            </a: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// </a:t>
            </a:r>
            <a:r>
              <a:rPr kumimoji="0" lang="ko-KR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substr </a:t>
            </a:r>
            <a:r>
              <a:rPr kumimoji="0" lang="ko-KR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첫번째 매개변수에 음수가 </a:t>
            </a:r>
            <a:r>
              <a:rPr kumimoji="0" lang="ko-KR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들어가면 </a:t>
            </a:r>
            <a:r>
              <a:rPr kumimoji="0" lang="ko-KR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length를 </a:t>
            </a:r>
            <a:r>
              <a:rPr kumimoji="0" lang="ko-KR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더</a:t>
            </a: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하고</a:t>
            </a:r>
            <a:r>
              <a:rPr kumimoji="0" lang="ko-KR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,</a:t>
            </a:r>
            <a:r>
              <a:rPr lang="en-US" altLang="ko-KR" sz="1400" smtClean="0">
                <a:solidFill>
                  <a:srgbClr val="96989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두번째 매개변수</a:t>
            </a:r>
            <a:r>
              <a:rPr lang="ko-KR" altLang="en-US" sz="1400">
                <a:solidFill>
                  <a:srgbClr val="96989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에</a:t>
            </a:r>
            <a:r>
              <a:rPr kumimoji="0" lang="ko-KR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음수가 들어가면 0을 사용</a:t>
            </a: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str.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slice</a:t>
            </a:r>
            <a:r>
              <a:rPr kumimoji="0" lang="ko-KR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);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str.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substring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);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str.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substr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);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str.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slice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);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str.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substring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);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str.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substr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);</a:t>
            </a:r>
            <a:r>
              <a:rPr kumimoji="0" lang="ko-KR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ko-KR" sz="4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3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225</Words>
  <Application>Microsoft Office PowerPoint</Application>
  <PresentationFormat>와이드스크린</PresentationFormat>
  <Paragraphs>103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Consolas</vt:lpstr>
      <vt:lpstr>Wingdings</vt:lpstr>
      <vt:lpstr>Office 테마</vt:lpstr>
      <vt:lpstr>자바스크립트의 이해</vt:lpstr>
      <vt:lpstr>Primative wrapper object</vt:lpstr>
      <vt:lpstr>Boolean</vt:lpstr>
      <vt:lpstr>Boolean</vt:lpstr>
      <vt:lpstr>Number</vt:lpstr>
      <vt:lpstr>String</vt:lpstr>
      <vt:lpstr>String</vt:lpstr>
      <vt:lpstr>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자바스크립트의 이해</dc:title>
  <dc:creator>choyoungkwang</dc:creator>
  <cp:lastModifiedBy>choyoungkwang</cp:lastModifiedBy>
  <cp:revision>226</cp:revision>
  <dcterms:created xsi:type="dcterms:W3CDTF">2016-10-19T12:49:10Z</dcterms:created>
  <dcterms:modified xsi:type="dcterms:W3CDTF">2016-12-11T13:39:50Z</dcterms:modified>
</cp:coreProperties>
</file>