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8183-C8F5-4FE3-A554-6EB4A9F2D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B649-74FB-46DC-A9BF-554CD2865E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8183-C8F5-4FE3-A554-6EB4A9F2D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B649-74FB-46DC-A9BF-554CD2865E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8183-C8F5-4FE3-A554-6EB4A9F2D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B649-74FB-46DC-A9BF-554CD2865E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8183-C8F5-4FE3-A554-6EB4A9F2D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B649-74FB-46DC-A9BF-554CD2865E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8183-C8F5-4FE3-A554-6EB4A9F2D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B649-74FB-46DC-A9BF-554CD2865E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8183-C8F5-4FE3-A554-6EB4A9F2D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B649-74FB-46DC-A9BF-554CD2865E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8183-C8F5-4FE3-A554-6EB4A9F2D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B649-74FB-46DC-A9BF-554CD2865E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8183-C8F5-4FE3-A554-6EB4A9F2D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B649-74FB-46DC-A9BF-554CD2865E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8183-C8F5-4FE3-A554-6EB4A9F2D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B649-74FB-46DC-A9BF-554CD2865E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8183-C8F5-4FE3-A554-6EB4A9F2D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B649-74FB-46DC-A9BF-554CD2865E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8183-C8F5-4FE3-A554-6EB4A9F2D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B649-74FB-46DC-A9BF-554CD2865E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A8183-C8F5-4FE3-A554-6EB4A9F2D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EB649-74FB-46DC-A9BF-554CD2865E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xxhc.shengda.edu.cn/__local/D/5C/F7/31E99B1C46969CE6B2E44B80061_46A06C8B_EB3A1.pdf" TargetMode="Externa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0535" y="765313"/>
            <a:ext cx="7690930" cy="4265558"/>
          </a:xfrm>
          <a:prstGeom prst="rect">
            <a:avLst/>
          </a:prstGeom>
        </p:spPr>
      </p:pic>
      <p:sp>
        <p:nvSpPr>
          <p:cNvPr id="6" name="箭头: 下 5"/>
          <p:cNvSpPr/>
          <p:nvPr/>
        </p:nvSpPr>
        <p:spPr>
          <a:xfrm rot="6292541">
            <a:off x="3037123" y="1739038"/>
            <a:ext cx="147936" cy="30013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78904" y="1789044"/>
            <a:ext cx="1898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这里是不是起一个名字，比如：</a:t>
            </a:r>
            <a:endParaRPr lang="en-US" altLang="zh-CN" dirty="0"/>
          </a:p>
          <a:p>
            <a:r>
              <a:rPr lang="en-US" altLang="zh-CN" dirty="0" err="1"/>
              <a:t>DataGuardian</a:t>
            </a:r>
            <a:r>
              <a:rPr lang="en-US" altLang="zh-CN" dirty="0"/>
              <a:t> AI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852" y="445105"/>
            <a:ext cx="9846365" cy="3554525"/>
          </a:xfrm>
          <a:prstGeom prst="rect">
            <a:avLst/>
          </a:prstGeom>
        </p:spPr>
      </p:pic>
      <p:sp>
        <p:nvSpPr>
          <p:cNvPr id="6" name="箭头: 下 5"/>
          <p:cNvSpPr/>
          <p:nvPr/>
        </p:nvSpPr>
        <p:spPr>
          <a:xfrm flipH="1">
            <a:off x="2314440" y="3158435"/>
            <a:ext cx="130585" cy="168238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13136" y="4144282"/>
            <a:ext cx="3657601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自动识别文本中个人信息和敏感个人信息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highlight>
                  <a:srgbClr val="FFFF00"/>
                </a:highlight>
              </a:rPr>
              <a:t>（除了识别文本，是否可以增加上传附件的功能，包括图片、</a:t>
            </a:r>
            <a:r>
              <a:rPr lang="en-US" altLang="zh-CN" dirty="0">
                <a:highlight>
                  <a:srgbClr val="FFFF00"/>
                </a:highlight>
              </a:rPr>
              <a:t>word</a:t>
            </a:r>
            <a:r>
              <a:rPr lang="zh-CN" altLang="en-US" dirty="0">
                <a:highlight>
                  <a:srgbClr val="FFFF00"/>
                </a:highlight>
              </a:rPr>
              <a:t>、</a:t>
            </a:r>
            <a:r>
              <a:rPr lang="en-US" altLang="zh-CN" dirty="0">
                <a:highlight>
                  <a:srgbClr val="FFFF00"/>
                </a:highlight>
              </a:rPr>
              <a:t>excel</a:t>
            </a:r>
            <a:r>
              <a:rPr lang="zh-CN" altLang="en-US" dirty="0">
                <a:highlight>
                  <a:srgbClr val="FFFF00"/>
                </a:highlight>
              </a:rPr>
              <a:t>等）</a:t>
            </a:r>
            <a:endParaRPr lang="zh-CN" altLang="en-US" dirty="0">
              <a:highlight>
                <a:srgbClr val="FFFF00"/>
              </a:highlight>
            </a:endParaRPr>
          </a:p>
          <a:p>
            <a:r>
              <a:rPr lang="en-US" altLang="zh-CN" dirty="0">
                <a:highlight>
                  <a:srgbClr val="FFFF00"/>
                </a:highlight>
              </a:rPr>
              <a:t>(</a:t>
            </a:r>
            <a:r>
              <a:rPr lang="zh-CN" altLang="en-US" dirty="0">
                <a:highlight>
                  <a:srgbClr val="FFFF00"/>
                </a:highlight>
              </a:rPr>
              <a:t>上传带来的风险，需要说明不保存文件，技术上的实现也需要解释</a:t>
            </a:r>
            <a:r>
              <a:rPr lang="en-US" altLang="zh-CN" dirty="0">
                <a:highlight>
                  <a:srgbClr val="FFFF00"/>
                </a:highlight>
              </a:rPr>
              <a:t>)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>
              <a:highlight>
                <a:srgbClr val="FFFF00"/>
              </a:highligh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80283" y="4840824"/>
            <a:ext cx="2884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对个人信息进行去智能脱敏，降低可识别性和隐私风险</a:t>
            </a:r>
            <a:endParaRPr lang="zh-CN" altLang="en-US" dirty="0"/>
          </a:p>
        </p:txBody>
      </p:sp>
      <p:sp>
        <p:nvSpPr>
          <p:cNvPr id="10" name="箭头: 下 9"/>
          <p:cNvSpPr/>
          <p:nvPr/>
        </p:nvSpPr>
        <p:spPr>
          <a:xfrm flipH="1">
            <a:off x="5965415" y="3429001"/>
            <a:ext cx="130584" cy="14118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/>
          <p:cNvSpPr/>
          <p:nvPr/>
        </p:nvSpPr>
        <p:spPr>
          <a:xfrm flipH="1">
            <a:off x="8803035" y="3429001"/>
            <a:ext cx="130584" cy="14118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966213" y="4840824"/>
            <a:ext cx="2884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进行个人信息保护影响评估（</a:t>
            </a:r>
            <a:r>
              <a:rPr lang="en-US" altLang="zh-CN" dirty="0"/>
              <a:t>PIA</a:t>
            </a:r>
            <a:r>
              <a:rPr lang="zh-CN" altLang="en-US" dirty="0"/>
              <a:t>），识别合规风险，匹配处置建议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32271" y="365125"/>
            <a:ext cx="6721529" cy="5624325"/>
          </a:xfrm>
        </p:spPr>
      </p:pic>
      <p:sp>
        <p:nvSpPr>
          <p:cNvPr id="6" name="文本框 5"/>
          <p:cNvSpPr txBox="1"/>
          <p:nvPr/>
        </p:nvSpPr>
        <p:spPr>
          <a:xfrm>
            <a:off x="541655" y="714375"/>
            <a:ext cx="3832225" cy="51231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PII</a:t>
            </a:r>
            <a:r>
              <a:rPr lang="zh-CN" altLang="en-US" dirty="0"/>
              <a:t>检测的功能试了一下，功能是</a:t>
            </a:r>
            <a:r>
              <a:rPr lang="en-US" altLang="zh-CN" dirty="0"/>
              <a:t>ok</a:t>
            </a:r>
            <a:r>
              <a:rPr lang="zh-CN" altLang="en-US" dirty="0"/>
              <a:t>的，但可能因为知识库还不完善，不是很准确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可以在</a:t>
            </a:r>
            <a:r>
              <a:rPr lang="en-US" altLang="zh-CN" dirty="0"/>
              <a:t>PII</a:t>
            </a:r>
            <a:r>
              <a:rPr lang="zh-CN" altLang="en-US" dirty="0"/>
              <a:t>检测这里增加一个选择所属行业的选项，选择不同的行业调用不同的知识库，增加准确度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《敏感个人信息</a:t>
            </a:r>
            <a:r>
              <a:rPr lang="zh-CN" altLang="en-US" dirty="0"/>
              <a:t>识别指南》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马尔可夫</a:t>
            </a:r>
            <a:r>
              <a:rPr lang="zh-CN" altLang="en-US" dirty="0"/>
              <a:t>决策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高级功能：支持用户定义</a:t>
            </a:r>
            <a:r>
              <a:rPr lang="zh-CN" altLang="en-US" dirty="0"/>
              <a:t>规则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22042" t="-3935" r="27354"/>
          <a:stretch>
            <a:fillRect/>
          </a:stretch>
        </p:blipFill>
        <p:spPr>
          <a:xfrm>
            <a:off x="5667181" y="1523275"/>
            <a:ext cx="4323522" cy="3811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9625" y="1425575"/>
            <a:ext cx="456184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现在去标识化的功能还比较初步，可以看看国标 个人信息去标识化指南，看看是不是可以多加一些去标识化的不同实现方式，给用户可以选择不同的去标识化手段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国标链接：</a:t>
            </a:r>
            <a:r>
              <a:rPr lang="en-US" altLang="zh-CN" dirty="0">
                <a:hlinkClick r:id="rId2"/>
              </a:rPr>
              <a:t>https://xxhc.shengda.edu.cn/__local/D/5C/F7/31E99B1C46969CE6B2E44B80061_46A06C8B_EB3A1.pdf</a:t>
            </a:r>
            <a:endParaRPr lang="en-US" altLang="zh-CN" dirty="0">
              <a:hlinkClick r:id="rId2"/>
            </a:endParaRPr>
          </a:p>
          <a:p>
            <a:endParaRPr lang="en-US" altLang="zh-CN" dirty="0">
              <a:hlinkClick r:id="rId2"/>
            </a:endParaRPr>
          </a:p>
          <a:p>
            <a:r>
              <a:rPr lang="zh-CN" altLang="en-US" dirty="0">
                <a:hlinkClick r:id="rId2"/>
              </a:rPr>
              <a:t>去标识化：</a:t>
            </a:r>
            <a:r>
              <a:rPr lang="en-US" altLang="zh-CN" dirty="0">
                <a:hlinkClick r:id="rId2"/>
              </a:rPr>
              <a:t>k</a:t>
            </a:r>
            <a:r>
              <a:rPr lang="zh-CN" altLang="en-US" dirty="0">
                <a:hlinkClick r:id="rId2"/>
              </a:rPr>
              <a:t>匿名技术、同态加密、去标识化技术</a:t>
            </a:r>
            <a:r>
              <a:rPr lang="en-US" altLang="zh-CN" dirty="0">
                <a:hlinkClick r:id="rId2"/>
              </a:rPr>
              <a:t>……</a:t>
            </a:r>
            <a:endParaRPr lang="en-US" altLang="zh-CN" dirty="0">
              <a:hlinkClick r:id="rId2"/>
            </a:endParaRPr>
          </a:p>
          <a:p>
            <a:endParaRPr lang="en-US" altLang="zh-CN" dirty="0">
              <a:hlinkClick r:id="rId2"/>
            </a:endParaRPr>
          </a:p>
          <a:p>
            <a:r>
              <a:rPr lang="zh-CN" altLang="en-US" dirty="0">
                <a:hlinkClick r:id="rId2"/>
              </a:rPr>
              <a:t>五六种</a:t>
            </a:r>
            <a:r>
              <a:rPr lang="zh-CN" altLang="en-US" dirty="0"/>
              <a:t>小的技术工具来增强匿名化处理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7713" y="47463"/>
            <a:ext cx="2428875" cy="2343150"/>
          </a:xfrm>
        </p:spPr>
      </p:pic>
      <p:sp>
        <p:nvSpPr>
          <p:cNvPr id="6" name="文本框 5"/>
          <p:cNvSpPr txBox="1"/>
          <p:nvPr/>
        </p:nvSpPr>
        <p:spPr>
          <a:xfrm>
            <a:off x="3909695" y="893445"/>
            <a:ext cx="67189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敏感词扫描是想要达到什么效果呢？好像和个人信息检测的功能重复了？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12" y="2537448"/>
            <a:ext cx="2428875" cy="414978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109720" y="1927225"/>
            <a:ext cx="571500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建议菜单栏顺序改为：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/>
          </a:p>
          <a:p>
            <a:r>
              <a:rPr lang="en-US" altLang="zh-CN" dirty="0"/>
              <a:t>RoPA</a:t>
            </a:r>
            <a:r>
              <a:rPr lang="zh-CN" altLang="en-US" dirty="0"/>
              <a:t>评估（处理</a:t>
            </a:r>
            <a:r>
              <a:rPr lang="zh-CN" altLang="en-US" dirty="0"/>
              <a:t>活动记录）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PIA</a:t>
            </a:r>
            <a:r>
              <a:rPr lang="zh-CN" altLang="en-US" dirty="0"/>
              <a:t>评估</a:t>
            </a:r>
            <a:r>
              <a:rPr lang="zh-CN" altLang="en-US" dirty="0">
                <a:highlight>
                  <a:srgbClr val="FFFF00"/>
                </a:highlight>
              </a:rPr>
              <a:t>（包括报告生成功能）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/>
          </a:p>
          <a:p>
            <a:r>
              <a:rPr lang="zh-CN" altLang="en-US" dirty="0"/>
              <a:t>风险管理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智能问答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合规知识库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……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4615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highlight>
                  <a:srgbClr val="FFFF00"/>
                </a:highlight>
              </a:rPr>
              <a:t>其他：</a:t>
            </a:r>
            <a:endParaRPr lang="en-US" altLang="zh-CN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这个版本没有</a:t>
            </a:r>
            <a:r>
              <a:rPr lang="en-US" altLang="zh-CN" sz="2000" dirty="0" err="1"/>
              <a:t>RoPA</a:t>
            </a:r>
            <a:r>
              <a:rPr lang="zh-CN" altLang="en-US" sz="2000" dirty="0"/>
              <a:t>的功能了吗？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RoPA</a:t>
            </a:r>
            <a:r>
              <a:rPr lang="zh-CN" altLang="en-US" sz="2000" dirty="0"/>
              <a:t>其实是数据合规管理的第一步，有了处理活动</a:t>
            </a:r>
            <a:r>
              <a:rPr lang="en-US" altLang="zh-CN" sz="2000" dirty="0">
                <a:sym typeface="Wingdings" panose="05000000000000000000" pitchFamily="2" charset="2"/>
              </a:rPr>
              <a:t></a:t>
            </a:r>
            <a:r>
              <a:rPr lang="zh-CN" altLang="en-US" sz="2000" dirty="0">
                <a:sym typeface="Wingdings" panose="05000000000000000000" pitchFamily="2" charset="2"/>
              </a:rPr>
              <a:t>识别涉及的个人信息类型</a:t>
            </a:r>
            <a:r>
              <a:rPr lang="en-US" altLang="zh-CN" sz="2000" dirty="0">
                <a:sym typeface="Wingdings" panose="05000000000000000000" pitchFamily="2" charset="2"/>
              </a:rPr>
              <a:t></a:t>
            </a:r>
            <a:r>
              <a:rPr lang="zh-CN" altLang="en-US" sz="2000" dirty="0">
                <a:sym typeface="Wingdings" panose="05000000000000000000" pitchFamily="2" charset="2"/>
              </a:rPr>
              <a:t>开展个人信息保护影响评估</a:t>
            </a:r>
            <a:r>
              <a:rPr lang="en-US" altLang="zh-CN" sz="2000" dirty="0">
                <a:sym typeface="Wingdings" panose="05000000000000000000" pitchFamily="2" charset="2"/>
              </a:rPr>
              <a:t></a:t>
            </a:r>
            <a:r>
              <a:rPr lang="zh-CN" altLang="en-US" sz="2000" dirty="0">
                <a:sym typeface="Wingdings" panose="05000000000000000000" pitchFamily="2" charset="2"/>
              </a:rPr>
              <a:t>根据涉及的数据类型和存在的风险采取保护措施，如去标识化等</a:t>
            </a:r>
            <a:endParaRPr lang="en-US" altLang="zh-C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000" dirty="0">
                <a:sym typeface="Wingdings" panose="05000000000000000000" pitchFamily="2" charset="2"/>
              </a:rPr>
              <a:t>RoPA</a:t>
            </a:r>
            <a:r>
              <a:rPr lang="zh-CN" altLang="en-US" sz="2000" dirty="0">
                <a:sym typeface="Wingdings" panose="05000000000000000000" pitchFamily="2" charset="2"/>
              </a:rPr>
              <a:t>放在最前面，也是整个思维链起始端</a:t>
            </a:r>
            <a:endParaRPr lang="zh-CN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699</Words>
  <Application>WPS 演示</Application>
  <PresentationFormat>宽屏</PresentationFormat>
  <Paragraphs>61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Alice tong</dc:creator>
  <cp:lastModifiedBy>Itachi</cp:lastModifiedBy>
  <cp:revision>4</cp:revision>
  <dcterms:created xsi:type="dcterms:W3CDTF">2025-07-23T07:04:00Z</dcterms:created>
  <dcterms:modified xsi:type="dcterms:W3CDTF">2025-07-25T11:54:48Z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04824BF5D68A46DC9AAE0A9E59A7326F_12</vt:lpwstr>
  </property>
  <property fmtid="{D5CDD505-2E9C-101B-9397-08002B2CF9AE}" pid="3" name="KSOProductBuildVer">
    <vt:lpwstr>2052-12.1.0.21915</vt:lpwstr>
  </property>
</Properties>
</file>