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9" r:id="rId6"/>
    <p:sldId id="260" r:id="rId7"/>
    <p:sldId id="261" r:id="rId8"/>
    <p:sldId id="262" r:id="rId9"/>
    <p:sldId id="263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58825" y="654685"/>
            <a:ext cx="1047242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现状：</a:t>
            </a:r>
            <a:endParaRPr lang="zh-CN" altLang="en-US"/>
          </a:p>
          <a:p>
            <a:r>
              <a:rPr lang="zh-CN" altLang="en-US"/>
              <a:t>根据测试案例样本，实现了个人信息的检测、模糊处理、以及风险</a:t>
            </a:r>
            <a:r>
              <a:rPr lang="zh-CN" altLang="en-US"/>
              <a:t>识别。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问题：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使用数据集的话因为数据集限制过死导致漏报；如果不使用数据集，</a:t>
            </a:r>
            <a:r>
              <a:rPr lang="en-US" altLang="zh-CN"/>
              <a:t>deepseek</a:t>
            </a:r>
            <a:r>
              <a:rPr lang="zh-CN" altLang="en-US"/>
              <a:t>幻觉会特别</a:t>
            </a:r>
            <a:r>
              <a:rPr lang="zh-CN" altLang="en-US"/>
              <a:t>严重。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数据集目前覆盖不够，需继续增加</a:t>
            </a:r>
            <a:r>
              <a:rPr lang="zh-CN" altLang="en-US"/>
              <a:t>数据集。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计划解决</a:t>
            </a:r>
            <a:r>
              <a:rPr lang="zh-CN" altLang="en-US"/>
              <a:t>方式：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进一步拆解思维链，将个人信息检测、和风险判别拆解成两个</a:t>
            </a:r>
            <a:r>
              <a:rPr lang="zh-CN" altLang="en-US"/>
              <a:t>步骤。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测试其他模型的检测结果，与</a:t>
            </a:r>
            <a:r>
              <a:rPr lang="en-US" altLang="zh-CN"/>
              <a:t>deepseek</a:t>
            </a:r>
            <a:r>
              <a:rPr lang="zh-CN" altLang="en-US"/>
              <a:t>进行对比，查看效果</a:t>
            </a:r>
            <a:r>
              <a:rPr lang="zh-CN" altLang="en-US"/>
              <a:t>如何。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细分探测领域，将数据集划分为不同的类型，规则文件使用成熟的模型（</a:t>
            </a:r>
            <a:r>
              <a:rPr lang="en-US" altLang="zh-CN"/>
              <a:t>presidio</a:t>
            </a:r>
            <a:r>
              <a:rPr lang="zh-CN" altLang="en-US"/>
              <a:t>模型），其他非结构化数据使用</a:t>
            </a:r>
            <a:r>
              <a:rPr lang="en-US" altLang="zh-CN"/>
              <a:t>deepseek</a:t>
            </a:r>
            <a:r>
              <a:rPr lang="zh-CN" altLang="en-US"/>
              <a:t>和</a:t>
            </a:r>
            <a:r>
              <a:rPr lang="en-US" altLang="zh-CN"/>
              <a:t>gpt</a:t>
            </a:r>
            <a:r>
              <a:rPr lang="zh-CN" altLang="en-US"/>
              <a:t>模型</a:t>
            </a:r>
            <a:r>
              <a:rPr lang="zh-CN" altLang="en-US"/>
              <a:t>来探测。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48130" y="1237615"/>
          <a:ext cx="9096375" cy="3855720"/>
        </p:xfrm>
        <a:graphic>
          <a:graphicData uri="http://schemas.openxmlformats.org/drawingml/2006/table">
            <a:tbl>
              <a:tblPr/>
              <a:tblGrid>
                <a:gridCol w="2560955"/>
                <a:gridCol w="6535420"/>
              </a:tblGrid>
              <a:tr h="642620">
                <a:tc>
                  <a:txBody>
                    <a:bodyPr/>
                    <a:p>
                      <a:pPr algn="ctr"/>
                      <a:r>
                        <a:rPr lang="zh-CN" altLang="en-US" sz="1800" b="1"/>
                        <a:t>模块</a:t>
                      </a:r>
                      <a:endParaRPr lang="zh-CN" altLang="en-US" sz="1800" b="1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 b="1"/>
                        <a:t>方法</a:t>
                      </a:r>
                      <a:endParaRPr lang="zh-CN" altLang="en-US" sz="1800" b="1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2620">
                <a:tc>
                  <a:txBody>
                    <a:bodyPr/>
                    <a:p>
                      <a:pPr algn="ctr"/>
                      <a:r>
                        <a:rPr lang="zh-CN" altLang="en-US" sz="1800"/>
                        <a:t>单字段识别</a:t>
                      </a:r>
                      <a:endParaRPr lang="zh-CN" altLang="en-US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/>
                        <a:t>正则 </a:t>
                      </a:r>
                      <a:r>
                        <a:rPr lang="en-US" altLang="zh-CN" sz="1800"/>
                        <a:t>+ NER + </a:t>
                      </a:r>
                      <a:r>
                        <a:rPr lang="zh-CN" altLang="en-US" sz="1800"/>
                        <a:t>词典</a:t>
                      </a:r>
                      <a:r>
                        <a:rPr lang="en-US" altLang="zh-CN" sz="1800"/>
                        <a:t> + </a:t>
                      </a:r>
                      <a:r>
                        <a:rPr lang="en-US" altLang="zh-CN" sz="1800"/>
                        <a:t>AI</a:t>
                      </a:r>
                      <a:endParaRPr lang="en-US" altLang="zh-CN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2620">
                <a:tc>
                  <a:txBody>
                    <a:bodyPr/>
                    <a:p>
                      <a:pPr algn="ctr"/>
                      <a:r>
                        <a:rPr lang="zh-CN" altLang="en-US" sz="1800"/>
                        <a:t>字段组合风险</a:t>
                      </a:r>
                      <a:endParaRPr lang="zh-CN" altLang="en-US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/>
                        <a:t>Graph + Markov Chain + Entropy-based estimation</a:t>
                      </a:r>
                      <a:endParaRPr lang="en-US" altLang="zh-CN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2620">
                <a:tc>
                  <a:txBody>
                    <a:bodyPr/>
                    <a:p>
                      <a:pPr algn="ctr"/>
                      <a:r>
                        <a:rPr lang="zh-CN" altLang="en-US" sz="1800"/>
                        <a:t>记录级评分</a:t>
                      </a:r>
                      <a:endParaRPr lang="zh-CN" altLang="en-US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/>
                        <a:t>ML</a:t>
                      </a:r>
                      <a:r>
                        <a:rPr lang="zh-CN" altLang="en-US" sz="1800"/>
                        <a:t>分类器（可解释）或规则树</a:t>
                      </a:r>
                      <a:endParaRPr lang="zh-CN" altLang="en-US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2620">
                <a:tc>
                  <a:txBody>
                    <a:bodyPr/>
                    <a:p>
                      <a:pPr algn="ctr"/>
                      <a:r>
                        <a:rPr lang="zh-CN" altLang="en-US" sz="1800"/>
                        <a:t>高级推理</a:t>
                      </a:r>
                      <a:endParaRPr lang="zh-CN" altLang="en-US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/>
                        <a:t>HMM </a:t>
                      </a:r>
                      <a:r>
                        <a:rPr lang="zh-CN" altLang="en-US" sz="1800"/>
                        <a:t>或 </a:t>
                      </a:r>
                      <a:r>
                        <a:rPr lang="en-US" altLang="zh-CN" sz="1800"/>
                        <a:t>Transformer-based context encoder</a:t>
                      </a:r>
                      <a:endParaRPr lang="en-US" altLang="zh-CN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2620">
                <a:tc>
                  <a:txBody>
                    <a:bodyPr/>
                    <a:p>
                      <a:pPr algn="ctr"/>
                      <a:r>
                        <a:rPr lang="zh-CN" altLang="en-US" sz="1800"/>
                        <a:t>动态流</a:t>
                      </a:r>
                      <a:endParaRPr lang="zh-CN" altLang="en-US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/>
                        <a:t>可扩展为在线风险跟踪（流图 </a:t>
                      </a:r>
                      <a:r>
                        <a:rPr lang="en-US" altLang="zh-CN" sz="1800"/>
                        <a:t>+ </a:t>
                      </a:r>
                      <a:r>
                        <a:rPr lang="zh-CN" altLang="en-US" sz="1800"/>
                        <a:t>窗口分析）</a:t>
                      </a:r>
                      <a:endParaRPr lang="zh-CN" altLang="en-US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58495" y="336550"/>
            <a:ext cx="10721340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任务拆解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>
                <a:sym typeface="+mn-ea"/>
              </a:rPr>
              <a:t>架构设计工作（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人）</a:t>
            </a:r>
            <a:endParaRPr lang="zh-CN" altLang="en-US">
              <a:sym typeface="+mn-ea"/>
            </a:endParaRPr>
          </a:p>
          <a:p>
            <a:r>
              <a:rPr lang="zh-CN" altLang="en-US"/>
              <a:t>范围：设计合规</a:t>
            </a:r>
            <a:r>
              <a:rPr lang="zh-CN" altLang="en-US"/>
              <a:t>精灵架构</a:t>
            </a:r>
            <a:endParaRPr lang="zh-CN" altLang="en-US"/>
          </a:p>
          <a:p>
            <a:r>
              <a:rPr lang="zh-CN" altLang="en-US"/>
              <a:t>内容：架构设计</a:t>
            </a:r>
            <a:r>
              <a:rPr lang="en-US" altLang="zh-CN"/>
              <a:t> + </a:t>
            </a:r>
            <a:r>
              <a:rPr lang="zh-CN" altLang="en-US"/>
              <a:t>流程接口</a:t>
            </a:r>
            <a:r>
              <a:rPr lang="zh-CN" altLang="en-US"/>
              <a:t>设计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知识库工作（</a:t>
            </a:r>
            <a:r>
              <a:rPr lang="en-US" altLang="zh-CN"/>
              <a:t>2-3</a:t>
            </a:r>
            <a:r>
              <a:rPr lang="zh-CN" altLang="en-US"/>
              <a:t>人）（张家禾、杨沁雨、</a:t>
            </a:r>
            <a:r>
              <a:rPr lang="zh-CN" altLang="en-US"/>
              <a:t>杨智予）</a:t>
            </a:r>
            <a:endParaRPr lang="zh-CN" altLang="en-US"/>
          </a:p>
          <a:p>
            <a:r>
              <a:rPr lang="zh-CN" altLang="en-US"/>
              <a:t>范围：医疗场景：内地的个人信息保护法</a:t>
            </a:r>
            <a:r>
              <a:rPr lang="en-US" altLang="zh-CN"/>
              <a:t> + GDPR + </a:t>
            </a:r>
            <a:r>
              <a:rPr lang="zh-CN" altLang="en-US"/>
              <a:t>《个人资料（私隐）条例》</a:t>
            </a:r>
            <a:r>
              <a:rPr lang="en-US" altLang="zh-CN"/>
              <a:t>(</a:t>
            </a:r>
            <a:r>
              <a:rPr lang="zh-CN" altLang="en-US"/>
              <a:t>香港）</a:t>
            </a:r>
            <a:r>
              <a:rPr lang="en-US" altLang="zh-CN"/>
              <a:t> + </a:t>
            </a:r>
            <a:r>
              <a:rPr lang="zh-CN" altLang="en-US"/>
              <a:t>《個人資料保護法》（澳门）</a:t>
            </a:r>
            <a:r>
              <a:rPr lang="en-US" altLang="zh-CN"/>
              <a:t> </a:t>
            </a:r>
            <a:r>
              <a:rPr lang="zh-CN" altLang="en-US"/>
              <a:t>（文件整理</a:t>
            </a:r>
            <a:r>
              <a:rPr lang="zh-CN" altLang="en-US"/>
              <a:t>好）</a:t>
            </a:r>
            <a:endParaRPr lang="zh-CN" altLang="en-US"/>
          </a:p>
          <a:p>
            <a:r>
              <a:rPr lang="zh-CN" altLang="en-US"/>
              <a:t>内容：</a:t>
            </a:r>
            <a:r>
              <a:rPr lang="en-US" altLang="zh-CN"/>
              <a:t> RAG </a:t>
            </a:r>
            <a:r>
              <a:rPr lang="zh-CN" altLang="en-US"/>
              <a:t>研究</a:t>
            </a:r>
            <a:r>
              <a:rPr lang="en-US" altLang="zh-CN"/>
              <a:t> + </a:t>
            </a:r>
            <a:r>
              <a:rPr lang="zh-CN" altLang="en-US"/>
              <a:t>知识图谱研究</a:t>
            </a:r>
            <a:r>
              <a:rPr lang="en-US" altLang="zh-CN"/>
              <a:t> + </a:t>
            </a:r>
            <a:r>
              <a:rPr lang="zh-CN" altLang="en-US"/>
              <a:t>功能设计</a:t>
            </a:r>
            <a:r>
              <a:rPr lang="zh-CN" altLang="en-US"/>
              <a:t>与实现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理论工作（</a:t>
            </a:r>
            <a:r>
              <a:rPr lang="en-US" altLang="zh-CN"/>
              <a:t>1</a:t>
            </a:r>
            <a:r>
              <a:rPr lang="zh-CN" altLang="en-US"/>
              <a:t>人）（张家禾、罗进</a:t>
            </a:r>
            <a:r>
              <a:rPr lang="zh-CN" altLang="en-US"/>
              <a:t>选）</a:t>
            </a:r>
            <a:endParaRPr lang="en-US" altLang="zh-CN"/>
          </a:p>
          <a:p>
            <a:r>
              <a:rPr lang="zh-CN" altLang="en-US"/>
              <a:t>范围：马尔可夫链</a:t>
            </a:r>
            <a:r>
              <a:rPr lang="en-US" altLang="zh-CN"/>
              <a:t> + Datalog + </a:t>
            </a:r>
            <a:r>
              <a:rPr lang="zh-CN" altLang="en-US"/>
              <a:t>状态机转移</a:t>
            </a:r>
            <a:r>
              <a:rPr lang="en-US" altLang="zh-CN"/>
              <a:t>  + </a:t>
            </a:r>
            <a:r>
              <a:rPr lang="zh-CN" altLang="en-US"/>
              <a:t>其他适合的技术</a:t>
            </a:r>
            <a:endParaRPr lang="en-US" altLang="zh-CN"/>
          </a:p>
          <a:p>
            <a:r>
              <a:rPr lang="zh-CN" altLang="en-US"/>
              <a:t>内容：数据</a:t>
            </a:r>
            <a:r>
              <a:rPr lang="zh-CN" altLang="en-US"/>
              <a:t>风险理论模型建立</a:t>
            </a:r>
            <a:r>
              <a:rPr lang="en-US" altLang="zh-CN"/>
              <a:t> + </a:t>
            </a:r>
            <a:r>
              <a:rPr lang="zh-CN" altLang="en-US"/>
              <a:t>算法</a:t>
            </a:r>
            <a:r>
              <a:rPr lang="zh-CN" altLang="en-US"/>
              <a:t>设计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工具开发工作（</a:t>
            </a:r>
            <a:r>
              <a:rPr lang="en-US" altLang="zh-CN"/>
              <a:t>1</a:t>
            </a:r>
            <a:r>
              <a:rPr lang="zh-CN" altLang="en-US"/>
              <a:t>人）（</a:t>
            </a:r>
            <a:r>
              <a:rPr lang="zh-CN" altLang="en-US"/>
              <a:t>廖梓宇）</a:t>
            </a:r>
            <a:endParaRPr lang="zh-CN" altLang="en-US"/>
          </a:p>
          <a:p>
            <a:r>
              <a:rPr lang="zh-CN" altLang="en-US"/>
              <a:t>范围：数据标注工具</a:t>
            </a:r>
            <a:r>
              <a:rPr lang="en-US" altLang="zh-CN"/>
              <a:t> + </a:t>
            </a:r>
            <a:r>
              <a:rPr lang="zh-CN" altLang="en-US"/>
              <a:t>自动化测试工具（实验</a:t>
            </a:r>
            <a:r>
              <a:rPr lang="zh-CN" altLang="en-US"/>
              <a:t>工具）</a:t>
            </a:r>
            <a:endParaRPr lang="zh-CN" altLang="en-US"/>
          </a:p>
          <a:p>
            <a:r>
              <a:rPr lang="zh-CN" altLang="en-US"/>
              <a:t>内容：工具开发</a:t>
            </a:r>
            <a:r>
              <a:rPr lang="en-US" altLang="zh-CN"/>
              <a:t> + </a:t>
            </a:r>
            <a:r>
              <a:rPr lang="zh-CN" altLang="en-US"/>
              <a:t>测试</a:t>
            </a:r>
            <a:r>
              <a:rPr lang="zh-CN" altLang="en-US"/>
              <a:t>实验编写</a:t>
            </a:r>
            <a:r>
              <a:rPr lang="en-US" altLang="zh-CN"/>
              <a:t> + </a:t>
            </a:r>
            <a:r>
              <a:rPr lang="zh-CN" altLang="en-US"/>
              <a:t>算法</a:t>
            </a:r>
            <a:r>
              <a:rPr lang="zh-CN" altLang="en-US"/>
              <a:t>实现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2440" y="3003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知识库工作</a:t>
            </a:r>
            <a:r>
              <a:rPr lang="zh-CN" altLang="en-US">
                <a:sym typeface="+mn-ea"/>
              </a:rPr>
              <a:t>小组</a:t>
            </a:r>
            <a:endParaRPr lang="zh-CN" altLang="en-US"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666750" y="949960"/>
          <a:ext cx="10485120" cy="5052060"/>
        </p:xfrm>
        <a:graphic>
          <a:graphicData uri="http://schemas.openxmlformats.org/drawingml/2006/table">
            <a:tbl>
              <a:tblPr/>
              <a:tblGrid>
                <a:gridCol w="3495040"/>
                <a:gridCol w="3495040"/>
                <a:gridCol w="3495040"/>
              </a:tblGrid>
              <a:tr h="638810">
                <a:tc>
                  <a:txBody>
                    <a:bodyPr/>
                    <a:p>
                      <a:pPr algn="ctr"/>
                      <a:r>
                        <a:rPr lang="zh-CN" altLang="en-US" sz="1800"/>
                        <a:t>阶段</a:t>
                      </a:r>
                      <a:endParaRPr lang="zh-CN" altLang="en-US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/>
                        <a:t>目标</a:t>
                      </a:r>
                      <a:endParaRPr lang="zh-CN" altLang="en-US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/>
                        <a:t>说明</a:t>
                      </a:r>
                      <a:endParaRPr lang="zh-CN" altLang="en-US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036320">
                <a:tc>
                  <a:txBody>
                    <a:bodyPr/>
                    <a:p>
                      <a:pPr algn="ctr"/>
                      <a:r>
                        <a:rPr lang="zh-CN" altLang="en-US" sz="1800"/>
                        <a:t>阶段一：法规结构建模</a:t>
                      </a:r>
                      <a:endParaRPr lang="zh-CN" altLang="en-US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/>
                        <a:t>梳理法规章节、条款、条文，设计统一结构格式</a:t>
                      </a:r>
                      <a:endParaRPr lang="zh-CN" altLang="en-US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/>
                        <a:t>支持不同法律间的统一组织形式。</a:t>
                      </a:r>
                      <a:endParaRPr lang="en-US" altLang="zh-CN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38175">
                <a:tc>
                  <a:txBody>
                    <a:bodyPr/>
                    <a:p>
                      <a:pPr algn="ctr"/>
                      <a:r>
                        <a:rPr lang="zh-CN" altLang="en-US" sz="1800"/>
                        <a:t>阶段二：问答对构建</a:t>
                      </a:r>
                      <a:endParaRPr lang="zh-CN" altLang="en-US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/>
                        <a:t>按照条文生成标准化问答对，支持中英双语</a:t>
                      </a:r>
                      <a:endParaRPr lang="zh-CN" altLang="en-US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/>
                        <a:t>至少</a:t>
                      </a:r>
                      <a:r>
                        <a:rPr lang="en-US" altLang="zh-CN" sz="1800"/>
                        <a:t>1500</a:t>
                      </a:r>
                      <a:r>
                        <a:rPr lang="zh-CN" altLang="en-US" sz="1800"/>
                        <a:t>条覆盖核心场景；含条款引用、地域标注（按照已有模板</a:t>
                      </a:r>
                      <a:r>
                        <a:rPr lang="zh-CN" altLang="en-US" sz="1800"/>
                        <a:t>建立）</a:t>
                      </a:r>
                      <a:endParaRPr lang="zh-CN" altLang="en-US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38810">
                <a:tc>
                  <a:txBody>
                    <a:bodyPr/>
                    <a:p>
                      <a:pPr algn="ctr"/>
                      <a:r>
                        <a:rPr lang="zh-CN" altLang="en-US" sz="1800"/>
                        <a:t>阶段三：知识图谱搭建</a:t>
                      </a:r>
                      <a:endParaRPr lang="zh-CN" altLang="en-US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/>
                        <a:t>构建法规实体图谱，连接权利、义务、主体等</a:t>
                      </a:r>
                      <a:endParaRPr lang="zh-CN" altLang="en-US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/>
                        <a:t>用于规则推理、法规对照展示等</a:t>
                      </a:r>
                      <a:endParaRPr lang="zh-CN" altLang="en-US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37540">
                <a:tc>
                  <a:txBody>
                    <a:bodyPr/>
                    <a:p>
                      <a:pPr algn="ctr"/>
                      <a:r>
                        <a:rPr lang="zh-CN" altLang="en-US" sz="1800"/>
                        <a:t>阶段四：</a:t>
                      </a:r>
                      <a:r>
                        <a:rPr lang="en-US" altLang="zh-CN" sz="1800"/>
                        <a:t>RAG</a:t>
                      </a:r>
                      <a:r>
                        <a:rPr lang="zh-CN" altLang="en-US" sz="1800"/>
                        <a:t>支持与</a:t>
                      </a:r>
                      <a:r>
                        <a:rPr lang="en-US" altLang="zh-CN" sz="1800"/>
                        <a:t>API</a:t>
                      </a:r>
                      <a:r>
                        <a:rPr lang="zh-CN" altLang="en-US" sz="1800"/>
                        <a:t>接口</a:t>
                      </a:r>
                      <a:endParaRPr lang="zh-CN" altLang="en-US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/>
                        <a:t>构建向量库 </a:t>
                      </a:r>
                      <a:r>
                        <a:rPr lang="en-US" altLang="zh-CN" sz="1800"/>
                        <a:t>+ API</a:t>
                      </a:r>
                      <a:r>
                        <a:rPr lang="zh-CN" altLang="en-US" sz="1800"/>
                        <a:t>调用能力</a:t>
                      </a:r>
                      <a:endParaRPr lang="zh-CN" altLang="en-US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/>
                        <a:t>支持向量化搜索</a:t>
                      </a:r>
                      <a:r>
                        <a:rPr lang="en-US" altLang="zh-CN" sz="1800"/>
                        <a:t>+</a:t>
                      </a:r>
                      <a:r>
                        <a:rPr lang="zh-CN" altLang="en-US" sz="1800"/>
                        <a:t>原文回引，供合规</a:t>
                      </a:r>
                      <a:r>
                        <a:rPr lang="en-US" altLang="zh-CN" sz="1800"/>
                        <a:t>Agent</a:t>
                      </a:r>
                      <a:r>
                        <a:rPr lang="zh-CN" altLang="en-US" sz="1800"/>
                        <a:t>调用</a:t>
                      </a:r>
                      <a:endParaRPr lang="zh-CN" altLang="en-US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38810">
                <a:tc>
                  <a:txBody>
                    <a:bodyPr/>
                    <a:p>
                      <a:pPr algn="ctr"/>
                      <a:r>
                        <a:rPr lang="zh-CN" altLang="en-US" sz="1800"/>
                        <a:t>阶段五：版本管理与更新机制</a:t>
                      </a:r>
                      <a:endParaRPr lang="zh-CN" altLang="en-US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/>
                        <a:t>实现法规更新跟踪 </a:t>
                      </a:r>
                      <a:r>
                        <a:rPr lang="en-US" altLang="zh-CN" sz="1800"/>
                        <a:t>+ </a:t>
                      </a:r>
                      <a:r>
                        <a:rPr lang="zh-CN" altLang="en-US" sz="1800"/>
                        <a:t>版本化管理</a:t>
                      </a:r>
                      <a:endParaRPr lang="zh-CN" altLang="en-US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/>
                        <a:t>如</a:t>
                      </a:r>
                      <a:r>
                        <a:rPr lang="en-US" altLang="zh-CN" sz="1800"/>
                        <a:t>GDPR</a:t>
                      </a:r>
                      <a:r>
                        <a:rPr lang="zh-CN" altLang="en-US" sz="1800"/>
                        <a:t>或</a:t>
                      </a:r>
                      <a:r>
                        <a:rPr lang="en-US" altLang="zh-CN" sz="1800"/>
                        <a:t>PIPL</a:t>
                      </a:r>
                      <a:r>
                        <a:rPr lang="zh-CN" altLang="en-US" sz="1800"/>
                        <a:t>条款更新，支持历史对比或审计用</a:t>
                      </a:r>
                      <a:endParaRPr lang="zh-CN" altLang="en-US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388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阶段六：论文</a:t>
                      </a:r>
                      <a:r>
                        <a:rPr lang="zh-CN" altLang="en-US" sz="1800"/>
                        <a:t>产出</a:t>
                      </a:r>
                      <a:endParaRPr lang="zh-CN" altLang="en-US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形成一篇高质量综述</a:t>
                      </a:r>
                      <a:r>
                        <a:rPr lang="zh-CN" altLang="en-US" sz="1800"/>
                        <a:t>文章</a:t>
                      </a:r>
                      <a:endParaRPr lang="zh-CN" altLang="en-US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zh-CN" altLang="en-US" sz="1800"/>
                        <a:t>区及以上，</a:t>
                      </a:r>
                      <a:r>
                        <a:rPr lang="en-US" altLang="zh-CN" sz="1800"/>
                        <a:t>CCF B</a:t>
                      </a:r>
                      <a:r>
                        <a:rPr lang="zh-CN" altLang="en-US" sz="1800"/>
                        <a:t>类</a:t>
                      </a:r>
                      <a:r>
                        <a:rPr lang="zh-CN" altLang="en-US" sz="1800"/>
                        <a:t>及以上</a:t>
                      </a:r>
                      <a:endParaRPr lang="en-US" altLang="zh-CN" sz="18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5125" y="192405"/>
            <a:ext cx="22682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理论工作</a:t>
            </a:r>
            <a:r>
              <a:rPr lang="zh-CN" altLang="en-US">
                <a:sym typeface="+mn-ea"/>
              </a:rPr>
              <a:t>小组</a:t>
            </a:r>
            <a:endParaRPr lang="zh-CN" altLang="en-US">
              <a:sym typeface="+mn-ea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595630" y="909955"/>
          <a:ext cx="10485120" cy="5608320"/>
        </p:xfrm>
        <a:graphic>
          <a:graphicData uri="http://schemas.openxmlformats.org/drawingml/2006/table">
            <a:tbl>
              <a:tblPr/>
              <a:tblGrid>
                <a:gridCol w="2189480"/>
                <a:gridCol w="3592195"/>
                <a:gridCol w="4703445"/>
              </a:tblGrid>
              <a:tr h="0">
                <a:tc>
                  <a:txBody>
                    <a:bodyPr/>
                    <a:p>
                      <a:r>
                        <a:rPr lang="zh-CN" altLang="en-US" sz="1600"/>
                        <a:t>阶段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目标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说明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0">
                <a:tc rowSpan="2">
                  <a:txBody>
                    <a:bodyPr/>
                    <a:p>
                      <a:r>
                        <a:rPr lang="zh-CN" altLang="en-US" sz="1600"/>
                        <a:t>阶段一：信息组合风险认知建模（主要由知识库小组完整定义与分类，理论小组需熟悉分类</a:t>
                      </a:r>
                      <a:r>
                        <a:rPr lang="zh-CN" altLang="en-US" sz="1600"/>
                        <a:t>流程）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明确“信息组合后形成高风险</a:t>
                      </a:r>
                      <a:r>
                        <a:rPr lang="en-US" altLang="zh-CN" sz="1600"/>
                        <a:t>PII”</a:t>
                      </a:r>
                      <a:r>
                        <a:rPr lang="zh-CN" altLang="en-US" sz="1600"/>
                        <a:t>的定义与分类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建立“组合性风险”概念框架，例如：多个非敏感数据（</a:t>
                      </a:r>
                      <a:r>
                        <a:rPr lang="en-US" altLang="zh-CN" sz="1600"/>
                        <a:t>IP</a:t>
                      </a:r>
                      <a:r>
                        <a:rPr lang="zh-CN" altLang="en-US" sz="1600"/>
                        <a:t>地址 </a:t>
                      </a:r>
                      <a:r>
                        <a:rPr lang="en-US" altLang="zh-CN" sz="1600"/>
                        <a:t>+ </a:t>
                      </a:r>
                      <a:r>
                        <a:rPr lang="zh-CN" altLang="en-US" sz="1600"/>
                        <a:t>浏览记录 </a:t>
                      </a:r>
                      <a:r>
                        <a:rPr lang="en-US" altLang="zh-CN" sz="1600"/>
                        <a:t>+ </a:t>
                      </a:r>
                      <a:r>
                        <a:rPr lang="zh-CN" altLang="en-US" sz="1600"/>
                        <a:t>职业）组合后可推断身份；分为直接识别型、推理识别型等</a:t>
                      </a:r>
                      <a:r>
                        <a:rPr lang="zh-CN" altLang="en-US" sz="1600"/>
                        <a:t>等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设计组合模式与风险因子模型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建模哪些属性组合在一起可能构成识别（组合规则库）；提取组合风险因子（如互补性、关联性、外部知识依赖性）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0">
                <a:tc rowSpan="2">
                  <a:txBody>
                    <a:bodyPr/>
                    <a:p>
                      <a:r>
                        <a:rPr lang="zh-CN" altLang="en-US" sz="1600"/>
                        <a:t>阶段二：组合风险推理机制构建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设计组合性</a:t>
                      </a:r>
                      <a:r>
                        <a:rPr lang="en-US" altLang="zh-CN" sz="1600"/>
                        <a:t>PII</a:t>
                      </a:r>
                      <a:r>
                        <a:rPr lang="zh-CN" altLang="en-US" sz="1600"/>
                        <a:t>识别逻辑与算法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使用逻辑规则或推理方法，判断某组数据是否具备高再识别风险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引入上下文依赖性因素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组合风险不只取决于数据本身，还取决于处理目的</a:t>
                      </a:r>
                      <a:r>
                        <a:rPr lang="zh-CN" altLang="en-US" sz="1600"/>
                        <a:t>、访问主体</a:t>
                      </a:r>
                      <a:r>
                        <a:rPr lang="zh-CN" altLang="en-US" sz="1600"/>
                        <a:t>、外部知识</a:t>
                      </a:r>
                      <a:r>
                        <a:rPr lang="zh-CN" altLang="en-US" sz="1600"/>
                        <a:t>等上下文要素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0">
                <a:tc rowSpan="2">
                  <a:txBody>
                    <a:bodyPr/>
                    <a:p>
                      <a:r>
                        <a:rPr lang="zh-CN" altLang="en-US" sz="1600"/>
                        <a:t>阶段三：组合风险评估与量化建模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设计组合风险评分模型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构建风险评分函数等，评估数据组合是否超出合规阈值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考虑可逆识别概率与信息增益度量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引入信息熵</a:t>
                      </a:r>
                      <a:r>
                        <a:rPr lang="en-US" altLang="zh-CN" sz="1600"/>
                        <a:t>/</a:t>
                      </a:r>
                      <a:r>
                        <a:rPr lang="zh-CN" altLang="en-US" sz="1600"/>
                        <a:t>互信息、条件概率模型，定量描述组合后的信息“可识别性增量”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0">
                <a:tc rowSpan="2">
                  <a:txBody>
                    <a:bodyPr/>
                    <a:p>
                      <a:r>
                        <a:rPr lang="zh-CN" altLang="en-US" sz="1600"/>
                        <a:t>阶段四：模拟系统与验证（与工具组</a:t>
                      </a:r>
                      <a:r>
                        <a:rPr lang="zh-CN" altLang="en-US" sz="1600"/>
                        <a:t>协同）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实现组合行为模拟与高风险识别系统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输入一组低风险数据，系统模拟可能合成路径，输出是否可能推断出身份</a:t>
                      </a:r>
                      <a:r>
                        <a:rPr lang="en-US" altLang="zh-CN" sz="1600"/>
                        <a:t>/</a:t>
                      </a:r>
                      <a:r>
                        <a:rPr lang="zh-CN" altLang="en-US" sz="1600"/>
                        <a:t>敏感信息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构建合规判定规则与可解释路径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结合法规条款（如“不能再识别”）输出是否违反，并解释哪些组合项导致该结果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0">
                <a:tc rowSpan="2">
                  <a:txBody>
                    <a:bodyPr/>
                    <a:p>
                      <a:r>
                        <a:rPr lang="zh-CN" altLang="en-US" sz="1600"/>
                        <a:t>阶段五：研究成果输出（与工具</a:t>
                      </a:r>
                      <a:r>
                        <a:rPr lang="zh-CN" altLang="en-US" sz="1600"/>
                        <a:t>组协同）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输出组合风险模型和算法论文</a:t>
                      </a:r>
                      <a:r>
                        <a:rPr lang="en-US" altLang="zh-CN" sz="1600"/>
                        <a:t>/</a:t>
                      </a:r>
                      <a:r>
                        <a:rPr lang="zh-CN" altLang="en-US" sz="1600"/>
                        <a:t>原型代码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提炼出组合风险建模范式与推理方法，产出论文</a:t>
                      </a:r>
                      <a:r>
                        <a:rPr lang="en-US" altLang="zh-CN" sz="1600"/>
                        <a:t>/</a:t>
                      </a:r>
                      <a:r>
                        <a:rPr lang="zh-CN" altLang="en-US" sz="1600"/>
                        <a:t>模型代码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联合工具组，支持风险预警功能嵌入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在数据处理建模工具中加入“组合风险提示”，提醒哪些字段合并后将产生合规风险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44550" y="811530"/>
          <a:ext cx="10485120" cy="5415915"/>
        </p:xfrm>
        <a:graphic>
          <a:graphicData uri="http://schemas.openxmlformats.org/drawingml/2006/table">
            <a:tbl>
              <a:tblPr/>
              <a:tblGrid>
                <a:gridCol w="3495040"/>
                <a:gridCol w="3495040"/>
                <a:gridCol w="3495040"/>
              </a:tblGrid>
              <a:tr h="416560">
                <a:tc>
                  <a:txBody>
                    <a:bodyPr/>
                    <a:p>
                      <a:r>
                        <a:rPr lang="zh-CN" altLang="en-US" sz="1600"/>
                        <a:t>阶段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目标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说明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833755">
                <a:tc>
                  <a:txBody>
                    <a:bodyPr/>
                    <a:p>
                      <a:r>
                        <a:rPr lang="zh-CN" altLang="en-US" sz="1600"/>
                        <a:t>阶段一：法规标注工具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支持法规条款标注为问答对、标签分类等结构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支持法条录入、语义分类、条款间链接等基本功能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833120">
                <a:tc>
                  <a:txBody>
                    <a:bodyPr/>
                    <a:p>
                      <a:r>
                        <a:rPr lang="zh-CN" altLang="en-US" sz="1600"/>
                        <a:t>阶段二：知识图谱辅助工具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支持图谱可视化构建、</a:t>
                      </a:r>
                      <a:r>
                        <a:rPr lang="en-US" altLang="zh-CN" sz="1600"/>
                        <a:t>RDF</a:t>
                      </a:r>
                      <a:r>
                        <a:rPr lang="zh-CN" altLang="en-US" sz="1600"/>
                        <a:t>导出等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用于数据集组构建法律图谱、验证连接正确性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8331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阶段三：算法</a:t>
                      </a:r>
                      <a:r>
                        <a:rPr lang="zh-CN" altLang="en-US" sz="1600"/>
                        <a:t>实现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实现理论小组设计的</a:t>
                      </a:r>
                      <a:r>
                        <a:rPr lang="zh-CN" altLang="en-US" sz="1600"/>
                        <a:t>算法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配合理论小组，实现算法，集成到系统中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833120">
                <a:tc>
                  <a:txBody>
                    <a:bodyPr/>
                    <a:p>
                      <a:r>
                        <a:rPr lang="zh-CN" altLang="en-US" sz="1600"/>
                        <a:t>阶段四：实验</a:t>
                      </a:r>
                      <a:r>
                        <a:rPr lang="zh-CN" altLang="en-US" sz="1600"/>
                        <a:t>执行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执行规则、算法，生成实验</a:t>
                      </a:r>
                      <a:r>
                        <a:rPr lang="zh-CN" altLang="en-US" sz="1600"/>
                        <a:t>结果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可对接理论组规则模型 </a:t>
                      </a:r>
                      <a:r>
                        <a:rPr lang="en-US" altLang="zh-CN" sz="1600"/>
                        <a:t>+ </a:t>
                      </a:r>
                      <a:r>
                        <a:rPr lang="zh-CN" altLang="en-US" sz="1600"/>
                        <a:t>知识库组构建的场景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833120">
                <a:tc>
                  <a:txBody>
                    <a:bodyPr/>
                    <a:p>
                      <a:r>
                        <a:rPr lang="zh-CN" altLang="en-US" sz="1600"/>
                        <a:t>阶段</a:t>
                      </a:r>
                      <a:r>
                        <a:rPr lang="zh-CN" altLang="en-US" sz="1600"/>
                        <a:t>五：结果可视化与导出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合规路径、状态转移、策略命中</a:t>
                      </a:r>
                      <a:r>
                        <a:rPr lang="zh-CN" altLang="en-US" sz="1600"/>
                        <a:t>等展示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支持</a:t>
                      </a:r>
                      <a:r>
                        <a:rPr lang="en-US" altLang="zh-CN" sz="1600"/>
                        <a:t>RAG</a:t>
                      </a:r>
                      <a:r>
                        <a:rPr lang="zh-CN" altLang="en-US" sz="1600"/>
                        <a:t>问答解释、推理可视化、合规分析报告导出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8331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阶段六：</a:t>
                      </a:r>
                      <a:r>
                        <a:rPr lang="zh-CN" altLang="en-US" sz="1600"/>
                        <a:t>专利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65125" y="1924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工具开发</a:t>
            </a:r>
            <a:r>
              <a:rPr lang="zh-CN" altLang="en-US">
                <a:sym typeface="+mn-ea"/>
              </a:rPr>
              <a:t>工作小组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42035" y="1903095"/>
          <a:ext cx="10485120" cy="2871470"/>
        </p:xfrm>
        <a:graphic>
          <a:graphicData uri="http://schemas.openxmlformats.org/drawingml/2006/table">
            <a:tbl>
              <a:tblPr/>
              <a:tblGrid>
                <a:gridCol w="1821815"/>
                <a:gridCol w="3420745"/>
                <a:gridCol w="2621280"/>
                <a:gridCol w="2621280"/>
              </a:tblGrid>
              <a:tr h="358775">
                <a:tc>
                  <a:txBody>
                    <a:bodyPr/>
                    <a:p>
                      <a:r>
                        <a:rPr lang="zh-CN" altLang="en-US" sz="1600"/>
                        <a:t>工作组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总体目标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关键交付物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接口协同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18185">
                <a:tc>
                  <a:txBody>
                    <a:bodyPr/>
                    <a:p>
                      <a:r>
                        <a:rPr lang="zh-CN" altLang="en-US" sz="1600"/>
                        <a:t>知识库组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构建结构化法规知识库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法规问答对、知识图谱、向量库</a:t>
                      </a:r>
                      <a:r>
                        <a:rPr lang="en-US" altLang="zh-CN" sz="1600"/>
                        <a:t>API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向理论组</a:t>
                      </a:r>
                      <a:r>
                        <a:rPr lang="en-US" altLang="zh-CN" sz="1600"/>
                        <a:t>/</a:t>
                      </a:r>
                      <a:r>
                        <a:rPr lang="zh-CN" altLang="en-US" sz="1600"/>
                        <a:t>工具组提供规则、检索源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17550">
                <a:tc>
                  <a:txBody>
                    <a:bodyPr/>
                    <a:p>
                      <a:r>
                        <a:rPr lang="zh-CN" altLang="en-US" sz="1600"/>
                        <a:t>理论组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建立数据合规推理模型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状态机模型、</a:t>
                      </a:r>
                      <a:r>
                        <a:rPr lang="en-US" altLang="zh-CN" sz="1600"/>
                        <a:t>Datalog</a:t>
                      </a:r>
                      <a:r>
                        <a:rPr lang="zh-CN" altLang="en-US" sz="1600"/>
                        <a:t>规则集、合规评估算法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将模型集成到工具组模拟器中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18185">
                <a:tc>
                  <a:txBody>
                    <a:bodyPr/>
                    <a:p>
                      <a:r>
                        <a:rPr lang="zh-CN" altLang="en-US" sz="1600"/>
                        <a:t>工具组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开发标注与推理验证工具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标注平台、测试工具、可视化系统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/>
                        <a:t>连接知识库构建 </a:t>
                      </a:r>
                      <a:r>
                        <a:rPr lang="en-US" altLang="zh-CN" sz="1600"/>
                        <a:t>+ </a:t>
                      </a:r>
                      <a:r>
                        <a:rPr lang="zh-CN" altLang="en-US" sz="1600"/>
                        <a:t>推理执行场景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58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架构</a:t>
                      </a:r>
                      <a:r>
                        <a:rPr lang="zh-CN" altLang="en-US" sz="1600"/>
                        <a:t>组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设计合规精灵</a:t>
                      </a:r>
                      <a:r>
                        <a:rPr lang="zh-CN" altLang="en-US" sz="1600"/>
                        <a:t>架构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合规智能体</a:t>
                      </a:r>
                      <a:r>
                        <a:rPr lang="zh-CN" altLang="en-US" sz="1600"/>
                        <a:t>平台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对接三个工作</a:t>
                      </a:r>
                      <a:r>
                        <a:rPr lang="zh-CN" altLang="en-US" sz="1600"/>
                        <a:t>组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06780" y="781368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2800"/>
              <a:t>总结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096645" y="5458460"/>
            <a:ext cx="10589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项目代码仓库：</a:t>
            </a:r>
            <a:r>
              <a:rPr lang="en-US" altLang="zh-CN"/>
              <a:t>https://github.com/itachiliu/ComplianceAgent.git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3250" y="882015"/>
            <a:ext cx="1010920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Exact and Efficient Bayesian Inference for Privacy Risk Quantification</a:t>
            </a:r>
            <a:endParaRPr lang="en-US" altLang="zh-CN"/>
          </a:p>
          <a:p>
            <a:r>
              <a:rPr lang="zh-CN" altLang="en-US"/>
              <a:t>论文提出</a:t>
            </a:r>
            <a:r>
              <a:rPr lang="en-US" altLang="zh-CN"/>
              <a:t> Privug </a:t>
            </a:r>
            <a:r>
              <a:rPr lang="zh-CN" altLang="en-US"/>
              <a:t>方法，通过构建概率分布模拟攻击者知识，并使用马尔可夫链蒙特卡洛（</a:t>
            </a:r>
            <a:r>
              <a:rPr lang="en-US" altLang="zh-CN"/>
              <a:t>MCMC</a:t>
            </a:r>
            <a:r>
              <a:rPr lang="zh-CN" altLang="en-US"/>
              <a:t>）方法进行隐私风险定量推断，改进后采用多元高斯模型进行精确贝叶斯推理，提高隐私风险评估准确性与效率，尤其适合作为构建隐私风险推断模型的参考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 PrivTrace: Differentially Private Trajectory Synthesis by Adaptive Markov Model (2022)</a:t>
            </a:r>
            <a:endParaRPr lang="en-US" altLang="zh-CN"/>
          </a:p>
          <a:p>
            <a:r>
              <a:rPr lang="zh-CN" altLang="en-US"/>
              <a:t>以轨迹数据为例，利用一阶和二阶</a:t>
            </a:r>
            <a:r>
              <a:rPr lang="en-US" altLang="zh-CN"/>
              <a:t> </a:t>
            </a:r>
            <a:r>
              <a:rPr lang="zh-CN" altLang="en-US"/>
              <a:t>马尔可夫模型</a:t>
            </a:r>
            <a:r>
              <a:rPr lang="en-US" altLang="zh-CN"/>
              <a:t> </a:t>
            </a:r>
            <a:r>
              <a:rPr lang="zh-CN" altLang="en-US"/>
              <a:t>合成具有差分隐私保障的轨迹，适合借鉴在</a:t>
            </a:r>
            <a:r>
              <a:rPr lang="en-US" altLang="zh-CN"/>
              <a:t> PII </a:t>
            </a:r>
            <a:r>
              <a:rPr lang="zh-CN" altLang="en-US"/>
              <a:t>泄露路径或字段组合演化中加噪干扰的建模思路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 Privacy Risk Quantification in Education Data Using Markov Model (2022)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 </a:t>
            </a:r>
            <a:r>
              <a:rPr lang="zh-CN" altLang="en-US"/>
              <a:t>马尔可夫模型</a:t>
            </a:r>
            <a:r>
              <a:rPr lang="en-US" altLang="zh-CN"/>
              <a:t> </a:t>
            </a:r>
            <a:r>
              <a:rPr lang="zh-CN" altLang="en-US"/>
              <a:t>对教育数据发布过程中的隐私识别风险进行量化分析，讨论了隐私度与组合属性的关系，是</a:t>
            </a:r>
            <a:r>
              <a:rPr lang="en-US" altLang="zh-CN"/>
              <a:t> PI I </a:t>
            </a:r>
            <a:r>
              <a:rPr lang="zh-CN" altLang="en-US"/>
              <a:t>组合风险评估的实用参考</a:t>
            </a:r>
            <a:endParaRPr lang="zh-CN" altLang="en-US"/>
          </a:p>
          <a:p>
            <a:pPr algn="l"/>
            <a:endParaRPr lang="zh-CN" altLang="en-US"/>
          </a:p>
          <a:p>
            <a:r>
              <a:rPr lang="en-US" altLang="zh-CN"/>
              <a:t>Risk‑Sensitive Markov Decision Processes </a:t>
            </a:r>
            <a:r>
              <a:rPr lang="zh-CN" altLang="en-US"/>
              <a:t>和</a:t>
            </a:r>
            <a:r>
              <a:rPr lang="en-US" altLang="zh-CN"/>
              <a:t> POMDP </a:t>
            </a:r>
            <a:r>
              <a:rPr lang="zh-CN" altLang="en-US"/>
              <a:t>模型：用于强调在不同风险敏捷度偏好的情况下，构建风险最小化策略的</a:t>
            </a:r>
            <a:r>
              <a:rPr lang="en-US" altLang="zh-CN"/>
              <a:t> MDP </a:t>
            </a:r>
            <a:r>
              <a:rPr lang="zh-CN" altLang="en-US"/>
              <a:t>与</a:t>
            </a:r>
            <a:r>
              <a:rPr lang="en-US" altLang="zh-CN"/>
              <a:t> POMDP </a:t>
            </a:r>
            <a:r>
              <a:rPr lang="zh-CN" altLang="en-US"/>
              <a:t>框架，适用于字段组合策略、审计路径选择等。虽然不都集中于</a:t>
            </a:r>
            <a:r>
              <a:rPr lang="en-US" altLang="zh-CN"/>
              <a:t> PII</a:t>
            </a:r>
            <a:r>
              <a:rPr lang="zh-CN" altLang="en-US"/>
              <a:t>，但方法高度可迁移。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Cyber Risk Valuation via Hidden Markov‑Modulated Modeling Approach</a:t>
            </a:r>
            <a:r>
              <a:rPr lang="zh-CN" altLang="en-US"/>
              <a:t>（</a:t>
            </a:r>
            <a:r>
              <a:rPr lang="en-US" altLang="zh-CN"/>
              <a:t>2023 </a:t>
            </a:r>
            <a:r>
              <a:rPr lang="zh-CN" altLang="en-US"/>
              <a:t>博士论文）等，将</a:t>
            </a:r>
            <a:r>
              <a:rPr lang="en-US" altLang="zh-CN"/>
              <a:t> HMM </a:t>
            </a:r>
            <a:r>
              <a:rPr lang="zh-CN" altLang="en-US"/>
              <a:t>及</a:t>
            </a:r>
            <a:r>
              <a:rPr lang="en-US" altLang="zh-CN"/>
              <a:t> Markov chain </a:t>
            </a:r>
            <a:r>
              <a:rPr lang="zh-CN" altLang="en-US"/>
              <a:t>引入网络安全事件发生建模，适合理解数据泄露事件的概率演进与风险累积过程。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03250" y="147320"/>
            <a:ext cx="3676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论文</a:t>
            </a:r>
            <a:r>
              <a:rPr lang="zh-CN" altLang="en-US"/>
              <a:t>推荐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16*303"/>
  <p:tag name="TABLE_ENDDRAG_RECT" val="197*109*716*303"/>
</p:tagLst>
</file>

<file path=ppt/tags/tag2.xml><?xml version="1.0" encoding="utf-8"?>
<p:tagLst xmlns:p="http://schemas.openxmlformats.org/presentationml/2006/main">
  <p:tag name="TABLE_ENDDRAG_ORIGIN_RECT" val="825*223"/>
  <p:tag name="TABLE_ENDDRAG_RECT" val="67*92*825*223"/>
</p:tagLst>
</file>

<file path=ppt/tags/tag3.xml><?xml version="1.0" encoding="utf-8"?>
<p:tagLst xmlns:p="http://schemas.openxmlformats.org/presentationml/2006/main">
  <p:tag name="TABLE_ENDDRAG_ORIGIN_RECT" val="825*360"/>
  <p:tag name="TABLE_ENDDRAG_RECT" val="62*90*825*360"/>
</p:tagLst>
</file>

<file path=ppt/tags/tag4.xml><?xml version="1.0" encoding="utf-8"?>
<p:tagLst xmlns:p="http://schemas.openxmlformats.org/presentationml/2006/main">
  <p:tag name="TABLE_ENDDRAG_ORIGIN_RECT" val="825*226"/>
  <p:tag name="TABLE_ENDDRAG_RECT" val="82*149*825*226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3035</Words>
  <Application>WPS 演示</Application>
  <PresentationFormat>宽屏</PresentationFormat>
  <Paragraphs>276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Liu</dc:creator>
  <cp:lastModifiedBy>Itachi</cp:lastModifiedBy>
  <cp:revision>8</cp:revision>
  <dcterms:created xsi:type="dcterms:W3CDTF">2023-08-09T12:44:00Z</dcterms:created>
  <dcterms:modified xsi:type="dcterms:W3CDTF">2025-07-25T09:16:51Z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29C982F8CCAB4A0F86B774B54583EB8C_12</vt:lpwstr>
  </property>
</Properties>
</file>