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7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7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49605" y="2149475"/>
            <a:ext cx="1665605" cy="119824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病例文本输入</a:t>
            </a:r>
            <a:r>
              <a:rPr lang="en-US" altLang="zh-CN"/>
              <a:t>+</a:t>
            </a:r>
            <a:r>
              <a:rPr lang="zh-CN" altLang="en-US"/>
              <a:t>预处理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58495" y="630555"/>
            <a:ext cx="1696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主流程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81325" y="2149475"/>
            <a:ext cx="1665605" cy="119824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大模型</a:t>
            </a:r>
            <a:r>
              <a:rPr lang="zh-CN" altLang="en-US"/>
              <a:t>识别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313045" y="2149475"/>
            <a:ext cx="1665605" cy="119824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检索知识库（</a:t>
            </a:r>
            <a:r>
              <a:rPr lang="en-US" altLang="zh-CN"/>
              <a:t>RAG</a:t>
            </a:r>
            <a:r>
              <a:rPr lang="zh-CN" altLang="en-US"/>
              <a:t>向量</a:t>
            </a:r>
            <a:r>
              <a:rPr lang="zh-CN" altLang="en-US"/>
              <a:t>搜索）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7644765" y="2149475"/>
            <a:ext cx="1665605" cy="119824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知识图谱辅助判断</a:t>
            </a:r>
            <a:r>
              <a:rPr lang="en-US" altLang="zh-CN"/>
              <a:t>+ </a:t>
            </a:r>
            <a:r>
              <a:rPr lang="zh-CN" altLang="en-US"/>
              <a:t>归类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976485" y="2149475"/>
            <a:ext cx="1665605" cy="119824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敏感信息判断</a:t>
            </a:r>
            <a:r>
              <a:rPr lang="en-US" altLang="zh-CN"/>
              <a:t>+</a:t>
            </a:r>
            <a:r>
              <a:rPr lang="zh-CN" altLang="en-US"/>
              <a:t>理由</a:t>
            </a:r>
            <a:r>
              <a:rPr lang="en-US" altLang="zh-CN"/>
              <a:t>+</a:t>
            </a:r>
            <a:r>
              <a:rPr lang="zh-CN" altLang="en-US"/>
              <a:t>来源</a:t>
            </a:r>
            <a:endParaRPr lang="zh-CN" altLang="en-US"/>
          </a:p>
        </p:txBody>
      </p:sp>
      <p:cxnSp>
        <p:nvCxnSpPr>
          <p:cNvPr id="10" name="直接箭头连接符 9"/>
          <p:cNvCxnSpPr>
            <a:stCxn id="4" idx="3"/>
            <a:endCxn id="6" idx="1"/>
          </p:cNvCxnSpPr>
          <p:nvPr/>
        </p:nvCxnSpPr>
        <p:spPr>
          <a:xfrm>
            <a:off x="2315210" y="2748915"/>
            <a:ext cx="6661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3"/>
            <a:endCxn id="7" idx="1"/>
          </p:cNvCxnSpPr>
          <p:nvPr/>
        </p:nvCxnSpPr>
        <p:spPr>
          <a:xfrm>
            <a:off x="4646930" y="2748915"/>
            <a:ext cx="6661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7" idx="3"/>
            <a:endCxn id="8" idx="1"/>
          </p:cNvCxnSpPr>
          <p:nvPr/>
        </p:nvCxnSpPr>
        <p:spPr>
          <a:xfrm>
            <a:off x="6978650" y="2748915"/>
            <a:ext cx="6661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8" idx="3"/>
            <a:endCxn id="9" idx="1"/>
          </p:cNvCxnSpPr>
          <p:nvPr/>
        </p:nvCxnSpPr>
        <p:spPr>
          <a:xfrm>
            <a:off x="9310370" y="2748915"/>
            <a:ext cx="66611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0"/>
            <a:ext cx="35979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病例文本输入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预处理</a:t>
            </a:r>
            <a:r>
              <a:rPr lang="zh-CN" altLang="en-US">
                <a:sym typeface="+mn-ea"/>
              </a:rPr>
              <a:t>模块</a:t>
            </a:r>
            <a:endParaRPr lang="zh-CN" altLang="en-US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61390" y="565150"/>
          <a:ext cx="10485120" cy="1925955"/>
        </p:xfrm>
        <a:graphic>
          <a:graphicData uri="http://schemas.openxmlformats.org/drawingml/2006/table">
            <a:tbl>
              <a:tblPr/>
              <a:tblGrid>
                <a:gridCol w="3495040"/>
                <a:gridCol w="3495040"/>
                <a:gridCol w="3495040"/>
              </a:tblGrid>
              <a:tr h="641985">
                <a:tc>
                  <a:txBody>
                    <a:bodyPr/>
                    <a:p>
                      <a:pPr algn="ctr"/>
                      <a:r>
                        <a:rPr lang="zh-CN" altLang="en-US" sz="1200" b="1"/>
                        <a:t>步骤</a:t>
                      </a:r>
                      <a:endParaRPr lang="zh-CN" altLang="en-US" sz="1200" b="1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/>
                        <a:t>内容</a:t>
                      </a:r>
                      <a:endParaRPr lang="zh-CN" altLang="en-US" sz="1200" b="1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200" b="1"/>
                        <a:t>工具建议</a:t>
                      </a:r>
                      <a:endParaRPr lang="zh-CN" altLang="en-US" sz="1200" b="1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1985">
                <a:tc>
                  <a:txBody>
                    <a:bodyPr/>
                    <a:p>
                      <a:pPr algn="ctr"/>
                      <a:r>
                        <a:rPr lang="en-US" altLang="zh-CN" sz="1600"/>
                        <a:t>1️ </a:t>
                      </a:r>
                      <a:r>
                        <a:rPr lang="zh-CN" altLang="en-US" sz="1600"/>
                        <a:t>文本清洗与标准化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600"/>
                        <a:t>去除无效字符、统一格式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600"/>
                        <a:t>Python </a:t>
                      </a:r>
                      <a:r>
                        <a:rPr lang="zh-CN" altLang="en-US" sz="1600"/>
                        <a:t>预处理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641985">
                <a:tc>
                  <a:txBody>
                    <a:bodyPr/>
                    <a:p>
                      <a:pPr algn="ctr"/>
                      <a:r>
                        <a:rPr lang="en-US" altLang="zh-CN" sz="1600"/>
                        <a:t>2️ </a:t>
                      </a:r>
                      <a:r>
                        <a:rPr lang="zh-CN" altLang="en-US" sz="1600"/>
                        <a:t>分句 </a:t>
                      </a:r>
                      <a:r>
                        <a:rPr lang="en-US" altLang="zh-CN" sz="1600"/>
                        <a:t>+ </a:t>
                      </a:r>
                      <a:r>
                        <a:rPr lang="zh-CN" altLang="en-US" sz="1600"/>
                        <a:t>分词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600"/>
                        <a:t>拆分成语义片段和词语</a:t>
                      </a:r>
                      <a:endParaRPr lang="zh-CN" altLang="en-US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600"/>
                        <a:t>spaCy + LTP + Jieba</a:t>
                      </a:r>
                      <a:endParaRPr lang="en-US" altLang="zh-CN" sz="16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2691765" y="2879090"/>
            <a:ext cx="2164715" cy="105537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文本清晰与</a:t>
            </a:r>
            <a:r>
              <a:rPr lang="zh-CN" altLang="en-US"/>
              <a:t>标准化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706235" y="2879090"/>
            <a:ext cx="2164715" cy="10547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分句</a:t>
            </a:r>
            <a:r>
              <a:rPr lang="en-US" altLang="zh-CN"/>
              <a:t>+</a:t>
            </a:r>
            <a:r>
              <a:rPr lang="zh-CN" altLang="en-US"/>
              <a:t>分词</a:t>
            </a:r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515620" y="2923540"/>
            <a:ext cx="1076960" cy="98044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实例文本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8" idx="6"/>
            <a:endCxn id="6" idx="1"/>
          </p:cNvCxnSpPr>
          <p:nvPr/>
        </p:nvCxnSpPr>
        <p:spPr>
          <a:xfrm flipV="1">
            <a:off x="1592580" y="3406775"/>
            <a:ext cx="1099185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3"/>
            <a:endCxn id="7" idx="1"/>
          </p:cNvCxnSpPr>
          <p:nvPr/>
        </p:nvCxnSpPr>
        <p:spPr>
          <a:xfrm>
            <a:off x="4856480" y="3406775"/>
            <a:ext cx="184975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10369550" y="2923540"/>
            <a:ext cx="1076960" cy="980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结构话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82880" y="4164965"/>
            <a:ext cx="212153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患者张某，男，</a:t>
            </a:r>
            <a:r>
              <a:rPr lang="en-US" altLang="zh-CN"/>
              <a:t>45</a:t>
            </a:r>
            <a:r>
              <a:rPr lang="zh-CN" altLang="en-US"/>
              <a:t>岁，主诉头痛</a:t>
            </a:r>
            <a:r>
              <a:rPr lang="en-US" altLang="zh-CN"/>
              <a:t>3</a:t>
            </a:r>
            <a:r>
              <a:rPr lang="zh-CN" altLang="en-US"/>
              <a:t>天。曾诊断为高血压，现服用降压药。医保卡号为</a:t>
            </a:r>
            <a:r>
              <a:rPr lang="en-US" altLang="zh-CN"/>
              <a:t>12345678</a:t>
            </a:r>
            <a:r>
              <a:rPr lang="zh-CN" altLang="en-US"/>
              <a:t>，进行</a:t>
            </a:r>
            <a:r>
              <a:rPr lang="en-US" altLang="zh-CN"/>
              <a:t>MRI</a:t>
            </a:r>
            <a:r>
              <a:rPr lang="zh-CN" altLang="en-US"/>
              <a:t>检查并开具电子处方。</a:t>
            </a:r>
            <a:endParaRPr lang="zh-CN" altLang="en-US"/>
          </a:p>
          <a:p>
            <a:endParaRPr lang="zh-CN" altLang="en-US"/>
          </a:p>
        </p:txBody>
      </p:sp>
      <p:cxnSp>
        <p:nvCxnSpPr>
          <p:cNvPr id="14" name="直接箭头连接符 13"/>
          <p:cNvCxnSpPr>
            <a:stCxn id="7" idx="3"/>
            <a:endCxn id="11" idx="2"/>
          </p:cNvCxnSpPr>
          <p:nvPr/>
        </p:nvCxnSpPr>
        <p:spPr>
          <a:xfrm>
            <a:off x="8870950" y="3406775"/>
            <a:ext cx="1498600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2691765" y="4085590"/>
            <a:ext cx="2164715" cy="2386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p>
            <a:r>
              <a:rPr lang="en-US" altLang="zh-CN"/>
              <a:t>['</a:t>
            </a:r>
            <a:r>
              <a:rPr lang="zh-CN" altLang="en-US"/>
              <a:t>患者张某，男，</a:t>
            </a:r>
            <a:r>
              <a:rPr lang="en-US" altLang="zh-CN"/>
              <a:t>45</a:t>
            </a:r>
            <a:r>
              <a:rPr lang="zh-CN" altLang="en-US"/>
              <a:t>岁，主诉头痛</a:t>
            </a:r>
            <a:r>
              <a:rPr lang="en-US" altLang="zh-CN"/>
              <a:t>3</a:t>
            </a:r>
            <a:r>
              <a:rPr lang="zh-CN" altLang="en-US"/>
              <a:t>天</a:t>
            </a:r>
            <a:r>
              <a:rPr lang="en-US" altLang="zh-CN"/>
              <a:t>', '</a:t>
            </a:r>
            <a:r>
              <a:rPr lang="zh-CN" altLang="en-US"/>
              <a:t>曾诊断为高血压，现服用降压药</a:t>
            </a:r>
            <a:r>
              <a:rPr lang="en-US" altLang="zh-CN"/>
              <a:t>', '</a:t>
            </a:r>
            <a:r>
              <a:rPr lang="zh-CN" altLang="en-US"/>
              <a:t>医保卡号为</a:t>
            </a:r>
            <a:r>
              <a:rPr lang="en-US" altLang="zh-CN"/>
              <a:t>12345678</a:t>
            </a:r>
            <a:r>
              <a:rPr lang="zh-CN" altLang="en-US"/>
              <a:t>，进行</a:t>
            </a:r>
            <a:r>
              <a:rPr lang="en-US" altLang="zh-CN"/>
              <a:t>MRI</a:t>
            </a:r>
            <a:r>
              <a:rPr lang="zh-CN" altLang="en-US"/>
              <a:t>检查并开具电子处方</a:t>
            </a:r>
            <a:r>
              <a:rPr lang="en-US" altLang="zh-CN"/>
              <a:t>']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706235" y="4164965"/>
            <a:ext cx="4932680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p>
            <a:r>
              <a:rPr lang="en-US" altLang="zh-CN"/>
              <a:t>['</a:t>
            </a:r>
            <a:r>
              <a:rPr lang="zh-CN" altLang="en-US"/>
              <a:t>患者</a:t>
            </a:r>
            <a:r>
              <a:rPr lang="en-US" altLang="zh-CN"/>
              <a:t>', '</a:t>
            </a:r>
            <a:r>
              <a:rPr lang="zh-CN" altLang="en-US"/>
              <a:t>张某</a:t>
            </a:r>
            <a:r>
              <a:rPr lang="en-US" altLang="zh-CN"/>
              <a:t>', '</a:t>
            </a:r>
            <a:r>
              <a:rPr lang="zh-CN" altLang="en-US"/>
              <a:t>，</a:t>
            </a:r>
            <a:r>
              <a:rPr lang="en-US" altLang="zh-CN"/>
              <a:t>', '</a:t>
            </a:r>
            <a:r>
              <a:rPr lang="zh-CN" altLang="en-US"/>
              <a:t>男</a:t>
            </a:r>
            <a:r>
              <a:rPr lang="en-US" altLang="zh-CN"/>
              <a:t>', '</a:t>
            </a:r>
            <a:r>
              <a:rPr lang="zh-CN" altLang="en-US"/>
              <a:t>，</a:t>
            </a:r>
            <a:r>
              <a:rPr lang="en-US" altLang="zh-CN"/>
              <a:t>', '45', '</a:t>
            </a:r>
            <a:r>
              <a:rPr lang="zh-CN" altLang="en-US"/>
              <a:t>岁</a:t>
            </a:r>
            <a:r>
              <a:rPr lang="en-US" altLang="zh-CN"/>
              <a:t>', '</a:t>
            </a:r>
            <a:r>
              <a:rPr lang="zh-CN" altLang="en-US"/>
              <a:t>，</a:t>
            </a:r>
            <a:r>
              <a:rPr lang="en-US" altLang="zh-CN"/>
              <a:t>', '</a:t>
            </a:r>
            <a:r>
              <a:rPr lang="zh-CN" altLang="en-US"/>
              <a:t>主诉</a:t>
            </a:r>
            <a:r>
              <a:rPr lang="en-US" altLang="zh-CN"/>
              <a:t>', '</a:t>
            </a:r>
            <a:r>
              <a:rPr lang="zh-CN" altLang="en-US"/>
              <a:t>头痛</a:t>
            </a:r>
            <a:r>
              <a:rPr lang="en-US" altLang="zh-CN"/>
              <a:t>', '3', '</a:t>
            </a:r>
            <a:r>
              <a:rPr lang="zh-CN" altLang="en-US"/>
              <a:t>天</a:t>
            </a:r>
            <a:r>
              <a:rPr lang="en-US" altLang="zh-CN"/>
              <a:t>']</a:t>
            </a:r>
            <a:endParaRPr lang="en-US" altLang="zh-CN"/>
          </a:p>
          <a:p>
            <a:r>
              <a:rPr lang="en-US" altLang="zh-CN"/>
              <a:t>['</a:t>
            </a:r>
            <a:r>
              <a:rPr lang="zh-CN" altLang="en-US"/>
              <a:t>曾</a:t>
            </a:r>
            <a:r>
              <a:rPr lang="en-US" altLang="zh-CN"/>
              <a:t>', '</a:t>
            </a:r>
            <a:r>
              <a:rPr lang="zh-CN" altLang="en-US"/>
              <a:t>诊断</a:t>
            </a:r>
            <a:r>
              <a:rPr lang="en-US" altLang="zh-CN"/>
              <a:t>', '</a:t>
            </a:r>
            <a:r>
              <a:rPr lang="zh-CN" altLang="en-US"/>
              <a:t>为</a:t>
            </a:r>
            <a:r>
              <a:rPr lang="en-US" altLang="zh-CN"/>
              <a:t>', '</a:t>
            </a:r>
            <a:r>
              <a:rPr lang="zh-CN" altLang="en-US"/>
              <a:t>高血压</a:t>
            </a:r>
            <a:r>
              <a:rPr lang="en-US" altLang="zh-CN"/>
              <a:t>', '</a:t>
            </a:r>
            <a:r>
              <a:rPr lang="zh-CN" altLang="en-US"/>
              <a:t>，</a:t>
            </a:r>
            <a:r>
              <a:rPr lang="en-US" altLang="zh-CN"/>
              <a:t>', '</a:t>
            </a:r>
            <a:r>
              <a:rPr lang="zh-CN" altLang="en-US"/>
              <a:t>现</a:t>
            </a:r>
            <a:r>
              <a:rPr lang="en-US" altLang="zh-CN"/>
              <a:t>', '</a:t>
            </a:r>
            <a:r>
              <a:rPr lang="zh-CN" altLang="en-US"/>
              <a:t>服用</a:t>
            </a:r>
            <a:r>
              <a:rPr lang="en-US" altLang="zh-CN"/>
              <a:t>', '</a:t>
            </a:r>
            <a:r>
              <a:rPr lang="zh-CN" altLang="en-US"/>
              <a:t>降压药</a:t>
            </a:r>
            <a:r>
              <a:rPr lang="en-US" altLang="zh-CN"/>
              <a:t>']</a:t>
            </a:r>
            <a:endParaRPr lang="en-US" altLang="zh-CN"/>
          </a:p>
          <a:p>
            <a:r>
              <a:rPr lang="en-US" altLang="zh-CN"/>
              <a:t>['</a:t>
            </a:r>
            <a:r>
              <a:rPr lang="zh-CN" altLang="en-US"/>
              <a:t>医保卡号</a:t>
            </a:r>
            <a:r>
              <a:rPr lang="en-US" altLang="zh-CN"/>
              <a:t>', '</a:t>
            </a:r>
            <a:r>
              <a:rPr lang="zh-CN" altLang="en-US"/>
              <a:t>为</a:t>
            </a:r>
            <a:r>
              <a:rPr lang="en-US" altLang="zh-CN"/>
              <a:t>', '12345678', '</a:t>
            </a:r>
            <a:r>
              <a:rPr lang="zh-CN" altLang="en-US"/>
              <a:t>，</a:t>
            </a:r>
            <a:r>
              <a:rPr lang="en-US" altLang="zh-CN"/>
              <a:t>', '</a:t>
            </a:r>
            <a:r>
              <a:rPr lang="zh-CN" altLang="en-US"/>
              <a:t>进行</a:t>
            </a:r>
            <a:r>
              <a:rPr lang="en-US" altLang="zh-CN"/>
              <a:t>', 'MRI', '</a:t>
            </a:r>
            <a:r>
              <a:rPr lang="zh-CN" altLang="en-US"/>
              <a:t>检查</a:t>
            </a:r>
            <a:r>
              <a:rPr lang="en-US" altLang="zh-CN"/>
              <a:t>', '</a:t>
            </a:r>
            <a:r>
              <a:rPr lang="zh-CN" altLang="en-US"/>
              <a:t>并</a:t>
            </a:r>
            <a:r>
              <a:rPr lang="en-US" altLang="zh-CN"/>
              <a:t>', '</a:t>
            </a:r>
            <a:r>
              <a:rPr lang="zh-CN" altLang="en-US"/>
              <a:t>开具</a:t>
            </a:r>
            <a:r>
              <a:rPr lang="en-US" altLang="zh-CN"/>
              <a:t>', '</a:t>
            </a:r>
            <a:r>
              <a:rPr lang="zh-CN" altLang="en-US"/>
              <a:t>电子</a:t>
            </a:r>
            <a:r>
              <a:rPr lang="en-US" altLang="zh-CN"/>
              <a:t>', '</a:t>
            </a:r>
            <a:r>
              <a:rPr lang="zh-CN" altLang="en-US"/>
              <a:t>处方</a:t>
            </a:r>
            <a:r>
              <a:rPr lang="en-US" altLang="zh-CN"/>
              <a:t>']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0" y="0"/>
            <a:ext cx="378015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>
                <a:sym typeface="+mn-ea"/>
              </a:rPr>
              <a:t>NLP</a:t>
            </a:r>
            <a:r>
              <a:rPr lang="zh-CN" altLang="en-US">
                <a:sym typeface="+mn-ea"/>
              </a:rPr>
              <a:t>识别实体</a:t>
            </a:r>
            <a:r>
              <a:rPr lang="en-US" altLang="zh-CN">
                <a:sym typeface="+mn-ea"/>
              </a:rPr>
              <a:t> + </a:t>
            </a:r>
            <a:r>
              <a:rPr lang="zh-CN" altLang="en-US">
                <a:sym typeface="+mn-ea"/>
              </a:rPr>
              <a:t>初步标注</a:t>
            </a:r>
            <a:endParaRPr lang="zh-CN" altLang="en-US">
              <a:sym typeface="+mn-ea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1441450" y="2115820"/>
            <a:ext cx="1076960" cy="980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结构话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123180" y="2072005"/>
            <a:ext cx="2164715" cy="10547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大模型</a:t>
            </a:r>
            <a:r>
              <a:rPr lang="zh-CN" altLang="en-US"/>
              <a:t>识别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25095" y="3831590"/>
            <a:ext cx="375983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p>
            <a:r>
              <a:rPr lang="en-US" altLang="zh-CN"/>
              <a:t>['</a:t>
            </a:r>
            <a:r>
              <a:rPr lang="zh-CN" altLang="en-US"/>
              <a:t>患者</a:t>
            </a:r>
            <a:r>
              <a:rPr lang="en-US" altLang="zh-CN"/>
              <a:t>', '</a:t>
            </a:r>
            <a:r>
              <a:rPr lang="zh-CN" altLang="en-US"/>
              <a:t>张某</a:t>
            </a:r>
            <a:r>
              <a:rPr lang="en-US" altLang="zh-CN"/>
              <a:t>', '</a:t>
            </a:r>
            <a:r>
              <a:rPr lang="zh-CN" altLang="en-US"/>
              <a:t>，</a:t>
            </a:r>
            <a:r>
              <a:rPr lang="en-US" altLang="zh-CN"/>
              <a:t>', '</a:t>
            </a:r>
            <a:r>
              <a:rPr lang="zh-CN" altLang="en-US"/>
              <a:t>男</a:t>
            </a:r>
            <a:r>
              <a:rPr lang="en-US" altLang="zh-CN"/>
              <a:t>', '</a:t>
            </a:r>
            <a:r>
              <a:rPr lang="zh-CN" altLang="en-US"/>
              <a:t>，</a:t>
            </a:r>
            <a:r>
              <a:rPr lang="en-US" altLang="zh-CN"/>
              <a:t>', '45', '</a:t>
            </a:r>
            <a:r>
              <a:rPr lang="zh-CN" altLang="en-US"/>
              <a:t>岁</a:t>
            </a:r>
            <a:r>
              <a:rPr lang="en-US" altLang="zh-CN"/>
              <a:t>', '</a:t>
            </a:r>
            <a:r>
              <a:rPr lang="zh-CN" altLang="en-US"/>
              <a:t>，</a:t>
            </a:r>
            <a:r>
              <a:rPr lang="en-US" altLang="zh-CN"/>
              <a:t>', '</a:t>
            </a:r>
            <a:r>
              <a:rPr lang="zh-CN" altLang="en-US"/>
              <a:t>主诉</a:t>
            </a:r>
            <a:r>
              <a:rPr lang="en-US" altLang="zh-CN"/>
              <a:t>', '</a:t>
            </a:r>
            <a:r>
              <a:rPr lang="zh-CN" altLang="en-US"/>
              <a:t>头痛</a:t>
            </a:r>
            <a:r>
              <a:rPr lang="en-US" altLang="zh-CN"/>
              <a:t>', '3', '</a:t>
            </a:r>
            <a:r>
              <a:rPr lang="zh-CN" altLang="en-US"/>
              <a:t>天</a:t>
            </a:r>
            <a:r>
              <a:rPr lang="en-US" altLang="zh-CN"/>
              <a:t>']</a:t>
            </a:r>
            <a:endParaRPr lang="en-US" altLang="zh-CN"/>
          </a:p>
          <a:p>
            <a:r>
              <a:rPr lang="en-US" altLang="zh-CN"/>
              <a:t>['</a:t>
            </a:r>
            <a:r>
              <a:rPr lang="zh-CN" altLang="en-US"/>
              <a:t>曾</a:t>
            </a:r>
            <a:r>
              <a:rPr lang="en-US" altLang="zh-CN"/>
              <a:t>', '</a:t>
            </a:r>
            <a:r>
              <a:rPr lang="zh-CN" altLang="en-US"/>
              <a:t>诊断</a:t>
            </a:r>
            <a:r>
              <a:rPr lang="en-US" altLang="zh-CN"/>
              <a:t>', '</a:t>
            </a:r>
            <a:r>
              <a:rPr lang="zh-CN" altLang="en-US"/>
              <a:t>为</a:t>
            </a:r>
            <a:r>
              <a:rPr lang="en-US" altLang="zh-CN"/>
              <a:t>', '</a:t>
            </a:r>
            <a:r>
              <a:rPr lang="zh-CN" altLang="en-US"/>
              <a:t>高血压</a:t>
            </a:r>
            <a:r>
              <a:rPr lang="en-US" altLang="zh-CN"/>
              <a:t>', '</a:t>
            </a:r>
            <a:r>
              <a:rPr lang="zh-CN" altLang="en-US"/>
              <a:t>，</a:t>
            </a:r>
            <a:r>
              <a:rPr lang="en-US" altLang="zh-CN"/>
              <a:t>', '</a:t>
            </a:r>
            <a:r>
              <a:rPr lang="zh-CN" altLang="en-US"/>
              <a:t>现</a:t>
            </a:r>
            <a:r>
              <a:rPr lang="en-US" altLang="zh-CN"/>
              <a:t>', '</a:t>
            </a:r>
            <a:r>
              <a:rPr lang="zh-CN" altLang="en-US"/>
              <a:t>服用</a:t>
            </a:r>
            <a:r>
              <a:rPr lang="en-US" altLang="zh-CN"/>
              <a:t>', '</a:t>
            </a:r>
            <a:r>
              <a:rPr lang="zh-CN" altLang="en-US"/>
              <a:t>降压药</a:t>
            </a:r>
            <a:r>
              <a:rPr lang="en-US" altLang="zh-CN"/>
              <a:t>']</a:t>
            </a:r>
            <a:endParaRPr lang="en-US" altLang="zh-CN"/>
          </a:p>
          <a:p>
            <a:r>
              <a:rPr lang="en-US" altLang="zh-CN"/>
              <a:t>['</a:t>
            </a:r>
            <a:r>
              <a:rPr lang="zh-CN" altLang="en-US"/>
              <a:t>医保卡号</a:t>
            </a:r>
            <a:r>
              <a:rPr lang="en-US" altLang="zh-CN"/>
              <a:t>', '</a:t>
            </a:r>
            <a:r>
              <a:rPr lang="zh-CN" altLang="en-US"/>
              <a:t>为</a:t>
            </a:r>
            <a:r>
              <a:rPr lang="en-US" altLang="zh-CN"/>
              <a:t>', '12345678', '</a:t>
            </a:r>
            <a:r>
              <a:rPr lang="zh-CN" altLang="en-US"/>
              <a:t>，</a:t>
            </a:r>
            <a:r>
              <a:rPr lang="en-US" altLang="zh-CN"/>
              <a:t>', '</a:t>
            </a:r>
            <a:r>
              <a:rPr lang="zh-CN" altLang="en-US"/>
              <a:t>进行</a:t>
            </a:r>
            <a:r>
              <a:rPr lang="en-US" altLang="zh-CN"/>
              <a:t>', 'MRI', '</a:t>
            </a:r>
            <a:r>
              <a:rPr lang="zh-CN" altLang="en-US"/>
              <a:t>检查</a:t>
            </a:r>
            <a:r>
              <a:rPr lang="en-US" altLang="zh-CN"/>
              <a:t>', '</a:t>
            </a:r>
            <a:r>
              <a:rPr lang="zh-CN" altLang="en-US"/>
              <a:t>并</a:t>
            </a:r>
            <a:r>
              <a:rPr lang="en-US" altLang="zh-CN"/>
              <a:t>', '</a:t>
            </a:r>
            <a:r>
              <a:rPr lang="zh-CN" altLang="en-US"/>
              <a:t>开具</a:t>
            </a:r>
            <a:r>
              <a:rPr lang="en-US" altLang="zh-CN"/>
              <a:t>', '</a:t>
            </a:r>
            <a:r>
              <a:rPr lang="zh-CN" altLang="en-US"/>
              <a:t>电子</a:t>
            </a:r>
            <a:r>
              <a:rPr lang="en-US" altLang="zh-CN"/>
              <a:t>', '</a:t>
            </a:r>
            <a:r>
              <a:rPr lang="zh-CN" altLang="en-US"/>
              <a:t>处方</a:t>
            </a:r>
            <a:r>
              <a:rPr lang="en-US" altLang="zh-CN"/>
              <a:t>']</a:t>
            </a:r>
            <a:endParaRPr lang="en-US" altLang="zh-CN"/>
          </a:p>
          <a:p>
            <a:endParaRPr lang="en-US" altLang="zh-CN"/>
          </a:p>
        </p:txBody>
      </p:sp>
      <p:sp>
        <p:nvSpPr>
          <p:cNvPr id="6" name="椭圆 5"/>
          <p:cNvSpPr/>
          <p:nvPr/>
        </p:nvSpPr>
        <p:spPr>
          <a:xfrm>
            <a:off x="10302875" y="2115820"/>
            <a:ext cx="1076960" cy="980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json</a:t>
            </a:r>
            <a:r>
              <a:rPr lang="zh-CN" altLang="en-US"/>
              <a:t>文本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11" idx="6"/>
            <a:endCxn id="7" idx="1"/>
          </p:cNvCxnSpPr>
          <p:nvPr/>
        </p:nvCxnSpPr>
        <p:spPr>
          <a:xfrm flipV="1">
            <a:off x="2518410" y="2599690"/>
            <a:ext cx="260477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7" idx="3"/>
            <a:endCxn id="6" idx="2"/>
          </p:cNvCxnSpPr>
          <p:nvPr/>
        </p:nvCxnSpPr>
        <p:spPr>
          <a:xfrm>
            <a:off x="7287895" y="2599690"/>
            <a:ext cx="3014980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080250" y="3516630"/>
            <a:ext cx="7141210" cy="42017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noAutofit/>
          </a:bodyPr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 "text": "</a:t>
            </a:r>
            <a:r>
              <a:rPr lang="zh-CN" altLang="en-US"/>
              <a:t>患者张某，男，</a:t>
            </a:r>
            <a:r>
              <a:rPr lang="en-US" altLang="zh-CN"/>
              <a:t>45</a:t>
            </a:r>
            <a:r>
              <a:rPr lang="zh-CN" altLang="en-US"/>
              <a:t>岁，主诉头痛</a:t>
            </a:r>
            <a:r>
              <a:rPr lang="en-US" altLang="zh-CN"/>
              <a:t>3</a:t>
            </a:r>
            <a:r>
              <a:rPr lang="zh-CN" altLang="en-US"/>
              <a:t>天。曾诊断为高血压，现服用降压药。医保卡号为</a:t>
            </a:r>
            <a:r>
              <a:rPr lang="en-US" altLang="zh-CN"/>
              <a:t>12345678</a:t>
            </a:r>
            <a:r>
              <a:rPr lang="zh-CN" altLang="en-US"/>
              <a:t>，进行</a:t>
            </a:r>
            <a:r>
              <a:rPr lang="en-US" altLang="zh-CN"/>
              <a:t>MRI</a:t>
            </a:r>
            <a:r>
              <a:rPr lang="zh-CN" altLang="en-US"/>
              <a:t>检查并开具电子处方。</a:t>
            </a:r>
            <a:r>
              <a:rPr lang="en-US" altLang="zh-CN"/>
              <a:t>",</a:t>
            </a:r>
            <a:endParaRPr lang="en-US" altLang="zh-CN"/>
          </a:p>
          <a:p>
            <a:r>
              <a:rPr lang="en-US" altLang="zh-CN"/>
              <a:t>  "entities": [</a:t>
            </a:r>
            <a:endParaRPr lang="en-US" altLang="zh-CN"/>
          </a:p>
          <a:p>
            <a:r>
              <a:rPr lang="en-US" altLang="zh-CN"/>
              <a:t>    {"entity": "</a:t>
            </a:r>
            <a:r>
              <a:rPr lang="zh-CN" altLang="en-US"/>
              <a:t>张某</a:t>
            </a:r>
            <a:r>
              <a:rPr lang="en-US" altLang="zh-CN"/>
              <a:t>", "type": "</a:t>
            </a:r>
            <a:r>
              <a:rPr lang="zh-CN" altLang="en-US"/>
              <a:t>姓名</a:t>
            </a:r>
            <a:r>
              <a:rPr lang="en-US" altLang="zh-CN"/>
              <a:t>"},</a:t>
            </a:r>
            <a:endParaRPr lang="en-US" altLang="zh-CN"/>
          </a:p>
          <a:p>
            <a:r>
              <a:rPr lang="en-US" altLang="zh-CN"/>
              <a:t>    {"entity": "</a:t>
            </a:r>
            <a:r>
              <a:rPr lang="zh-CN" altLang="en-US"/>
              <a:t>头痛</a:t>
            </a:r>
            <a:r>
              <a:rPr lang="en-US" altLang="zh-CN"/>
              <a:t>", "type": "</a:t>
            </a:r>
            <a:r>
              <a:rPr lang="zh-CN" altLang="en-US"/>
              <a:t>症状</a:t>
            </a:r>
            <a:r>
              <a:rPr lang="en-US" altLang="zh-CN"/>
              <a:t>"},</a:t>
            </a:r>
            <a:endParaRPr lang="en-US" altLang="zh-CN"/>
          </a:p>
          <a:p>
            <a:r>
              <a:rPr lang="en-US" altLang="zh-CN"/>
              <a:t>    {"entity": "</a:t>
            </a:r>
            <a:r>
              <a:rPr lang="zh-CN" altLang="en-US"/>
              <a:t>高血压</a:t>
            </a:r>
            <a:r>
              <a:rPr lang="en-US" altLang="zh-CN"/>
              <a:t>", "type": "</a:t>
            </a:r>
            <a:r>
              <a:rPr lang="zh-CN" altLang="en-US"/>
              <a:t>疾病</a:t>
            </a:r>
            <a:r>
              <a:rPr lang="en-US" altLang="zh-CN"/>
              <a:t>"},</a:t>
            </a:r>
            <a:endParaRPr lang="en-US" altLang="zh-CN"/>
          </a:p>
          <a:p>
            <a:r>
              <a:rPr lang="en-US" altLang="zh-CN"/>
              <a:t>    {"entity": "</a:t>
            </a:r>
            <a:r>
              <a:rPr lang="zh-CN" altLang="en-US"/>
              <a:t>降压药</a:t>
            </a:r>
            <a:r>
              <a:rPr lang="en-US" altLang="zh-CN"/>
              <a:t>", "type": "</a:t>
            </a:r>
            <a:r>
              <a:rPr lang="zh-CN" altLang="en-US"/>
              <a:t>药物</a:t>
            </a:r>
            <a:r>
              <a:rPr lang="en-US" altLang="zh-CN"/>
              <a:t>"},</a:t>
            </a:r>
            <a:endParaRPr lang="en-US" altLang="zh-CN"/>
          </a:p>
          <a:p>
            <a:r>
              <a:rPr lang="en-US" altLang="zh-CN"/>
              <a:t>    {"entity": "</a:t>
            </a:r>
            <a:r>
              <a:rPr lang="zh-CN" altLang="en-US"/>
              <a:t>医保卡号</a:t>
            </a:r>
            <a:r>
              <a:rPr lang="en-US" altLang="zh-CN"/>
              <a:t>", "type": "</a:t>
            </a:r>
            <a:r>
              <a:rPr lang="zh-CN" altLang="en-US"/>
              <a:t>支付信息</a:t>
            </a:r>
            <a:r>
              <a:rPr lang="en-US" altLang="zh-CN"/>
              <a:t>"},</a:t>
            </a:r>
            <a:endParaRPr lang="en-US" altLang="zh-CN"/>
          </a:p>
          <a:p>
            <a:r>
              <a:rPr lang="en-US" altLang="zh-CN"/>
              <a:t>    {"entity": "MRI</a:t>
            </a:r>
            <a:r>
              <a:rPr lang="zh-CN" altLang="en-US"/>
              <a:t>检查</a:t>
            </a:r>
            <a:r>
              <a:rPr lang="en-US" altLang="zh-CN"/>
              <a:t>", "type": "</a:t>
            </a:r>
            <a:r>
              <a:rPr lang="zh-CN" altLang="en-US"/>
              <a:t>检查项目</a:t>
            </a:r>
            <a:r>
              <a:rPr lang="en-US" altLang="zh-CN"/>
              <a:t>"},</a:t>
            </a:r>
            <a:endParaRPr lang="en-US" altLang="zh-CN"/>
          </a:p>
          <a:p>
            <a:r>
              <a:rPr lang="en-US" altLang="zh-CN"/>
              <a:t>    {"entity": "</a:t>
            </a:r>
            <a:r>
              <a:rPr lang="zh-CN" altLang="en-US"/>
              <a:t>电子处方</a:t>
            </a:r>
            <a:r>
              <a:rPr lang="en-US" altLang="zh-CN"/>
              <a:t>", "type": "</a:t>
            </a:r>
            <a:r>
              <a:rPr lang="zh-CN" altLang="en-US"/>
              <a:t>处方</a:t>
            </a:r>
            <a:r>
              <a:rPr lang="en-US" altLang="zh-CN"/>
              <a:t>"}</a:t>
            </a:r>
            <a:endParaRPr lang="en-US" altLang="zh-CN"/>
          </a:p>
          <a:p>
            <a:r>
              <a:rPr lang="en-US" altLang="zh-CN"/>
              <a:t>  ]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0"/>
            <a:ext cx="361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检索知识库（</a:t>
            </a:r>
            <a:r>
              <a:rPr lang="en-US" altLang="zh-CN">
                <a:sym typeface="+mn-ea"/>
              </a:rPr>
              <a:t>RAG</a:t>
            </a:r>
            <a:r>
              <a:rPr lang="zh-CN" altLang="en-US">
                <a:sym typeface="+mn-ea"/>
              </a:rPr>
              <a:t>向量搜素）</a:t>
            </a:r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81660" y="2374265"/>
            <a:ext cx="2164715" cy="10547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知识</a:t>
            </a:r>
            <a:r>
              <a:rPr lang="zh-CN" altLang="en-US"/>
              <a:t>库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0" y="3750945"/>
            <a:ext cx="361124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 "question": "...",</a:t>
            </a:r>
            <a:endParaRPr lang="en-US" altLang="zh-CN"/>
          </a:p>
          <a:p>
            <a:r>
              <a:rPr lang="en-US" altLang="zh-CN"/>
              <a:t>  "answer": ["..."],</a:t>
            </a:r>
            <a:endParaRPr lang="en-US" altLang="zh-CN"/>
          </a:p>
          <a:p>
            <a:r>
              <a:rPr lang="en-US" altLang="zh-CN"/>
              <a:t>  "positive_contexts": [{ "content": "...", "source": "..." }],</a:t>
            </a:r>
            <a:endParaRPr lang="en-US" altLang="zh-CN"/>
          </a:p>
          <a:p>
            <a:r>
              <a:rPr lang="en-US" altLang="zh-CN"/>
              <a:t>  "category": "...",</a:t>
            </a:r>
            <a:endParaRPr lang="en-US" altLang="zh-CN"/>
          </a:p>
          <a:p>
            <a:r>
              <a:rPr lang="en-US" altLang="zh-CN"/>
              <a:t>  "type": "Basic"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146040" y="2374265"/>
            <a:ext cx="2164715" cy="10547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向量化</a:t>
            </a:r>
            <a:r>
              <a:rPr lang="zh-CN" altLang="en-US"/>
              <a:t>知识库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7" idx="3"/>
            <a:endCxn id="8" idx="1"/>
          </p:cNvCxnSpPr>
          <p:nvPr/>
        </p:nvCxnSpPr>
        <p:spPr>
          <a:xfrm>
            <a:off x="2746375" y="2901950"/>
            <a:ext cx="23996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2905760" y="2447925"/>
            <a:ext cx="2240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 Embedding </a:t>
            </a:r>
            <a:r>
              <a:rPr lang="zh-CN" altLang="en-US"/>
              <a:t>向量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243070" y="4432935"/>
            <a:ext cx="3479165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altLang="zh-CN"/>
              <a:t>[</a:t>
            </a:r>
            <a:endParaRPr lang="en-US" altLang="zh-CN"/>
          </a:p>
          <a:p>
            <a:r>
              <a:rPr lang="en-US" altLang="zh-CN"/>
              <a:t>  0.01234, -0.07845, 0.09231, ..., 0.00324</a:t>
            </a:r>
            <a:endParaRPr lang="en-US" altLang="zh-CN"/>
          </a:p>
          <a:p>
            <a:r>
              <a:rPr lang="en-US" altLang="zh-CN"/>
              <a:t>] </a:t>
            </a:r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10453370" y="368300"/>
            <a:ext cx="1076960" cy="98044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json</a:t>
            </a:r>
            <a:r>
              <a:rPr lang="zh-CN" altLang="en-US"/>
              <a:t>文本</a:t>
            </a:r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9909175" y="2374265"/>
            <a:ext cx="2164715" cy="10547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向量化病例</a:t>
            </a:r>
            <a:r>
              <a:rPr lang="zh-CN" altLang="en-US"/>
              <a:t>问问本</a:t>
            </a:r>
            <a:endParaRPr lang="zh-CN" altLang="en-US"/>
          </a:p>
        </p:txBody>
      </p:sp>
      <p:cxnSp>
        <p:nvCxnSpPr>
          <p:cNvPr id="15" name="直接箭头连接符 14"/>
          <p:cNvCxnSpPr>
            <a:stCxn id="13" idx="4"/>
            <a:endCxn id="14" idx="0"/>
          </p:cNvCxnSpPr>
          <p:nvPr/>
        </p:nvCxnSpPr>
        <p:spPr>
          <a:xfrm>
            <a:off x="10991850" y="1348740"/>
            <a:ext cx="0" cy="1025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9036050" y="4454525"/>
            <a:ext cx="3155950" cy="1198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altLang="zh-CN"/>
              <a:t>[</a:t>
            </a:r>
            <a:endParaRPr lang="en-US" altLang="zh-CN"/>
          </a:p>
          <a:p>
            <a:r>
              <a:rPr lang="en-US" altLang="zh-CN"/>
              <a:t>  0.023, -0.0234, 0.09231, ..., 0.00324</a:t>
            </a:r>
            <a:endParaRPr lang="en-US" altLang="zh-CN"/>
          </a:p>
          <a:p>
            <a:r>
              <a:rPr lang="en-US" altLang="zh-CN"/>
              <a:t>] 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14" idx="1"/>
            <a:endCxn id="8" idx="3"/>
          </p:cNvCxnSpPr>
          <p:nvPr/>
        </p:nvCxnSpPr>
        <p:spPr>
          <a:xfrm flipH="1">
            <a:off x="7310755" y="2901950"/>
            <a:ext cx="259842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9836150" y="1554480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向量化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882890" y="2447925"/>
            <a:ext cx="1454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检索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146040" y="692150"/>
            <a:ext cx="2164715" cy="10547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检索</a:t>
            </a:r>
            <a:r>
              <a:rPr lang="zh-CN" altLang="en-US"/>
              <a:t>结果</a:t>
            </a:r>
            <a:endParaRPr lang="zh-CN" altLang="en-US"/>
          </a:p>
        </p:txBody>
      </p:sp>
      <p:cxnSp>
        <p:nvCxnSpPr>
          <p:cNvPr id="21" name="直接箭头连接符 20"/>
          <p:cNvCxnSpPr>
            <a:stCxn id="8" idx="0"/>
            <a:endCxn id="20" idx="2"/>
          </p:cNvCxnSpPr>
          <p:nvPr/>
        </p:nvCxnSpPr>
        <p:spPr>
          <a:xfrm flipV="1">
            <a:off x="6228715" y="1746885"/>
            <a:ext cx="0" cy="6273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805180" y="1933575"/>
            <a:ext cx="2164715" cy="10547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知识</a:t>
            </a:r>
            <a:r>
              <a:rPr lang="zh-CN" altLang="en-US"/>
              <a:t>库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0" y="0"/>
            <a:ext cx="3610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知识图谱辅助</a:t>
            </a:r>
            <a:r>
              <a:rPr lang="zh-CN" altLang="en-US">
                <a:sym typeface="+mn-ea"/>
              </a:rPr>
              <a:t>判断</a:t>
            </a:r>
            <a:endParaRPr lang="zh-CN" altLang="en-US">
              <a:sym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100955" y="1933575"/>
            <a:ext cx="2164715" cy="10547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基于图数据库的知识图谱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8" idx="3"/>
            <a:endCxn id="5" idx="1"/>
          </p:cNvCxnSpPr>
          <p:nvPr/>
        </p:nvCxnSpPr>
        <p:spPr>
          <a:xfrm>
            <a:off x="2969895" y="2461260"/>
            <a:ext cx="213106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587875" y="5132070"/>
            <a:ext cx="3683635" cy="1476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altLang="zh-CN"/>
              <a:t>(</a:t>
            </a:r>
            <a:r>
              <a:rPr lang="zh-CN" altLang="en-US"/>
              <a:t>医保卡号</a:t>
            </a:r>
            <a:r>
              <a:rPr lang="en-US" altLang="zh-CN"/>
              <a:t>)-[:</a:t>
            </a:r>
            <a:r>
              <a:rPr lang="zh-CN" altLang="en-US"/>
              <a:t>属于</a:t>
            </a:r>
            <a:r>
              <a:rPr lang="en-US" altLang="zh-CN"/>
              <a:t>]-&gt;(</a:t>
            </a:r>
            <a:r>
              <a:rPr lang="zh-CN" altLang="en-US"/>
              <a:t>支付信息</a:t>
            </a:r>
            <a:r>
              <a:rPr lang="en-US" altLang="zh-CN"/>
              <a:t>)-[:</a:t>
            </a:r>
            <a:r>
              <a:rPr lang="zh-CN" altLang="en-US"/>
              <a:t>属于</a:t>
            </a:r>
            <a:r>
              <a:rPr lang="en-US" altLang="zh-CN"/>
              <a:t>]-&gt;(</a:t>
            </a:r>
            <a:r>
              <a:rPr lang="zh-CN" altLang="en-US"/>
              <a:t>敏感个人信息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(DNA)-[:</a:t>
            </a:r>
            <a:r>
              <a:rPr lang="zh-CN" altLang="en-US"/>
              <a:t>属于</a:t>
            </a:r>
            <a:r>
              <a:rPr lang="en-US" altLang="zh-CN"/>
              <a:t>]-&gt;(</a:t>
            </a:r>
            <a:r>
              <a:rPr lang="zh-CN" altLang="en-US"/>
              <a:t>基因数据</a:t>
            </a:r>
            <a:r>
              <a:rPr lang="en-US" altLang="zh-CN"/>
              <a:t>)-[:</a:t>
            </a:r>
            <a:r>
              <a:rPr lang="zh-CN" altLang="en-US"/>
              <a:t>属于</a:t>
            </a:r>
            <a:r>
              <a:rPr lang="en-US" altLang="zh-CN"/>
              <a:t>]-&gt;(</a:t>
            </a:r>
            <a:r>
              <a:rPr lang="zh-CN" altLang="en-US"/>
              <a:t>医疗健康</a:t>
            </a:r>
            <a:r>
              <a:rPr lang="en-US" altLang="zh-CN"/>
              <a:t>)-[:</a:t>
            </a:r>
            <a:r>
              <a:rPr lang="zh-CN" altLang="en-US"/>
              <a:t>属于</a:t>
            </a:r>
            <a:r>
              <a:rPr lang="en-US" altLang="zh-CN"/>
              <a:t>]-&gt;(</a:t>
            </a:r>
            <a:r>
              <a:rPr lang="zh-CN" altLang="en-US"/>
              <a:t>敏感信息</a:t>
            </a:r>
            <a:r>
              <a:rPr lang="en-US" altLang="zh-CN"/>
              <a:t>)</a:t>
            </a:r>
            <a:endParaRPr lang="en-US" altLang="zh-CN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344805" y="4101465"/>
            <a:ext cx="361124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 "question": "...",</a:t>
            </a:r>
            <a:endParaRPr lang="en-US" altLang="zh-CN"/>
          </a:p>
          <a:p>
            <a:r>
              <a:rPr lang="en-US" altLang="zh-CN"/>
              <a:t>  "answer": ["..."],</a:t>
            </a:r>
            <a:endParaRPr lang="en-US" altLang="zh-CN"/>
          </a:p>
          <a:p>
            <a:r>
              <a:rPr lang="en-US" altLang="zh-CN"/>
              <a:t>  "positive_contexts": [{ "content": "...", "source": "..." }],</a:t>
            </a:r>
            <a:endParaRPr lang="en-US" altLang="zh-CN"/>
          </a:p>
          <a:p>
            <a:r>
              <a:rPr lang="en-US" altLang="zh-CN"/>
              <a:t>  "category": "...",</a:t>
            </a:r>
            <a:endParaRPr lang="en-US" altLang="zh-CN"/>
          </a:p>
          <a:p>
            <a:r>
              <a:rPr lang="en-US" altLang="zh-CN"/>
              <a:t>  "type": "Basic"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9040495" y="1933575"/>
            <a:ext cx="2164715" cy="10547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知识</a:t>
            </a:r>
            <a:r>
              <a:rPr lang="zh-CN" altLang="en-US"/>
              <a:t>图谱可视化</a:t>
            </a:r>
            <a:endParaRPr lang="zh-CN" altLang="en-US"/>
          </a:p>
        </p:txBody>
      </p:sp>
      <p:cxnSp>
        <p:nvCxnSpPr>
          <p:cNvPr id="11" name="直接箭头连接符 10"/>
          <p:cNvCxnSpPr>
            <a:stCxn id="5" idx="3"/>
            <a:endCxn id="10" idx="1"/>
          </p:cNvCxnSpPr>
          <p:nvPr/>
        </p:nvCxnSpPr>
        <p:spPr>
          <a:xfrm>
            <a:off x="7265670" y="2461260"/>
            <a:ext cx="17748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40495" y="3884295"/>
            <a:ext cx="2952750" cy="2724150"/>
          </a:xfrm>
          <a:prstGeom prst="rect">
            <a:avLst/>
          </a:prstGeom>
        </p:spPr>
      </p:pic>
      <p:sp>
        <p:nvSpPr>
          <p:cNvPr id="20" name="矩形 19"/>
          <p:cNvSpPr/>
          <p:nvPr/>
        </p:nvSpPr>
        <p:spPr>
          <a:xfrm>
            <a:off x="5100955" y="231140"/>
            <a:ext cx="2164715" cy="10547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检索</a:t>
            </a:r>
            <a:r>
              <a:rPr lang="zh-CN" altLang="en-US"/>
              <a:t>结果</a:t>
            </a:r>
            <a:endParaRPr lang="zh-CN" altLang="en-US"/>
          </a:p>
        </p:txBody>
      </p:sp>
      <p:cxnSp>
        <p:nvCxnSpPr>
          <p:cNvPr id="13" name="直接箭头连接符 12"/>
          <p:cNvCxnSpPr>
            <a:stCxn id="20" idx="2"/>
            <a:endCxn id="5" idx="0"/>
          </p:cNvCxnSpPr>
          <p:nvPr/>
        </p:nvCxnSpPr>
        <p:spPr>
          <a:xfrm>
            <a:off x="6183630" y="1285875"/>
            <a:ext cx="0" cy="6477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6463030" y="1463675"/>
            <a:ext cx="177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辅助</a:t>
            </a:r>
            <a:r>
              <a:rPr lang="zh-CN" altLang="en-US"/>
              <a:t>判断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100955" y="3731895"/>
            <a:ext cx="2164715" cy="10547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判断</a:t>
            </a:r>
            <a:r>
              <a:rPr lang="zh-CN" altLang="en-US"/>
              <a:t>归类结果</a:t>
            </a:r>
            <a:endParaRPr lang="zh-CN" altLang="en-US"/>
          </a:p>
        </p:txBody>
      </p:sp>
      <p:cxnSp>
        <p:nvCxnSpPr>
          <p:cNvPr id="17" name="直接箭头连接符 16"/>
          <p:cNvCxnSpPr>
            <a:stCxn id="5" idx="2"/>
            <a:endCxn id="16" idx="0"/>
          </p:cNvCxnSpPr>
          <p:nvPr/>
        </p:nvCxnSpPr>
        <p:spPr>
          <a:xfrm>
            <a:off x="6183630" y="2988310"/>
            <a:ext cx="0" cy="7435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49860" y="250825"/>
            <a:ext cx="2811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知识图谱的</a:t>
            </a:r>
            <a:r>
              <a:rPr lang="zh-CN" altLang="en-US"/>
              <a:t>作用</a:t>
            </a:r>
            <a:endParaRPr lang="zh-CN" alt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777875" y="1248410"/>
          <a:ext cx="10485120" cy="3227705"/>
        </p:xfrm>
        <a:graphic>
          <a:graphicData uri="http://schemas.openxmlformats.org/drawingml/2006/table">
            <a:tbl>
              <a:tblPr/>
              <a:tblGrid>
                <a:gridCol w="3495040"/>
                <a:gridCol w="3495040"/>
                <a:gridCol w="3495040"/>
              </a:tblGrid>
              <a:tr h="461010">
                <a:tc>
                  <a:txBody>
                    <a:bodyPr/>
                    <a:p>
                      <a:pPr algn="ctr"/>
                      <a:r>
                        <a:rPr lang="zh-CN" altLang="en-US" sz="1400" b="1"/>
                        <a:t>特性</a:t>
                      </a:r>
                      <a:endParaRPr lang="zh-CN" altLang="en-US" sz="1400" b="1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400" b="1"/>
                        <a:t>向量化（</a:t>
                      </a:r>
                      <a:r>
                        <a:rPr lang="en-US" altLang="zh-CN" sz="1400" b="1"/>
                        <a:t>Embedding</a:t>
                      </a:r>
                      <a:r>
                        <a:rPr lang="zh-CN" altLang="en-US" sz="1400" b="1"/>
                        <a:t>）</a:t>
                      </a:r>
                      <a:endParaRPr lang="zh-CN" altLang="en-US" sz="1400" b="1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400" b="1"/>
                        <a:t>知识图谱（</a:t>
                      </a:r>
                      <a:r>
                        <a:rPr lang="en-US" altLang="zh-CN" sz="1400" b="1"/>
                        <a:t>KG</a:t>
                      </a:r>
                      <a:r>
                        <a:rPr lang="zh-CN" altLang="en-US" sz="1400" b="1"/>
                        <a:t>）</a:t>
                      </a:r>
                      <a:endParaRPr lang="zh-CN" altLang="en-US" sz="1400" b="1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1010">
                <a:tc>
                  <a:txBody>
                    <a:bodyPr/>
                    <a:p>
                      <a:pPr algn="ctr"/>
                      <a:r>
                        <a:rPr lang="zh-CN" altLang="en-US" sz="1400"/>
                        <a:t>数据结构</a:t>
                      </a:r>
                      <a:endParaRPr lang="zh-CN" altLang="en-US" sz="14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400"/>
                        <a:t>高维稠密向量</a:t>
                      </a:r>
                      <a:endParaRPr lang="zh-CN" altLang="en-US" sz="14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400"/>
                        <a:t>节点</a:t>
                      </a:r>
                      <a:r>
                        <a:rPr lang="en-US" altLang="zh-CN" sz="1400"/>
                        <a:t>-</a:t>
                      </a:r>
                      <a:r>
                        <a:rPr lang="zh-CN" altLang="en-US" sz="1400"/>
                        <a:t>边图结构</a:t>
                      </a:r>
                      <a:endParaRPr lang="zh-CN" altLang="en-US" sz="14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1010">
                <a:tc>
                  <a:txBody>
                    <a:bodyPr/>
                    <a:p>
                      <a:pPr algn="ctr"/>
                      <a:r>
                        <a:rPr lang="zh-CN" altLang="en-US" sz="1400"/>
                        <a:t>优势</a:t>
                      </a:r>
                      <a:endParaRPr lang="zh-CN" altLang="en-US" sz="14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400"/>
                        <a:t>语义相似、模糊检索强</a:t>
                      </a:r>
                      <a:endParaRPr lang="zh-CN" altLang="en-US" sz="14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400"/>
                        <a:t>可解释、逻辑推理、精确控制</a:t>
                      </a:r>
                      <a:endParaRPr lang="zh-CN" altLang="en-US" sz="14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1645">
                <a:tc>
                  <a:txBody>
                    <a:bodyPr/>
                    <a:p>
                      <a:pPr algn="ctr"/>
                      <a:r>
                        <a:rPr lang="zh-CN" altLang="en-US" sz="1400"/>
                        <a:t>劣势</a:t>
                      </a:r>
                      <a:endParaRPr lang="zh-CN" altLang="en-US" sz="14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400"/>
                        <a:t>无法解释匹配原因，漏报</a:t>
                      </a:r>
                      <a:r>
                        <a:rPr lang="en-US" altLang="zh-CN" sz="1400"/>
                        <a:t>/</a:t>
                      </a:r>
                      <a:r>
                        <a:rPr lang="zh-CN" altLang="en-US" sz="1400"/>
                        <a:t>误报难修正</a:t>
                      </a:r>
                      <a:endParaRPr lang="zh-CN" altLang="en-US" sz="14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400"/>
                        <a:t>初建成本高，结构刚性</a:t>
                      </a:r>
                      <a:endParaRPr lang="zh-CN" altLang="en-US" sz="14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61010">
                <a:tc>
                  <a:txBody>
                    <a:bodyPr/>
                    <a:p>
                      <a:pPr algn="ctr"/>
                      <a:r>
                        <a:rPr lang="zh-CN" altLang="en-US" sz="1400"/>
                        <a:t>用途</a:t>
                      </a:r>
                      <a:endParaRPr lang="zh-CN" altLang="en-US" sz="14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400"/>
                        <a:t>查询相似问法、找相关定义</a:t>
                      </a:r>
                      <a:endParaRPr lang="zh-CN" altLang="en-US" sz="14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400"/>
                        <a:t>判断实体归属、合法性分类、敏感性溯源</a:t>
                      </a:r>
                      <a:endParaRPr lang="zh-CN" altLang="en-US" sz="14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922020">
                <a:tc>
                  <a:txBody>
                    <a:bodyPr/>
                    <a:p>
                      <a:pPr algn="ctr"/>
                      <a:r>
                        <a:rPr lang="zh-CN" altLang="en-US" sz="1400"/>
                        <a:t>示例</a:t>
                      </a:r>
                      <a:endParaRPr lang="zh-CN" altLang="en-US" sz="14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400"/>
                        <a:t>“降压药” </a:t>
                      </a:r>
                      <a:r>
                        <a:rPr lang="en-US" altLang="zh-CN" sz="1400"/>
                        <a:t>≈ “</a:t>
                      </a:r>
                      <a:r>
                        <a:rPr lang="zh-CN" altLang="en-US" sz="1400"/>
                        <a:t>治疗高血压的药物”</a:t>
                      </a:r>
                      <a:endParaRPr lang="zh-CN" altLang="en-US" sz="14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sz="1400"/>
                        <a:t>“降压药”属于“处方药”</a:t>
                      </a:r>
                      <a:r>
                        <a:rPr lang="en-US" altLang="zh-CN" sz="1400"/>
                        <a:t>→</a:t>
                      </a:r>
                      <a:r>
                        <a:rPr lang="zh-CN" altLang="en-US" sz="1400"/>
                        <a:t>属于“医疗服务数据”</a:t>
                      </a:r>
                      <a:r>
                        <a:rPr lang="en-US" altLang="zh-CN" sz="1400"/>
                        <a:t>→</a:t>
                      </a:r>
                      <a:r>
                        <a:rPr lang="zh-CN" altLang="en-US" sz="1400"/>
                        <a:t>属于“敏感个人信息”</a:t>
                      </a:r>
                      <a:endParaRPr lang="zh-CN" altLang="en-US" sz="1400"/>
                    </a:p>
                  </a:txBody>
                  <a:tcPr marL="0" marR="0" marT="0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0" y="0"/>
            <a:ext cx="39338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敏感信息判断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理由</a:t>
            </a:r>
            <a:r>
              <a:rPr lang="en-US" altLang="zh-CN">
                <a:sym typeface="+mn-ea"/>
              </a:rPr>
              <a:t>+</a:t>
            </a:r>
            <a:r>
              <a:rPr lang="zh-CN" altLang="en-US">
                <a:sym typeface="+mn-ea"/>
              </a:rPr>
              <a:t>来源</a:t>
            </a:r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565525" y="523240"/>
            <a:ext cx="2164715" cy="10547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prompt</a:t>
            </a:r>
            <a:r>
              <a:rPr lang="zh-CN" altLang="en-US"/>
              <a:t>拼接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58470" y="523240"/>
            <a:ext cx="2164715" cy="105473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判断</a:t>
            </a:r>
            <a:r>
              <a:rPr lang="zh-CN" altLang="en-US"/>
              <a:t>归类结果</a:t>
            </a:r>
            <a:endParaRPr lang="zh-CN" altLang="en-US"/>
          </a:p>
        </p:txBody>
      </p:sp>
      <p:cxnSp>
        <p:nvCxnSpPr>
          <p:cNvPr id="6" name="直接箭头连接符 5"/>
          <p:cNvCxnSpPr>
            <a:stCxn id="16" idx="3"/>
            <a:endCxn id="7" idx="1"/>
          </p:cNvCxnSpPr>
          <p:nvPr/>
        </p:nvCxnSpPr>
        <p:spPr>
          <a:xfrm>
            <a:off x="2623185" y="1050925"/>
            <a:ext cx="94234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6672580" y="523240"/>
            <a:ext cx="2164715" cy="10547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大模型</a:t>
            </a:r>
            <a:r>
              <a:rPr lang="zh-CN" altLang="en-US"/>
              <a:t>回答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9641840" y="523240"/>
            <a:ext cx="2164715" cy="105473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最终</a:t>
            </a:r>
            <a:r>
              <a:rPr lang="zh-CN" altLang="en-US"/>
              <a:t>结果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3377565" y="1933575"/>
            <a:ext cx="2718435" cy="31381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altLang="zh-CN"/>
              <a:t>1. </a:t>
            </a:r>
            <a:r>
              <a:rPr lang="zh-CN" altLang="en-US"/>
              <a:t>实体：降压药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类型：药物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检索结果：向量库中返回的原始文本</a:t>
            </a:r>
            <a:r>
              <a:rPr lang="en-US" altLang="zh-CN"/>
              <a:t> + </a:t>
            </a:r>
            <a:r>
              <a:rPr lang="zh-CN" altLang="en-US"/>
              <a:t>匹配分数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知识图谱判断：属于</a:t>
            </a:r>
            <a:r>
              <a:rPr lang="en-US" altLang="zh-CN"/>
              <a:t>“</a:t>
            </a:r>
            <a:r>
              <a:rPr lang="zh-CN" altLang="en-US"/>
              <a:t>处方药</a:t>
            </a:r>
            <a:r>
              <a:rPr lang="en-US" altLang="zh-CN"/>
              <a:t>” </a:t>
            </a:r>
            <a:r>
              <a:rPr lang="en-US" altLang="en-US"/>
              <a:t>→</a:t>
            </a:r>
            <a:r>
              <a:rPr lang="en-US" altLang="zh-CN"/>
              <a:t> “</a:t>
            </a:r>
            <a:r>
              <a:rPr lang="zh-CN" altLang="en-US"/>
              <a:t>医疗健康数据</a:t>
            </a:r>
            <a:r>
              <a:rPr lang="en-US" altLang="zh-CN"/>
              <a:t>” </a:t>
            </a:r>
            <a:r>
              <a:rPr lang="en-US" altLang="en-US"/>
              <a:t>→</a:t>
            </a:r>
            <a:r>
              <a:rPr lang="en-US" altLang="zh-CN"/>
              <a:t> “</a:t>
            </a:r>
            <a:r>
              <a:rPr lang="zh-CN" altLang="en-US"/>
              <a:t>敏感个人信息</a:t>
            </a:r>
            <a:r>
              <a:rPr lang="en-US" altLang="zh-CN"/>
              <a:t>”</a:t>
            </a:r>
            <a:endParaRPr lang="en-US" altLang="zh-CN"/>
          </a:p>
          <a:p>
            <a:r>
              <a:rPr lang="en-US" altLang="zh-CN"/>
              <a:t>5. </a:t>
            </a:r>
            <a:r>
              <a:rPr lang="zh-CN" altLang="en-US"/>
              <a:t>任务目标：判断该实体是否属于敏感信息，生成合规说明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458470" y="2110740"/>
            <a:ext cx="216471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altLang="zh-CN"/>
              <a:t> </a:t>
            </a:r>
            <a:r>
              <a:rPr lang="zh-CN" altLang="en-US"/>
              <a:t>知识图谱判断：属于</a:t>
            </a:r>
            <a:r>
              <a:rPr lang="en-US" altLang="zh-CN"/>
              <a:t>“</a:t>
            </a:r>
            <a:r>
              <a:rPr lang="zh-CN" altLang="en-US"/>
              <a:t>处方药</a:t>
            </a:r>
            <a:r>
              <a:rPr lang="en-US" altLang="zh-CN"/>
              <a:t>” </a:t>
            </a:r>
            <a:r>
              <a:rPr lang="en-US" altLang="en-US"/>
              <a:t>→</a:t>
            </a:r>
            <a:r>
              <a:rPr lang="en-US" altLang="zh-CN"/>
              <a:t> “</a:t>
            </a:r>
            <a:r>
              <a:rPr lang="zh-CN" altLang="en-US"/>
              <a:t>医疗健康数据</a:t>
            </a:r>
            <a:r>
              <a:rPr lang="en-US" altLang="zh-CN"/>
              <a:t>” </a:t>
            </a:r>
            <a:r>
              <a:rPr lang="en-US" altLang="en-US"/>
              <a:t>→</a:t>
            </a:r>
            <a:r>
              <a:rPr lang="en-US" altLang="zh-CN"/>
              <a:t> “</a:t>
            </a:r>
            <a:r>
              <a:rPr lang="zh-CN" altLang="en-US"/>
              <a:t>敏感个人信息</a:t>
            </a:r>
            <a:r>
              <a:rPr lang="en-US" altLang="zh-CN"/>
              <a:t>”</a:t>
            </a:r>
            <a:endParaRPr lang="en-US" altLang="zh-CN"/>
          </a:p>
          <a:p>
            <a:endParaRPr lang="zh-CN" altLang="en-US"/>
          </a:p>
          <a:p>
            <a:r>
              <a:rPr lang="zh-CN" altLang="en-US"/>
              <a:t>检索结果：向量库中返回的原始文本</a:t>
            </a:r>
            <a:r>
              <a:rPr lang="en-US" altLang="zh-CN"/>
              <a:t> + </a:t>
            </a:r>
            <a:r>
              <a:rPr lang="zh-CN" altLang="en-US"/>
              <a:t>匹配分数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672580" y="1828165"/>
            <a:ext cx="2969260" cy="61855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zh-CN" altLang="en-US"/>
              <a:t>你是数据合规分析专家，请根据以下信息判断实体是否属于</a:t>
            </a:r>
            <a:r>
              <a:rPr lang="en-US" altLang="zh-CN"/>
              <a:t>“</a:t>
            </a:r>
            <a:r>
              <a:rPr lang="zh-CN" altLang="en-US"/>
              <a:t>敏感个人信息</a:t>
            </a:r>
            <a:r>
              <a:rPr lang="en-US" altLang="zh-CN"/>
              <a:t>”</a:t>
            </a:r>
            <a:r>
              <a:rPr lang="zh-CN" altLang="en-US"/>
              <a:t>，并说明原因。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【实体】：降压药</a:t>
            </a:r>
            <a:r>
              <a:rPr lang="en-US" altLang="zh-CN"/>
              <a:t>  </a:t>
            </a:r>
            <a:endParaRPr lang="en-US" altLang="zh-CN"/>
          </a:p>
          <a:p>
            <a:r>
              <a:rPr lang="zh-CN" altLang="en-US"/>
              <a:t>【类型】：药物</a:t>
            </a:r>
            <a:r>
              <a:rPr lang="en-US" altLang="zh-CN"/>
              <a:t>  </a:t>
            </a:r>
            <a:endParaRPr lang="en-US" altLang="zh-CN"/>
          </a:p>
          <a:p>
            <a:r>
              <a:rPr lang="zh-CN" altLang="en-US"/>
              <a:t>【匹配上下文】：</a:t>
            </a:r>
            <a:r>
              <a:rPr lang="en-US" altLang="zh-CN"/>
              <a:t>  </a:t>
            </a:r>
            <a:endParaRPr lang="en-US" altLang="zh-CN"/>
          </a:p>
          <a:p>
            <a:r>
              <a:rPr lang="en-US" altLang="zh-CN"/>
              <a:t>1. “</a:t>
            </a:r>
            <a:r>
              <a:rPr lang="zh-CN" altLang="en-US"/>
              <a:t>降压药是高血压治疗中常用的处方药。</a:t>
            </a:r>
            <a:r>
              <a:rPr lang="en-US" altLang="zh-CN"/>
              <a:t>”  </a:t>
            </a:r>
            <a:endParaRPr lang="en-US" altLang="zh-CN"/>
          </a:p>
          <a:p>
            <a:r>
              <a:rPr lang="en-US" altLang="zh-CN"/>
              <a:t>2. “</a:t>
            </a:r>
            <a:r>
              <a:rPr lang="zh-CN" altLang="en-US"/>
              <a:t>根据《个人信息保护法》第三条，处方药记录属于敏感个人信息。</a:t>
            </a:r>
            <a:r>
              <a:rPr lang="en-US" altLang="zh-CN"/>
              <a:t>”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【知识图谱路径】：</a:t>
            </a:r>
            <a:endParaRPr lang="zh-CN" altLang="en-US"/>
          </a:p>
          <a:p>
            <a:r>
              <a:rPr lang="zh-CN" altLang="en-US"/>
              <a:t>降压药</a:t>
            </a:r>
            <a:r>
              <a:rPr lang="en-US" altLang="zh-CN"/>
              <a:t>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处方药</a:t>
            </a:r>
            <a:r>
              <a:rPr lang="en-US" altLang="zh-CN"/>
              <a:t>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医疗服务数据</a:t>
            </a:r>
            <a:r>
              <a:rPr lang="en-US" altLang="zh-CN"/>
              <a:t> </a:t>
            </a:r>
            <a:r>
              <a:rPr lang="en-US" altLang="en-US"/>
              <a:t>→</a:t>
            </a:r>
            <a:r>
              <a:rPr lang="en-US" altLang="zh-CN"/>
              <a:t> </a:t>
            </a:r>
            <a:r>
              <a:rPr lang="zh-CN" altLang="en-US"/>
              <a:t>敏感个人信息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请给出判断：是否敏感？属于哪一类？相关法律依据是什么？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9937115" y="1933575"/>
            <a:ext cx="3228975" cy="31381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t">
            <a:spAutoFit/>
          </a:bodyPr>
          <a:p>
            <a:r>
              <a:rPr lang="en-US" altLang="zh-CN"/>
              <a:t>{</a:t>
            </a:r>
            <a:endParaRPr lang="en-US" altLang="zh-CN"/>
          </a:p>
          <a:p>
            <a:r>
              <a:rPr lang="en-US" altLang="zh-CN"/>
              <a:t>  "entity": "</a:t>
            </a:r>
            <a:r>
              <a:rPr lang="zh-CN" altLang="en-US"/>
              <a:t>降压药</a:t>
            </a:r>
            <a:r>
              <a:rPr lang="en-US" altLang="zh-CN"/>
              <a:t>",</a:t>
            </a:r>
            <a:endParaRPr lang="en-US" altLang="zh-CN"/>
          </a:p>
          <a:p>
            <a:r>
              <a:rPr lang="en-US" altLang="zh-CN"/>
              <a:t>  "is_sensitive": true,</a:t>
            </a:r>
            <a:endParaRPr lang="en-US" altLang="zh-CN"/>
          </a:p>
          <a:p>
            <a:r>
              <a:rPr lang="en-US" altLang="zh-CN"/>
              <a:t>  "category": "</a:t>
            </a:r>
            <a:r>
              <a:rPr lang="zh-CN" altLang="en-US"/>
              <a:t>医疗服务数据</a:t>
            </a:r>
            <a:r>
              <a:rPr lang="en-US" altLang="zh-CN"/>
              <a:t>",</a:t>
            </a:r>
            <a:endParaRPr lang="en-US" altLang="zh-CN"/>
          </a:p>
          <a:p>
            <a:r>
              <a:rPr lang="en-US" altLang="zh-CN"/>
              <a:t>  "legal_basis": "</a:t>
            </a:r>
            <a:r>
              <a:rPr lang="zh-CN" altLang="en-US"/>
              <a:t>《个人信息保护法》第三条</a:t>
            </a:r>
            <a:r>
              <a:rPr lang="en-US" altLang="zh-CN"/>
              <a:t>",</a:t>
            </a:r>
            <a:endParaRPr lang="en-US" altLang="zh-CN"/>
          </a:p>
          <a:p>
            <a:r>
              <a:rPr lang="en-US" altLang="zh-CN"/>
              <a:t>  "explanation": "</a:t>
            </a:r>
            <a:r>
              <a:rPr lang="zh-CN" altLang="en-US"/>
              <a:t>降压药属于处方药，归属医疗服务记录，法律明确定义为敏感信息。</a:t>
            </a:r>
            <a:r>
              <a:rPr lang="en-US" altLang="zh-CN"/>
              <a:t>"</a:t>
            </a:r>
            <a:endParaRPr lang="en-US" altLang="zh-CN"/>
          </a:p>
          <a:p>
            <a:r>
              <a:rPr lang="en-US" altLang="zh-CN"/>
              <a:t>}</a:t>
            </a:r>
            <a:endParaRPr lang="en-US" altLang="zh-CN"/>
          </a:p>
          <a:p>
            <a:endParaRPr lang="zh-CN" altLang="en-US"/>
          </a:p>
        </p:txBody>
      </p:sp>
      <p:cxnSp>
        <p:nvCxnSpPr>
          <p:cNvPr id="15" name="直接箭头连接符 14"/>
          <p:cNvCxnSpPr>
            <a:stCxn id="7" idx="3"/>
          </p:cNvCxnSpPr>
          <p:nvPr/>
        </p:nvCxnSpPr>
        <p:spPr>
          <a:xfrm flipV="1">
            <a:off x="5730240" y="1045845"/>
            <a:ext cx="1027430" cy="5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3"/>
            <a:endCxn id="10" idx="1"/>
          </p:cNvCxnSpPr>
          <p:nvPr/>
        </p:nvCxnSpPr>
        <p:spPr>
          <a:xfrm>
            <a:off x="8837295" y="1050925"/>
            <a:ext cx="8045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948055" y="753745"/>
            <a:ext cx="1139126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论文：</a:t>
            </a:r>
            <a:endParaRPr lang="zh-CN" altLang="en-US"/>
          </a:p>
          <a:p>
            <a:r>
              <a:rPr lang="en-US" altLang="zh-CN"/>
              <a:t>Medical Graph RAG: Towards Safe Medical Large Language Model via Graph Retrieval-Augmented Generation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Medical Graph RAG: Towards Safe Medical Large Language Model via Graph Retrieval-Augmented Generation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RAKG: Document‑level Retrieval Augmented Knowledge Graph Construction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Improving LLM Applications in Biomedicine with RAG</a:t>
            </a:r>
            <a:r>
              <a:rPr lang="zh-CN" altLang="en-US"/>
              <a:t>（</a:t>
            </a:r>
            <a:r>
              <a:rPr lang="en-US" altLang="zh-CN"/>
              <a:t>JAMIA 2025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TABLE_ENDDRAG_ORIGIN_RECT" val="825*303"/>
  <p:tag name="TABLE_ENDDRAG_RECT" val="67*144*825*303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TABLE_ENDDRAG_ORIGIN_RECT" val="825*254"/>
  <p:tag name="TABLE_ENDDRAG_RECT" val="67*223*825*25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2673</Words>
  <Application>WPS 演示</Application>
  <PresentationFormat>宽屏</PresentationFormat>
  <Paragraphs>226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Itachi</cp:lastModifiedBy>
  <cp:revision>158</cp:revision>
  <dcterms:created xsi:type="dcterms:W3CDTF">2019-06-19T02:08:00Z</dcterms:created>
  <dcterms:modified xsi:type="dcterms:W3CDTF">2025-08-06T06:33:38Z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FDE5C203C7DA4C339B9B0263A6E40DAD_11</vt:lpwstr>
  </property>
</Properties>
</file>