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Sti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4" roundtripDataSignature="AMtx7mh0HYjVNzwL+rWsiXV+cRZwilk/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389060-6F4D-4BDA-A044-C4DFE04666AE}">
  <a:tblStyle styleId="{75389060-6F4D-4BDA-A044-C4DFE04666A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tick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snWLmyo8xrKqwIlF9Iw0x6zzWs4Bubcm/view?usp=sharin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u="sng">
                <a:solidFill>
                  <a:schemeClr val="hlink"/>
                </a:solidFill>
                <a:hlinkClick r:id="rId2"/>
              </a:rPr>
              <a:t>https://drive.google.com/file/d/1snWLmyo8xrKqwIlF9Iw0x6zzWs4Bubcm/view?usp=sharing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需以學校email開啟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snWLmyo8xrKqwIlF9Iw0x6zzWs4Bubcm/view?usp=sharing" TargetMode="External"/><Relationship Id="rId4" Type="http://schemas.openxmlformats.org/officeDocument/2006/relationships/hyperlink" Target="https://drive.google.com/file/d/1snWLmyo8xrKqwIlF9Iw0x6zzWs4Bubcm/view?usp=sharing" TargetMode="External"/><Relationship Id="rId5" Type="http://schemas.openxmlformats.org/officeDocument/2006/relationships/hyperlink" Target="https://drive.google.com/file/d/1snWLmyo8xrKqwIlF9Iw0x6zzWs4Bubcm/view?usp=sharing" TargetMode="External"/><Relationship Id="rId6" Type="http://schemas.openxmlformats.org/officeDocument/2006/relationships/hyperlink" Target="https://drive.google.com/file/d/1snWLmyo8xrKqwIlF9Iw0x6zzWs4Bubcm/view?usp=sharing" TargetMode="External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598350" y="46050"/>
            <a:ext cx="7947300" cy="9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>
                <a:solidFill>
                  <a:srgbClr val="38761D"/>
                </a:solidFill>
                <a:latin typeface="Stick"/>
                <a:ea typeface="Stick"/>
                <a:cs typeface="Stick"/>
                <a:sym typeface="Stick"/>
              </a:rPr>
              <a:t>神台上的爆爆王</a:t>
            </a:r>
            <a:endParaRPr>
              <a:solidFill>
                <a:srgbClr val="38761D"/>
              </a:solidFill>
              <a:latin typeface="Stick"/>
              <a:ea typeface="Stick"/>
              <a:cs typeface="Stick"/>
              <a:sym typeface="Stick"/>
            </a:endParaRPr>
          </a:p>
        </p:txBody>
      </p:sp>
      <p:sp>
        <p:nvSpPr>
          <p:cNvPr id="55" name="Google Shape;55;p1"/>
          <p:cNvSpPr txBox="1"/>
          <p:nvPr>
            <p:ph idx="4294967295" type="body"/>
          </p:nvPr>
        </p:nvSpPr>
        <p:spPr>
          <a:xfrm>
            <a:off x="542250" y="928900"/>
            <a:ext cx="80595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小時候在網路還未普及之前，比較火爆的遊戲（夾金礦的年代），回頭看去以前的小遊戲已煙消雲散，故作此遊戲紀念之</a:t>
            </a:r>
            <a:r>
              <a:rPr lang="zh-CN"/>
              <a:t>。</a:t>
            </a:r>
            <a:endParaRPr/>
          </a:p>
        </p:txBody>
      </p:sp>
      <p:sp>
        <p:nvSpPr>
          <p:cNvPr id="56" name="Google Shape;56;p1"/>
          <p:cNvSpPr txBox="1"/>
          <p:nvPr>
            <p:ph idx="4294967295" type="body"/>
          </p:nvPr>
        </p:nvSpPr>
        <p:spPr>
          <a:xfrm>
            <a:off x="1166425" y="2027625"/>
            <a:ext cx="18570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>
                <a:solidFill>
                  <a:srgbClr val="38761D"/>
                </a:solidFill>
                <a:latin typeface="Kosugi Maru"/>
                <a:ea typeface="Kosugi Maru"/>
                <a:cs typeface="Kosugi Maru"/>
                <a:sym typeface="Kosugi Maru"/>
              </a:rPr>
              <a:t>Team 7</a:t>
            </a:r>
            <a:endParaRPr>
              <a:solidFill>
                <a:srgbClr val="38761D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sz="1400">
                <a:solidFill>
                  <a:schemeClr val="dk1"/>
                </a:solidFill>
                <a:latin typeface="Kosugi Maru"/>
                <a:ea typeface="Kosugi Maru"/>
                <a:cs typeface="Kosugi Maru"/>
                <a:sym typeface="Kosugi Maru"/>
              </a:rPr>
              <a:t>F14071075趙容C14094071陳柏宏N96091601楊淳皓E14052013徐常志E84095316張凱量</a:t>
            </a:r>
            <a:endParaRPr sz="1400">
              <a:solidFill>
                <a:schemeClr val="dk1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sz="1200">
                <a:solidFill>
                  <a:schemeClr val="dk1"/>
                </a:solidFill>
                <a:latin typeface="Kosugi Maru"/>
                <a:ea typeface="Kosugi Maru"/>
                <a:cs typeface="Kosugi Maru"/>
                <a:sym typeface="Kosugi Maru"/>
              </a:rPr>
              <a:t>2021.06.08</a:t>
            </a:r>
            <a:endParaRPr sz="1200">
              <a:solidFill>
                <a:schemeClr val="dk1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736250"/>
            <a:ext cx="3843297" cy="310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>
                <a:solidFill>
                  <a:srgbClr val="38761D"/>
                </a:solidFill>
                <a:latin typeface="Kosugi Maru"/>
                <a:ea typeface="Kosugi Maru"/>
                <a:cs typeface="Kosugi Maru"/>
                <a:sym typeface="Kosugi Maru"/>
              </a:rPr>
              <a:t>簡介</a:t>
            </a:r>
            <a:endParaRPr>
              <a:solidFill>
                <a:srgbClr val="38761D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087025"/>
            <a:ext cx="8520600" cy="3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osugi Maru"/>
              <a:buChar char="●"/>
            </a:pP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以Java製作屬於我們的爆爆王遊戲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Kosugi Maru"/>
              <a:buChar char="●"/>
            </a:pP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對戰模式：</a:t>
            </a:r>
            <a:r>
              <a:rPr lang="zh-CN">
                <a:solidFill>
                  <a:srgbClr val="E69138"/>
                </a:solidFill>
                <a:latin typeface="Kosugi Maru"/>
                <a:ea typeface="Kosugi Maru"/>
                <a:cs typeface="Kosugi Maru"/>
                <a:sym typeface="Kosugi Maru"/>
              </a:rPr>
              <a:t>玩家互相對戰模式</a:t>
            </a: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與</a:t>
            </a:r>
            <a:r>
              <a:rPr lang="zh-CN">
                <a:solidFill>
                  <a:srgbClr val="E69138"/>
                </a:solidFill>
                <a:latin typeface="Kosugi Maru"/>
                <a:ea typeface="Kosugi Maru"/>
                <a:cs typeface="Kosugi Maru"/>
                <a:sym typeface="Kosugi Maru"/>
              </a:rPr>
              <a:t>玩家組隊與電腦對戰模式</a:t>
            </a:r>
            <a:endParaRPr>
              <a:solidFill>
                <a:srgbClr val="E69138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osugi Maru"/>
              <a:buChar char="○"/>
            </a:pP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玩家：移動與放炸彈攻擊對方或電腦取得勝利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Kosugi Maru"/>
              <a:buChar char="○"/>
            </a:pP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電腦：自動判斷並追殺玩家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osugi Maru"/>
              <a:buChar char="●"/>
            </a:pP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多樣的角色：</a:t>
            </a:r>
            <a:r>
              <a:rPr lang="zh-CN">
                <a:solidFill>
                  <a:srgbClr val="3C78D8"/>
                </a:solidFill>
                <a:latin typeface="Kosugi Maru"/>
                <a:ea typeface="Kosugi Maru"/>
                <a:cs typeface="Kosugi Maru"/>
                <a:sym typeface="Kosugi Maru"/>
              </a:rPr>
              <a:t>六種角色</a:t>
            </a: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可選、不同角色擁有不同技能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osugi Maru"/>
              <a:buChar char="●"/>
            </a:pP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有趣的地圖：</a:t>
            </a:r>
            <a:r>
              <a:rPr lang="zh-CN">
                <a:solidFill>
                  <a:srgbClr val="1155CC"/>
                </a:solidFill>
                <a:latin typeface="Kosugi Maru"/>
                <a:ea typeface="Kosugi Maru"/>
                <a:cs typeface="Kosugi Maru"/>
                <a:sym typeface="Kosugi Maru"/>
              </a:rPr>
              <a:t>四種地圖</a:t>
            </a:r>
            <a:r>
              <a:rPr lang="zh-CN">
                <a:solidFill>
                  <a:srgbClr val="666666"/>
                </a:solidFill>
                <a:latin typeface="Kosugi Maru"/>
                <a:ea typeface="Kosugi Maru"/>
                <a:cs typeface="Kosugi Maru"/>
                <a:sym typeface="Kosugi Maru"/>
              </a:rPr>
              <a:t>背景</a:t>
            </a: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、</a:t>
            </a:r>
            <a:r>
              <a:rPr lang="zh-CN">
                <a:solidFill>
                  <a:srgbClr val="CC0000"/>
                </a:solidFill>
                <a:latin typeface="Kosugi Maru"/>
                <a:ea typeface="Kosugi Maru"/>
                <a:cs typeface="Kosugi Maru"/>
                <a:sym typeface="Kosugi Maru"/>
              </a:rPr>
              <a:t>隨機生成地圖物件</a:t>
            </a:r>
            <a:endParaRPr>
              <a:solidFill>
                <a:srgbClr val="CC0000"/>
              </a:solidFill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osugi Maru"/>
              <a:buChar char="●"/>
            </a:pP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道具：不同</a:t>
            </a:r>
            <a:r>
              <a:rPr lang="zh-CN">
                <a:solidFill>
                  <a:srgbClr val="E69138"/>
                </a:solidFill>
                <a:latin typeface="Kosugi Maru"/>
                <a:ea typeface="Kosugi Maru"/>
                <a:cs typeface="Kosugi Maru"/>
                <a:sym typeface="Kosugi Maru"/>
              </a:rPr>
              <a:t>道具</a:t>
            </a: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可讓玩家增強炸彈數量、炸彈範圍、或者回復血量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osugi Maru"/>
              <a:buChar char="●"/>
            </a:pP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血量：計算血量，不同模式結束條件不同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osugi Maru"/>
              <a:buChar char="●"/>
            </a:pP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必殺技能：多了爆爆王沒有的</a:t>
            </a:r>
            <a:r>
              <a:rPr lang="zh-CN">
                <a:solidFill>
                  <a:srgbClr val="E69138"/>
                </a:solidFill>
                <a:latin typeface="Kosugi Maru"/>
                <a:ea typeface="Kosugi Maru"/>
                <a:cs typeface="Kosugi Maru"/>
                <a:sym typeface="Kosugi Maru"/>
              </a:rPr>
              <a:t>特色技能</a:t>
            </a: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，有回復、傳送、追蹤敵人、直接傷害，</a:t>
            </a: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一場只能發動一次</a:t>
            </a: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，增加可玩的豐富度。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Kosugi Maru"/>
              <a:buChar char="●"/>
            </a:pPr>
            <a:r>
              <a:rPr lang="zh-CN">
                <a:latin typeface="Kosugi Maru"/>
                <a:ea typeface="Kosugi Maru"/>
                <a:cs typeface="Kosugi Maru"/>
                <a:sym typeface="Kosugi Maru"/>
              </a:rPr>
              <a:t>欺敵技能：干擾對手心態的利器</a:t>
            </a:r>
            <a:endParaRPr>
              <a:latin typeface="Kosugi Maru"/>
              <a:ea typeface="Kosugi Maru"/>
              <a:cs typeface="Kosugi Maru"/>
              <a:sym typeface="Kosugi Mar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/>
              <a:t>Class Diagram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8627250" y="0"/>
            <a:ext cx="516900" cy="50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/>
              <a:t>備註中有</a:t>
            </a:r>
            <a:r>
              <a:rPr lang="zh-CN" u="sng">
                <a:solidFill>
                  <a:schemeClr val="hlink"/>
                </a:solidFill>
                <a:hlinkClick r:id="rId3"/>
              </a:rPr>
              <a:t>完整的u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u="sng">
                <a:solidFill>
                  <a:schemeClr val="hlink"/>
                </a:solidFill>
                <a:hlinkClick r:id="rId4"/>
              </a:rPr>
              <a:t>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u="sng">
                <a:solidFill>
                  <a:schemeClr val="hlink"/>
                </a:solidFill>
                <a:hlinkClick r:id="rId5"/>
              </a:rPr>
              <a:t>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CN" u="sng">
                <a:solidFill>
                  <a:schemeClr val="hlink"/>
                </a:solidFill>
                <a:hlinkClick r:id="rId6"/>
              </a:rPr>
              <a:t>檔案鏈接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6" y="0"/>
            <a:ext cx="86272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>
                <a:solidFill>
                  <a:srgbClr val="38761D"/>
                </a:solidFill>
                <a:latin typeface="Kosugi Maru"/>
                <a:ea typeface="Kosugi Maru"/>
                <a:cs typeface="Kosugi Maru"/>
                <a:sym typeface="Kosugi Maru"/>
              </a:rPr>
              <a:t>遇到的困難，怎麼解決</a:t>
            </a:r>
            <a:endParaRPr>
              <a:solidFill>
                <a:srgbClr val="38761D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572700"/>
            <a:ext cx="42603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Q1：可玩性問題，一開始的人物移動只能以一個單位一個單位的移動（當時是使用Matrix作為移動判斷）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A1：後來將人物（除Npc）的坐標從矩陣中移除改用jframe的position來判斷並且增加一些容忍性（不需要對準也可以進入兩個格子之間的單位）</a:t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Q2：炸彈沒法引爆其他顆炸彈。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A2：使用了多一個linkedlist，把第一顆引爆的炸彈存入，再將爆炸時碰到的炸彈加入該linkedlist</a:t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Q3：只使用while loop 判斷會導致運行過程中的程式丟失某些功能，像不輸出該輸出的參數，並且CPU佔用極高。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A3：使用了imeUnit.Millioseconds.sleep() 解決</a:t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Q4：無法同步做出多件操作（程序會阻塞），後來加了Thread之後導致線程提早將參數回傳引發錯誤（判斷炸彈時Judgement.java）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A4：使用implements Runnable解決，後來使用了while(Thread.isAlive())以及TimeUnit.NANOSECONDS.sleep(1)</a:t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Q5：人物在移動的時的動畫，不知道要如何、用什麼方式製作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A5：參考RGB遊戲的作法，朝向某個方向時，循環播放圖片</a:t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709175" y="572700"/>
            <a:ext cx="42603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Q6：血量計算時明顯感受到程式會lag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A6：改變刷新血量的方式，不重畫血量，改用設定可見/不可見，並把不必要的初始化程式碼移出無限迴圈</a:t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Q7：在Java Swing 中，圖片相疊如果用 JLabel 按照正常的方法放上去，會發生圖片破碎不完整的問題。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A7：使用 JLayerPane 取代原本的 JPanel，以達到圖片有 上下層之分的層級效果</a:t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Q8：在有Thread的class，無法直接new label，會造成在線程開始後，不停生成物件，造成報錯。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A8：在Thread class寫一個whlie，在while外面先 JLabel label 設置好變數，而裡面寫if等條件判斷，若條件達成，才會new物件給label，同時加上sleep，就不會瘋狂生成物件。</a:t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Q9：寫自己class的程式時發現會有意外的報錯或無法執行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A9：確認跟組員間class的關聯，找到源頭的錯誤去修正</a:t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Q10：一開始沒有用Thread製作動畫，只單純用JLabel蓋圖和time.sleep，導致遊戲卡住。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A10：後來使用Thread，用楨數的概念，不斷放置下張圖，使之跑出動畫，而Thread.sleep也不會造成整個遊戲卡住的狀況。</a:t>
            </a:r>
            <a:endParaRPr sz="950"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114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>
                <a:solidFill>
                  <a:srgbClr val="38761D"/>
                </a:solidFill>
                <a:latin typeface="Kosugi Maru"/>
                <a:ea typeface="Kosugi Maru"/>
                <a:cs typeface="Kosugi Maru"/>
                <a:sym typeface="Kosugi Maru"/>
              </a:rPr>
              <a:t>遇到的困難，怎麼解決Cont.</a:t>
            </a:r>
            <a:endParaRPr>
              <a:solidFill>
                <a:srgbClr val="38761D"/>
              </a:solidFill>
              <a:latin typeface="Kosugi Maru"/>
              <a:ea typeface="Kosugi Maru"/>
              <a:cs typeface="Kosugi Maru"/>
              <a:sym typeface="Kosugi Maru"/>
            </a:endParaRPr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572700"/>
            <a:ext cx="42603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Q11：動畫效果需要畫面與畫面之間有些微延遲，但若是使用.sleep() 會導致畫面更新來不及跟上 / Lag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A11：使用 timer.addListener() 用來控管動畫更新 (不使用TimeUnit.MILLISECONDS.sleep() )</a:t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Q12：如何動畫的圖片或人物一邊移動，又可以同時判斷兩者之間有沒有碰觸，但因為每楨圖的物件都不一樣，也不是指向Rectangel的物件，無法以label和image直接判斷</a:t>
            </a: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br>
              <a:rPr lang="zh-CN" sz="1200">
                <a:latin typeface="Kosugi Maru"/>
                <a:ea typeface="Kosugi Maru"/>
                <a:cs typeface="Kosugi Maru"/>
                <a:sym typeface="Kosugi Maru"/>
              </a:rPr>
            </a:br>
            <a:r>
              <a:rPr lang="zh-CN" sz="1200">
                <a:latin typeface="Kosugi Maru"/>
                <a:ea typeface="Kosugi Maru"/>
                <a:cs typeface="Kosugi Maru"/>
                <a:sym typeface="Kosugi Maru"/>
              </a:rPr>
              <a:t>A12：先設置好圖片，抓取當次的那一楨圖的座標和長寬，以及人物的座標和長寬，繪出看不見的矩形指向Rectangle，直接判斷，再Thread.sleep後換下張圖。</a:t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>
              <a:latin typeface="Kosugi Maru"/>
              <a:ea typeface="Kosugi Maru"/>
              <a:cs typeface="Kosugi Maru"/>
              <a:sym typeface="Kosugi Mar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CN">
                <a:solidFill>
                  <a:srgbClr val="38761D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組內互評</a:t>
            </a:r>
            <a:endParaRPr>
              <a:solidFill>
                <a:srgbClr val="38761D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aphicFrame>
        <p:nvGraphicFramePr>
          <p:cNvPr id="89" name="Google Shape;89;p6"/>
          <p:cNvGraphicFramePr/>
          <p:nvPr/>
        </p:nvGraphicFramePr>
        <p:xfrm>
          <a:off x="514400" y="50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{75389060-6F4D-4BDA-A044-C4DFE04666AE}</a:tableStyleId>
              </a:tblPr>
              <a:tblGrid>
                <a:gridCol w="1014400"/>
                <a:gridCol w="1014400"/>
                <a:gridCol w="1014400"/>
                <a:gridCol w="1014400"/>
                <a:gridCol w="1014400"/>
                <a:gridCol w="1014400"/>
                <a:gridCol w="1014400"/>
                <a:gridCol w="1014400"/>
              </a:tblGrid>
              <a:tr h="53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被評分者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趙容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陳柏宏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楊淳皓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徐常志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張凱量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0000FF"/>
                          </a:solidFill>
                        </a:rPr>
                        <a:t>評出總分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60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評分者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趙容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0000F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陳柏宏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0000F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楊淳皓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0000F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徐常志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0000F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6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張凱量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45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0000FF"/>
                          </a:solidFill>
                        </a:rPr>
                        <a:t>100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FF0000"/>
                          </a:solidFill>
                        </a:rPr>
                        <a:t>被評總分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FF0000"/>
                          </a:solidFill>
                        </a:rPr>
                        <a:t>142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FF0000"/>
                          </a:solidFill>
                        </a:rPr>
                        <a:t>77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FF0000"/>
                          </a:solidFill>
                        </a:rPr>
                        <a:t>68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FF0000"/>
                          </a:solidFill>
                        </a:rPr>
                        <a:t>72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FF0000"/>
                          </a:solidFill>
                        </a:rPr>
                        <a:t>141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3C78D8"/>
                          </a:solidFill>
                        </a:rPr>
                        <a:t>總計500</a:t>
                      </a:r>
                      <a:endParaRPr sz="1400" u="none" cap="none" strike="noStrike">
                        <a:solidFill>
                          <a:srgbClr val="3C78D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chemeClr val="dk1"/>
                          </a:solidFill>
                        </a:rPr>
                        <a:t>獲得(%)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FF0000"/>
                          </a:solidFill>
                        </a:rPr>
                        <a:t>28.4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FF0000"/>
                          </a:solidFill>
                        </a:rPr>
                        <a:t>15.4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FF0000"/>
                          </a:solidFill>
                        </a:rPr>
                        <a:t>13.6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FF0000"/>
                          </a:solidFill>
                        </a:rPr>
                        <a:t>14.6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>
                          <a:solidFill>
                            <a:srgbClr val="FF0000"/>
                          </a:solidFill>
                        </a:rPr>
                        <a:t>28.2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總共100%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