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4337695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4337695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94337695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94337695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94337695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94337695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94337695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94337695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4337695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4337695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94337695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94337695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4337695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4337695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4337695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4337695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94337695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94337695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afc4cd2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afc4cd2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433769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433769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94337695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94337695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94337695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94337695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94337695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94337695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94337695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94337695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94337695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94337695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94337695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94337695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94337695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94337695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94337695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94337695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94337695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94337695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94337695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94337695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94337695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94337695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94337695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94337695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94337695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94337695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4337695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4337695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7ce72ee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7ce72ee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7ce72ee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7ce72ee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94337695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94337695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94337695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94337695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4337695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4337695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94337695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94337695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4337695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94337695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4337695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4337695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94337695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94337695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94337695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9433769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access.thecvf.com/content_ICCV_2017/paper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Mask R-CNN</a:t>
            </a:r>
            <a:endParaRPr sz="4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Deep Learning Kelas A</a:t>
            </a:r>
            <a:endParaRPr sz="275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577650"/>
            <a:ext cx="76881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C14180013	Enrico Hartanto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C14180014	Henry Wicaksono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C14180057 	Gregorius Kevin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450" y="1704775"/>
            <a:ext cx="3183875" cy="1545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258250" y="4027750"/>
            <a:ext cx="46275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Presentasi Paper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 Mask R-CNN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54200" y="2348450"/>
            <a:ext cx="1816800" cy="13422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 Proposal Network (RPN)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mencari kandidat bounding boxes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3211650" y="1366875"/>
            <a:ext cx="3272700" cy="14682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2: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RoIAlign (Region of Interest Align)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>
                <a:solidFill>
                  <a:srgbClr val="351C75"/>
                </a:solidFill>
              </a:rPr>
              <a:t>feature extraction</a:t>
            </a:r>
            <a:r>
              <a:rPr lang="en"/>
              <a:t> dari setiap kandidat bounding box;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melakukan </a:t>
            </a:r>
            <a:r>
              <a:rPr lang="en">
                <a:solidFill>
                  <a:srgbClr val="FF0000"/>
                </a:solidFill>
              </a:rPr>
              <a:t>classification</a:t>
            </a:r>
            <a:r>
              <a:rPr lang="en"/>
              <a:t> dan </a:t>
            </a:r>
            <a:r>
              <a:rPr lang="en">
                <a:solidFill>
                  <a:srgbClr val="0000FF"/>
                </a:solidFill>
              </a:rPr>
              <a:t>bounding box regression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75550" y="3253400"/>
            <a:ext cx="2544900" cy="1261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2: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Fully Convolutional Network (FCN)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mencari K mask untuk setiap RoI. K = jumlah class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2371000" y="2456175"/>
            <a:ext cx="8406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371000" y="3330200"/>
            <a:ext cx="12045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2474150" y="2844125"/>
            <a:ext cx="5103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Bekerja secara paralel, klasifikasi </a:t>
            </a:r>
            <a:r>
              <a:rPr b="1" lang="en" sz="1500"/>
              <a:t>tidak tergantung</a:t>
            </a:r>
            <a:r>
              <a:rPr lang="en" sz="1500"/>
              <a:t> mask</a:t>
            </a:r>
            <a:endParaRPr sz="1500"/>
          </a:p>
        </p:txBody>
      </p:sp>
      <p:sp>
        <p:nvSpPr>
          <p:cNvPr id="171" name="Google Shape;171;p22"/>
          <p:cNvSpPr/>
          <p:nvPr/>
        </p:nvSpPr>
        <p:spPr>
          <a:xfrm>
            <a:off x="6474000" y="3247300"/>
            <a:ext cx="628800" cy="275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Mask 1</a:t>
            </a:r>
            <a:endParaRPr sz="1000"/>
          </a:p>
        </p:txBody>
      </p:sp>
      <p:sp>
        <p:nvSpPr>
          <p:cNvPr id="172" name="Google Shape;172;p22"/>
          <p:cNvSpPr/>
          <p:nvPr/>
        </p:nvSpPr>
        <p:spPr>
          <a:xfrm>
            <a:off x="6474000" y="3605900"/>
            <a:ext cx="628800" cy="275700"/>
          </a:xfrm>
          <a:prstGeom prst="round1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Mask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6474000" y="4239500"/>
            <a:ext cx="628800" cy="275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Mask K</a:t>
            </a:r>
            <a:endParaRPr sz="1000"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437850" y="3832450"/>
            <a:ext cx="701100" cy="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. . .</a:t>
            </a:r>
            <a:endParaRPr b="1" sz="1500"/>
          </a:p>
        </p:txBody>
      </p:sp>
      <p:sp>
        <p:nvSpPr>
          <p:cNvPr id="175" name="Google Shape;175;p22"/>
          <p:cNvSpPr/>
          <p:nvPr/>
        </p:nvSpPr>
        <p:spPr>
          <a:xfrm>
            <a:off x="6120450" y="3794950"/>
            <a:ext cx="3174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102800" y="1781475"/>
            <a:ext cx="1324800" cy="639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Bounding box</a:t>
            </a:r>
            <a:r>
              <a:rPr lang="en" sz="1000"/>
              <a:t> + Hasil classification: </a:t>
            </a:r>
            <a:r>
              <a:rPr lang="en" sz="1000">
                <a:solidFill>
                  <a:srgbClr val="FF0000"/>
                </a:solidFill>
              </a:rPr>
              <a:t>Class 2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6484350" y="1963125"/>
            <a:ext cx="6288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rot="10800000">
            <a:off x="7113100" y="2420575"/>
            <a:ext cx="732000" cy="1486500"/>
          </a:xfrm>
          <a:prstGeom prst="bentArrow">
            <a:avLst>
              <a:gd fmla="val 16902" name="adj1"/>
              <a:gd fmla="val 22532" name="adj2"/>
              <a:gd fmla="val 28173" name="adj3"/>
              <a:gd fmla="val 4225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7855400" y="2501975"/>
            <a:ext cx="786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Pilih mask sesuai class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 Mask Represent</a:t>
            </a:r>
            <a:r>
              <a:rPr lang="en"/>
              <a:t>ation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472275" y="1603050"/>
            <a:ext cx="41259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Previous Methods</a:t>
            </a:r>
            <a:endParaRPr b="1"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Menggunakan fully-connected (fc) layers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Membuat layer yang berukuran </a:t>
            </a:r>
            <a:r>
              <a:rPr i="1" lang="en" sz="1500"/>
              <a:t>m x m </a:t>
            </a:r>
            <a:r>
              <a:rPr lang="en" sz="1500"/>
              <a:t>ter-collapse menjadi vector, sehingga kehilangan spatial dimensions-nya</a:t>
            </a:r>
            <a:endParaRPr sz="1500"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789487" y="1603050"/>
            <a:ext cx="40419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Mask R-CNN</a:t>
            </a:r>
            <a:endParaRPr b="1"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Menggunakan Fully Convolutional Network (FCN)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Mempertahankan spatial dimension layer agar tetap berukuran </a:t>
            </a:r>
            <a:r>
              <a:rPr i="1" lang="en" sz="1500"/>
              <a:t>m x m</a:t>
            </a:r>
            <a:endParaRPr i="1"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Membutuhkan parameter lebih sedikit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Lebih akurat berdasarkan eksperimen</a:t>
            </a:r>
            <a:endParaRPr sz="1500"/>
          </a:p>
        </p:txBody>
      </p:sp>
      <p:cxnSp>
        <p:nvCxnSpPr>
          <p:cNvPr id="187" name="Google Shape;187;p23"/>
          <p:cNvCxnSpPr/>
          <p:nvPr/>
        </p:nvCxnSpPr>
        <p:spPr>
          <a:xfrm>
            <a:off x="501863" y="2072100"/>
            <a:ext cx="837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4603325" y="1618475"/>
            <a:ext cx="0" cy="25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 RoIAlign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33700" y="3520525"/>
            <a:ext cx="7480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RoIAlign </a:t>
            </a:r>
            <a:r>
              <a:rPr b="1" lang="en" sz="1500"/>
              <a:t>menghindari kuantisasi</a:t>
            </a:r>
            <a:r>
              <a:rPr lang="en" sz="1500"/>
              <a:t> dari RoI boundaries dan RoI bins. RoIAlign menggunakan </a:t>
            </a:r>
            <a:r>
              <a:rPr b="1" lang="en" sz="1500"/>
              <a:t>bilinear interpolation</a:t>
            </a:r>
            <a:r>
              <a:rPr lang="en" sz="1500"/>
              <a:t> pada setiap RoI bin. Tujuannya adalah </a:t>
            </a:r>
            <a:r>
              <a:rPr b="1" lang="en" sz="1500"/>
              <a:t>melakukan </a:t>
            </a:r>
            <a:r>
              <a:rPr b="1" i="1" lang="en" sz="1500"/>
              <a:t>aligning</a:t>
            </a:r>
            <a:r>
              <a:rPr b="1" lang="en" sz="1500"/>
              <a:t> antara fitur hasil ekstraksi dan input</a:t>
            </a:r>
            <a:r>
              <a:rPr lang="en" sz="1500"/>
              <a:t>, sehingga </a:t>
            </a:r>
            <a:r>
              <a:rPr b="1" lang="en" sz="1500"/>
              <a:t>hasilnya lebih akurat</a:t>
            </a:r>
            <a:r>
              <a:rPr lang="en" sz="1500"/>
              <a:t>.</a:t>
            </a:r>
            <a:endParaRPr sz="1500"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950" y="1757363"/>
            <a:ext cx="5219700" cy="1628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3.5. Network Architecture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073775" y="1446125"/>
            <a:ext cx="34167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Architecture 1:</a:t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ResNet-50-C4 untuk Stage 1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+Layer ke 9 ‘res5’ sebelum Stage 2 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25" y="2451725"/>
            <a:ext cx="3115600" cy="2039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950" y="2451725"/>
            <a:ext cx="2990275" cy="20391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5185175" y="1446125"/>
            <a:ext cx="27798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Architecture 2:</a:t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Feature Pyramid Network (FPN) untuk Stage 1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3.6. Implementation Details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729450" y="1497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3.6.1. Training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3.6.2. Inference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3.6.1. Training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729450" y="1497700"/>
            <a:ext cx="7688700" cy="295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Positive RoI:</a:t>
            </a:r>
            <a:r>
              <a:rPr lang="en" sz="1500"/>
              <a:t> jika memiliki</a:t>
            </a:r>
            <a:r>
              <a:rPr b="1" lang="en" sz="1500">
                <a:solidFill>
                  <a:srgbClr val="666666"/>
                </a:solidFill>
              </a:rPr>
              <a:t> IoU </a:t>
            </a:r>
            <a:r>
              <a:rPr lang="en" sz="1500"/>
              <a:t>dengan sebuah </a:t>
            </a:r>
            <a:r>
              <a:rPr b="1" lang="en" sz="1500">
                <a:solidFill>
                  <a:srgbClr val="666666"/>
                </a:solidFill>
              </a:rPr>
              <a:t>ground-truth box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rgbClr val="666666"/>
                </a:solidFill>
              </a:rPr>
              <a:t>&gt;= 0.5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b="1" lang="en" sz="1500">
                <a:solidFill>
                  <a:srgbClr val="666666"/>
                </a:solidFill>
              </a:rPr>
              <a:t>Input Image:</a:t>
            </a:r>
            <a:r>
              <a:rPr lang="en" sz="1500">
                <a:solidFill>
                  <a:srgbClr val="666666"/>
                </a:solidFill>
              </a:rPr>
              <a:t> shorter edge berukuran 800 pixel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b="1" lang="en" sz="1500">
                <a:solidFill>
                  <a:srgbClr val="666666"/>
                </a:solidFill>
              </a:rPr>
              <a:t>Effective mini batch size:</a:t>
            </a:r>
            <a:r>
              <a:rPr lang="en" sz="1500">
                <a:solidFill>
                  <a:srgbClr val="666666"/>
                </a:solidFill>
              </a:rPr>
              <a:t> 16 → </a:t>
            </a:r>
            <a:r>
              <a:rPr lang="en" sz="1500">
                <a:solidFill>
                  <a:srgbClr val="666666"/>
                </a:solidFill>
              </a:rPr>
              <a:t>2 Image / GPU dengan 8 GPU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b="1" lang="en" sz="1500">
                <a:solidFill>
                  <a:srgbClr val="666666"/>
                </a:solidFill>
              </a:rPr>
              <a:t>RoI sample / Image:</a:t>
            </a:r>
            <a:r>
              <a:rPr lang="en" sz="1500">
                <a:solidFill>
                  <a:srgbClr val="666666"/>
                </a:solidFill>
              </a:rPr>
              <a:t> 64 (Architecture 1) / 512 (Architecture 2)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b="1" lang="en" sz="1500">
                <a:solidFill>
                  <a:srgbClr val="666666"/>
                </a:solidFill>
              </a:rPr>
              <a:t>Iteration:</a:t>
            </a:r>
            <a:r>
              <a:rPr lang="en" sz="1500">
                <a:solidFill>
                  <a:srgbClr val="666666"/>
                </a:solidFill>
              </a:rPr>
              <a:t> 160K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b="1" lang="en" sz="1500">
                <a:solidFill>
                  <a:srgbClr val="666666"/>
                </a:solidFill>
              </a:rPr>
              <a:t>Learning rate:</a:t>
            </a:r>
            <a:r>
              <a:rPr lang="en" sz="1500">
                <a:solidFill>
                  <a:srgbClr val="666666"/>
                </a:solidFill>
              </a:rPr>
              <a:t> 0.02 (Mulai iterasi 120K: 0.002)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b="1" lang="en" sz="1500">
                <a:solidFill>
                  <a:srgbClr val="666666"/>
                </a:solidFill>
              </a:rPr>
              <a:t>Weight decay:</a:t>
            </a:r>
            <a:r>
              <a:rPr lang="en" sz="1500">
                <a:solidFill>
                  <a:srgbClr val="666666"/>
                </a:solidFill>
              </a:rPr>
              <a:t> 0.0001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b="1" lang="en" sz="1500">
                <a:solidFill>
                  <a:srgbClr val="666666"/>
                </a:solidFill>
              </a:rPr>
              <a:t>Momentum:</a:t>
            </a:r>
            <a:r>
              <a:rPr lang="en" sz="1500">
                <a:solidFill>
                  <a:srgbClr val="666666"/>
                </a:solidFill>
              </a:rPr>
              <a:t> 0.9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3.6.2. Inference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727650" y="1441200"/>
            <a:ext cx="783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Kandidat bounding box yang ditemukan:</a:t>
            </a:r>
            <a:r>
              <a:rPr lang="en" sz="1500"/>
              <a:t> 300 (Architecture 1) / 1000 (Architecture 2)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Mask segmentation</a:t>
            </a:r>
            <a:r>
              <a:rPr lang="en" sz="1500"/>
              <a:t> kemudian hanya dicari untuk 100 box dengan score terbaik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Mask</a:t>
            </a:r>
            <a:r>
              <a:rPr lang="en" sz="1500"/>
              <a:t> yang digunakan hanyalah </a:t>
            </a:r>
            <a:r>
              <a:rPr b="1" lang="en" sz="1500"/>
              <a:t>mask yang sesuai dengan hasil class prediction</a:t>
            </a:r>
            <a:endParaRPr b="1"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Hasil mask</a:t>
            </a:r>
            <a:r>
              <a:rPr lang="en" sz="1500"/>
              <a:t> lalu </a:t>
            </a:r>
            <a:r>
              <a:rPr b="1" lang="en" sz="1500"/>
              <a:t>di-resize</a:t>
            </a:r>
            <a:r>
              <a:rPr lang="en" sz="1500"/>
              <a:t> agar sama dengan RoI, dan </a:t>
            </a:r>
            <a:r>
              <a:rPr b="1" lang="en" sz="1500"/>
              <a:t>dibinerkan</a:t>
            </a:r>
            <a:r>
              <a:rPr lang="en" sz="1500"/>
              <a:t> dengan treshold 0.5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Mask R-CNN</a:t>
            </a:r>
            <a:r>
              <a:rPr lang="en" sz="1500"/>
              <a:t> hanya mengalami </a:t>
            </a:r>
            <a:r>
              <a:rPr b="1" lang="en" sz="1500"/>
              <a:t>overhead yang cenderung kecil</a:t>
            </a:r>
            <a:r>
              <a:rPr lang="en" sz="1500"/>
              <a:t> dibanding </a:t>
            </a:r>
            <a:r>
              <a:rPr b="1" lang="en" sz="1500"/>
              <a:t>Faster R-CNN</a:t>
            </a:r>
            <a:r>
              <a:rPr lang="en" sz="1500"/>
              <a:t> (~20%)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Experiments: Instance Segmentation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729450" y="1488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Dataset: COCO dataset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Evaluation metrics: AP, AP</a:t>
            </a:r>
            <a:r>
              <a:rPr baseline="-25000" lang="en" sz="1500"/>
              <a:t>50</a:t>
            </a:r>
            <a:r>
              <a:rPr lang="en" sz="1500"/>
              <a:t>, AP</a:t>
            </a:r>
            <a:r>
              <a:rPr baseline="-25000" lang="en" sz="1500"/>
              <a:t>75</a:t>
            </a:r>
            <a:r>
              <a:rPr lang="en" sz="1500"/>
              <a:t>, AP</a:t>
            </a:r>
            <a:r>
              <a:rPr baseline="-25000" i="1" lang="en" sz="1500"/>
              <a:t>S</a:t>
            </a:r>
            <a:r>
              <a:rPr lang="en" sz="1500"/>
              <a:t>, AP</a:t>
            </a:r>
            <a:r>
              <a:rPr baseline="-25000" i="1" lang="en" sz="1500"/>
              <a:t>M</a:t>
            </a:r>
            <a:r>
              <a:rPr lang="en" sz="1500"/>
              <a:t>, AP</a:t>
            </a:r>
            <a:r>
              <a:rPr baseline="-25000" i="1" lang="en" sz="1500"/>
              <a:t>L</a:t>
            </a:r>
            <a:r>
              <a:rPr lang="en" sz="1500"/>
              <a:t> dari mask IoU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 data: 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80K train image dan 35K subset val images (</a:t>
            </a:r>
            <a:r>
              <a:rPr lang="en" sz="1500">
                <a:solidFill>
                  <a:srgbClr val="999999"/>
                </a:solidFill>
              </a:rPr>
              <a:t>trainval35K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Testing data: 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5K subset val images (</a:t>
            </a:r>
            <a:r>
              <a:rPr lang="en" sz="1500">
                <a:solidFill>
                  <a:srgbClr val="999999"/>
                </a:solidFill>
              </a:rPr>
              <a:t>minival</a:t>
            </a:r>
            <a:r>
              <a:rPr lang="en" sz="1500"/>
              <a:t>) untuk ablation experiment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999999"/>
                </a:solidFill>
              </a:rPr>
              <a:t>test-dev</a:t>
            </a:r>
            <a:endParaRPr sz="1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Main Results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094700" y="2916485"/>
            <a:ext cx="69582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Baseline Mask R-CNN </a:t>
            </a:r>
            <a:r>
              <a:rPr lang="en" sz="1500">
                <a:solidFill>
                  <a:srgbClr val="FF0000"/>
                </a:solidFill>
              </a:rPr>
              <a:t>mengungguli </a:t>
            </a:r>
            <a:r>
              <a:rPr lang="en" sz="1500"/>
              <a:t>state-of-the-art untuk instance segmentation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Note:</a:t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MNC → pemenang COCO segmentation challenge 2015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FCIS → pemenang COCO segmentation challenge 2016</a:t>
            </a:r>
            <a:endParaRPr sz="1500"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573413"/>
            <a:ext cx="6210300" cy="1343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Main Results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75" y="1512538"/>
            <a:ext cx="2965775" cy="22533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087" y="1504625"/>
            <a:ext cx="2965775" cy="226918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689163" y="3773800"/>
            <a:ext cx="1602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FCIS+++</a:t>
            </a:r>
            <a:endParaRPr b="1" sz="1500"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5422082" y="3773800"/>
            <a:ext cx="2473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Baseline Mask R-CNN</a:t>
            </a:r>
            <a:endParaRPr b="1" sz="1500"/>
          </a:p>
        </p:txBody>
      </p:sp>
      <p:sp>
        <p:nvSpPr>
          <p:cNvPr id="245" name="Google Shape;245;p31"/>
          <p:cNvSpPr/>
          <p:nvPr/>
        </p:nvSpPr>
        <p:spPr>
          <a:xfrm>
            <a:off x="440475" y="3955225"/>
            <a:ext cx="1440900" cy="794400"/>
          </a:xfrm>
          <a:prstGeom prst="wedgeRoundRectCallout">
            <a:avLst>
              <a:gd fmla="val 32655" name="adj1"/>
              <a:gd fmla="val -195119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Terdapat artifacts yang muncul apabila ada object yang saling overlap</a:t>
            </a:r>
            <a:endParaRPr sz="1000"/>
          </a:p>
        </p:txBody>
      </p:sp>
      <p:sp>
        <p:nvSpPr>
          <p:cNvPr id="246" name="Google Shape;246;p31"/>
          <p:cNvSpPr/>
          <p:nvPr/>
        </p:nvSpPr>
        <p:spPr>
          <a:xfrm>
            <a:off x="3592600" y="4155125"/>
            <a:ext cx="2328000" cy="794400"/>
          </a:xfrm>
          <a:prstGeom prst="wedgeRoundRectCallout">
            <a:avLst>
              <a:gd fmla="val 45998" name="adj1"/>
              <a:gd fmla="val -216796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Tidak ada masalah walau object saling overlap. Lengkap menampilkan hasil bounding box, class, mask, dan confidence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Identitas Paper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695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Judul			: Mask R-CNN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Penulis		: Kaiming He, Georgia Gkioxari, Piotr Dollar, dan Ross Girshick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Publisher		: Unknown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ISSN			: 1550-5499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Tanggal Terbit	: Desember 2017 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Link Paper		: </a:t>
            </a:r>
            <a:r>
              <a:rPr lang="en" sz="1500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https://openaccess.thecvf.com/content_ICCV_2017/papers/</a:t>
            </a:r>
            <a:r>
              <a:rPr lang="en" sz="1500">
                <a:solidFill>
                  <a:srgbClr val="666666"/>
                </a:solidFill>
              </a:rPr>
              <a:t> </a:t>
            </a:r>
            <a:endParaRPr sz="1500">
              <a:solidFill>
                <a:srgbClr val="666666"/>
              </a:solidFill>
            </a:endParaRPr>
          </a:p>
          <a:p>
            <a:pPr indent="457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He_Mask_R-CNN_ICCV_2017_paper.pdf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 Ablation Experiments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729450" y="1513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4.2.1. Architecture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4.2.2. Multinomial vs. Independent Masks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4.2.3. Class-Specific vs. Class-Agnostic Masks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4.2.4. RoIAlign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4.2.5. Mask Branch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4.2.1. Architecture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2583000" y="3288300"/>
            <a:ext cx="39816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endParaRPr b="1"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Deeper network lebih akurat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FPN lebih akurat daripada C4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ResNeXt lebih akurat daripada ResNet </a:t>
            </a:r>
            <a:endParaRPr sz="1500"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0" l="872" r="0" t="0"/>
          <a:stretch/>
        </p:blipFill>
        <p:spPr>
          <a:xfrm>
            <a:off x="2561538" y="1473375"/>
            <a:ext cx="4020925" cy="1776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4.2.2. Multinomial vs Independent Masks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1055100" y="2489800"/>
            <a:ext cx="7037400" cy="22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Softmax</a:t>
            </a:r>
            <a:r>
              <a:rPr lang="en" sz="1500"/>
              <a:t> (Multinomial, memprediksi mask dan class secara bersamaan)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Vs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Sigmoid</a:t>
            </a:r>
            <a:r>
              <a:rPr lang="en" sz="1500"/>
              <a:t> (Independent, memprediksi mask dan class secara paralel. Mask diprediksi untuk setiap class, dan mask akan dipilih sesuai dengan hasil prediksi class)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r>
              <a:rPr lang="en" sz="1500"/>
              <a:t> Prediksi binary mask lebih akurat apabila </a:t>
            </a:r>
            <a:r>
              <a:rPr lang="en" sz="1500">
                <a:solidFill>
                  <a:srgbClr val="666666"/>
                </a:solidFill>
              </a:rPr>
              <a:t>dilakukan </a:t>
            </a:r>
            <a:r>
              <a:rPr lang="en" sz="1500">
                <a:solidFill>
                  <a:srgbClr val="FF0000"/>
                </a:solidFill>
              </a:rPr>
              <a:t>secara independent</a:t>
            </a:r>
            <a:r>
              <a:rPr lang="en" sz="1500">
                <a:solidFill>
                  <a:srgbClr val="666666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tanpa perlu memprediksi class secara bersamaan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 b="0" l="941" r="0" t="0"/>
          <a:stretch/>
        </p:blipFill>
        <p:spPr>
          <a:xfrm>
            <a:off x="3023188" y="1499575"/>
            <a:ext cx="3101224" cy="990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4.2.3. Class-Specific vs Class-Agnostic Masks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472275" y="1603050"/>
            <a:ext cx="41259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Class-Specific Masks</a:t>
            </a:r>
            <a:endParaRPr b="1"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Satu mask untuk setiap class, lalu dipilih sesuai hasil prediksi class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AP: 30.3</a:t>
            </a:r>
            <a:endParaRPr sz="1500"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4789487" y="1603050"/>
            <a:ext cx="40419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Class-Agnostic Masks</a:t>
            </a:r>
            <a:endParaRPr b="1"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Satu mask untuk keseluruhan kemungkinan class yang ada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AP: 29.7</a:t>
            </a:r>
            <a:endParaRPr sz="1500"/>
          </a:p>
        </p:txBody>
      </p:sp>
      <p:cxnSp>
        <p:nvCxnSpPr>
          <p:cNvPr id="274" name="Google Shape;274;p35"/>
          <p:cNvCxnSpPr/>
          <p:nvPr/>
        </p:nvCxnSpPr>
        <p:spPr>
          <a:xfrm>
            <a:off x="501863" y="2072100"/>
            <a:ext cx="837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5"/>
          <p:cNvCxnSpPr/>
          <p:nvPr/>
        </p:nvCxnSpPr>
        <p:spPr>
          <a:xfrm>
            <a:off x="4603325" y="1618475"/>
            <a:ext cx="8100" cy="18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172975" y="3529475"/>
            <a:ext cx="7037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r>
              <a:rPr lang="en" sz="1500"/>
              <a:t> Prediksi mask lebih akurat apabila </a:t>
            </a:r>
            <a:r>
              <a:rPr lang="en" sz="1500">
                <a:solidFill>
                  <a:srgbClr val="666666"/>
                </a:solidFill>
              </a:rPr>
              <a:t>dilakukan </a:t>
            </a:r>
            <a:r>
              <a:rPr lang="en" sz="1500">
                <a:solidFill>
                  <a:srgbClr val="FF0000"/>
                </a:solidFill>
              </a:rPr>
              <a:t>secara spesifik untuk suatu class tertentu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4.2.4. RoIAlign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50" y="1616671"/>
            <a:ext cx="3377025" cy="105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36"/>
          <p:cNvPicPr preferRelativeResize="0"/>
          <p:nvPr/>
        </p:nvPicPr>
        <p:blipFill rotWithShape="1">
          <a:blip r:embed="rId4">
            <a:alphaModFix/>
          </a:blip>
          <a:srcRect b="0" l="872" r="0" t="0"/>
          <a:stretch/>
        </p:blipFill>
        <p:spPr>
          <a:xfrm>
            <a:off x="4804300" y="1297450"/>
            <a:ext cx="3496450" cy="673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4300" y="2374100"/>
            <a:ext cx="3496450" cy="6869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4222876" y="3061025"/>
            <a:ext cx="46593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Keypoint detection </a:t>
            </a:r>
            <a:r>
              <a:rPr b="1" lang="en" sz="1500">
                <a:solidFill>
                  <a:srgbClr val="666666"/>
                </a:solidFill>
              </a:rPr>
              <a:t>dengan FPN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1063123" y="2670450"/>
            <a:ext cx="29373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ResNet-50-C4, stride 16</a:t>
            </a:r>
            <a:endParaRPr b="1" sz="1500">
              <a:solidFill>
                <a:srgbClr val="999999"/>
              </a:solidFill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5083873" y="1971275"/>
            <a:ext cx="29373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ResNet-50-C5, stride 32</a:t>
            </a:r>
            <a:endParaRPr b="1" sz="1500">
              <a:solidFill>
                <a:srgbClr val="999999"/>
              </a:solidFill>
            </a:endParaRPr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1122000" y="3463850"/>
            <a:ext cx="69000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endParaRPr b="1"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RoIAlign lebih akurat daripada RoIPool dan RoIWarp → </a:t>
            </a:r>
            <a:r>
              <a:rPr lang="en" sz="1500">
                <a:solidFill>
                  <a:srgbClr val="FF0000"/>
                </a:solidFill>
              </a:rPr>
              <a:t>Alignment penting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RoIAlign lebih akurat dengan </a:t>
            </a:r>
            <a:r>
              <a:rPr lang="en" sz="1500">
                <a:solidFill>
                  <a:srgbClr val="FF0000"/>
                </a:solidFill>
              </a:rPr>
              <a:t>stride backbone yang lebih besar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RoIAlign lebih akurat untuk </a:t>
            </a:r>
            <a:r>
              <a:rPr lang="en" sz="1500">
                <a:solidFill>
                  <a:srgbClr val="FF0000"/>
                </a:solidFill>
              </a:rPr>
              <a:t>keypoint detection</a:t>
            </a:r>
            <a:r>
              <a:rPr lang="en" sz="1500"/>
              <a:t> yang memerlukan alignment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4.2.5. Mask Branch</a:t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75" y="1491900"/>
            <a:ext cx="6267450" cy="102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1055100" y="2571750"/>
            <a:ext cx="7037400" cy="22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MLP</a:t>
            </a:r>
            <a:r>
              <a:rPr lang="en" sz="1500"/>
              <a:t> (Fully-connected, tanpa spatial layout)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Vs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FCN</a:t>
            </a:r>
            <a:r>
              <a:rPr lang="en" sz="1500"/>
              <a:t> (Fully Convolutional, memiliki spatial layout)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r>
              <a:rPr lang="en" sz="1500"/>
              <a:t> Prediksi binary mask lebih akurat apabila </a:t>
            </a:r>
            <a:r>
              <a:rPr lang="en" sz="1500">
                <a:solidFill>
                  <a:srgbClr val="666666"/>
                </a:solidFill>
              </a:rPr>
              <a:t>dilakukan dengan </a:t>
            </a:r>
            <a:r>
              <a:rPr lang="en" sz="1500">
                <a:solidFill>
                  <a:srgbClr val="FF0000"/>
                </a:solidFill>
              </a:rPr>
              <a:t>mempertahankan spatial layout-nya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4.3. Bounding Box Detection Results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0" l="586" r="0" t="0"/>
          <a:stretch/>
        </p:blipFill>
        <p:spPr>
          <a:xfrm>
            <a:off x="1591950" y="1407800"/>
            <a:ext cx="5960100" cy="1374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114050" y="2848700"/>
            <a:ext cx="69195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Mask R-CNN </a:t>
            </a:r>
            <a:r>
              <a:rPr lang="en" sz="1500">
                <a:solidFill>
                  <a:srgbClr val="FF0000"/>
                </a:solidFill>
              </a:rPr>
              <a:t>mengungguli </a:t>
            </a:r>
            <a:r>
              <a:rPr lang="en" sz="1500"/>
              <a:t>state-of-the-art untuk object detection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 Mask R-CNN untuk bounding box detection (</a:t>
            </a:r>
            <a:r>
              <a:rPr b="1" lang="en" sz="1500"/>
              <a:t>39.8</a:t>
            </a:r>
            <a:r>
              <a:rPr lang="en" sz="1500"/>
              <a:t>) </a:t>
            </a:r>
            <a:r>
              <a:rPr lang="en" sz="1500">
                <a:solidFill>
                  <a:srgbClr val="FF0000"/>
                </a:solidFill>
              </a:rPr>
              <a:t>hanya sedikit mengungguli </a:t>
            </a:r>
            <a:r>
              <a:rPr lang="en" sz="1500"/>
              <a:t>AP untuk mask detection (</a:t>
            </a:r>
            <a:r>
              <a:rPr b="1" lang="en" sz="1500"/>
              <a:t>37.1</a:t>
            </a:r>
            <a:r>
              <a:rPr lang="en" sz="1500"/>
              <a:t>) → memperkecil gap antara object detection dan instance segmentation yang dianggap lebih menantang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Note:</a:t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Faster R-CNN by G-RMI</a:t>
            </a:r>
            <a:r>
              <a:rPr lang="en" sz="1500"/>
              <a:t> → pemenang COCO detection challenge 2016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4.4. Timing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729450" y="1513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4.4.1. Inference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4.4.2. Training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4.4.1. Inference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729450" y="1532425"/>
            <a:ext cx="78105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Inference dari performa Mask R-CNN pada</a:t>
            </a:r>
            <a:r>
              <a:rPr lang="en" sz="1500"/>
              <a:t> Nvidia Tesla M40 GPU: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ResNet-101-FPN dengan fitur gabungan RPN dan Mask-RCNN: 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Speed: </a:t>
            </a:r>
            <a:r>
              <a:rPr lang="en" sz="1500">
                <a:solidFill>
                  <a:srgbClr val="FF0000"/>
                </a:solidFill>
              </a:rPr>
              <a:t>195ms</a:t>
            </a:r>
            <a:r>
              <a:rPr lang="en" sz="1500"/>
              <a:t> / Image (</a:t>
            </a:r>
            <a:r>
              <a:rPr lang="en" sz="1500">
                <a:solidFill>
                  <a:srgbClr val="FF0000"/>
                </a:solidFill>
              </a:rPr>
              <a:t>+15ms</a:t>
            </a:r>
            <a:r>
              <a:rPr lang="en" sz="1500"/>
              <a:t> CPU time untuk me-resize output ke original resolution)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Mask AP</a:t>
            </a:r>
            <a:r>
              <a:rPr lang="en" sz="1500">
                <a:solidFill>
                  <a:srgbClr val="FF0000"/>
                </a:solidFill>
              </a:rPr>
              <a:t> hampir setara </a:t>
            </a:r>
            <a:r>
              <a:rPr lang="en" sz="1500"/>
              <a:t>dengan Mask R-CNN biasa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ResNet-101-C4: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Speed: </a:t>
            </a:r>
            <a:r>
              <a:rPr lang="en" sz="1500">
                <a:solidFill>
                  <a:srgbClr val="FF0000"/>
                </a:solidFill>
              </a:rPr>
              <a:t>~400ms</a:t>
            </a:r>
            <a:r>
              <a:rPr lang="en" sz="1500"/>
              <a:t> (jauh lebih lambat akibat box head yang berat)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Tidak direkomendasikan secara praktikal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Mask R-CNN memiliki speed yang baik, tetapi </a:t>
            </a:r>
            <a:r>
              <a:rPr lang="en" sz="1500">
                <a:solidFill>
                  <a:srgbClr val="FF0000"/>
                </a:solidFill>
              </a:rPr>
              <a:t>tidak dioptimasi untuk kecepatan</a:t>
            </a:r>
            <a:r>
              <a:rPr lang="en" sz="1500"/>
              <a:t>, sehingga masih </a:t>
            </a:r>
            <a:r>
              <a:rPr lang="en" sz="1500">
                <a:solidFill>
                  <a:srgbClr val="FF0000"/>
                </a:solidFill>
              </a:rPr>
              <a:t>dapat di-improve</a:t>
            </a:r>
            <a:r>
              <a:rPr lang="en" sz="1500"/>
              <a:t> agar memiliki kecepatan yang lebih baik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4.4.2. Training</a:t>
            </a:r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729450" y="1502725"/>
            <a:ext cx="786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 Mask R-CNN tergolong cepat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Speed training dengan COCO dataset </a:t>
            </a:r>
            <a:r>
              <a:rPr lang="en" sz="1500">
                <a:solidFill>
                  <a:srgbClr val="999999"/>
                </a:solidFill>
              </a:rPr>
              <a:t>trainval35k </a:t>
            </a:r>
            <a:r>
              <a:rPr lang="en" sz="1500">
                <a:solidFill>
                  <a:srgbClr val="666666"/>
                </a:solidFill>
              </a:rPr>
              <a:t>menggunakan synchronised 8-GPU: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/>
              <a:t>ResNet-50-FPN: </a:t>
            </a:r>
            <a:r>
              <a:rPr lang="en" sz="1500">
                <a:solidFill>
                  <a:srgbClr val="FF0000"/>
                </a:solidFill>
              </a:rPr>
              <a:t>32 jam</a:t>
            </a:r>
            <a:r>
              <a:rPr lang="en" sz="1500"/>
              <a:t> </a:t>
            </a:r>
            <a:r>
              <a:rPr lang="en" sz="1500">
                <a:solidFill>
                  <a:srgbClr val="666666"/>
                </a:solidFill>
              </a:rPr>
              <a:t>(</a:t>
            </a:r>
            <a:r>
              <a:rPr lang="en" sz="1500">
                <a:solidFill>
                  <a:srgbClr val="FF0000"/>
                </a:solidFill>
              </a:rPr>
              <a:t>0.72s</a:t>
            </a:r>
            <a:r>
              <a:rPr lang="en" sz="1500">
                <a:solidFill>
                  <a:srgbClr val="666666"/>
                </a:solidFill>
              </a:rPr>
              <a:t> / 16 image mini-batch)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ResNet-101-FPN: </a:t>
            </a:r>
            <a:r>
              <a:rPr lang="en" sz="1500">
                <a:solidFill>
                  <a:srgbClr val="FF0000"/>
                </a:solidFill>
              </a:rPr>
              <a:t>44 jam</a:t>
            </a:r>
            <a:r>
              <a:rPr lang="en" sz="1500">
                <a:solidFill>
                  <a:srgbClr val="666666"/>
                </a:solidFill>
              </a:rPr>
              <a:t> (</a:t>
            </a:r>
            <a:r>
              <a:rPr lang="en" sz="1500">
                <a:solidFill>
                  <a:srgbClr val="FF0000"/>
                </a:solidFill>
              </a:rPr>
              <a:t>0.99s</a:t>
            </a:r>
            <a:r>
              <a:rPr lang="en" sz="1500">
                <a:solidFill>
                  <a:srgbClr val="666666"/>
                </a:solidFill>
              </a:rPr>
              <a:t> / 16 image mini-batch)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85500" y="1448100"/>
            <a:ext cx="77766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“A conceptually simple, flexible, and general framework for </a:t>
            </a:r>
            <a:r>
              <a:rPr b="1" lang="en" sz="1500"/>
              <a:t>object instance segmentation</a:t>
            </a:r>
            <a:r>
              <a:rPr lang="en" sz="1500"/>
              <a:t>”</a:t>
            </a:r>
            <a:endParaRPr sz="1500"/>
          </a:p>
        </p:txBody>
      </p:sp>
      <p:sp>
        <p:nvSpPr>
          <p:cNvPr id="102" name="Google Shape;102;p15"/>
          <p:cNvSpPr/>
          <p:nvPr/>
        </p:nvSpPr>
        <p:spPr>
          <a:xfrm>
            <a:off x="796488" y="2204188"/>
            <a:ext cx="1734300" cy="11562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R-CNN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209388" y="2735063"/>
            <a:ext cx="1439100" cy="766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Bounding box recognition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789638" y="2416588"/>
            <a:ext cx="731400" cy="731400"/>
          </a:xfrm>
          <a:prstGeom prst="mathPlus">
            <a:avLst>
              <a:gd fmla="val 12907" name="adj1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662188" y="2398888"/>
            <a:ext cx="1439100" cy="766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mask prediction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232688" y="2100600"/>
            <a:ext cx="1734300" cy="11562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r>
              <a:rPr lang="en"/>
              <a:t> R-CNN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242438" y="2553688"/>
            <a:ext cx="731400" cy="457200"/>
          </a:xfrm>
          <a:prstGeom prst="mathEqual">
            <a:avLst>
              <a:gd fmla="val 17093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050038" y="2649988"/>
            <a:ext cx="1115400" cy="766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Bounding box recognition</a:t>
            </a:r>
            <a:endParaRPr sz="1300"/>
          </a:p>
        </p:txBody>
      </p:sp>
      <p:sp>
        <p:nvSpPr>
          <p:cNvPr id="109" name="Google Shape;109;p15"/>
          <p:cNvSpPr/>
          <p:nvPr/>
        </p:nvSpPr>
        <p:spPr>
          <a:xfrm>
            <a:off x="7235713" y="2649988"/>
            <a:ext cx="1115400" cy="766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Object mask prediction</a:t>
            </a:r>
            <a:endParaRPr sz="13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683700" y="3782125"/>
            <a:ext cx="77766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“...outperforms all existing, single-model on instance segmentation, bounding-box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object detection, and person keypoint detection.”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Mask R-CNN for Human Pose Estimation</a:t>
            </a:r>
            <a:endParaRPr/>
          </a:p>
        </p:txBody>
      </p:sp>
      <p:pic>
        <p:nvPicPr>
          <p:cNvPr id="326" name="Google Shape;326;p42"/>
          <p:cNvPicPr preferRelativeResize="0"/>
          <p:nvPr/>
        </p:nvPicPr>
        <p:blipFill rotWithShape="1">
          <a:blip r:embed="rId3">
            <a:alphaModFix/>
          </a:blip>
          <a:srcRect b="0" l="0" r="0" t="2248"/>
          <a:stretch/>
        </p:blipFill>
        <p:spPr>
          <a:xfrm>
            <a:off x="1300263" y="1573475"/>
            <a:ext cx="2961500" cy="199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488" y="1573475"/>
            <a:ext cx="2991845" cy="199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42"/>
          <p:cNvSpPr/>
          <p:nvPr/>
        </p:nvSpPr>
        <p:spPr>
          <a:xfrm>
            <a:off x="1612550" y="3774500"/>
            <a:ext cx="1533900" cy="715500"/>
          </a:xfrm>
          <a:prstGeom prst="wedgeRoundRectCallout">
            <a:avLst>
              <a:gd fmla="val 55129" name="adj1"/>
              <a:gd fmla="val -105412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Lokasi setiap keypoint dimodelkan sebagai sebuah hot mask</a:t>
            </a:r>
            <a:endParaRPr sz="1000"/>
          </a:p>
        </p:txBody>
      </p:sp>
      <p:sp>
        <p:nvSpPr>
          <p:cNvPr id="329" name="Google Shape;329;p42"/>
          <p:cNvSpPr/>
          <p:nvPr/>
        </p:nvSpPr>
        <p:spPr>
          <a:xfrm>
            <a:off x="4921075" y="3774500"/>
            <a:ext cx="2613600" cy="715500"/>
          </a:xfrm>
          <a:prstGeom prst="wedgeRoundRectCallout">
            <a:avLst>
              <a:gd fmla="val -1598" name="adj1"/>
              <a:gd fmla="val -218099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Memprediksi sebuah mask untuk setiap tipe keypoint (bahu kiri, siku kanan, dll.), lalu dipilih sesuai class hasil prediksi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r>
              <a:rPr lang="en"/>
              <a:t>. Implementation Details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729450" y="1348300"/>
            <a:ext cx="78507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Keypoint training:</a:t>
            </a:r>
            <a:r>
              <a:rPr lang="en" sz="1500"/>
              <a:t> Target tetap </a:t>
            </a:r>
            <a:r>
              <a:rPr i="1" lang="en" sz="1500"/>
              <a:t>m x m</a:t>
            </a:r>
            <a:r>
              <a:rPr lang="en" sz="1500"/>
              <a:t>, tetapi hanya 1 foreground pixel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Setiap jenis keypoint</a:t>
            </a:r>
            <a:r>
              <a:rPr lang="en" sz="1500"/>
              <a:t> tetap diprediksi secara </a:t>
            </a:r>
            <a:r>
              <a:rPr b="1" lang="en" sz="1500"/>
              <a:t>mandiri</a:t>
            </a:r>
            <a:r>
              <a:rPr lang="en" sz="1500"/>
              <a:t>, seperti halnya </a:t>
            </a:r>
            <a:r>
              <a:rPr b="1" lang="en" sz="1500"/>
              <a:t>prinsip dasar Mask R-CNN</a:t>
            </a:r>
            <a:r>
              <a:rPr lang="en" sz="1500"/>
              <a:t> dalam melakukan mask prediction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Backbone:</a:t>
            </a:r>
            <a:r>
              <a:rPr lang="en" sz="1500"/>
              <a:t> ResNet-FPN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Diperlukan output dengan</a:t>
            </a:r>
            <a:r>
              <a:rPr b="1" lang="en" sz="1500"/>
              <a:t> resolusi lebih tinggi</a:t>
            </a:r>
            <a:r>
              <a:rPr lang="en" sz="1500"/>
              <a:t> untuk keakuratan lokasi level keypoint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Training data:</a:t>
            </a:r>
            <a:r>
              <a:rPr lang="en" sz="1500"/>
              <a:t> </a:t>
            </a:r>
            <a:r>
              <a:rPr lang="en" sz="1500">
                <a:solidFill>
                  <a:srgbClr val="999999"/>
                </a:solidFill>
              </a:rPr>
              <a:t>trainval35k</a:t>
            </a:r>
            <a:endParaRPr sz="1500">
              <a:solidFill>
                <a:srgbClr val="999999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Iteration:</a:t>
            </a:r>
            <a:r>
              <a:rPr lang="en" sz="1500"/>
              <a:t> 90K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Learning rate:</a:t>
            </a:r>
            <a:r>
              <a:rPr lang="en" sz="1500"/>
              <a:t> 0.02 (Mulai iterasi 60K: 0.002; Mulai iterasi 80K: 0.0002)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Treshold bounding box:</a:t>
            </a:r>
            <a:r>
              <a:rPr lang="en" sz="1500"/>
              <a:t> 0.5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/>
              <a:t>2. Experiments on Human Pose Estimation</a:t>
            </a:r>
            <a:endParaRPr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425" y="1520625"/>
            <a:ext cx="4939148" cy="1211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1270800" y="2732400"/>
            <a:ext cx="66060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endParaRPr b="1"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Mask R-CNN</a:t>
            </a:r>
            <a:r>
              <a:rPr lang="en" sz="1500">
                <a:solidFill>
                  <a:srgbClr val="FF0000"/>
                </a:solidFill>
              </a:rPr>
              <a:t> mengungguli</a:t>
            </a:r>
            <a:r>
              <a:rPr lang="en" sz="1500"/>
              <a:t> state-of-the-art untuk keypoint detection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Mask R-CNN juga lebih </a:t>
            </a:r>
            <a:r>
              <a:rPr lang="en" sz="1500">
                <a:solidFill>
                  <a:srgbClr val="FF0000"/>
                </a:solidFill>
              </a:rPr>
              <a:t>simple</a:t>
            </a:r>
            <a:r>
              <a:rPr lang="en" sz="1500"/>
              <a:t>, </a:t>
            </a:r>
            <a:r>
              <a:rPr lang="en" sz="1500">
                <a:solidFill>
                  <a:srgbClr val="FF0000"/>
                </a:solidFill>
              </a:rPr>
              <a:t>akurat</a:t>
            </a:r>
            <a:r>
              <a:rPr lang="en" sz="1500"/>
              <a:t>, dan </a:t>
            </a:r>
            <a:r>
              <a:rPr lang="en" sz="1500">
                <a:solidFill>
                  <a:srgbClr val="FF0000"/>
                </a:solidFill>
              </a:rPr>
              <a:t>cepat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Note:</a:t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CMU-Pose+++ → pemenang COCO keypoint detection challenge 2016</a:t>
            </a:r>
            <a:endParaRPr b="1"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5.2. Experiments on Human Pose Estimation</a:t>
            </a:r>
            <a:endParaRPr/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969600" y="2571750"/>
            <a:ext cx="72084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R-CNN merupakan single model yang dapat memprediksi banyak hal sekaligus (box, mask, keypoint). Tabel menunjukkan hasil ablation experiments.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Prediksi keypoint menjadi</a:t>
            </a:r>
            <a:r>
              <a:rPr lang="en" sz="1500">
                <a:solidFill>
                  <a:srgbClr val="FF0000"/>
                </a:solidFill>
              </a:rPr>
              <a:t> lebih akurat dengan multitasking</a:t>
            </a:r>
            <a:r>
              <a:rPr lang="en" sz="1500"/>
              <a:t>, tetapi penambahan prediksi keypoint justru </a:t>
            </a:r>
            <a:r>
              <a:rPr lang="en" sz="1500">
                <a:solidFill>
                  <a:srgbClr val="FF0000"/>
                </a:solidFill>
              </a:rPr>
              <a:t>menurunkan akurasi task lain</a:t>
            </a:r>
            <a:r>
              <a:rPr lang="en" sz="1500"/>
              <a:t> (seperti mask prediction dan bounding box prediction)</a:t>
            </a:r>
            <a:endParaRPr sz="1500"/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13" y="1513425"/>
            <a:ext cx="4444987" cy="1058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5.2. Experiments on Human Pose Estimation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1066350" y="2190975"/>
            <a:ext cx="70149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RoIAlign vs RoIPool </a:t>
            </a:r>
            <a:r>
              <a:rPr lang="en" sz="1500"/>
              <a:t>untuk keypoint detection</a:t>
            </a:r>
            <a:endParaRPr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Kesimpulan:</a:t>
            </a:r>
            <a:endParaRPr b="1"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Keypoint detection</a:t>
            </a:r>
            <a:r>
              <a:rPr lang="en" sz="1500"/>
              <a:t> sangat sensitif terhadap </a:t>
            </a:r>
            <a:r>
              <a:rPr lang="en" sz="1500">
                <a:solidFill>
                  <a:srgbClr val="FF0000"/>
                </a:solidFill>
              </a:rPr>
              <a:t>keakuratan lokasi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Seperti halnya pada mask prediction, </a:t>
            </a:r>
            <a:r>
              <a:rPr lang="en" sz="1500">
                <a:solidFill>
                  <a:srgbClr val="FF0000"/>
                </a:solidFill>
              </a:rPr>
              <a:t>alignment sangat krusial</a:t>
            </a:r>
            <a:r>
              <a:rPr lang="en" sz="1500"/>
              <a:t> untuk prediksi keypoint sebagai sebuah task yang memerlukan keakuratan lokasi level pixel</a:t>
            </a:r>
            <a:endParaRPr sz="1500"/>
          </a:p>
        </p:txBody>
      </p:sp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575" y="1504063"/>
            <a:ext cx="3496450" cy="6869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362" name="Google Shape;3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53750"/>
            <a:ext cx="25622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7"/>
          <p:cNvPicPr preferRelativeResize="0"/>
          <p:nvPr/>
        </p:nvPicPr>
        <p:blipFill rotWithShape="1">
          <a:blip r:embed="rId4">
            <a:alphaModFix/>
          </a:blip>
          <a:srcRect b="0" l="0" r="0" t="1748"/>
          <a:stretch/>
        </p:blipFill>
        <p:spPr>
          <a:xfrm>
            <a:off x="3353450" y="1408063"/>
            <a:ext cx="2562225" cy="30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8188" y="1080525"/>
            <a:ext cx="2032097" cy="37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2450838" y="4230875"/>
            <a:ext cx="42423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Any Questions?</a:t>
            </a:r>
            <a:endParaRPr sz="2700"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27" y="947625"/>
            <a:ext cx="4187951" cy="32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131525" y="1399375"/>
            <a:ext cx="23688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Speed: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/>
              <a:t> fps / </a:t>
            </a:r>
            <a:r>
              <a:rPr lang="en" sz="1500">
                <a:solidFill>
                  <a:srgbClr val="FF0000"/>
                </a:solidFill>
              </a:rPr>
              <a:t>200</a:t>
            </a:r>
            <a:r>
              <a:rPr lang="en" sz="1500"/>
              <a:t> ms per frame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Memperbaiki mask accuracy dari </a:t>
            </a:r>
            <a:r>
              <a:rPr lang="en" sz="1500">
                <a:solidFill>
                  <a:srgbClr val="FF0000"/>
                </a:solidFill>
              </a:rPr>
              <a:t>10%</a:t>
            </a:r>
            <a:r>
              <a:rPr lang="en" sz="1500"/>
              <a:t> menjadi </a:t>
            </a:r>
            <a:r>
              <a:rPr lang="en" sz="1500">
                <a:solidFill>
                  <a:srgbClr val="FF0000"/>
                </a:solidFill>
              </a:rPr>
              <a:t>50%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Prinsip utamanya  adalah mengerjakan class prediction  dan  mask prediction </a:t>
            </a:r>
            <a:r>
              <a:rPr lang="en" sz="1500">
                <a:solidFill>
                  <a:srgbClr val="FF0000"/>
                </a:solidFill>
              </a:rPr>
              <a:t>secara terpisah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-1040" r="1040" t="0"/>
          <a:stretch/>
        </p:blipFill>
        <p:spPr>
          <a:xfrm>
            <a:off x="729438" y="2370575"/>
            <a:ext cx="50006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848200" y="1717525"/>
            <a:ext cx="1281300" cy="761400"/>
          </a:xfrm>
          <a:prstGeom prst="wedgeRoundRectCallout">
            <a:avLst>
              <a:gd fmla="val -28871" name="adj1"/>
              <a:gd fmla="val 209542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 detection seperti pada Faster R-CNN</a:t>
            </a:r>
            <a:endParaRPr sz="1000"/>
          </a:p>
        </p:txBody>
      </p:sp>
      <p:sp>
        <p:nvSpPr>
          <p:cNvPr id="119" name="Google Shape;119;p16"/>
          <p:cNvSpPr/>
          <p:nvPr/>
        </p:nvSpPr>
        <p:spPr>
          <a:xfrm>
            <a:off x="2242950" y="1481750"/>
            <a:ext cx="2276100" cy="845400"/>
          </a:xfrm>
          <a:prstGeom prst="wedgeRoundRectCallout">
            <a:avLst>
              <a:gd fmla="val -46075" name="adj1"/>
              <a:gd fmla="val 189878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Untuk setiap RoI hasil object detection, mask prediction </a:t>
            </a:r>
            <a:r>
              <a:rPr lang="en" sz="1000"/>
              <a:t>akan dilakukan </a:t>
            </a:r>
            <a:r>
              <a:rPr lang="en" sz="1000"/>
              <a:t>secara </a:t>
            </a:r>
            <a:r>
              <a:rPr lang="en" sz="1000"/>
              <a:t>paralel</a:t>
            </a:r>
            <a:r>
              <a:rPr lang="en" sz="1000"/>
              <a:t> dengan class prediction dan box prediction</a:t>
            </a:r>
            <a:endParaRPr sz="1000"/>
          </a:p>
        </p:txBody>
      </p:sp>
      <p:sp>
        <p:nvSpPr>
          <p:cNvPr id="120" name="Google Shape;120;p16"/>
          <p:cNvSpPr/>
          <p:nvPr/>
        </p:nvSpPr>
        <p:spPr>
          <a:xfrm>
            <a:off x="3383700" y="2440975"/>
            <a:ext cx="1188300" cy="535200"/>
          </a:xfrm>
          <a:prstGeom prst="wedgeRoundRectCallout">
            <a:avLst>
              <a:gd fmla="val -14855" name="adj1"/>
              <a:gd fmla="val 88042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 untuk class prediction dan box prediction</a:t>
            </a:r>
            <a:endParaRPr sz="1000"/>
          </a:p>
        </p:txBody>
      </p:sp>
      <p:sp>
        <p:nvSpPr>
          <p:cNvPr id="121" name="Google Shape;121;p16"/>
          <p:cNvSpPr/>
          <p:nvPr/>
        </p:nvSpPr>
        <p:spPr>
          <a:xfrm>
            <a:off x="4620700" y="1522526"/>
            <a:ext cx="1443300" cy="761400"/>
          </a:xfrm>
          <a:prstGeom prst="wedgeRoundRectCallout">
            <a:avLst>
              <a:gd fmla="val -32500" name="adj1"/>
              <a:gd fmla="val 233911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Hasil segmentation mask pada setiap RoI hasil object detection</a:t>
            </a:r>
            <a:endParaRPr sz="1000"/>
          </a:p>
        </p:txBody>
      </p:sp>
      <p:sp>
        <p:nvSpPr>
          <p:cNvPr id="122" name="Google Shape;122;p16"/>
          <p:cNvSpPr/>
          <p:nvPr/>
        </p:nvSpPr>
        <p:spPr>
          <a:xfrm>
            <a:off x="3383700" y="4391700"/>
            <a:ext cx="1188300" cy="423600"/>
          </a:xfrm>
          <a:prstGeom prst="wedgeRoundRectCallout">
            <a:avLst>
              <a:gd fmla="val -39862" name="adj1"/>
              <a:gd fmla="val -129609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FCN</a:t>
            </a:r>
            <a:r>
              <a:rPr lang="en" sz="1000"/>
              <a:t> untuk </a:t>
            </a:r>
            <a:r>
              <a:rPr lang="en" sz="1000"/>
              <a:t>mask prediction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Related Work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729450" y="1513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2.1. R-CNN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2.2. Instance Segmentation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R-CNN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509088" y="2224288"/>
            <a:ext cx="1439100" cy="766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R-CNN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854238" y="2224288"/>
            <a:ext cx="1439100" cy="766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</a:t>
            </a:r>
            <a:r>
              <a:rPr lang="en"/>
              <a:t>R-CNN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199388" y="2224288"/>
            <a:ext cx="1439100" cy="766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</a:t>
            </a:r>
            <a:r>
              <a:rPr lang="en"/>
              <a:t>R-CNN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948200" y="2418250"/>
            <a:ext cx="9060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293400" y="2418250"/>
            <a:ext cx="9060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Instance Segmentation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29450" y="1560500"/>
            <a:ext cx="77349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Earlier Methods: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Segmentation → Recognition  </a:t>
            </a:r>
            <a:r>
              <a:rPr b="1" lang="en" sz="1500"/>
              <a:t>(Lambat dan tidak akurat)</a:t>
            </a:r>
            <a:endParaRPr b="1"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Bounding box proposal → Segment proposal → Klasifikasi  </a:t>
            </a:r>
            <a:r>
              <a:rPr b="1" lang="en" sz="1500"/>
              <a:t>(Terlalu kompleks)</a:t>
            </a:r>
            <a:endParaRPr b="1"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Mask R-CNN: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Memprediksi mask dan label secara </a:t>
            </a:r>
            <a:r>
              <a:rPr lang="en" sz="1500">
                <a:solidFill>
                  <a:srgbClr val="FF0000"/>
                </a:solidFill>
              </a:rPr>
              <a:t>paralel  </a:t>
            </a:r>
            <a:r>
              <a:rPr b="1" lang="en" sz="1500"/>
              <a:t>(Lebih simpel dan fleksibel)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Mask R-CNN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729450" y="1486300"/>
            <a:ext cx="76887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3.1. Faster R-CNN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3.2. Mask R-CNN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3.3. Mask Representation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3.4. RoIAlign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3.5. Network Architecture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3.6. Implementation Details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3.6.1. Training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3.6.2. Inference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0" y="1621575"/>
            <a:ext cx="4497176" cy="2182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2945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Faster R-CNN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1021650" y="1967025"/>
            <a:ext cx="3064800" cy="15999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 Proposal Network (RPN)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mencari kandidat bounding boxes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086450" y="2577525"/>
            <a:ext cx="9060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4992450" y="1967025"/>
            <a:ext cx="3129900" cy="15999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2: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RoIPool (Region of Interest Pool)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>
                <a:solidFill>
                  <a:srgbClr val="351C75"/>
                </a:solidFill>
              </a:rPr>
              <a:t>feature extraction</a:t>
            </a:r>
            <a:r>
              <a:rPr lang="en"/>
              <a:t> dari setiap kandidat bounding box;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melakukan </a:t>
            </a:r>
            <a:r>
              <a:rPr lang="en">
                <a:solidFill>
                  <a:srgbClr val="FF0000"/>
                </a:solidFill>
              </a:rPr>
              <a:t>classification</a:t>
            </a:r>
            <a:r>
              <a:rPr lang="en"/>
              <a:t> dan </a:t>
            </a:r>
            <a:r>
              <a:rPr lang="en">
                <a:solidFill>
                  <a:srgbClr val="0000FF"/>
                </a:solidFill>
              </a:rPr>
              <a:t>bounding box regression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