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Source Sans Pr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regular.fntdata"/><Relationship Id="rId11" Type="http://schemas.openxmlformats.org/officeDocument/2006/relationships/slide" Target="slides/slide6.xml"/><Relationship Id="rId22" Type="http://schemas.openxmlformats.org/officeDocument/2006/relationships/font" Target="fonts/SourceSansPro-italic.fntdata"/><Relationship Id="rId10" Type="http://schemas.openxmlformats.org/officeDocument/2006/relationships/slide" Target="slides/slide5.xml"/><Relationship Id="rId21" Type="http://schemas.openxmlformats.org/officeDocument/2006/relationships/font" Target="fonts/SourceSansPr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SourceSans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f6c42e85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f6c42e85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f6c42e85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f6c42e85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f6c42e85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f6c42e85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f6c42e85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f6c42e85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f6c42e85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f6c42e85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f6c42e85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f6c42e85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f6c42e85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f6c42e85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f6c42e85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f6c42e85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f6c42e85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f6c42e85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f6c42e85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f6c42e85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f6c42e85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f6c42e85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f6c42e85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f6c42e85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f6c42e85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f6c42e85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Goal-Based Agents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Pathfinding</a:t>
            </a:r>
            <a:endParaRPr/>
          </a:p>
        </p:txBody>
      </p:sp>
      <p:sp>
        <p:nvSpPr>
          <p:cNvPr id="56" name="Google Shape;56;p13"/>
          <p:cNvSpPr txBox="1"/>
          <p:nvPr/>
        </p:nvSpPr>
        <p:spPr>
          <a:xfrm>
            <a:off x="1066950" y="3626725"/>
            <a:ext cx="7010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Kelompok 6</a:t>
            </a:r>
            <a:endParaRPr/>
          </a:p>
          <a:p>
            <a:pPr indent="0" lvl="0" marL="0" rtl="0" algn="l">
              <a:spcBef>
                <a:spcPts val="0"/>
              </a:spcBef>
              <a:spcAft>
                <a:spcPts val="0"/>
              </a:spcAft>
              <a:buNone/>
            </a:pPr>
            <a:r>
              <a:rPr lang="en"/>
              <a:t>Gevin Hamdani / C14180219</a:t>
            </a:r>
            <a:endParaRPr/>
          </a:p>
          <a:p>
            <a:pPr indent="0" lvl="0" marL="0" rtl="0" algn="l">
              <a:spcBef>
                <a:spcPts val="0"/>
              </a:spcBef>
              <a:spcAft>
                <a:spcPts val="0"/>
              </a:spcAft>
              <a:buNone/>
            </a:pPr>
            <a:r>
              <a:rPr lang="en"/>
              <a:t>Devon Febrian Theixar / C14180209</a:t>
            </a:r>
            <a:endParaRPr/>
          </a:p>
          <a:p>
            <a:pPr indent="0" lvl="0" marL="0" rtl="0" algn="l">
              <a:spcBef>
                <a:spcPts val="0"/>
              </a:spcBef>
              <a:spcAft>
                <a:spcPts val="0"/>
              </a:spcAft>
              <a:buNone/>
            </a:pPr>
            <a:r>
              <a:rPr lang="en"/>
              <a:t>Mingky Cahyadi / C14190157</a:t>
            </a:r>
            <a:endParaRPr/>
          </a:p>
          <a:p>
            <a:pPr indent="0" lvl="0" marL="0" rtl="0" algn="l">
              <a:spcBef>
                <a:spcPts val="0"/>
              </a:spcBef>
              <a:spcAft>
                <a:spcPts val="0"/>
              </a:spcAft>
              <a:buNone/>
            </a:pPr>
            <a:r>
              <a:rPr lang="en"/>
              <a:t>Frendy Hariyono / C14170108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9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Uniform Cost Search</a:t>
            </a:r>
            <a:endParaRPr/>
          </a:p>
        </p:txBody>
      </p:sp>
      <p:sp>
        <p:nvSpPr>
          <p:cNvPr id="113" name="Google Shape;113;p22"/>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275"/>
              <a:buFont typeface="Arial"/>
              <a:buNone/>
            </a:pPr>
            <a:r>
              <a:rPr lang="en" sz="1150"/>
              <a:t>Proses ekspansi pada Uniform Cost Search dihitung berdasarkan nilai lintasan g(n) sehingga proses akan berjalan sebagai berikut:</a:t>
            </a:r>
            <a:endParaRPr sz="1150"/>
          </a:p>
          <a:p>
            <a:pPr indent="0" lvl="0" marL="0" rtl="0" algn="l">
              <a:lnSpc>
                <a:spcPct val="95000"/>
              </a:lnSpc>
              <a:spcBef>
                <a:spcPts val="1200"/>
              </a:spcBef>
              <a:spcAft>
                <a:spcPts val="0"/>
              </a:spcAft>
              <a:buSzPts val="275"/>
              <a:buNone/>
            </a:pPr>
            <a:r>
              <a:rPr lang="en" sz="1150"/>
              <a:t>f = {S};</a:t>
            </a:r>
            <a:endParaRPr sz="1150"/>
          </a:p>
          <a:p>
            <a:pPr indent="0" lvl="0" marL="0" rtl="0" algn="l">
              <a:lnSpc>
                <a:spcPct val="95000"/>
              </a:lnSpc>
              <a:spcBef>
                <a:spcPts val="0"/>
              </a:spcBef>
              <a:spcAft>
                <a:spcPts val="0"/>
              </a:spcAft>
              <a:buClr>
                <a:schemeClr val="dk1"/>
              </a:buClr>
              <a:buSzPts val="275"/>
              <a:buFont typeface="Arial"/>
              <a:buNone/>
            </a:pPr>
            <a:r>
              <a:rPr lang="en" sz="1150"/>
              <a:t>f = {C, A, K};  // 1, 2, 2</a:t>
            </a:r>
            <a:endParaRPr sz="1150"/>
          </a:p>
          <a:p>
            <a:pPr indent="0" lvl="0" marL="0" rtl="0" algn="l">
              <a:lnSpc>
                <a:spcPct val="95000"/>
              </a:lnSpc>
              <a:spcBef>
                <a:spcPts val="0"/>
              </a:spcBef>
              <a:spcAft>
                <a:spcPts val="0"/>
              </a:spcAft>
              <a:buClr>
                <a:schemeClr val="dk1"/>
              </a:buClr>
              <a:buSzPts val="275"/>
              <a:buFont typeface="Arial"/>
              <a:buNone/>
            </a:pPr>
            <a:r>
              <a:rPr lang="en" sz="1150"/>
              <a:t>f = {A, K, D};  // 2, 2, 2</a:t>
            </a:r>
            <a:endParaRPr sz="1150"/>
          </a:p>
          <a:p>
            <a:pPr indent="0" lvl="0" marL="0" rtl="0" algn="l">
              <a:lnSpc>
                <a:spcPct val="95000"/>
              </a:lnSpc>
              <a:spcBef>
                <a:spcPts val="0"/>
              </a:spcBef>
              <a:spcAft>
                <a:spcPts val="0"/>
              </a:spcAft>
              <a:buClr>
                <a:schemeClr val="dk1"/>
              </a:buClr>
              <a:buSzPts val="275"/>
              <a:buFont typeface="Arial"/>
              <a:buNone/>
            </a:pPr>
            <a:r>
              <a:rPr lang="en" sz="1150"/>
              <a:t>f = {K, D, B};  // 2, 2, 4</a:t>
            </a:r>
            <a:endParaRPr sz="1150"/>
          </a:p>
          <a:p>
            <a:pPr indent="0" lvl="0" marL="0" rtl="0" algn="l">
              <a:lnSpc>
                <a:spcPct val="95000"/>
              </a:lnSpc>
              <a:spcBef>
                <a:spcPts val="0"/>
              </a:spcBef>
              <a:spcAft>
                <a:spcPts val="0"/>
              </a:spcAft>
              <a:buClr>
                <a:schemeClr val="dk1"/>
              </a:buClr>
              <a:buSzPts val="275"/>
              <a:buFont typeface="Arial"/>
              <a:buNone/>
            </a:pPr>
            <a:r>
              <a:rPr lang="en" sz="1150"/>
              <a:t>f = {D, L, B};  // 2, 3, 4</a:t>
            </a:r>
            <a:endParaRPr sz="1150"/>
          </a:p>
          <a:p>
            <a:pPr indent="0" lvl="0" marL="0" rtl="0" algn="l">
              <a:lnSpc>
                <a:spcPct val="95000"/>
              </a:lnSpc>
              <a:spcBef>
                <a:spcPts val="0"/>
              </a:spcBef>
              <a:spcAft>
                <a:spcPts val="0"/>
              </a:spcAft>
              <a:buClr>
                <a:schemeClr val="dk1"/>
              </a:buClr>
              <a:buSzPts val="275"/>
              <a:buFont typeface="Arial"/>
              <a:buNone/>
            </a:pPr>
            <a:r>
              <a:rPr lang="en" sz="1150"/>
              <a:t>f = {L, E, B};  // 3, 3, 4</a:t>
            </a:r>
            <a:endParaRPr sz="1150"/>
          </a:p>
          <a:p>
            <a:pPr indent="0" lvl="0" marL="0" rtl="0" algn="l">
              <a:lnSpc>
                <a:spcPct val="95000"/>
              </a:lnSpc>
              <a:spcBef>
                <a:spcPts val="0"/>
              </a:spcBef>
              <a:spcAft>
                <a:spcPts val="0"/>
              </a:spcAft>
              <a:buClr>
                <a:schemeClr val="dk1"/>
              </a:buClr>
              <a:buSzPts val="275"/>
              <a:buFont typeface="Arial"/>
              <a:buNone/>
            </a:pPr>
            <a:r>
              <a:rPr lang="en" sz="1150"/>
              <a:t>f = {E, B}; 	// 3, 4</a:t>
            </a:r>
            <a:endParaRPr sz="1150"/>
          </a:p>
          <a:p>
            <a:pPr indent="0" lvl="0" marL="0" rtl="0" algn="l">
              <a:lnSpc>
                <a:spcPct val="95000"/>
              </a:lnSpc>
              <a:spcBef>
                <a:spcPts val="0"/>
              </a:spcBef>
              <a:spcAft>
                <a:spcPts val="0"/>
              </a:spcAft>
              <a:buClr>
                <a:schemeClr val="dk1"/>
              </a:buClr>
              <a:buSzPts val="275"/>
              <a:buFont typeface="Arial"/>
              <a:buNone/>
            </a:pPr>
            <a:r>
              <a:rPr lang="en" sz="1150"/>
              <a:t>f = {B, F}; 	// 4, 4</a:t>
            </a:r>
            <a:endParaRPr sz="1150"/>
          </a:p>
          <a:p>
            <a:pPr indent="0" lvl="0" marL="0" rtl="0" algn="l">
              <a:lnSpc>
                <a:spcPct val="95000"/>
              </a:lnSpc>
              <a:spcBef>
                <a:spcPts val="0"/>
              </a:spcBef>
              <a:spcAft>
                <a:spcPts val="0"/>
              </a:spcAft>
              <a:buClr>
                <a:schemeClr val="dk1"/>
              </a:buClr>
              <a:buSzPts val="275"/>
              <a:buFont typeface="Arial"/>
              <a:buNone/>
            </a:pPr>
            <a:r>
              <a:rPr lang="en" sz="1150"/>
              <a:t>f = {F, H, G};  // 4, 6, 7</a:t>
            </a:r>
            <a:endParaRPr sz="1150"/>
          </a:p>
          <a:p>
            <a:pPr indent="0" lvl="0" marL="0" rtl="0" algn="l">
              <a:lnSpc>
                <a:spcPct val="95000"/>
              </a:lnSpc>
              <a:spcBef>
                <a:spcPts val="0"/>
              </a:spcBef>
              <a:spcAft>
                <a:spcPts val="0"/>
              </a:spcAft>
              <a:buClr>
                <a:schemeClr val="dk1"/>
              </a:buClr>
              <a:buSzPts val="275"/>
              <a:buFont typeface="Arial"/>
              <a:buNone/>
            </a:pPr>
            <a:r>
              <a:rPr lang="en" sz="1150"/>
              <a:t>f = {G, H, G};  // 5, 6, 7</a:t>
            </a:r>
            <a:endParaRPr sz="1150"/>
          </a:p>
          <a:p>
            <a:pPr indent="0" lvl="0" marL="0" rtl="0" algn="l">
              <a:lnSpc>
                <a:spcPct val="95000"/>
              </a:lnSpc>
              <a:spcBef>
                <a:spcPts val="0"/>
              </a:spcBef>
              <a:spcAft>
                <a:spcPts val="0"/>
              </a:spcAft>
              <a:buClr>
                <a:schemeClr val="dk1"/>
              </a:buClr>
              <a:buSzPts val="275"/>
              <a:buFont typeface="Arial"/>
              <a:buNone/>
            </a:pPr>
            <a:r>
              <a:rPr lang="en" sz="1150"/>
              <a:t>f = {H, G}; 	// 6, 7</a:t>
            </a:r>
            <a:endParaRPr sz="1150"/>
          </a:p>
          <a:p>
            <a:pPr indent="0" lvl="0" marL="0" rtl="0" algn="l">
              <a:lnSpc>
                <a:spcPct val="95000"/>
              </a:lnSpc>
              <a:spcBef>
                <a:spcPts val="1200"/>
              </a:spcBef>
              <a:spcAft>
                <a:spcPts val="0"/>
              </a:spcAft>
              <a:buClr>
                <a:schemeClr val="dk1"/>
              </a:buClr>
              <a:buSzPts val="275"/>
              <a:buFont typeface="Arial"/>
              <a:buNone/>
            </a:pPr>
            <a:r>
              <a:rPr lang="en" sz="1150"/>
              <a:t>Proses eksplorasi node dimulai dari S sebagai initial state. Eksplorasi node dari S akan menuju ke A, C, K sebagai successornya. Pada simulasi eksplorasi di atas, untuk mempermudah proses eksplorasi maka dituliskan dengan C, A, K karena urutannya dituliskan secara ascending dari nilai g(n) terkecil sehingga akan dihasilkan urutan node yang akan dieksplorasi selanjutnya. Pada eksplorasi node selanjutnya, nilai g(n) diakumulasikan dari node awal sampai pada node current yang baru dieksplorasikan.</a:t>
            </a:r>
            <a:endParaRPr sz="1150"/>
          </a:p>
          <a:p>
            <a:pPr indent="0" lvl="0" marL="0" rtl="0" algn="l">
              <a:lnSpc>
                <a:spcPct val="95000"/>
              </a:lnSpc>
              <a:spcBef>
                <a:spcPts val="1200"/>
              </a:spcBef>
              <a:spcAft>
                <a:spcPts val="0"/>
              </a:spcAft>
              <a:buClr>
                <a:schemeClr val="dk1"/>
              </a:buClr>
              <a:buSzPts val="275"/>
              <a:buFont typeface="Arial"/>
              <a:buNone/>
            </a:pPr>
            <a:r>
              <a:rPr lang="en" sz="1150"/>
              <a:t>Dari proses di atas, maka dihasilkan jumlah ekspansi node sebanyak 10 kali, dan path yang dilalui dengan menggunakan algoritma Uniform Cost Search adalah S-C-D-E-F-G.</a:t>
            </a:r>
            <a:endParaRPr sz="1150"/>
          </a:p>
          <a:p>
            <a:pPr indent="0" lvl="0" marL="0" rtl="0" algn="l">
              <a:lnSpc>
                <a:spcPct val="95000"/>
              </a:lnSpc>
              <a:spcBef>
                <a:spcPts val="1200"/>
              </a:spcBef>
              <a:spcAft>
                <a:spcPts val="1200"/>
              </a:spcAft>
              <a:buSzPts val="275"/>
              <a:buNone/>
            </a:pPr>
            <a:r>
              <a:t/>
            </a:r>
            <a:endParaRPr sz="1150"/>
          </a:p>
        </p:txBody>
      </p:sp>
      <p:pic>
        <p:nvPicPr>
          <p:cNvPr id="114" name="Google Shape;114;p22"/>
          <p:cNvPicPr preferRelativeResize="0"/>
          <p:nvPr/>
        </p:nvPicPr>
        <p:blipFill>
          <a:blip r:embed="rId3">
            <a:alphaModFix/>
          </a:blip>
          <a:stretch>
            <a:fillRect/>
          </a:stretch>
        </p:blipFill>
        <p:spPr>
          <a:xfrm>
            <a:off x="3646300" y="1367825"/>
            <a:ext cx="2815125" cy="1834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Greedy Best First Search</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605"/>
              <a:buFont typeface="Arial"/>
              <a:buNone/>
            </a:pPr>
            <a:r>
              <a:rPr lang="en" sz="1390"/>
              <a:t>Proses ekspansi dengan menggunakan algoritma Greedy Best First Search adalah dengan merujuk pada nilai estimasinya yaitu h(n). Berbeda halnya dengan nilai g(n) yang diakumulasikan, nilai h(n) tidak diakumulasikan. Proses eksplorasi akan berjalan seperti berikut ini:</a:t>
            </a:r>
            <a:endParaRPr sz="1390"/>
          </a:p>
          <a:p>
            <a:pPr indent="0" lvl="0" marL="0" rtl="0" algn="l">
              <a:spcBef>
                <a:spcPts val="1200"/>
              </a:spcBef>
              <a:spcAft>
                <a:spcPts val="0"/>
              </a:spcAft>
              <a:buClr>
                <a:schemeClr val="dk1"/>
              </a:buClr>
              <a:buSzPts val="605"/>
              <a:buFont typeface="Arial"/>
              <a:buNone/>
            </a:pPr>
            <a:r>
              <a:rPr lang="en" sz="1390"/>
              <a:t>f = {S};</a:t>
            </a:r>
            <a:endParaRPr sz="1390"/>
          </a:p>
          <a:p>
            <a:pPr indent="0" lvl="0" marL="0" rtl="0" algn="l">
              <a:spcBef>
                <a:spcPts val="0"/>
              </a:spcBef>
              <a:spcAft>
                <a:spcPts val="0"/>
              </a:spcAft>
              <a:buClr>
                <a:schemeClr val="dk1"/>
              </a:buClr>
              <a:buSzPts val="605"/>
              <a:buFont typeface="Arial"/>
              <a:buNone/>
            </a:pPr>
            <a:r>
              <a:rPr lang="en" sz="1390"/>
              <a:t>f = {A, C, K};   	// 2, 4, 5</a:t>
            </a:r>
            <a:endParaRPr sz="1390"/>
          </a:p>
          <a:p>
            <a:pPr indent="0" lvl="0" marL="0" rtl="0" algn="l">
              <a:spcBef>
                <a:spcPts val="0"/>
              </a:spcBef>
              <a:spcAft>
                <a:spcPts val="0"/>
              </a:spcAft>
              <a:buClr>
                <a:schemeClr val="dk1"/>
              </a:buClr>
              <a:buSzPts val="605"/>
              <a:buFont typeface="Arial"/>
              <a:buNone/>
            </a:pPr>
            <a:r>
              <a:rPr lang="en" sz="1390"/>
              <a:t>f = {B, C, K};   	// 3, 4, 5</a:t>
            </a:r>
            <a:endParaRPr sz="1390"/>
          </a:p>
          <a:p>
            <a:pPr indent="0" lvl="0" marL="0" rtl="0" algn="l">
              <a:spcBef>
                <a:spcPts val="0"/>
              </a:spcBef>
              <a:spcAft>
                <a:spcPts val="0"/>
              </a:spcAft>
              <a:buClr>
                <a:schemeClr val="dk1"/>
              </a:buClr>
              <a:buSzPts val="605"/>
              <a:buFont typeface="Arial"/>
              <a:buNone/>
            </a:pPr>
            <a:r>
              <a:rPr lang="en" sz="1390"/>
              <a:t>f = {G, C, H, K};	// 0, 4, 4, 5</a:t>
            </a:r>
            <a:endParaRPr sz="1390"/>
          </a:p>
          <a:p>
            <a:pPr indent="0" lvl="0" marL="0" rtl="0" algn="l">
              <a:spcBef>
                <a:spcPts val="0"/>
              </a:spcBef>
              <a:spcAft>
                <a:spcPts val="0"/>
              </a:spcAft>
              <a:buClr>
                <a:schemeClr val="dk1"/>
              </a:buClr>
              <a:buSzPts val="605"/>
              <a:buFont typeface="Arial"/>
              <a:buNone/>
            </a:pPr>
            <a:r>
              <a:rPr lang="en" sz="1390"/>
              <a:t>f = {C, H, K};   	// 4, 4, 5</a:t>
            </a:r>
            <a:endParaRPr sz="1390"/>
          </a:p>
          <a:p>
            <a:pPr indent="0" lvl="0" marL="0" rtl="0" algn="l">
              <a:spcBef>
                <a:spcPts val="1200"/>
              </a:spcBef>
              <a:spcAft>
                <a:spcPts val="0"/>
              </a:spcAft>
              <a:buClr>
                <a:schemeClr val="dk1"/>
              </a:buClr>
              <a:buSzPts val="605"/>
              <a:buFont typeface="Arial"/>
              <a:buNone/>
            </a:pPr>
            <a:r>
              <a:rPr lang="en" sz="1390"/>
              <a:t>Proses yang dilakukan pada Greedy Best First Search sama seperti Uniform Cost Search, namun parameter yang digunakan hanya nilai estimasinya.</a:t>
            </a:r>
            <a:endParaRPr sz="1390"/>
          </a:p>
          <a:p>
            <a:pPr indent="0" lvl="0" marL="0" rtl="0" algn="l">
              <a:spcBef>
                <a:spcPts val="1200"/>
              </a:spcBef>
              <a:spcAft>
                <a:spcPts val="0"/>
              </a:spcAft>
              <a:buClr>
                <a:schemeClr val="dk1"/>
              </a:buClr>
              <a:buSzPts val="605"/>
              <a:buFont typeface="Arial"/>
              <a:buNone/>
            </a:pPr>
            <a:r>
              <a:rPr lang="en" sz="1390"/>
              <a:t>Dari proses di atas, maka dihasilkan jumlah ekspansi node sebanyak 4 kali, dan path yang dilalui dengan menggunakan algoritma Greedy Best First Search adalah S-A-B-G.</a:t>
            </a:r>
            <a:endParaRPr sz="1390"/>
          </a:p>
          <a:p>
            <a:pPr indent="0" lvl="0" marL="0" rtl="0" algn="l">
              <a:spcBef>
                <a:spcPts val="1200"/>
              </a:spcBef>
              <a:spcAft>
                <a:spcPts val="1200"/>
              </a:spcAft>
              <a:buSzPts val="605"/>
              <a:buNone/>
            </a:pPr>
            <a:r>
              <a:t/>
            </a:r>
            <a:endParaRPr sz="1390"/>
          </a:p>
        </p:txBody>
      </p:sp>
      <p:pic>
        <p:nvPicPr>
          <p:cNvPr id="121" name="Google Shape;121;p23"/>
          <p:cNvPicPr preferRelativeResize="0"/>
          <p:nvPr/>
        </p:nvPicPr>
        <p:blipFill>
          <a:blip r:embed="rId3">
            <a:alphaModFix/>
          </a:blip>
          <a:stretch>
            <a:fillRect/>
          </a:stretch>
        </p:blipFill>
        <p:spPr>
          <a:xfrm>
            <a:off x="5933100" y="1728650"/>
            <a:ext cx="2587175" cy="168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Search</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Clr>
                <a:schemeClr val="dk1"/>
              </a:buClr>
              <a:buSzPct val="61111"/>
              <a:buFont typeface="Arial"/>
              <a:buNone/>
            </a:pPr>
            <a:r>
              <a:rPr lang="en"/>
              <a:t>Eksplorasi node dari metode A* dilakukan dengan cara menjumlahkan kombinasi nilai path g(n) dan nilai estimasi h(n). Penjumlahan dari nilai tersebut akan dibandingkan untuk menentukan node mana dulu yang akan dieksplorasikan. Prosesnya akan berjalan sebagai berikut ini:</a:t>
            </a:r>
            <a:endParaRPr/>
          </a:p>
          <a:p>
            <a:pPr indent="0" lvl="0" marL="0" rtl="0" algn="l">
              <a:spcBef>
                <a:spcPts val="1200"/>
              </a:spcBef>
              <a:spcAft>
                <a:spcPts val="0"/>
              </a:spcAft>
              <a:buClr>
                <a:schemeClr val="dk1"/>
              </a:buClr>
              <a:buSzPct val="61111"/>
              <a:buFont typeface="Arial"/>
              <a:buNone/>
            </a:pPr>
            <a:r>
              <a:rPr lang="en"/>
              <a:t>f = {S};</a:t>
            </a:r>
            <a:endParaRPr/>
          </a:p>
          <a:p>
            <a:pPr indent="0" lvl="0" marL="0" rtl="0" algn="l">
              <a:spcBef>
                <a:spcPts val="0"/>
              </a:spcBef>
              <a:spcAft>
                <a:spcPts val="0"/>
              </a:spcAft>
              <a:buClr>
                <a:schemeClr val="dk1"/>
              </a:buClr>
              <a:buSzPct val="61111"/>
              <a:buFont typeface="Arial"/>
              <a:buNone/>
            </a:pPr>
            <a:r>
              <a:rPr lang="en"/>
              <a:t>f = {A, C, K};  // 4, 5, 7</a:t>
            </a:r>
            <a:endParaRPr/>
          </a:p>
          <a:p>
            <a:pPr indent="0" lvl="0" marL="0" rtl="0" algn="l">
              <a:spcBef>
                <a:spcPts val="0"/>
              </a:spcBef>
              <a:spcAft>
                <a:spcPts val="0"/>
              </a:spcAft>
              <a:buClr>
                <a:schemeClr val="dk1"/>
              </a:buClr>
              <a:buSzPct val="61111"/>
              <a:buFont typeface="Arial"/>
              <a:buNone/>
            </a:pPr>
            <a:r>
              <a:rPr lang="en"/>
              <a:t>f = {C, K, B};  // 5, 7, 7</a:t>
            </a:r>
            <a:endParaRPr/>
          </a:p>
          <a:p>
            <a:pPr indent="0" lvl="0" marL="0" rtl="0" algn="l">
              <a:spcBef>
                <a:spcPts val="0"/>
              </a:spcBef>
              <a:spcAft>
                <a:spcPts val="0"/>
              </a:spcAft>
              <a:buClr>
                <a:schemeClr val="dk1"/>
              </a:buClr>
              <a:buSzPct val="61111"/>
              <a:buFont typeface="Arial"/>
              <a:buNone/>
            </a:pPr>
            <a:r>
              <a:rPr lang="en"/>
              <a:t>f = {D, K, B};  // 5, 7, 7</a:t>
            </a:r>
            <a:endParaRPr/>
          </a:p>
          <a:p>
            <a:pPr indent="0" lvl="0" marL="0" rtl="0" algn="l">
              <a:spcBef>
                <a:spcPts val="0"/>
              </a:spcBef>
              <a:spcAft>
                <a:spcPts val="0"/>
              </a:spcAft>
              <a:buClr>
                <a:schemeClr val="dk1"/>
              </a:buClr>
              <a:buSzPct val="61111"/>
              <a:buFont typeface="Arial"/>
              <a:buNone/>
            </a:pPr>
            <a:r>
              <a:rPr lang="en"/>
              <a:t>f = {E, K, B};  // 5, 7, 7</a:t>
            </a:r>
            <a:endParaRPr/>
          </a:p>
          <a:p>
            <a:pPr indent="0" lvl="0" marL="0" rtl="0" algn="l">
              <a:spcBef>
                <a:spcPts val="0"/>
              </a:spcBef>
              <a:spcAft>
                <a:spcPts val="0"/>
              </a:spcAft>
              <a:buClr>
                <a:schemeClr val="dk1"/>
              </a:buClr>
              <a:buSzPct val="61111"/>
              <a:buFont typeface="Arial"/>
              <a:buNone/>
            </a:pPr>
            <a:r>
              <a:rPr lang="en"/>
              <a:t>f = {F, K, B};  // 5, 7, 7</a:t>
            </a:r>
            <a:endParaRPr/>
          </a:p>
          <a:p>
            <a:pPr indent="0" lvl="0" marL="0" rtl="0" algn="l">
              <a:spcBef>
                <a:spcPts val="0"/>
              </a:spcBef>
              <a:spcAft>
                <a:spcPts val="0"/>
              </a:spcAft>
              <a:buClr>
                <a:schemeClr val="dk1"/>
              </a:buClr>
              <a:buSzPct val="61111"/>
              <a:buFont typeface="Arial"/>
              <a:buNone/>
            </a:pPr>
            <a:r>
              <a:rPr lang="en"/>
              <a:t>f = {G, K, B};  // 5, 7, 7</a:t>
            </a:r>
            <a:endParaRPr/>
          </a:p>
          <a:p>
            <a:pPr indent="0" lvl="0" marL="0" rtl="0" algn="l">
              <a:spcBef>
                <a:spcPts val="0"/>
              </a:spcBef>
              <a:spcAft>
                <a:spcPts val="0"/>
              </a:spcAft>
              <a:buNone/>
            </a:pPr>
            <a:r>
              <a:rPr lang="en"/>
              <a:t>f = {K, B}; 	// 7, 7</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Dari proses di atas, maka dihasilkan jumlah ekspansi node sebanyak 7 kali, dan path yang dilalui dengan menggunakan algoritma A* Search adalah S-C-D-E-F-G.</a:t>
            </a:r>
            <a:endParaRPr/>
          </a:p>
          <a:p>
            <a:pPr indent="0" lvl="0" marL="0" rtl="0" algn="l">
              <a:spcBef>
                <a:spcPts val="1200"/>
              </a:spcBef>
              <a:spcAft>
                <a:spcPts val="1200"/>
              </a:spcAft>
              <a:buNone/>
            </a:pPr>
            <a:r>
              <a:t/>
            </a:r>
            <a:endParaRPr/>
          </a:p>
        </p:txBody>
      </p:sp>
      <p:pic>
        <p:nvPicPr>
          <p:cNvPr id="128" name="Google Shape;128;p24"/>
          <p:cNvPicPr preferRelativeResize="0"/>
          <p:nvPr/>
        </p:nvPicPr>
        <p:blipFill>
          <a:blip r:embed="rId3">
            <a:alphaModFix/>
          </a:blip>
          <a:stretch>
            <a:fillRect/>
          </a:stretch>
        </p:blipFill>
        <p:spPr>
          <a:xfrm>
            <a:off x="5306175" y="1728676"/>
            <a:ext cx="2893500" cy="188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Contoh Coding</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35" name="Google Shape;135;p25"/>
          <p:cNvPicPr preferRelativeResize="0"/>
          <p:nvPr/>
        </p:nvPicPr>
        <p:blipFill>
          <a:blip r:embed="rId3">
            <a:alphaModFix/>
          </a:blip>
          <a:stretch>
            <a:fillRect/>
          </a:stretch>
        </p:blipFill>
        <p:spPr>
          <a:xfrm>
            <a:off x="2944707" y="0"/>
            <a:ext cx="5684586"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Pathfinding Problem</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Source Sans Pro"/>
              <a:buChar char="●"/>
            </a:pPr>
            <a:r>
              <a:rPr lang="en" sz="1400">
                <a:solidFill>
                  <a:schemeClr val="dk1"/>
                </a:solidFill>
                <a:latin typeface="Source Sans Pro"/>
                <a:ea typeface="Source Sans Pro"/>
                <a:cs typeface="Source Sans Pro"/>
                <a:sym typeface="Source Sans Pro"/>
              </a:rPr>
              <a:t>States			: Current location of the agent</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Char char="●"/>
            </a:pPr>
            <a:r>
              <a:rPr lang="en" sz="1400">
                <a:solidFill>
                  <a:schemeClr val="dk1"/>
                </a:solidFill>
                <a:latin typeface="Source Sans Pro"/>
                <a:ea typeface="Source Sans Pro"/>
                <a:cs typeface="Source Sans Pro"/>
                <a:sym typeface="Source Sans Pro"/>
              </a:rPr>
              <a:t>Goal test		: Current location == Destination</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Char char="●"/>
            </a:pPr>
            <a:r>
              <a:rPr lang="en" sz="1400">
                <a:solidFill>
                  <a:schemeClr val="dk1"/>
                </a:solidFill>
                <a:latin typeface="Source Sans Pro"/>
                <a:ea typeface="Source Sans Pro"/>
                <a:cs typeface="Source Sans Pro"/>
                <a:sym typeface="Source Sans Pro"/>
              </a:rPr>
              <a:t>Actions		: Move to another </a:t>
            </a:r>
            <a:r>
              <a:rPr b="1" lang="en" sz="1400">
                <a:solidFill>
                  <a:schemeClr val="dk1"/>
                </a:solidFill>
                <a:latin typeface="Source Sans Pro"/>
                <a:ea typeface="Source Sans Pro"/>
                <a:cs typeface="Source Sans Pro"/>
                <a:sym typeface="Source Sans Pro"/>
              </a:rPr>
              <a:t>nearby</a:t>
            </a:r>
            <a:r>
              <a:rPr lang="en" sz="1400">
                <a:solidFill>
                  <a:schemeClr val="dk1"/>
                </a:solidFill>
                <a:latin typeface="Source Sans Pro"/>
                <a:ea typeface="Source Sans Pro"/>
                <a:cs typeface="Source Sans Pro"/>
                <a:sym typeface="Source Sans Pro"/>
              </a:rPr>
              <a:t> location</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Char char="●"/>
            </a:pPr>
            <a:r>
              <a:rPr lang="en" sz="1400">
                <a:solidFill>
                  <a:schemeClr val="dk1"/>
                </a:solidFill>
                <a:latin typeface="Source Sans Pro"/>
                <a:ea typeface="Source Sans Pro"/>
                <a:cs typeface="Source Sans Pro"/>
                <a:sym typeface="Source Sans Pro"/>
              </a:rPr>
              <a:t>Transition model	: Moving will result in change of location</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Char char="●"/>
            </a:pPr>
            <a:r>
              <a:rPr lang="en" sz="1400">
                <a:solidFill>
                  <a:schemeClr val="dk1"/>
                </a:solidFill>
                <a:latin typeface="Source Sans Pro"/>
                <a:ea typeface="Source Sans Pro"/>
                <a:cs typeface="Source Sans Pro"/>
                <a:sym typeface="Source Sans Pro"/>
              </a:rPr>
              <a:t>Initial state		: Any</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Char char="●"/>
            </a:pPr>
            <a:r>
              <a:rPr lang="en" sz="1400">
                <a:solidFill>
                  <a:schemeClr val="dk1"/>
                </a:solidFill>
                <a:latin typeface="Source Sans Pro"/>
                <a:ea typeface="Source Sans Pro"/>
                <a:cs typeface="Source Sans Pro"/>
                <a:sym typeface="Source Sans Pro"/>
              </a:rPr>
              <a:t>Path cost		: Monetary cost / Distance /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Uninformed Search</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Algoritma yang tidak memberikan informasi tentang permasalahan yang ada, hanya sebatas definisi dari algoritma tersebut.</a:t>
            </a:r>
            <a:endParaRPr/>
          </a:p>
          <a:p>
            <a:pPr indent="-342900" lvl="0" marL="457200" rtl="0" algn="l">
              <a:spcBef>
                <a:spcPts val="0"/>
              </a:spcBef>
              <a:spcAft>
                <a:spcPts val="0"/>
              </a:spcAft>
              <a:buSzPts val="1800"/>
              <a:buChar char="-"/>
            </a:pPr>
            <a:r>
              <a:rPr lang="en"/>
              <a:t>Uninformed Search sering disebut juga dengan Blind Search. Istilah tersebut menggambarkan bahwa teknik pencarian ini tidak memiliki informasi tambahan mengenai kondisi diluar dari yang disediakan oleh definisi masalah. Yang dilakukan oleh algoritma ini adalah melakukan generate dari successor dan membedakan goal state dari non-goal state. Pencarian dilakukan berdasarkan pada urutan mana saja node yang hendak di-expand.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Breadth First Search (BFS)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Pencarian dengan Breadth First Search menggunakan teknik dimana langkah pertamanya adalah root node diekspansi, setelah itu dilanjutkan semua successor dari root node juga di-expand. Hal ini terus dilakukan berulang-ulang hingga leaf (node pada level paling bawah yang sudah tidak mempunyai successor lagi)</a:t>
            </a:r>
            <a:endParaRPr/>
          </a:p>
        </p:txBody>
      </p:sp>
      <p:pic>
        <p:nvPicPr>
          <p:cNvPr id="75" name="Google Shape;75;p16"/>
          <p:cNvPicPr preferRelativeResize="0"/>
          <p:nvPr/>
        </p:nvPicPr>
        <p:blipFill>
          <a:blip r:embed="rId3">
            <a:alphaModFix/>
          </a:blip>
          <a:stretch>
            <a:fillRect/>
          </a:stretch>
        </p:blipFill>
        <p:spPr>
          <a:xfrm>
            <a:off x="3225000" y="2749625"/>
            <a:ext cx="2694000" cy="209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Depth First Search (DFS)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Teknik pencarian dengan Depth First Search adalah dengan melakukan ekspansi menuju node yang paling dalam pada tree. Node paling dalam dicirikan dengan tidak adanya successor dari node itu. Setelah node itu selesai diekspansi, maka node tersebut akan ditinggalkan, dan dilakukan ke node paling dalam lainnya yang masih memiliki successor yang belum diekspansi.</a:t>
            </a:r>
            <a:endParaRPr/>
          </a:p>
        </p:txBody>
      </p:sp>
      <p:pic>
        <p:nvPicPr>
          <p:cNvPr id="82" name="Google Shape;82;p17"/>
          <p:cNvPicPr preferRelativeResize="0"/>
          <p:nvPr/>
        </p:nvPicPr>
        <p:blipFill>
          <a:blip r:embed="rId3">
            <a:alphaModFix/>
          </a:blip>
          <a:stretch>
            <a:fillRect/>
          </a:stretch>
        </p:blipFill>
        <p:spPr>
          <a:xfrm>
            <a:off x="3336612" y="3013475"/>
            <a:ext cx="2470775" cy="1926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Informed Search</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Informed Search sering disebut juga dengan Heuristic Search. Pencarian dengan algoritma ini menggunakan knowledge yang spesifik kepada permasalahan yang dihadapi disamping dari definisi masalahnya itu sendiri. Metode ini mampu menemukan solusi secara lebih efisien daripada yang bisa dilakukan pada metode uninformed strategy.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Greedy Best First Search</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Metode pencarian ini melakukan ekspansi node yang memiliki jarak terdekat dengan goal. Namun, ekspansi yang dilakukan pada metode ini menggunakan evaluasi node hanya dengan melihat kepada fungsi heuristiknya. Dengan kata lain, yang dibandingkan untuk penentuan ekspansi node adalah nilai estimasi/prediksinya saja.</a:t>
            </a:r>
            <a:endParaRPr/>
          </a:p>
          <a:p>
            <a:pPr indent="0" lvl="0" marL="0" rtl="0" algn="l">
              <a:spcBef>
                <a:spcPts val="1200"/>
              </a:spcBef>
              <a:spcAft>
                <a:spcPts val="1200"/>
              </a:spcAft>
              <a:buNone/>
            </a:pPr>
            <a:r>
              <a:rPr b="1" lang="en" sz="1600">
                <a:solidFill>
                  <a:schemeClr val="dk1"/>
                </a:solidFill>
              </a:rPr>
              <a:t>f(n) = h(n)</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Search</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Bentuk dari Best First Search yang paling dikenal adalah algoritma pencarian A* (dibaca dengan “A-star”). Sedikit berbeda dengan Greedy yang hanya melihat kepada nilai h(n), pencarian dengan A* melihat kepada kombinasi nilai dari pathnya yaitu g(n) dengan nilai estimasi yaitu h(n).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sz="1600">
                <a:solidFill>
                  <a:schemeClr val="dk1"/>
                </a:solidFill>
              </a:rPr>
              <a:t>f(n) = g(n) + h(n)</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Uninformed and Informed Search Exercise</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Apabila diberikan kondisi tree seperti gambar dibawah ini, dimana biaya lintasan (path), dan nilai prediksi/estimasi diberikan, maka kita dapat melakukan simulasi proses ekspansi node untuk algoritma Uniform Cost Search, Greedy Best First Search, dan A* Search.</a:t>
            </a:r>
            <a:endParaRPr/>
          </a:p>
        </p:txBody>
      </p:sp>
      <p:pic>
        <p:nvPicPr>
          <p:cNvPr id="107" name="Google Shape;107;p21"/>
          <p:cNvPicPr preferRelativeResize="0"/>
          <p:nvPr/>
        </p:nvPicPr>
        <p:blipFill>
          <a:blip r:embed="rId3">
            <a:alphaModFix/>
          </a:blip>
          <a:stretch>
            <a:fillRect/>
          </a:stretch>
        </p:blipFill>
        <p:spPr>
          <a:xfrm>
            <a:off x="2926812" y="2571750"/>
            <a:ext cx="3290367" cy="2418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