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6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336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7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1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Introduction to Python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Part 1 - The Big Picture</a:t>
            </a:r>
            <a:endParaRPr dirty="0"/>
          </a:p>
        </p:txBody>
      </p:sp>
      <p:pic>
        <p:nvPicPr>
          <p:cNvPr id="1028" name="Picture 4" descr="Image result for python logo png">
            <a:extLst>
              <a:ext uri="{FF2B5EF4-FFF2-40B4-BE49-F238E27FC236}">
                <a16:creationId xmlns:a16="http://schemas.microsoft.com/office/drawing/2014/main" id="{97BDBAD9-E7DC-4018-BB66-094069FA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3850071"/>
            <a:ext cx="1066800" cy="106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144000" cy="1143000"/>
          </a:xfrm>
        </p:spPr>
        <p:txBody>
          <a:bodyPr/>
          <a:lstStyle/>
          <a:p>
            <a:r>
              <a:rPr lang="en-IE" dirty="0"/>
              <a:t>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is Python?</a:t>
            </a:r>
          </a:p>
          <a:p>
            <a:pPr lvl="1"/>
            <a:r>
              <a:rPr lang="en-IE" dirty="0"/>
              <a:t>Why Should Developers/Analysts Care?</a:t>
            </a:r>
          </a:p>
          <a:p>
            <a:pPr lvl="1"/>
            <a:r>
              <a:rPr lang="en-IE" dirty="0"/>
              <a:t>What Makes Python Different?</a:t>
            </a:r>
          </a:p>
          <a:p>
            <a:r>
              <a:rPr lang="en-IE" dirty="0"/>
              <a:t>When and Where is it Being Used?</a:t>
            </a:r>
          </a:p>
          <a:p>
            <a:r>
              <a:rPr lang="en-IE" dirty="0"/>
              <a:t>First steps with Python</a:t>
            </a:r>
          </a:p>
          <a:p>
            <a:pPr lvl="1"/>
            <a:r>
              <a:rPr lang="en-IE" dirty="0"/>
              <a:t>Basics</a:t>
            </a:r>
          </a:p>
          <a:p>
            <a:pPr lvl="1"/>
            <a:r>
              <a:rPr lang="en-IE" dirty="0"/>
              <a:t>Learning &amp; Documentation</a:t>
            </a:r>
          </a:p>
          <a:p>
            <a:r>
              <a:rPr lang="en-IE" dirty="0"/>
              <a:t>Next steps</a:t>
            </a:r>
          </a:p>
          <a:p>
            <a:pPr lvl="1"/>
            <a:r>
              <a:rPr lang="en-IE" dirty="0"/>
              <a:t>Python 2 vs. Python 3</a:t>
            </a:r>
          </a:p>
          <a:p>
            <a:pPr lvl="1"/>
            <a:r>
              <a:rPr lang="en-IE" dirty="0"/>
              <a:t>Executing Python Code</a:t>
            </a:r>
          </a:p>
          <a:p>
            <a:endParaRPr lang="en-IE" dirty="0">
              <a:latin typeface="+mj-lt"/>
            </a:endParaRPr>
          </a:p>
          <a:p>
            <a:endParaRPr lang="en-I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16B4-2F6E-40A9-98F5-FAA7F5FE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 is Python?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39DFE0-1CFD-4086-B6D7-12EA8DC3DC47}"/>
              </a:ext>
            </a:extLst>
          </p:cNvPr>
          <p:cNvGrpSpPr/>
          <p:nvPr/>
        </p:nvGrpSpPr>
        <p:grpSpPr>
          <a:xfrm>
            <a:off x="4495800" y="1856322"/>
            <a:ext cx="3200400" cy="1751231"/>
            <a:chOff x="4495800" y="2057400"/>
            <a:chExt cx="3200400" cy="1751231"/>
          </a:xfrm>
        </p:grpSpPr>
        <p:pic>
          <p:nvPicPr>
            <p:cNvPr id="2050" name="Picture 2" descr="Image result for programming language icon">
              <a:extLst>
                <a:ext uri="{FF2B5EF4-FFF2-40B4-BE49-F238E27FC236}">
                  <a16:creationId xmlns:a16="http://schemas.microsoft.com/office/drawing/2014/main" id="{F1D1B7D3-4B42-4E34-B325-DD6F56006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05740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22B4AC-92D1-4A04-97BF-EDF21489647B}"/>
                </a:ext>
              </a:extLst>
            </p:cNvPr>
            <p:cNvSpPr txBox="1"/>
            <p:nvPr/>
          </p:nvSpPr>
          <p:spPr>
            <a:xfrm>
              <a:off x="4495800" y="31623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</a:pPr>
              <a:r>
                <a:rPr lang="en-IE" sz="2000" dirty="0">
                  <a:solidFill>
                    <a:schemeClr val="tx1">
                      <a:lumMod val="85000"/>
                    </a:schemeClr>
                  </a:solidFill>
                </a:rPr>
                <a:t>High Level Programming Language</a:t>
              </a:r>
            </a:p>
          </p:txBody>
        </p:sp>
      </p:grpSp>
      <p:pic>
        <p:nvPicPr>
          <p:cNvPr id="2052" name="Picture 4" descr="Image result for infinity icons png">
            <a:extLst>
              <a:ext uri="{FF2B5EF4-FFF2-40B4-BE49-F238E27FC236}">
                <a16:creationId xmlns:a16="http://schemas.microsoft.com/office/drawing/2014/main" id="{FC282774-C7A4-452A-B22C-DC948BA7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1" y="4052202"/>
            <a:ext cx="1417855" cy="14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FEF3D6-1D94-4986-A410-A527878F5B95}"/>
              </a:ext>
            </a:extLst>
          </p:cNvPr>
          <p:cNvSpPr txBox="1"/>
          <p:nvPr/>
        </p:nvSpPr>
        <p:spPr>
          <a:xfrm>
            <a:off x="-76202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Dynamic</a:t>
            </a: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E64C9163-ADF4-48A3-811A-F0126993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4126062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D5E8D3-0952-48E0-9F51-D4A8ADBCB79F}"/>
              </a:ext>
            </a:extLst>
          </p:cNvPr>
          <p:cNvSpPr txBox="1"/>
          <p:nvPr/>
        </p:nvSpPr>
        <p:spPr>
          <a:xfrm>
            <a:off x="2895600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Readable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771F2BD6-7011-48C7-BBA1-83B879CD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4191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26BE46-2A78-4B0F-BAA9-BACE1B3D1933}"/>
              </a:ext>
            </a:extLst>
          </p:cNvPr>
          <p:cNvSpPr txBox="1"/>
          <p:nvPr/>
        </p:nvSpPr>
        <p:spPr>
          <a:xfrm>
            <a:off x="5805488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Interpreted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F6513-0F96-422E-9442-F4F3BA0A2E1A}"/>
              </a:ext>
            </a:extLst>
          </p:cNvPr>
          <p:cNvSpPr txBox="1"/>
          <p:nvPr/>
        </p:nvSpPr>
        <p:spPr>
          <a:xfrm>
            <a:off x="8777290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Multi-paradigm</a:t>
            </a: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086A01ED-CB21-462F-B481-35CE44C1EDB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000" y="4226074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66685"/>
            <a:ext cx="9144000" cy="1143000"/>
          </a:xfrm>
        </p:spPr>
        <p:txBody>
          <a:bodyPr/>
          <a:lstStyle/>
          <a:p>
            <a:r>
              <a:rPr lang="en-IE" dirty="0"/>
              <a:t>A Quick History</a:t>
            </a: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FCBC3-12C0-4D22-92B1-8FEC51C06CEF}"/>
              </a:ext>
            </a:extLst>
          </p:cNvPr>
          <p:cNvCxnSpPr>
            <a:cxnSpLocks/>
          </p:cNvCxnSpPr>
          <p:nvPr/>
        </p:nvCxnSpPr>
        <p:spPr>
          <a:xfrm>
            <a:off x="0" y="3943350"/>
            <a:ext cx="12192000" cy="0"/>
          </a:xfrm>
          <a:prstGeom prst="line">
            <a:avLst/>
          </a:prstGeom>
          <a:ln w="98425" cap="rnd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90E8C8-85FD-4775-87FF-4BBCCBFEA83D}"/>
              </a:ext>
            </a:extLst>
          </p:cNvPr>
          <p:cNvGrpSpPr/>
          <p:nvPr/>
        </p:nvGrpSpPr>
        <p:grpSpPr>
          <a:xfrm>
            <a:off x="609604" y="1600199"/>
            <a:ext cx="1752596" cy="3428999"/>
            <a:chOff x="1644009" y="1981201"/>
            <a:chExt cx="1752596" cy="3428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662A5E-BCEC-405D-ADE2-79CF32505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D10B11-B92C-40DC-AB8F-7D36040487F2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B19FB4-7AA5-4D85-BFAE-697B89757EA1}"/>
                </a:ext>
              </a:extLst>
            </p:cNvPr>
            <p:cNvSpPr/>
            <p:nvPr/>
          </p:nvSpPr>
          <p:spPr>
            <a:xfrm>
              <a:off x="2057400" y="3886200"/>
              <a:ext cx="914400" cy="8762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1991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C0C863-08F2-4170-ACBA-17CA92733F1F}"/>
                </a:ext>
              </a:extLst>
            </p:cNvPr>
            <p:cNvSpPr/>
            <p:nvPr/>
          </p:nvSpPr>
          <p:spPr>
            <a:xfrm>
              <a:off x="1644009" y="1981201"/>
              <a:ext cx="1752596" cy="106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First release</a:t>
              </a:r>
            </a:p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(Guido Van Rossum)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D3EA8D-D271-4CDE-B787-33907CCBBDBB}"/>
              </a:ext>
            </a:extLst>
          </p:cNvPr>
          <p:cNvGrpSpPr/>
          <p:nvPr/>
        </p:nvGrpSpPr>
        <p:grpSpPr>
          <a:xfrm rot="10800000">
            <a:off x="4343404" y="2857496"/>
            <a:ext cx="1752596" cy="3429000"/>
            <a:chOff x="1638302" y="1981200"/>
            <a:chExt cx="1752596" cy="3429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58EBC3-0C11-41EC-91AE-9AA099271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F5AACF-5453-48AF-BEC5-9D9FAADAE165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666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F1E780-DC99-41EB-8E39-F6AAE7C71CD8}"/>
                </a:ext>
              </a:extLst>
            </p:cNvPr>
            <p:cNvSpPr/>
            <p:nvPr/>
          </p:nvSpPr>
          <p:spPr>
            <a:xfrm rot="10800000">
              <a:off x="2057400" y="3886200"/>
              <a:ext cx="914400" cy="87629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66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1999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91D94B-EEB2-4A7C-978F-095BBB18C8A3}"/>
                </a:ext>
              </a:extLst>
            </p:cNvPr>
            <p:cNvSpPr/>
            <p:nvPr/>
          </p:nvSpPr>
          <p:spPr>
            <a:xfrm rot="10800000">
              <a:off x="1638302" y="1981200"/>
              <a:ext cx="1752596" cy="10667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Used for special FX in Star Wars the Phantom Menace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77293F-CBF3-4B3A-82D6-01F8A07D4DFF}"/>
              </a:ext>
            </a:extLst>
          </p:cNvPr>
          <p:cNvGrpSpPr/>
          <p:nvPr/>
        </p:nvGrpSpPr>
        <p:grpSpPr>
          <a:xfrm>
            <a:off x="6172204" y="1600199"/>
            <a:ext cx="1752596" cy="3429000"/>
            <a:chOff x="1628777" y="1981200"/>
            <a:chExt cx="1752596" cy="3429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FDE02C9-BE57-40EB-8516-B8D6DCE55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BA2794-340C-426C-8CBC-75FC06019614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43D4A3-A06F-4817-92C5-02E709973E2B}"/>
                </a:ext>
              </a:extLst>
            </p:cNvPr>
            <p:cNvSpPr/>
            <p:nvPr/>
          </p:nvSpPr>
          <p:spPr>
            <a:xfrm>
              <a:off x="2057400" y="3886200"/>
              <a:ext cx="914400" cy="87629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2000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D3A09CF-8097-4B25-ADD8-D3EB91E6EB05}"/>
                </a:ext>
              </a:extLst>
            </p:cNvPr>
            <p:cNvSpPr/>
            <p:nvPr/>
          </p:nvSpPr>
          <p:spPr>
            <a:xfrm>
              <a:off x="1628777" y="1981200"/>
              <a:ext cx="1752596" cy="10667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Python 2.0 released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BA63B5-94F1-450D-B4C8-C72844AC24E2}"/>
              </a:ext>
            </a:extLst>
          </p:cNvPr>
          <p:cNvGrpSpPr/>
          <p:nvPr/>
        </p:nvGrpSpPr>
        <p:grpSpPr>
          <a:xfrm rot="10800000">
            <a:off x="9829804" y="2857496"/>
            <a:ext cx="1752596" cy="3429000"/>
            <a:chOff x="1628777" y="1981200"/>
            <a:chExt cx="1752596" cy="3429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55F179-B72A-48AB-B15C-BF2043287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86E083-305D-4062-8363-238A6D280204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A7B107-E59D-45FB-AD6F-78039DFFD187}"/>
                </a:ext>
              </a:extLst>
            </p:cNvPr>
            <p:cNvSpPr/>
            <p:nvPr/>
          </p:nvSpPr>
          <p:spPr>
            <a:xfrm rot="10800000">
              <a:off x="2057400" y="3886200"/>
              <a:ext cx="914400" cy="876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2008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D7AD172-DD82-422D-8E72-22EC45D37067}"/>
                </a:ext>
              </a:extLst>
            </p:cNvPr>
            <p:cNvSpPr/>
            <p:nvPr/>
          </p:nvSpPr>
          <p:spPr>
            <a:xfrm rot="10800000">
              <a:off x="1628777" y="1981200"/>
              <a:ext cx="1752596" cy="10667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Python 3.0 released</a:t>
              </a:r>
            </a:p>
          </p:txBody>
        </p:sp>
      </p:grp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7BCE92D-B2B1-4798-B485-FB48D138B68E}"/>
              </a:ext>
            </a:extLst>
          </p:cNvPr>
          <p:cNvSpPr/>
          <p:nvPr/>
        </p:nvSpPr>
        <p:spPr>
          <a:xfrm>
            <a:off x="11801480" y="3724275"/>
            <a:ext cx="438145" cy="438146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6D4CB2E6-A61B-4FBE-BE4E-EC719903BCD9}"/>
              </a:ext>
            </a:extLst>
          </p:cNvPr>
          <p:cNvSpPr/>
          <p:nvPr/>
        </p:nvSpPr>
        <p:spPr>
          <a:xfrm>
            <a:off x="-212402" y="3724275"/>
            <a:ext cx="438145" cy="438146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0" y="1647824"/>
            <a:ext cx="3962400" cy="1781175"/>
          </a:xfrm>
        </p:spPr>
        <p:txBody>
          <a:bodyPr>
            <a:normAutofit/>
          </a:bodyPr>
          <a:lstStyle/>
          <a:p>
            <a:r>
              <a:rPr lang="en-IE" sz="2800" dirty="0"/>
              <a:t>Why Should Analysts/Developers Care?</a:t>
            </a:r>
            <a:endParaRPr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F2FAA7-4DE5-48F1-81D9-2074A9D5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71B7C1-2DAB-4C00-BB68-B1269166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Rapid increase in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[Insert more information here]</a:t>
            </a: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25C2187F-B62C-42F3-9879-0759DECF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6" y="301178"/>
            <a:ext cx="7295356" cy="62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Python Philosophy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127</Words>
  <Application>Microsoft Office PowerPoint</Application>
  <PresentationFormat>Widescreen</PresentationFormat>
  <Paragraphs>45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An Introduction to Python</vt:lpstr>
      <vt:lpstr>Overview</vt:lpstr>
      <vt:lpstr>What is Python?</vt:lpstr>
      <vt:lpstr>A Quick History</vt:lpstr>
      <vt:lpstr>Why Should Analysts/Developers Care?</vt:lpstr>
      <vt:lpstr>The Python Philosophy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Dylan Butler</dc:creator>
  <cp:lastModifiedBy>Dylan Butler</cp:lastModifiedBy>
  <cp:revision>20</cp:revision>
  <dcterms:created xsi:type="dcterms:W3CDTF">2014-04-17T23:20:26Z</dcterms:created>
  <dcterms:modified xsi:type="dcterms:W3CDTF">2018-09-27T16:32:04Z</dcterms:modified>
</cp:coreProperties>
</file>