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34" r:id="rId3"/>
    <p:sldId id="535" r:id="rId4"/>
    <p:sldId id="536" r:id="rId5"/>
    <p:sldId id="537" r:id="rId6"/>
    <p:sldId id="443" r:id="rId7"/>
    <p:sldId id="444" r:id="rId8"/>
    <p:sldId id="445" r:id="rId9"/>
    <p:sldId id="286" r:id="rId10"/>
    <p:sldId id="538" r:id="rId11"/>
    <p:sldId id="446" r:id="rId12"/>
    <p:sldId id="442" r:id="rId13"/>
    <p:sldId id="447" r:id="rId14"/>
    <p:sldId id="448" r:id="rId15"/>
    <p:sldId id="449" r:id="rId16"/>
    <p:sldId id="469" r:id="rId17"/>
    <p:sldId id="471" r:id="rId18"/>
    <p:sldId id="470" r:id="rId19"/>
    <p:sldId id="452" r:id="rId20"/>
    <p:sldId id="454" r:id="rId21"/>
    <p:sldId id="456" r:id="rId22"/>
    <p:sldId id="457" r:id="rId23"/>
    <p:sldId id="477" r:id="rId24"/>
    <p:sldId id="478" r:id="rId25"/>
    <p:sldId id="459" r:id="rId26"/>
    <p:sldId id="460" r:id="rId27"/>
    <p:sldId id="479" r:id="rId28"/>
    <p:sldId id="480" r:id="rId29"/>
    <p:sldId id="497" r:id="rId30"/>
    <p:sldId id="498" r:id="rId31"/>
    <p:sldId id="499" r:id="rId32"/>
    <p:sldId id="500" r:id="rId33"/>
    <p:sldId id="455" r:id="rId34"/>
    <p:sldId id="462" r:id="rId35"/>
    <p:sldId id="463" r:id="rId36"/>
    <p:sldId id="464" r:id="rId37"/>
    <p:sldId id="458" r:id="rId38"/>
    <p:sldId id="314" r:id="rId3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08458-800C-AEB0-A7FC-6C40E371E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F0F0A-B9A0-430E-8D8D-D0219CFC5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3A8E3-ADC0-A287-157D-229B85F7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3743B-1913-0777-8849-FDC66275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5ED88-938F-161C-059E-701E9F7D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19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BD14C-0EF9-9FAA-CF05-1395158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7DB055-0064-6969-632B-0F790B25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87763-316C-0D14-7B74-66116F49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3AFA5-151B-8656-6941-68EB2678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CB06CC-A174-92D0-8E53-A18CD75F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4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6C12CF-8AD3-C39C-91BC-ABAF78E31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EC9D4F-B7B1-1E41-2F7B-B9EFA8E7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8DB6A-037F-166E-17C3-DEC57B13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88276-7B8A-9310-6A61-B34919A4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FDAC3-7C99-49CC-BAC5-6F8832A8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2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26B5B-4A46-4A71-191D-A1EF2045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131C1-BBC9-6D77-42E9-16F34C05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49845-CFDA-D8F6-99A1-24F562E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6A62D-310D-B952-9337-B3DC3FA0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40107E-2A8F-6DA2-3C0A-1BD5EE3E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459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D4AEE-1726-0EAD-49E4-A694FE31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54EE04-7EFA-2FDC-973E-BECBD5C0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063B2-A172-B556-EDDC-DF2CF940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AE147-3746-CFF1-CBAF-658F3BF7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450A-912A-F0A4-2345-20611166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49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749F2-92D4-BC0D-E842-881B47EC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CCB08-B0E4-01A2-B0AF-2F6F541D0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304B1A-55EA-BF7E-1927-442C97C9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3CE28E-68AF-36A1-B261-2A4108ED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21CA09-FB12-586C-A862-AFE0AB1D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E77948-9A17-6DA0-E0B5-6462366D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6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B9272-8716-0545-C74E-BDFCE487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5B0740-BD53-638A-1879-718A9452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FF01FB-093A-C2A1-6280-586735F18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7E731E-5A7A-9EEA-C8F1-DFC3011D7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5D57-8469-308B-2CA5-E1577611B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8E9620-4CDD-AF9F-31B6-EBB6B111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C9069F-2DD9-83C3-4D43-16825B8C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22E460-C92F-EA1A-DA51-19709F5E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30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34DFE-B45C-D0AF-BE41-738189AC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83752-DF03-375B-9A9A-FA38B3BD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FAF233-1401-D222-63F8-2855D6EB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D6CEC9-DA90-A3F7-5A42-012CFD4F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2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40E35C-D935-DC34-F609-45102AD3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014952-6049-2CF9-6298-7F027B0A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1EB917-B8AC-42F6-D418-4D6CF4D3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0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2AEF2-5863-F304-AFD7-FE6338CF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32732-3962-C0FF-28D4-7EA3816D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59EB6D-E761-FF15-596E-5DA82223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DB7B4-555C-C185-8F91-16A9262B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9F49F7-C7A6-51DF-6FD9-3A3E54CA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0F3F3-5B19-8B2B-71CC-FCEA796A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43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0AA3C-2190-65CD-92C6-A55DA03E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8B3491-CB08-7912-4C78-3A16F4668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7330A6-E127-E229-D597-42C7C008A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3AF06-E553-BBAA-DCEF-17E2DC0D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6C35C-ADCB-42E6-E386-F5AED1FA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F6414-700D-B679-91C0-9F9B3B2F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33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E55541-8643-5391-3592-9A237A6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33EB85-A25E-5297-EE1D-E8874815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D1BC9-B331-EBCA-C275-6AFC17F51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7DA2-18C8-40F1-AEB9-65B83C9E3463}" type="datetimeFigureOut">
              <a:rPr lang="es-CO" smtClean="0"/>
              <a:t>26/06/2022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944DB-2A4F-0AC1-2F79-7F021A9E2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DCC94-A40F-C7C4-0C19-3D53DCE5A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A8E4-6660-49E2-843C-637248017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96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677829D-1082-3273-11B2-1523C4CEB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70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DE410AB0-42FD-2831-FBD9-5BEF863F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71B04FEB-AC5C-157E-7016-ABE3A34C2347}"/>
              </a:ext>
            </a:extLst>
          </p:cNvPr>
          <p:cNvSpPr txBox="1">
            <a:spLocks/>
          </p:cNvSpPr>
          <p:nvPr/>
        </p:nvSpPr>
        <p:spPr>
          <a:xfrm>
            <a:off x="838200" y="379829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6000" dirty="0">
                <a:latin typeface="HP Simplified" panose="020B0606020204020204" pitchFamily="34" charset="0"/>
              </a:rPr>
              <a:t>Scripts</a:t>
            </a:r>
            <a:r>
              <a:rPr lang="es-CO" sz="6000" b="1" dirty="0">
                <a:latin typeface="HP Simplified" panose="020B0606020204020204" pitchFamily="34" charset="0"/>
              </a:rPr>
              <a:t> vs Ejecutables</a:t>
            </a:r>
            <a:endParaRPr lang="es-CO" sz="6000" b="1" dirty="0">
              <a:solidFill>
                <a:srgbClr val="00B050"/>
              </a:solidFill>
              <a:latin typeface="HP Simplified" panose="020B06060202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C227402-9BD6-E09B-CF99-CCA8AB270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10" y="1667437"/>
            <a:ext cx="1276165" cy="15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FF14AC-A3C6-9992-BA47-FA6A14D22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8" y="4399197"/>
            <a:ext cx="1605280" cy="16052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2E7DFF-A65A-DE18-9B0C-0F3BC96A9852}"/>
              </a:ext>
            </a:extLst>
          </p:cNvPr>
          <p:cNvSpPr txBox="1"/>
          <p:nvPr/>
        </p:nvSpPr>
        <p:spPr>
          <a:xfrm>
            <a:off x="346022" y="3249578"/>
            <a:ext cx="364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atin typeface="HP Simplified" panose="020B0606020204020204" pitchFamily="34" charset="0"/>
              </a:rPr>
              <a:t>Pequeños y simples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88358F-9866-4D5B-F0C2-7B96AE3E3613}"/>
              </a:ext>
            </a:extLst>
          </p:cNvPr>
          <p:cNvSpPr/>
          <p:nvPr/>
        </p:nvSpPr>
        <p:spPr>
          <a:xfrm>
            <a:off x="2357332" y="4724783"/>
            <a:ext cx="26183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800" b="1" dirty="0">
                <a:latin typeface="HP Simplified" panose="020B0606020204020204" pitchFamily="34" charset="0"/>
              </a:rPr>
              <a:t>Automatización</a:t>
            </a:r>
          </a:p>
          <a:p>
            <a:pPr algn="ctr"/>
            <a:r>
              <a:rPr lang="es-CO" sz="2800" b="1" dirty="0">
                <a:latin typeface="HP Simplified" panose="020B0606020204020204" pitchFamily="34" charset="0"/>
              </a:rPr>
              <a:t> de tareas</a:t>
            </a:r>
          </a:p>
        </p:txBody>
      </p:sp>
      <p:pic>
        <p:nvPicPr>
          <p:cNvPr id="9" name="Imagen 8" descr="Imagen que contiene reloj, medidor&#10;&#10;Descripción generada automáticamente">
            <a:extLst>
              <a:ext uri="{FF2B5EF4-FFF2-40B4-BE49-F238E27FC236}">
                <a16:creationId xmlns:a16="http://schemas.microsoft.com/office/drawing/2014/main" id="{81AB27FE-31C9-AD5F-F766-D1271D438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3129">
            <a:off x="4451661" y="2034768"/>
            <a:ext cx="3288674" cy="3288674"/>
          </a:xfrm>
          <a:prstGeom prst="rect">
            <a:avLst/>
          </a:prstGeom>
        </p:spPr>
      </p:pic>
      <p:pic>
        <p:nvPicPr>
          <p:cNvPr id="10" name="Imagen 9" descr="Imagen que contiene señal, plato&#10;&#10;Descripción generada automáticamente">
            <a:extLst>
              <a:ext uri="{FF2B5EF4-FFF2-40B4-BE49-F238E27FC236}">
                <a16:creationId xmlns:a16="http://schemas.microsoft.com/office/drawing/2014/main" id="{C74C7D4B-1FE3-3296-78CD-E59041FEF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14" y="2047803"/>
            <a:ext cx="2280596" cy="228059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81CBA92-73C7-C603-78E7-970A3A2581D9}"/>
              </a:ext>
            </a:extLst>
          </p:cNvPr>
          <p:cNvSpPr/>
          <p:nvPr/>
        </p:nvSpPr>
        <p:spPr>
          <a:xfrm>
            <a:off x="8152667" y="4451505"/>
            <a:ext cx="26062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600" b="1" dirty="0">
                <a:latin typeface="HP Simplified" panose="020B0606020204020204" pitchFamily="34" charset="0"/>
              </a:rPr>
              <a:t>Requieren</a:t>
            </a:r>
          </a:p>
          <a:p>
            <a:pPr algn="ctr"/>
            <a:r>
              <a:rPr lang="es-CO" sz="3600" b="1" dirty="0">
                <a:latin typeface="HP Simplified" panose="020B0606020204020204" pitchFamily="34" charset="0"/>
              </a:rPr>
              <a:t>Compilación</a:t>
            </a:r>
          </a:p>
        </p:txBody>
      </p:sp>
    </p:spTree>
    <p:extLst>
      <p:ext uri="{BB962C8B-B14F-4D97-AF65-F5344CB8AC3E}">
        <p14:creationId xmlns:p14="http://schemas.microsoft.com/office/powerpoint/2010/main" val="149843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CB6A66-D491-B17D-0B33-FFE126111B5C}"/>
              </a:ext>
            </a:extLst>
          </p:cNvPr>
          <p:cNvSpPr txBox="1"/>
          <p:nvPr/>
        </p:nvSpPr>
        <p:spPr>
          <a:xfrm>
            <a:off x="1701282" y="2644170"/>
            <a:ext cx="878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Anatomía de los ataque modernos</a:t>
            </a:r>
          </a:p>
        </p:txBody>
      </p:sp>
    </p:spTree>
    <p:extLst>
      <p:ext uri="{BB962C8B-B14F-4D97-AF65-F5344CB8AC3E}">
        <p14:creationId xmlns:p14="http://schemas.microsoft.com/office/powerpoint/2010/main" val="190472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reate More Effective SOC With the Mitre ATT&amp;CK Framework - SOCRadar® Cyber  Intelligence Inc.">
            <a:extLst>
              <a:ext uri="{FF2B5EF4-FFF2-40B4-BE49-F238E27FC236}">
                <a16:creationId xmlns:a16="http://schemas.microsoft.com/office/drawing/2014/main" id="{2A45D1E8-CCFE-1EC9-5366-66D4EF15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8" y="619760"/>
            <a:ext cx="11599443" cy="56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9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eate More Effective SOC With the Mitre ATT&amp;CK Framework - SOCRadar® Cyber  Intelligence Inc.">
            <a:extLst>
              <a:ext uri="{FF2B5EF4-FFF2-40B4-BE49-F238E27FC236}">
                <a16:creationId xmlns:a16="http://schemas.microsoft.com/office/drawing/2014/main" id="{E13F0823-DBF7-C53D-4026-A42C03F07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56"/>
          <a:stretch/>
        </p:blipFill>
        <p:spPr bwMode="auto">
          <a:xfrm>
            <a:off x="2805798" y="49911"/>
            <a:ext cx="6145161" cy="675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EC0497D-7B20-FDC4-301C-F43C3590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79" y="2867660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471987F-A1A3-C464-A8DD-867D3EAA3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80" y="3186430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200029D-C538-6B4D-86DC-0410C415F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79" y="3449320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A98877B-BD57-BEC3-D310-10D751C9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739" y="3764280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31899F3-8B64-4F3D-7EB9-7387775E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429" y="4102544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439C9B33-D848-FF4D-BBAB-8B6A41F7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579" y="4376864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68D1D590-A08B-8ECA-A2C0-AED59AB2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00" y="471449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5C7DEE-CA29-347D-2955-146DEC23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29" y="4965127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554FFE4-6035-F8C6-DE84-1C4F7857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65" y="532209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3ED5E605-0451-72EC-6BD6-939D949B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69" y="557228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5D5459F0-0313-54E5-0044-A0A455FA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69" y="5957776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reate More Effective SOC With the Mitre ATT&amp;CK Framework - SOCRadar® Cyber  Intelligence Inc.">
            <a:extLst>
              <a:ext uri="{FF2B5EF4-FFF2-40B4-BE49-F238E27FC236}">
                <a16:creationId xmlns:a16="http://schemas.microsoft.com/office/drawing/2014/main" id="{11A38AC5-7804-765D-7AD8-E8DA50CA8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7" r="1"/>
          <a:stretch/>
        </p:blipFill>
        <p:spPr bwMode="auto">
          <a:xfrm>
            <a:off x="2499360" y="300939"/>
            <a:ext cx="7193280" cy="62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9B5AE52-8EBA-CB6E-5CF0-BBD803BB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79" y="272034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FDD5A8B-A0FD-E009-4FD6-F82F034E4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79" y="303718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AD150D6-3A42-30B2-BE28-F69B78F69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29" y="3306471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A5FBAC9-1791-FC4A-805D-CD5180F2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59" y="359410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705B9B7-B0BA-55B0-8759-D505F548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958" y="385318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1569694-7DF9-8652-F7D3-5021FABCA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09" y="4154119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AD5D469-BABC-E7ED-78CE-CD09C0BF3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8" y="444848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CFA5281-3845-6463-0D90-96E1AB8DE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09" y="470601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CC2D115-AAB6-3F81-740F-2CE35542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57" y="497586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91F2FFD-24B3-0817-12A2-283B5B1A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83" y="526730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91E1234-2E09-B6B8-5E6A-086A07918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99" y="553466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FAB46914-6DDB-75C5-0380-FCB77963E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7" y="581629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0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9440646-6296-B806-432E-8362CDD75BEB}"/>
              </a:ext>
            </a:extLst>
          </p:cNvPr>
          <p:cNvSpPr txBox="1"/>
          <p:nvPr/>
        </p:nvSpPr>
        <p:spPr>
          <a:xfrm>
            <a:off x="304802" y="4434305"/>
            <a:ext cx="3556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Acceso inicial</a:t>
            </a:r>
          </a:p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Spear-phishing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4A78ED-48B5-EF5E-DC8F-6B407ABF5C19}"/>
              </a:ext>
            </a:extLst>
          </p:cNvPr>
          <p:cNvSpPr txBox="1"/>
          <p:nvPr/>
        </p:nvSpPr>
        <p:spPr>
          <a:xfrm>
            <a:off x="4008122" y="4438848"/>
            <a:ext cx="39217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Servicios Remotos</a:t>
            </a:r>
          </a:p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Credenciales débiles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E47BA4-962A-5707-0341-0A9BA7B03FD9}"/>
              </a:ext>
            </a:extLst>
          </p:cNvPr>
          <p:cNvSpPr txBox="1"/>
          <p:nvPr/>
        </p:nvSpPr>
        <p:spPr>
          <a:xfrm>
            <a:off x="8077200" y="4434304"/>
            <a:ext cx="39217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Vulnerabilidades</a:t>
            </a:r>
          </a:p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CVE públicos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EBCE2679-5D64-C2DE-2B71-7D8ACB9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2" y="2382520"/>
            <a:ext cx="1894840" cy="18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8B708657-1D84-F992-3D18-E037746A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382520"/>
            <a:ext cx="1894840" cy="18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767A478D-D3BD-27E4-0433-0218ACCA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59" y="2382520"/>
            <a:ext cx="1894840" cy="18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3E2A226-4E21-B19D-F5EC-C446AEA68551}"/>
              </a:ext>
            </a:extLst>
          </p:cNvPr>
          <p:cNvSpPr txBox="1"/>
          <p:nvPr/>
        </p:nvSpPr>
        <p:spPr>
          <a:xfrm>
            <a:off x="1991360" y="579120"/>
            <a:ext cx="7538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Compromiso Inicial</a:t>
            </a:r>
          </a:p>
        </p:txBody>
      </p:sp>
    </p:spTree>
    <p:extLst>
      <p:ext uri="{BB962C8B-B14F-4D97-AF65-F5344CB8AC3E}">
        <p14:creationId xmlns:p14="http://schemas.microsoft.com/office/powerpoint/2010/main" val="396182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EE81C78-7EA9-707B-E587-F75AC7D56893}"/>
              </a:ext>
            </a:extLst>
          </p:cNvPr>
          <p:cNvSpPr txBox="1"/>
          <p:nvPr/>
        </p:nvSpPr>
        <p:spPr>
          <a:xfrm>
            <a:off x="1991360" y="579120"/>
            <a:ext cx="7538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Persistencia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80E940-5F26-4FAD-0A8E-5980D59138AD}"/>
              </a:ext>
            </a:extLst>
          </p:cNvPr>
          <p:cNvSpPr txBox="1"/>
          <p:nvPr/>
        </p:nvSpPr>
        <p:spPr>
          <a:xfrm>
            <a:off x="721358" y="2677626"/>
            <a:ext cx="1095248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500" dirty="0" err="1"/>
              <a:t>netsh</a:t>
            </a:r>
            <a:r>
              <a:rPr lang="es-CO" sz="2500" dirty="0"/>
              <a:t> </a:t>
            </a:r>
            <a:r>
              <a:rPr lang="es-CO" sz="2500" dirty="0" err="1"/>
              <a:t>advfirewall</a:t>
            </a:r>
            <a:r>
              <a:rPr lang="es-CO" sz="2500" dirty="0"/>
              <a:t> firewall set rule </a:t>
            </a:r>
            <a:r>
              <a:rPr lang="es-CO" sz="2500" dirty="0" err="1"/>
              <a:t>group</a:t>
            </a:r>
            <a:r>
              <a:rPr lang="es-CO" sz="2500" dirty="0"/>
              <a:t>="Remote Desktop" new </a:t>
            </a:r>
            <a:r>
              <a:rPr lang="es-CO" sz="2500" dirty="0" err="1"/>
              <a:t>enable</a:t>
            </a:r>
            <a:r>
              <a:rPr lang="es-CO" sz="2500" dirty="0"/>
              <a:t>=yes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1D907B-19BA-D82F-206F-6BDD44C259A5}"/>
              </a:ext>
            </a:extLst>
          </p:cNvPr>
          <p:cNvSpPr txBox="1"/>
          <p:nvPr/>
        </p:nvSpPr>
        <p:spPr>
          <a:xfrm>
            <a:off x="213360" y="2144781"/>
            <a:ext cx="355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Habilitar RDP</a:t>
            </a:r>
            <a:endParaRPr lang="es-CO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35B930B-0CE7-BBD0-F5FF-1542C0351323}"/>
              </a:ext>
            </a:extLst>
          </p:cNvPr>
          <p:cNvSpPr txBox="1"/>
          <p:nvPr/>
        </p:nvSpPr>
        <p:spPr>
          <a:xfrm>
            <a:off x="721358" y="4266645"/>
            <a:ext cx="109524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500" dirty="0" err="1"/>
              <a:t>reg</a:t>
            </a:r>
            <a:r>
              <a:rPr lang="es-CO" sz="2500" dirty="0"/>
              <a:t> </a:t>
            </a:r>
            <a:r>
              <a:rPr lang="es-CO" sz="2500" dirty="0" err="1"/>
              <a:t>add</a:t>
            </a:r>
            <a:r>
              <a:rPr lang="es-CO" sz="2500" dirty="0"/>
              <a:t> "HKLM\SOFTWARE\Microsoft\Windows NT\</a:t>
            </a:r>
            <a:r>
              <a:rPr lang="es-CO" sz="2500" dirty="0" err="1"/>
              <a:t>CurrentVersion</a:t>
            </a:r>
            <a:r>
              <a:rPr lang="es-CO" sz="2500" dirty="0"/>
              <a:t>\</a:t>
            </a:r>
            <a:r>
              <a:rPr lang="es-CO" sz="2500" dirty="0" err="1"/>
              <a:t>Winlogon</a:t>
            </a:r>
            <a:r>
              <a:rPr lang="es-CO" sz="2500" dirty="0"/>
              <a:t>" /v </a:t>
            </a:r>
            <a:r>
              <a:rPr lang="es-CO" sz="2500" dirty="0" err="1"/>
              <a:t>DefaultUserName</a:t>
            </a:r>
            <a:r>
              <a:rPr lang="es-CO" sz="2500" dirty="0"/>
              <a:t> /t REG_SZ /d &lt;</a:t>
            </a:r>
            <a:r>
              <a:rPr lang="es-CO" sz="2500" dirty="0" err="1"/>
              <a:t>user</a:t>
            </a:r>
            <a:r>
              <a:rPr lang="es-CO" sz="2500" dirty="0"/>
              <a:t>&gt; /f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780876-9524-4256-2FD4-C6CF8384CD8A}"/>
              </a:ext>
            </a:extLst>
          </p:cNvPr>
          <p:cNvSpPr txBox="1"/>
          <p:nvPr/>
        </p:nvSpPr>
        <p:spPr>
          <a:xfrm>
            <a:off x="416560" y="3740537"/>
            <a:ext cx="4531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Creación de usuarios</a:t>
            </a:r>
            <a:endParaRPr lang="es-CO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2CFE7A4-4D42-489A-FAE7-5E6A46CA5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8" y="5540428"/>
            <a:ext cx="738452" cy="7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9A7921D-E674-0F6A-E7E7-A293C695770E}"/>
              </a:ext>
            </a:extLst>
          </p:cNvPr>
          <p:cNvSpPr txBox="1"/>
          <p:nvPr/>
        </p:nvSpPr>
        <p:spPr>
          <a:xfrm>
            <a:off x="1551250" y="5709402"/>
            <a:ext cx="65891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dirty="0">
                <a:latin typeface="Grandview" panose="020B0502040204020203" pitchFamily="34" charset="0"/>
                <a:cs typeface="Arial" panose="020B0604020202020204" pitchFamily="34" charset="0"/>
              </a:rPr>
              <a:t>Asignación al grupo de administradores</a:t>
            </a:r>
          </a:p>
        </p:txBody>
      </p:sp>
    </p:spTree>
    <p:extLst>
      <p:ext uri="{BB962C8B-B14F-4D97-AF65-F5344CB8AC3E}">
        <p14:creationId xmlns:p14="http://schemas.microsoft.com/office/powerpoint/2010/main" val="122802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EE81C78-7EA9-707B-E587-F75AC7D56893}"/>
              </a:ext>
            </a:extLst>
          </p:cNvPr>
          <p:cNvSpPr txBox="1"/>
          <p:nvPr/>
        </p:nvSpPr>
        <p:spPr>
          <a:xfrm>
            <a:off x="1991360" y="579120"/>
            <a:ext cx="7538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Descubrimiento</a:t>
            </a:r>
          </a:p>
        </p:txBody>
      </p:sp>
      <p:pic>
        <p:nvPicPr>
          <p:cNvPr id="23556" name="Picture 4" descr="ADRecon/ADRecon.ps1 at master · sense-of-security/ADRecon · GitHub">
            <a:extLst>
              <a:ext uri="{FF2B5EF4-FFF2-40B4-BE49-F238E27FC236}">
                <a16:creationId xmlns:a16="http://schemas.microsoft.com/office/drawing/2014/main" id="{C34D7174-F5C6-89C9-D8D3-0FD1321D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40" y="2075150"/>
            <a:ext cx="7538720" cy="3769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8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578291AE-D6EE-5C53-4327-A7CCFF80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40" y="1742440"/>
            <a:ext cx="3210560" cy="321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C353EC-4A69-139D-B968-2CCF678E269B}"/>
              </a:ext>
            </a:extLst>
          </p:cNvPr>
          <p:cNvSpPr txBox="1"/>
          <p:nvPr/>
        </p:nvSpPr>
        <p:spPr>
          <a:xfrm>
            <a:off x="764905" y="2690336"/>
            <a:ext cx="6357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Todos los caminos conducen al </a:t>
            </a:r>
            <a:r>
              <a:rPr lang="es-CO" sz="4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316747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CB6A66-D491-B17D-0B33-FFE126111B5C}"/>
              </a:ext>
            </a:extLst>
          </p:cNvPr>
          <p:cNvSpPr txBox="1"/>
          <p:nvPr/>
        </p:nvSpPr>
        <p:spPr>
          <a:xfrm>
            <a:off x="1502229" y="541798"/>
            <a:ext cx="87894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Muestras de </a:t>
            </a:r>
            <a:r>
              <a:rPr lang="es-CO" sz="4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982884-8C12-28F8-D952-621760841998}"/>
              </a:ext>
            </a:extLst>
          </p:cNvPr>
          <p:cNvSpPr txBox="1"/>
          <p:nvPr/>
        </p:nvSpPr>
        <p:spPr>
          <a:xfrm>
            <a:off x="1609842" y="1326628"/>
            <a:ext cx="878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github.com/c14it0n/malware-training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32B615-C2E9-8A9C-4E01-01CA28BB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64" y="2429736"/>
            <a:ext cx="10059272" cy="346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14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DE410AB0-42FD-2831-FBD9-5BEF863F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F0CD34-7AA8-1AD0-84CC-5CFC8DC7C5E3}"/>
              </a:ext>
            </a:extLst>
          </p:cNvPr>
          <p:cNvSpPr txBox="1"/>
          <p:nvPr/>
        </p:nvSpPr>
        <p:spPr>
          <a:xfrm>
            <a:off x="3644783" y="2382560"/>
            <a:ext cx="49234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5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  <a:ea typeface="Gungsuh" panose="020B0503020000020004" pitchFamily="18" charset="-127"/>
              </a:rPr>
              <a:t>Nahúm Deavila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A1CD81-542D-144E-BD81-2242A4C1B62C}"/>
              </a:ext>
            </a:extLst>
          </p:cNvPr>
          <p:cNvSpPr txBox="1"/>
          <p:nvPr/>
        </p:nvSpPr>
        <p:spPr>
          <a:xfrm>
            <a:off x="875749" y="3167390"/>
            <a:ext cx="10176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  <a:ea typeface="Gungsuh" panose="020B0503020000020004" pitchFamily="18" charset="-127"/>
              </a:rPr>
              <a:t>Analista de Malware</a:t>
            </a:r>
          </a:p>
        </p:txBody>
      </p:sp>
      <p:pic>
        <p:nvPicPr>
          <p:cNvPr id="1026" name="Picture 2" descr="Cepillo Pintado De Acuarela Transparente De Bandera De Colombia PNG ,  Imágenes Prediseñadas De Arte, Colombia, Colombia Flag PNG y PSD para  Descargar Gratis | Pngtree">
            <a:extLst>
              <a:ext uri="{FF2B5EF4-FFF2-40B4-BE49-F238E27FC236}">
                <a16:creationId xmlns:a16="http://schemas.microsoft.com/office/drawing/2014/main" id="{178B1520-3EA9-FB7B-0788-DDF802D6B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471" b="21135"/>
          <a:stretch/>
        </p:blipFill>
        <p:spPr bwMode="auto">
          <a:xfrm>
            <a:off x="5221683" y="3884280"/>
            <a:ext cx="1769654" cy="962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85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4994FFAB-F1F8-6955-95C2-7C56E1A56077}"/>
              </a:ext>
            </a:extLst>
          </p:cNvPr>
          <p:cNvSpPr txBox="1">
            <a:spLocks/>
          </p:cNvSpPr>
          <p:nvPr/>
        </p:nvSpPr>
        <p:spPr>
          <a:xfrm>
            <a:off x="800876" y="605623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Categorías del Análisis</a:t>
            </a:r>
          </a:p>
        </p:txBody>
      </p:sp>
      <p:pic>
        <p:nvPicPr>
          <p:cNvPr id="7" name="Imagen 6" descr="Imagen que contiene plato&#10;&#10;Descripción generada automáticamente">
            <a:extLst>
              <a:ext uri="{FF2B5EF4-FFF2-40B4-BE49-F238E27FC236}">
                <a16:creationId xmlns:a16="http://schemas.microsoft.com/office/drawing/2014/main" id="{0019B03F-A5DE-3786-1189-37EEBDE94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89" y="2458803"/>
            <a:ext cx="1873929" cy="18739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9F4F1C5-3EA9-BD08-50AB-DA2979B7EC7B}"/>
              </a:ext>
            </a:extLst>
          </p:cNvPr>
          <p:cNvSpPr txBox="1"/>
          <p:nvPr/>
        </p:nvSpPr>
        <p:spPr>
          <a:xfrm>
            <a:off x="414256" y="4412349"/>
            <a:ext cx="3222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Análisis Estático</a:t>
            </a:r>
          </a:p>
          <a:p>
            <a:pPr algn="ctr"/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- Estructura -</a:t>
            </a:r>
          </a:p>
        </p:txBody>
      </p:sp>
      <p:pic>
        <p:nvPicPr>
          <p:cNvPr id="9" name="Imagen 8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C4833861-E22A-650D-E5C2-6C6A1107D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76" y="2458803"/>
            <a:ext cx="1873929" cy="18739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E6E30FE-3C92-B0DB-D0E7-9CA07F01AD3A}"/>
              </a:ext>
            </a:extLst>
          </p:cNvPr>
          <p:cNvSpPr txBox="1"/>
          <p:nvPr/>
        </p:nvSpPr>
        <p:spPr>
          <a:xfrm>
            <a:off x="4337571" y="4399197"/>
            <a:ext cx="3590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Análisis Dinámico</a:t>
            </a:r>
          </a:p>
          <a:p>
            <a:pPr algn="ctr"/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- Comportamiento -</a:t>
            </a:r>
          </a:p>
        </p:txBody>
      </p:sp>
      <p:pic>
        <p:nvPicPr>
          <p:cNvPr id="12" name="Imagen 11" descr="Imagen que contiene texto, señal, dibujo&#10;&#10;Descripción generada automáticamente">
            <a:extLst>
              <a:ext uri="{FF2B5EF4-FFF2-40B4-BE49-F238E27FC236}">
                <a16:creationId xmlns:a16="http://schemas.microsoft.com/office/drawing/2014/main" id="{4913D265-3891-09BB-F642-F24361801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42" y="2538420"/>
            <a:ext cx="1873929" cy="187392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740AF3-2795-AC9A-FDE6-F5FFF1BB5A01}"/>
              </a:ext>
            </a:extLst>
          </p:cNvPr>
          <p:cNvSpPr txBox="1"/>
          <p:nvPr/>
        </p:nvSpPr>
        <p:spPr>
          <a:xfrm>
            <a:off x="8490960" y="4412349"/>
            <a:ext cx="3590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Reversing</a:t>
            </a:r>
          </a:p>
          <a:p>
            <a:pPr algn="ctr"/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- Código -</a:t>
            </a:r>
          </a:p>
        </p:txBody>
      </p:sp>
    </p:spTree>
    <p:extLst>
      <p:ext uri="{BB962C8B-B14F-4D97-AF65-F5344CB8AC3E}">
        <p14:creationId xmlns:p14="http://schemas.microsoft.com/office/powerpoint/2010/main" val="62482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E120F8DA-D621-B8A4-D3BF-DDB75CC0BC7C}"/>
              </a:ext>
            </a:extLst>
          </p:cNvPr>
          <p:cNvSpPr txBox="1">
            <a:spLocks/>
          </p:cNvSpPr>
          <p:nvPr/>
        </p:nvSpPr>
        <p:spPr>
          <a:xfrm>
            <a:off x="838200" y="653953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Análisis estático de Malware</a:t>
            </a:r>
            <a:endParaRPr lang="es-CO" sz="45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DC83C60-CA27-4FF1-BEAC-EC43440D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15" y="2458803"/>
            <a:ext cx="2796895" cy="2796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09B0C16-FF82-F18A-0099-90B6BF6E2AFC}"/>
              </a:ext>
            </a:extLst>
          </p:cNvPr>
          <p:cNvSpPr txBox="1"/>
          <p:nvPr/>
        </p:nvSpPr>
        <p:spPr>
          <a:xfrm>
            <a:off x="5051394" y="2894119"/>
            <a:ext cx="61966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500" dirty="0">
                <a:latin typeface="Arial" panose="020B0604020202020204" pitchFamily="34" charset="0"/>
                <a:cs typeface="Arial" panose="020B0604020202020204" pitchFamily="34" charset="0"/>
              </a:rPr>
              <a:t>Entender la estructura y funciones de un archivo sin ejecutarlo.</a:t>
            </a:r>
          </a:p>
        </p:txBody>
      </p:sp>
    </p:spTree>
    <p:extLst>
      <p:ext uri="{BB962C8B-B14F-4D97-AF65-F5344CB8AC3E}">
        <p14:creationId xmlns:p14="http://schemas.microsoft.com/office/powerpoint/2010/main" val="351982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5F78A936-7DAE-FCEB-81E7-AF5EAC6F196A}"/>
              </a:ext>
            </a:extLst>
          </p:cNvPr>
          <p:cNvSpPr txBox="1">
            <a:spLocks/>
          </p:cNvSpPr>
          <p:nvPr/>
        </p:nvSpPr>
        <p:spPr>
          <a:xfrm>
            <a:off x="838199" y="605623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¿Que recopilar?</a:t>
            </a:r>
            <a:endParaRPr lang="es-CO" sz="4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2EC422F2-4EC1-5013-F6EC-4AA242F3E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9" y="2518402"/>
            <a:ext cx="1713389" cy="1713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2B5F79-C3EC-9F86-0214-BABF74378BC7}"/>
              </a:ext>
            </a:extLst>
          </p:cNvPr>
          <p:cNvSpPr txBox="1"/>
          <p:nvPr/>
        </p:nvSpPr>
        <p:spPr>
          <a:xfrm>
            <a:off x="1166634" y="4216309"/>
            <a:ext cx="2920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Información del archivo</a:t>
            </a:r>
          </a:p>
        </p:txBody>
      </p:sp>
      <p:pic>
        <p:nvPicPr>
          <p:cNvPr id="9" name="Imagen 8" descr="Imagen que contiene firmar, negro, blanco, parada&#10;&#10;Descripción generada automáticamente">
            <a:extLst>
              <a:ext uri="{FF2B5EF4-FFF2-40B4-BE49-F238E27FC236}">
                <a16:creationId xmlns:a16="http://schemas.microsoft.com/office/drawing/2014/main" id="{B89A5824-A0AA-FEDF-287F-4D0EA7D9A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49" y="2518402"/>
            <a:ext cx="1593543" cy="159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D48A29-C3A3-7AD5-552F-4BD9B4AF8FB7}"/>
              </a:ext>
            </a:extLst>
          </p:cNvPr>
          <p:cNvSpPr txBox="1"/>
          <p:nvPr/>
        </p:nvSpPr>
        <p:spPr>
          <a:xfrm>
            <a:off x="4856043" y="4231791"/>
            <a:ext cx="2920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Hashing y</a:t>
            </a:r>
          </a:p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</a:p>
        </p:txBody>
      </p:sp>
      <p:pic>
        <p:nvPicPr>
          <p:cNvPr id="12" name="Imagen 11" descr="Imagen que contiene reloj&#10;&#10;Descripción generada automáticamente">
            <a:extLst>
              <a:ext uri="{FF2B5EF4-FFF2-40B4-BE49-F238E27FC236}">
                <a16:creationId xmlns:a16="http://schemas.microsoft.com/office/drawing/2014/main" id="{54D8D8FE-7457-D593-F45D-C7138D409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314" y="2458803"/>
            <a:ext cx="1832585" cy="183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3DA7669-6C55-FD1D-5B34-5E6B21127D34}"/>
              </a:ext>
            </a:extLst>
          </p:cNvPr>
          <p:cNvSpPr txBox="1"/>
          <p:nvPr/>
        </p:nvSpPr>
        <p:spPr>
          <a:xfrm>
            <a:off x="8563229" y="4291388"/>
            <a:ext cx="2920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Obtención de</a:t>
            </a:r>
          </a:p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08507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44DDDFDB-A6E8-E68C-1D81-061B41816A9E}"/>
              </a:ext>
            </a:extLst>
          </p:cNvPr>
          <p:cNvSpPr txBox="1">
            <a:spLocks/>
          </p:cNvSpPr>
          <p:nvPr/>
        </p:nvSpPr>
        <p:spPr>
          <a:xfrm>
            <a:off x="838199" y="605623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Análisis</a:t>
            </a:r>
          </a:p>
        </p:txBody>
      </p:sp>
      <p:pic>
        <p:nvPicPr>
          <p:cNvPr id="7" name="Imagen 6" descr="Imagen que contiene plato&#10;&#10;Descripción generada automáticamente">
            <a:extLst>
              <a:ext uri="{FF2B5EF4-FFF2-40B4-BE49-F238E27FC236}">
                <a16:creationId xmlns:a16="http://schemas.microsoft.com/office/drawing/2014/main" id="{03D3BDB5-3941-9299-00A2-9E9B793D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97" y="1712259"/>
            <a:ext cx="1493087" cy="149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898FBA-08D4-1A96-96FE-94E3D222115E}"/>
              </a:ext>
            </a:extLst>
          </p:cNvPr>
          <p:cNvSpPr txBox="1"/>
          <p:nvPr/>
        </p:nvSpPr>
        <p:spPr>
          <a:xfrm>
            <a:off x="1354663" y="3338405"/>
            <a:ext cx="2920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Identificar el tipo de archivo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3C8234-3BCA-20DB-D7FC-72CB2F811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68" y="1697272"/>
            <a:ext cx="1575811" cy="1575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F0FD174-81E4-F17A-2645-57CA0C39B7B9}"/>
              </a:ext>
            </a:extLst>
          </p:cNvPr>
          <p:cNvSpPr txBox="1"/>
          <p:nvPr/>
        </p:nvSpPr>
        <p:spPr>
          <a:xfrm>
            <a:off x="4605370" y="3360910"/>
            <a:ext cx="2920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Obtener el Hash</a:t>
            </a:r>
          </a:p>
        </p:txBody>
      </p: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E62B9A0-94EE-30D8-9877-BBF3DC45E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146" y="1819901"/>
            <a:ext cx="1575812" cy="1575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76E22D2-7CC1-A7D0-434B-EC4443C954DC}"/>
              </a:ext>
            </a:extLst>
          </p:cNvPr>
          <p:cNvSpPr txBox="1"/>
          <p:nvPr/>
        </p:nvSpPr>
        <p:spPr>
          <a:xfrm>
            <a:off x="8194807" y="3395713"/>
            <a:ext cx="2920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Analizar el Hash</a:t>
            </a:r>
          </a:p>
        </p:txBody>
      </p:sp>
      <p:pic>
        <p:nvPicPr>
          <p:cNvPr id="14" name="Imagen 13" descr="Imagen que contiene plato&#10;&#10;Descripción generada automáticamente">
            <a:extLst>
              <a:ext uri="{FF2B5EF4-FFF2-40B4-BE49-F238E27FC236}">
                <a16:creationId xmlns:a16="http://schemas.microsoft.com/office/drawing/2014/main" id="{1EE75995-AF51-F14C-6524-0F1B616BE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64" y="4699149"/>
            <a:ext cx="1657102" cy="1657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27884F9-9617-D044-B37C-1C75A4794A4D}"/>
              </a:ext>
            </a:extLst>
          </p:cNvPr>
          <p:cNvSpPr txBox="1"/>
          <p:nvPr/>
        </p:nvSpPr>
        <p:spPr>
          <a:xfrm>
            <a:off x="2945166" y="5096966"/>
            <a:ext cx="2920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CO" sz="2500" dirty="0" err="1">
                <a:latin typeface="Arial" panose="020B0604020202020204" pitchFamily="34" charset="0"/>
                <a:cs typeface="Arial" panose="020B0604020202020204" pitchFamily="34" charset="0"/>
              </a:rPr>
              <a:t>librerias</a:t>
            </a:r>
            <a:endParaRPr lang="es-CO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5F29C78-69D8-3B58-C47F-DBF56C7E66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8" y="4935349"/>
            <a:ext cx="1277340" cy="1277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EFD7B3B-08DA-953E-FDBE-F3FF1294A188}"/>
              </a:ext>
            </a:extLst>
          </p:cNvPr>
          <p:cNvSpPr txBox="1"/>
          <p:nvPr/>
        </p:nvSpPr>
        <p:spPr>
          <a:xfrm>
            <a:off x="8433046" y="5096966"/>
            <a:ext cx="2920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Extraer los</a:t>
            </a:r>
          </a:p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035794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3">
            <a:extLst>
              <a:ext uri="{FF2B5EF4-FFF2-40B4-BE49-F238E27FC236}">
                <a16:creationId xmlns:a16="http://schemas.microsoft.com/office/drawing/2014/main" id="{50B99604-5F8F-66DA-998C-92664ED6F044}"/>
              </a:ext>
            </a:extLst>
          </p:cNvPr>
          <p:cNvSpPr txBox="1">
            <a:spLocks/>
          </p:cNvSpPr>
          <p:nvPr/>
        </p:nvSpPr>
        <p:spPr>
          <a:xfrm>
            <a:off x="838199" y="605623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DLLs y Malware</a:t>
            </a:r>
          </a:p>
        </p:txBody>
      </p:sp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5E7747A-A44E-4544-E048-8E8C05A80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0" y="2191474"/>
            <a:ext cx="3082799" cy="3082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EFD5128-3007-41FF-639C-8019B9FA123F}"/>
              </a:ext>
            </a:extLst>
          </p:cNvPr>
          <p:cNvSpPr txBox="1"/>
          <p:nvPr/>
        </p:nvSpPr>
        <p:spPr>
          <a:xfrm>
            <a:off x="7915159" y="1583041"/>
            <a:ext cx="42168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KERNELL32.dll</a:t>
            </a:r>
          </a:p>
          <a:p>
            <a:pPr fontAlgn="base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Advapi32.dll</a:t>
            </a:r>
          </a:p>
          <a:p>
            <a:pPr fontAlgn="base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User32.dll</a:t>
            </a:r>
          </a:p>
          <a:p>
            <a:pPr fontAlgn="base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Gdi32.dll</a:t>
            </a:r>
          </a:p>
          <a:p>
            <a:pPr fontAlgn="base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Ntdll.dll</a:t>
            </a:r>
          </a:p>
          <a:p>
            <a:pPr fontAlgn="base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WSock32.dll</a:t>
            </a:r>
          </a:p>
          <a:p>
            <a:pPr fontAlgn="base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Ws2_32.dll</a:t>
            </a:r>
          </a:p>
          <a:p>
            <a:pPr fontAlgn="base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Wininet.dll</a:t>
            </a:r>
          </a:p>
          <a:p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CB6C54D-5EE3-8B50-D748-1EB6B020253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56209" y="1881755"/>
            <a:ext cx="4358950" cy="18511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097A525-E382-F77A-FD54-2FE6E043CE4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56209" y="2574635"/>
            <a:ext cx="4358950" cy="11582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89F1FB5-F5BA-3286-95E2-8AF506FCE69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56209" y="3182382"/>
            <a:ext cx="4358950" cy="5504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3ADB003-AAE6-E303-FA8A-D63FDC386C6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556209" y="3732874"/>
            <a:ext cx="4358950" cy="1111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27A573D-E845-AC52-21D0-ECAD61253E5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556209" y="3759430"/>
            <a:ext cx="4358950" cy="6397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A0CB049-1AE0-8359-261C-2A85E918D8ED}"/>
              </a:ext>
            </a:extLst>
          </p:cNvPr>
          <p:cNvCxnSpPr>
            <a:cxnSpLocks/>
          </p:cNvCxnSpPr>
          <p:nvPr/>
        </p:nvCxnSpPr>
        <p:spPr>
          <a:xfrm>
            <a:off x="3556209" y="3759430"/>
            <a:ext cx="4358950" cy="12168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DFF18F-C25C-E3C3-E554-98708B2AABC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556209" y="3732874"/>
            <a:ext cx="4358950" cy="18511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503D495-CDAC-8859-FC95-A46D16632C4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556209" y="3732874"/>
            <a:ext cx="4358950" cy="24372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5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0ED035B9-9333-C591-DA2F-95390D62A27E}"/>
              </a:ext>
            </a:extLst>
          </p:cNvPr>
          <p:cNvSpPr txBox="1">
            <a:spLocks/>
          </p:cNvSpPr>
          <p:nvPr/>
        </p:nvSpPr>
        <p:spPr>
          <a:xfrm>
            <a:off x="838200" y="372091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¿Qué hace realmente un DLL?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3BF374-A2CE-9103-3748-279F44E05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18" y="1191547"/>
            <a:ext cx="1825101" cy="1825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E98E672-9625-A353-33E6-F083A9D11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1" y="2581656"/>
            <a:ext cx="1646068" cy="1646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37090646-ABAB-4592-3D8B-F1E70AE66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28" y="4520607"/>
            <a:ext cx="1100832" cy="110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B597519D-213C-3310-B2F7-88A4A0844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96" y="4628774"/>
            <a:ext cx="1100832" cy="110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B074C33B-F79A-E7DC-C2A7-029380E0D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43" y="4736941"/>
            <a:ext cx="1100832" cy="110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1FB9B72-0830-54AA-7C9C-3E9B4BC034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11" y="1652239"/>
            <a:ext cx="2601185" cy="2601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A135FE5-DEA2-4E12-82E8-0CDAF029AC96}"/>
              </a:ext>
            </a:extLst>
          </p:cNvPr>
          <p:cNvSpPr txBox="1"/>
          <p:nvPr/>
        </p:nvSpPr>
        <p:spPr>
          <a:xfrm>
            <a:off x="389517" y="4253424"/>
            <a:ext cx="253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Abrir Google Chrome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3988399-ABC0-1280-2A57-CCDCACBDF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85" y="3126891"/>
            <a:ext cx="1100833" cy="11008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B84AD66-3BFB-927F-DFC0-ED958C08CD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5" y="1609710"/>
            <a:ext cx="1543670" cy="154367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B0C48D5-D397-E13E-8D99-77A55F5B0515}"/>
              </a:ext>
            </a:extLst>
          </p:cNvPr>
          <p:cNvSpPr txBox="1"/>
          <p:nvPr/>
        </p:nvSpPr>
        <p:spPr>
          <a:xfrm>
            <a:off x="5352850" y="1804667"/>
            <a:ext cx="253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Llamada a </a:t>
            </a:r>
          </a:p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320FB5E-02D4-5D8A-52DE-DDD1A59BD0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57" y="2736539"/>
            <a:ext cx="1289995" cy="1289995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98B8B3D8-7B86-7BCA-F0C7-E6D1072DFA0B}"/>
              </a:ext>
            </a:extLst>
          </p:cNvPr>
          <p:cNvSpPr/>
          <p:nvPr/>
        </p:nvSpPr>
        <p:spPr>
          <a:xfrm>
            <a:off x="3427144" y="4156583"/>
            <a:ext cx="3630967" cy="1838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CF910FE-9BCB-AFCF-69A6-88E7BC65E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50" y="4227724"/>
            <a:ext cx="1543671" cy="154367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E1B17B4-5924-B826-CD9C-D8EA24C4508B}"/>
              </a:ext>
            </a:extLst>
          </p:cNvPr>
          <p:cNvSpPr txBox="1"/>
          <p:nvPr/>
        </p:nvSpPr>
        <p:spPr>
          <a:xfrm>
            <a:off x="9093579" y="4213757"/>
            <a:ext cx="253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5D3F25-C5F0-C252-5614-D648C32DDC25}"/>
              </a:ext>
            </a:extLst>
          </p:cNvPr>
          <p:cNvSpPr txBox="1"/>
          <p:nvPr/>
        </p:nvSpPr>
        <p:spPr>
          <a:xfrm>
            <a:off x="3056418" y="5981976"/>
            <a:ext cx="424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Cargan los necesarios</a:t>
            </a:r>
          </a:p>
        </p:txBody>
      </p:sp>
    </p:spTree>
    <p:extLst>
      <p:ext uri="{BB962C8B-B14F-4D97-AF65-F5344CB8AC3E}">
        <p14:creationId xmlns:p14="http://schemas.microsoft.com/office/powerpoint/2010/main" val="1336911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B5903B8B-99BE-0705-C73F-5EFCB77C906B}"/>
              </a:ext>
            </a:extLst>
          </p:cNvPr>
          <p:cNvSpPr txBox="1">
            <a:spLocks/>
          </p:cNvSpPr>
          <p:nvPr/>
        </p:nvSpPr>
        <p:spPr>
          <a:xfrm>
            <a:off x="838199" y="605624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¿Qué tan peligrosos pueden ser?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998048-DA74-8B19-19D1-7F77E1F727D5}"/>
              </a:ext>
            </a:extLst>
          </p:cNvPr>
          <p:cNvSpPr txBox="1"/>
          <p:nvPr/>
        </p:nvSpPr>
        <p:spPr>
          <a:xfrm>
            <a:off x="598502" y="1935583"/>
            <a:ext cx="345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KERNELL32.DLL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A240ED-2B68-0456-3C3C-141E3AFE2B3E}"/>
              </a:ext>
            </a:extLst>
          </p:cNvPr>
          <p:cNvSpPr txBox="1"/>
          <p:nvPr/>
        </p:nvSpPr>
        <p:spPr>
          <a:xfrm>
            <a:off x="412070" y="2615772"/>
            <a:ext cx="3639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Permite la creación de procesos, manipulación de memoria y archivos.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5820C1-C127-27A1-AAAF-E10447C14366}"/>
              </a:ext>
            </a:extLst>
          </p:cNvPr>
          <p:cNvSpPr txBox="1"/>
          <p:nvPr/>
        </p:nvSpPr>
        <p:spPr>
          <a:xfrm>
            <a:off x="4307876" y="1935583"/>
            <a:ext cx="345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WSOCK32.DLL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D1A675-362F-E5DE-1A2D-63947EFF832B}"/>
              </a:ext>
            </a:extLst>
          </p:cNvPr>
          <p:cNvSpPr txBox="1"/>
          <p:nvPr/>
        </p:nvSpPr>
        <p:spPr>
          <a:xfrm>
            <a:off x="4307876" y="2615772"/>
            <a:ext cx="363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Manipulación de tareas relacionadas con la red.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4A894F-4C85-A8EF-5857-6A8796AC739F}"/>
              </a:ext>
            </a:extLst>
          </p:cNvPr>
          <p:cNvSpPr txBox="1"/>
          <p:nvPr/>
        </p:nvSpPr>
        <p:spPr>
          <a:xfrm>
            <a:off x="8279166" y="1935583"/>
            <a:ext cx="345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USER32.DLL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B6F4EB-5984-91A5-923A-CA7B38D56393}"/>
              </a:ext>
            </a:extLst>
          </p:cNvPr>
          <p:cNvSpPr txBox="1"/>
          <p:nvPr/>
        </p:nvSpPr>
        <p:spPr>
          <a:xfrm>
            <a:off x="8203683" y="2615771"/>
            <a:ext cx="363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Interfaz del usuario y respuesta a acciones.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0C56A0-9D10-C7DA-CA83-63BB20232B3D}"/>
              </a:ext>
            </a:extLst>
          </p:cNvPr>
          <p:cNvSpPr txBox="1"/>
          <p:nvPr/>
        </p:nvSpPr>
        <p:spPr>
          <a:xfrm>
            <a:off x="505285" y="4399197"/>
            <a:ext cx="345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GDI32.DLL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B2A103B-7DE4-F0F5-C9F1-6FF67D1496DA}"/>
              </a:ext>
            </a:extLst>
          </p:cNvPr>
          <p:cNvSpPr txBox="1"/>
          <p:nvPr/>
        </p:nvSpPr>
        <p:spPr>
          <a:xfrm>
            <a:off x="412068" y="4982293"/>
            <a:ext cx="363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Manipulación de gráficos del sistema.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DB2F1C-36D3-9F20-84C1-8D55DF130FA1}"/>
              </a:ext>
            </a:extLst>
          </p:cNvPr>
          <p:cNvSpPr txBox="1"/>
          <p:nvPr/>
        </p:nvSpPr>
        <p:spPr>
          <a:xfrm>
            <a:off x="4371474" y="4399197"/>
            <a:ext cx="345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ADVAPI32.DLL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20BEF34-CB57-4FBF-F026-7DA9A1577707}"/>
              </a:ext>
            </a:extLst>
          </p:cNvPr>
          <p:cNvSpPr txBox="1"/>
          <p:nvPr/>
        </p:nvSpPr>
        <p:spPr>
          <a:xfrm>
            <a:off x="4185042" y="4982293"/>
            <a:ext cx="3639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Registro de Windows y Administración de servicios.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7D18588-0BB3-856C-15CE-8913A2720BE6}"/>
              </a:ext>
            </a:extLst>
          </p:cNvPr>
          <p:cNvSpPr txBox="1"/>
          <p:nvPr/>
        </p:nvSpPr>
        <p:spPr>
          <a:xfrm>
            <a:off x="8360502" y="4399197"/>
            <a:ext cx="345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WININET.DLL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2677BF-3F6E-510C-6D6F-CB89994C7FD3}"/>
              </a:ext>
            </a:extLst>
          </p:cNvPr>
          <p:cNvSpPr txBox="1"/>
          <p:nvPr/>
        </p:nvSpPr>
        <p:spPr>
          <a:xfrm>
            <a:off x="8249548" y="5079386"/>
            <a:ext cx="363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Conexiones HTTP, FTP y NTP.</a:t>
            </a:r>
          </a:p>
        </p:txBody>
      </p:sp>
    </p:spTree>
    <p:extLst>
      <p:ext uri="{BB962C8B-B14F-4D97-AF65-F5344CB8AC3E}">
        <p14:creationId xmlns:p14="http://schemas.microsoft.com/office/powerpoint/2010/main" val="2634311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EB4B8221-12ED-0BEE-D323-A380B6CF90DD}"/>
              </a:ext>
            </a:extLst>
          </p:cNvPr>
          <p:cNvSpPr txBox="1">
            <a:spLocks/>
          </p:cNvSpPr>
          <p:nvPr/>
        </p:nvSpPr>
        <p:spPr>
          <a:xfrm>
            <a:off x="838199" y="531889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Inyección de DLLs</a:t>
            </a:r>
          </a:p>
        </p:txBody>
      </p:sp>
      <p:pic>
        <p:nvPicPr>
          <p:cNvPr id="7" name="Imagen 6" descr="Imagen que contiene señal, firmar, plato&#10;&#10;Descripción generada automáticamente">
            <a:extLst>
              <a:ext uri="{FF2B5EF4-FFF2-40B4-BE49-F238E27FC236}">
                <a16:creationId xmlns:a16="http://schemas.microsoft.com/office/drawing/2014/main" id="{D2AAB0E0-33B1-6EAD-B726-98A21F619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74069"/>
            <a:ext cx="2819401" cy="281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64BE21-9A6B-094F-F610-00509392C49B}"/>
              </a:ext>
            </a:extLst>
          </p:cNvPr>
          <p:cNvSpPr txBox="1"/>
          <p:nvPr/>
        </p:nvSpPr>
        <p:spPr>
          <a:xfrm>
            <a:off x="4720676" y="3215089"/>
            <a:ext cx="6791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Aprovechar un proceso legitimo del sistema para inyectar un DLL que permita comprometer el sistema.</a:t>
            </a:r>
          </a:p>
        </p:txBody>
      </p:sp>
    </p:spTree>
    <p:extLst>
      <p:ext uri="{BB962C8B-B14F-4D97-AF65-F5344CB8AC3E}">
        <p14:creationId xmlns:p14="http://schemas.microsoft.com/office/powerpoint/2010/main" val="350773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87FE6560-6B27-7DB9-CCC3-3B357CE4592B}"/>
              </a:ext>
            </a:extLst>
          </p:cNvPr>
          <p:cNvSpPr txBox="1">
            <a:spLocks/>
          </p:cNvSpPr>
          <p:nvPr/>
        </p:nvSpPr>
        <p:spPr>
          <a:xfrm>
            <a:off x="838200" y="728098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Como “Lee” el sistema DLLs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83D75D-D1C4-B7FC-AA0B-1474FBF91B7F}"/>
              </a:ext>
            </a:extLst>
          </p:cNvPr>
          <p:cNvSpPr/>
          <p:nvPr/>
        </p:nvSpPr>
        <p:spPr>
          <a:xfrm>
            <a:off x="725009" y="1765377"/>
            <a:ext cx="10318813" cy="4161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s-MX" sz="3000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Directorio desde donde se inicializa la aplicación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s-MX" sz="3000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Directorio (C:\Windows\System32)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s-MX" sz="3000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Directorio (C:\Windows\SysWOW64)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s-MX" sz="3000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Directorio de Windows (C:\Windows)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s-MX" sz="3000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directorio de trabajo actual (CWD)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s-MX" sz="3000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Directorios en la variable de entorno PATH</a:t>
            </a:r>
            <a:endParaRPr lang="es-MX" sz="3000" b="0" i="0" dirty="0">
              <a:solidFill>
                <a:srgbClr val="1E1E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2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CB6A66-D491-B17D-0B33-FFE126111B5C}"/>
              </a:ext>
            </a:extLst>
          </p:cNvPr>
          <p:cNvSpPr txBox="1"/>
          <p:nvPr/>
        </p:nvSpPr>
        <p:spPr>
          <a:xfrm>
            <a:off x="1182226" y="3702269"/>
            <a:ext cx="9827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Identificación de comandos </a:t>
            </a:r>
            <a:r>
              <a:rPr lang="es-CO" sz="4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es-CO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ofuscados en </a:t>
            </a:r>
            <a:r>
              <a:rPr lang="es-CO" sz="4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MalDocs</a:t>
            </a:r>
          </a:p>
        </p:txBody>
      </p:sp>
      <p:pic>
        <p:nvPicPr>
          <p:cNvPr id="6" name="Picture 2" descr="Cocinando con CyberChef: una herramienta para realizar operaciones  sencillas y no tan sencillas ~ Flu Project">
            <a:extLst>
              <a:ext uri="{FF2B5EF4-FFF2-40B4-BE49-F238E27FC236}">
                <a16:creationId xmlns:a16="http://schemas.microsoft.com/office/drawing/2014/main" id="{6EDA67E1-8318-9257-E925-5B3809ABD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50"/>
          <a:stretch/>
        </p:blipFill>
        <p:spPr bwMode="auto">
          <a:xfrm>
            <a:off x="3322658" y="1252484"/>
            <a:ext cx="5546683" cy="2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DE410AB0-42FD-2831-FBD9-5BEF863F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0E94BE9D-CF2C-0298-DD81-04B0C3FB8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Geometr212 BkCn BT" panose="020B0603020204020204" pitchFamily="34" charset="0"/>
              </a:rPr>
              <a:t>Analista de Malware</a:t>
            </a:r>
          </a:p>
        </p:txBody>
      </p:sp>
      <p:pic>
        <p:nvPicPr>
          <p:cNvPr id="9" name="Imagen 8" descr="Imagen que contiene reloj&#10;&#10;Descripción generada automáticamente">
            <a:extLst>
              <a:ext uri="{FF2B5EF4-FFF2-40B4-BE49-F238E27FC236}">
                <a16:creationId xmlns:a16="http://schemas.microsoft.com/office/drawing/2014/main" id="{752C4A04-CA1E-106D-9956-46864AF3E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6" y="2347594"/>
            <a:ext cx="3003307" cy="300330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B45BAEC-0EAC-8114-8BF2-D75640A3E648}"/>
              </a:ext>
            </a:extLst>
          </p:cNvPr>
          <p:cNvSpPr txBox="1"/>
          <p:nvPr/>
        </p:nvSpPr>
        <p:spPr>
          <a:xfrm>
            <a:off x="6506591" y="2043304"/>
            <a:ext cx="484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Geometr212 BkCn BT" panose="020B0603020204020204" pitchFamily="34" charset="0"/>
              </a:rPr>
              <a:t>Comprender el comportamiento de un archivo malicioso.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C4BB95-4CF4-0FEE-7CC8-300E9EB42A12}"/>
              </a:ext>
            </a:extLst>
          </p:cNvPr>
          <p:cNvSpPr txBox="1"/>
          <p:nvPr/>
        </p:nvSpPr>
        <p:spPr>
          <a:xfrm>
            <a:off x="6506591" y="3433750"/>
            <a:ext cx="484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Geometr212 BkCn BT" panose="020B0603020204020204" pitchFamily="34" charset="0"/>
              </a:rPr>
              <a:t>Responder a Incidentes de Seguridad Informática.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4BF5FD-B012-90B9-B6E2-DB9B5311A3F5}"/>
              </a:ext>
            </a:extLst>
          </p:cNvPr>
          <p:cNvSpPr txBox="1"/>
          <p:nvPr/>
        </p:nvSpPr>
        <p:spPr>
          <a:xfrm>
            <a:off x="6506591" y="4958646"/>
            <a:ext cx="504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Geometr212 BkCn BT" panose="020B0603020204020204" pitchFamily="34" charset="0"/>
              </a:rPr>
              <a:t>Poner a prueba la Infraestructura de las compañías.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C747E3A-F6DD-3339-0477-B325F9517F04}"/>
              </a:ext>
            </a:extLst>
          </p:cNvPr>
          <p:cNvCxnSpPr>
            <a:stCxn id="9" idx="3"/>
          </p:cNvCxnSpPr>
          <p:nvPr/>
        </p:nvCxnSpPr>
        <p:spPr>
          <a:xfrm flipV="1">
            <a:off x="3442013" y="2458803"/>
            <a:ext cx="2653987" cy="13904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225EAD3-4A90-0E6A-88B8-60562A0286B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442013" y="3849248"/>
            <a:ext cx="3064578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BE9D54D-B986-7C9E-75C9-D11876D12A3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442013" y="3849248"/>
            <a:ext cx="3064578" cy="15248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69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F0ABE0C-CC61-2276-79CF-7EDFA779C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r="11207"/>
          <a:stretch/>
        </p:blipFill>
        <p:spPr bwMode="auto">
          <a:xfrm>
            <a:off x="2296044" y="1774174"/>
            <a:ext cx="1866515" cy="2385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359E2A8-4686-7954-91DF-EB1A2EF92176}"/>
              </a:ext>
            </a:extLst>
          </p:cNvPr>
          <p:cNvSpPr txBox="1"/>
          <p:nvPr/>
        </p:nvSpPr>
        <p:spPr>
          <a:xfrm>
            <a:off x="1910254" y="4267270"/>
            <a:ext cx="2638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endParaRPr lang="es-CO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E310E9-77A0-F1AF-89D0-C374830807DF}"/>
              </a:ext>
            </a:extLst>
          </p:cNvPr>
          <p:cNvSpPr txBox="1"/>
          <p:nvPr/>
        </p:nvSpPr>
        <p:spPr>
          <a:xfrm>
            <a:off x="281151" y="643611"/>
            <a:ext cx="58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B9F0CD-9D9B-3449-114B-9AC95382EA95}"/>
              </a:ext>
            </a:extLst>
          </p:cNvPr>
          <p:cNvSpPr txBox="1"/>
          <p:nvPr/>
        </p:nvSpPr>
        <p:spPr>
          <a:xfrm>
            <a:off x="2399745" y="5505823"/>
            <a:ext cx="30007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Obtener los </a:t>
            </a:r>
            <a:r>
              <a:rPr lang="es-CO" sz="2500" dirty="0" err="1">
                <a:latin typeface="Arial" panose="020B0604020202020204" pitchFamily="34" charset="0"/>
                <a:cs typeface="Arial" panose="020B0604020202020204" pitchFamily="34" charset="0"/>
              </a:rPr>
              <a:t>IoCs</a:t>
            </a:r>
            <a:endParaRPr lang="es-CO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473611C-4123-4EF4-6B1F-1B33B53A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79" y="5305293"/>
            <a:ext cx="784831" cy="7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yberChef">
            <a:extLst>
              <a:ext uri="{FF2B5EF4-FFF2-40B4-BE49-F238E27FC236}">
                <a16:creationId xmlns:a16="http://schemas.microsoft.com/office/drawing/2014/main" id="{DB9A507B-939F-120D-6E7D-6F09AED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30" y="1684836"/>
            <a:ext cx="2564524" cy="2564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AA7F181-08B6-A819-802D-CECF3E7F3B2C}"/>
              </a:ext>
            </a:extLst>
          </p:cNvPr>
          <p:cNvSpPr txBox="1"/>
          <p:nvPr/>
        </p:nvSpPr>
        <p:spPr>
          <a:xfrm>
            <a:off x="5909439" y="661521"/>
            <a:ext cx="58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Herramienta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B2F4E07-8FCA-A1DD-BABD-44744B9ECF2E}"/>
              </a:ext>
            </a:extLst>
          </p:cNvPr>
          <p:cNvSpPr txBox="1"/>
          <p:nvPr/>
        </p:nvSpPr>
        <p:spPr>
          <a:xfrm>
            <a:off x="7538543" y="4267270"/>
            <a:ext cx="2638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CyberChef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5048225-D8E2-632F-500C-D99A6054854B}"/>
              </a:ext>
            </a:extLst>
          </p:cNvPr>
          <p:cNvSpPr txBox="1"/>
          <p:nvPr/>
        </p:nvSpPr>
        <p:spPr>
          <a:xfrm>
            <a:off x="7832508" y="5305293"/>
            <a:ext cx="3000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Identificación de codificación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CEA372C6-7F83-6A39-B1D0-536187D1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39" y="5305293"/>
            <a:ext cx="784831" cy="7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8A62600-E943-BC87-7544-68EBC1F96935}"/>
              </a:ext>
            </a:extLst>
          </p:cNvPr>
          <p:cNvSpPr txBox="1"/>
          <p:nvPr/>
        </p:nvSpPr>
        <p:spPr>
          <a:xfrm>
            <a:off x="201389" y="6357626"/>
            <a:ext cx="869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i="1" dirty="0"/>
              <a:t>https://gist.github.com/Neo23x0/6af876ee72b51676c82a2db8d2cd3639</a:t>
            </a:r>
          </a:p>
        </p:txBody>
      </p:sp>
    </p:spTree>
    <p:extLst>
      <p:ext uri="{BB962C8B-B14F-4D97-AF65-F5344CB8AC3E}">
        <p14:creationId xmlns:p14="http://schemas.microsoft.com/office/powerpoint/2010/main" val="367130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AA7F181-08B6-A819-802D-CECF3E7F3B2C}"/>
              </a:ext>
            </a:extLst>
          </p:cNvPr>
          <p:cNvSpPr txBox="1"/>
          <p:nvPr/>
        </p:nvSpPr>
        <p:spPr>
          <a:xfrm>
            <a:off x="1782816" y="744028"/>
            <a:ext cx="862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Resumen del análisis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246F18-37EC-8A22-8483-53BF84BBCBD3}"/>
              </a:ext>
            </a:extLst>
          </p:cNvPr>
          <p:cNvSpPr txBox="1"/>
          <p:nvPr/>
        </p:nvSpPr>
        <p:spPr>
          <a:xfrm>
            <a:off x="367865" y="2195942"/>
            <a:ext cx="5381296" cy="290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Codificación en Base64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Codificación UTF-16LE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Compresión en GZIP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Cifrado con algoritmo XOR 35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Identificación de dirección IP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71234A-BB14-CC10-EE1F-479BE705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94" y="2110300"/>
            <a:ext cx="6190197" cy="2992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653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AA7F181-08B6-A819-802D-CECF3E7F3B2C}"/>
              </a:ext>
            </a:extLst>
          </p:cNvPr>
          <p:cNvSpPr txBox="1"/>
          <p:nvPr/>
        </p:nvSpPr>
        <p:spPr>
          <a:xfrm>
            <a:off x="1448456" y="644179"/>
            <a:ext cx="9295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CyberChef</a:t>
            </a:r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para análisis de correos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7FD70E-9D0C-5276-E715-A6200C4DD55B}"/>
              </a:ext>
            </a:extLst>
          </p:cNvPr>
          <p:cNvSpPr txBox="1"/>
          <p:nvPr/>
        </p:nvSpPr>
        <p:spPr>
          <a:xfrm>
            <a:off x="7073461" y="2899166"/>
            <a:ext cx="4056994" cy="290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 err="1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 URLs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 err="1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 err="1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 Emails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 err="1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500" dirty="0" err="1">
                <a:latin typeface="Arial" panose="020B0604020202020204" pitchFamily="34" charset="0"/>
                <a:cs typeface="Arial" panose="020B0604020202020204" pitchFamily="34" charset="0"/>
              </a:rPr>
              <a:t>Domains</a:t>
            </a:r>
            <a:endParaRPr lang="es-CO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CO" sz="2500" dirty="0" err="1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s-CO" sz="2500" dirty="0" err="1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es-CO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1E542D-D8CF-4D13-6F8E-2B1EBA2BBDCD}"/>
              </a:ext>
            </a:extLst>
          </p:cNvPr>
          <p:cNvSpPr txBox="1"/>
          <p:nvPr/>
        </p:nvSpPr>
        <p:spPr>
          <a:xfrm>
            <a:off x="1962806" y="2153900"/>
            <a:ext cx="2638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17520C-2EE5-52AF-B094-13000220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82" y="3040327"/>
            <a:ext cx="2172803" cy="217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5052F6B-952E-D701-46E5-B3B719C9CD22}"/>
              </a:ext>
            </a:extLst>
          </p:cNvPr>
          <p:cNvSpPr txBox="1"/>
          <p:nvPr/>
        </p:nvSpPr>
        <p:spPr>
          <a:xfrm>
            <a:off x="6854717" y="2153900"/>
            <a:ext cx="2638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3566316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AD84552C-6C0C-4315-8A2E-2D83D3B198C1}"/>
              </a:ext>
            </a:extLst>
          </p:cNvPr>
          <p:cNvSpPr txBox="1">
            <a:spLocks/>
          </p:cNvSpPr>
          <p:nvPr/>
        </p:nvSpPr>
        <p:spPr>
          <a:xfrm>
            <a:off x="838200" y="609601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Análisis Dinámico de Malware</a:t>
            </a:r>
            <a:endParaRPr lang="es-CO" sz="4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6530A74-467C-5DCF-8F14-1C51679A1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" y="2153575"/>
            <a:ext cx="3160451" cy="3160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FC06B3-F3D2-CBCC-EFC7-BCB35897D4C0}"/>
              </a:ext>
            </a:extLst>
          </p:cNvPr>
          <p:cNvSpPr txBox="1"/>
          <p:nvPr/>
        </p:nvSpPr>
        <p:spPr>
          <a:xfrm>
            <a:off x="4696287" y="3005130"/>
            <a:ext cx="70044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500" dirty="0">
                <a:latin typeface="Arial" panose="020B0604020202020204" pitchFamily="34" charset="0"/>
                <a:cs typeface="Arial" panose="020B0604020202020204" pitchFamily="34" charset="0"/>
              </a:rPr>
              <a:t>Entender el comportamiento en tiempo real de un archivo malicioso en un ambiente </a:t>
            </a:r>
            <a:r>
              <a:rPr lang="es-CO" sz="3500" b="1" dirty="0">
                <a:latin typeface="Arial" panose="020B0604020202020204" pitchFamily="34" charset="0"/>
                <a:cs typeface="Arial" panose="020B0604020202020204" pitchFamily="34" charset="0"/>
              </a:rPr>
              <a:t>controlado</a:t>
            </a:r>
            <a:r>
              <a:rPr lang="es-CO" sz="3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723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FB7F502F-7E9C-3F6D-2767-484E4D704C03}"/>
              </a:ext>
            </a:extLst>
          </p:cNvPr>
          <p:cNvSpPr txBox="1">
            <a:spLocks/>
          </p:cNvSpPr>
          <p:nvPr/>
        </p:nvSpPr>
        <p:spPr>
          <a:xfrm>
            <a:off x="838199" y="531889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¿Cómo hacerlo?</a:t>
            </a:r>
          </a:p>
        </p:txBody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8709C6C8-079B-F3D3-0F79-4848E18BC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72372"/>
            <a:ext cx="1760766" cy="1760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FCEEDB-C935-B1E0-554C-43787643FF59}"/>
              </a:ext>
            </a:extLst>
          </p:cNvPr>
          <p:cNvSpPr txBox="1"/>
          <p:nvPr/>
        </p:nvSpPr>
        <p:spPr>
          <a:xfrm>
            <a:off x="445912" y="4221799"/>
            <a:ext cx="26009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Preparar el entorno</a:t>
            </a:r>
          </a:p>
        </p:txBody>
      </p:sp>
      <p:pic>
        <p:nvPicPr>
          <p:cNvPr id="9" name="Imagen 8" descr="Imagen que contiene señal, alimentos, plato, dibujo&#10;&#10;Descripción generada automáticamente">
            <a:extLst>
              <a:ext uri="{FF2B5EF4-FFF2-40B4-BE49-F238E27FC236}">
                <a16:creationId xmlns:a16="http://schemas.microsoft.com/office/drawing/2014/main" id="{FA18160F-81E8-3C0B-D505-35510386D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10" y="2272372"/>
            <a:ext cx="1833180" cy="1833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5E10BC1-012A-2216-BD6B-13427BC28D78}"/>
              </a:ext>
            </a:extLst>
          </p:cNvPr>
          <p:cNvSpPr txBox="1"/>
          <p:nvPr/>
        </p:nvSpPr>
        <p:spPr>
          <a:xfrm>
            <a:off x="3480330" y="4221799"/>
            <a:ext cx="26009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Ejecutar el</a:t>
            </a:r>
          </a:p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</a:p>
        </p:txBody>
      </p:sp>
      <p:pic>
        <p:nvPicPr>
          <p:cNvPr id="12" name="Imagen 11" descr="Imagen que contiene señal, firmar, plato&#10;&#10;Descripción generada automáticamente">
            <a:extLst>
              <a:ext uri="{FF2B5EF4-FFF2-40B4-BE49-F238E27FC236}">
                <a16:creationId xmlns:a16="http://schemas.microsoft.com/office/drawing/2014/main" id="{C55F7EFE-A272-8713-3D2F-66C19E034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44" y="2523117"/>
            <a:ext cx="1687477" cy="168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A2AA6A9-AEFF-A8A5-8D2C-05DBA46A2935}"/>
              </a:ext>
            </a:extLst>
          </p:cNvPr>
          <p:cNvSpPr txBox="1"/>
          <p:nvPr/>
        </p:nvSpPr>
        <p:spPr>
          <a:xfrm>
            <a:off x="6522412" y="4221799"/>
            <a:ext cx="26009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Analizar el</a:t>
            </a:r>
          </a:p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Comportamiento</a:t>
            </a:r>
          </a:p>
        </p:txBody>
      </p:sp>
      <p:pic>
        <p:nvPicPr>
          <p:cNvPr id="14" name="Imagen 13" descr="Imagen que contiene dibujo, rojo, firmar, calle&#10;&#10;Descripción generada automáticamente">
            <a:extLst>
              <a:ext uri="{FF2B5EF4-FFF2-40B4-BE49-F238E27FC236}">
                <a16:creationId xmlns:a16="http://schemas.microsoft.com/office/drawing/2014/main" id="{6B3FAAF3-9AEE-D7C0-B82F-BC4C310CF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82" y="2523117"/>
            <a:ext cx="1687477" cy="168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A1879A8-E8A1-60BB-A16A-F38FFD592A81}"/>
              </a:ext>
            </a:extLst>
          </p:cNvPr>
          <p:cNvSpPr txBox="1"/>
          <p:nvPr/>
        </p:nvSpPr>
        <p:spPr>
          <a:xfrm>
            <a:off x="9483980" y="4261473"/>
            <a:ext cx="26009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" panose="020B0604020202020204" pitchFamily="34" charset="0"/>
                <a:cs typeface="Arial" panose="020B0604020202020204" pitchFamily="34" charset="0"/>
              </a:rPr>
              <a:t>Recuperar el entorno</a:t>
            </a:r>
          </a:p>
        </p:txBody>
      </p:sp>
    </p:spTree>
    <p:extLst>
      <p:ext uri="{BB962C8B-B14F-4D97-AF65-F5344CB8AC3E}">
        <p14:creationId xmlns:p14="http://schemas.microsoft.com/office/powerpoint/2010/main" val="2166817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2FCB3656-2FB9-CF7F-0731-8CA2A7D5378B}"/>
              </a:ext>
            </a:extLst>
          </p:cNvPr>
          <p:cNvSpPr txBox="1">
            <a:spLocks/>
          </p:cNvSpPr>
          <p:nvPr/>
        </p:nvSpPr>
        <p:spPr>
          <a:xfrm>
            <a:off x="838199" y="531889"/>
            <a:ext cx="10515600" cy="7155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Metodología </a:t>
            </a:r>
          </a:p>
        </p:txBody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511E7D33-BC3A-4779-73F5-707DF906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99" y="1983713"/>
            <a:ext cx="1168921" cy="1168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F221E8B-7DF7-D69F-C65A-0747F0588940}"/>
              </a:ext>
            </a:extLst>
          </p:cNvPr>
          <p:cNvSpPr txBox="1"/>
          <p:nvPr/>
        </p:nvSpPr>
        <p:spPr>
          <a:xfrm>
            <a:off x="558594" y="3324313"/>
            <a:ext cx="233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Identificar el estado inicial</a:t>
            </a:r>
          </a:p>
        </p:txBody>
      </p:sp>
      <p:pic>
        <p:nvPicPr>
          <p:cNvPr id="9" name="Imagen 8" descr="Imagen que contiene semáforo, señal&#10;&#10;Descripción generada automáticamente">
            <a:extLst>
              <a:ext uri="{FF2B5EF4-FFF2-40B4-BE49-F238E27FC236}">
                <a16:creationId xmlns:a16="http://schemas.microsoft.com/office/drawing/2014/main" id="{13473C80-9655-2F4D-2355-6102D9D84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57" y="2055920"/>
            <a:ext cx="1168921" cy="1168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580D6A3-C9FB-4C8A-CDB3-139183388784}"/>
              </a:ext>
            </a:extLst>
          </p:cNvPr>
          <p:cNvSpPr txBox="1"/>
          <p:nvPr/>
        </p:nvSpPr>
        <p:spPr>
          <a:xfrm>
            <a:off x="3120684" y="3396519"/>
            <a:ext cx="279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Detectar cambios visuales</a:t>
            </a:r>
          </a:p>
        </p:txBody>
      </p:sp>
      <p:pic>
        <p:nvPicPr>
          <p:cNvPr id="12" name="Imagen 11" descr="Imagen que contiene reloj&#10;&#10;Descripción generada automáticamente">
            <a:extLst>
              <a:ext uri="{FF2B5EF4-FFF2-40B4-BE49-F238E27FC236}">
                <a16:creationId xmlns:a16="http://schemas.microsoft.com/office/drawing/2014/main" id="{7C20967A-192F-9F1D-9846-548876A05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96" y="1981511"/>
            <a:ext cx="1317738" cy="1317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55F0514-0B2B-6961-2076-0BB4DD3F6B45}"/>
              </a:ext>
            </a:extLst>
          </p:cNvPr>
          <p:cNvSpPr txBox="1"/>
          <p:nvPr/>
        </p:nvSpPr>
        <p:spPr>
          <a:xfrm>
            <a:off x="6148111" y="3429000"/>
            <a:ext cx="279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Nuevos procesos</a:t>
            </a:r>
          </a:p>
        </p:txBody>
      </p:sp>
      <p:pic>
        <p:nvPicPr>
          <p:cNvPr id="14" name="Imagen 1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28A0996-CD02-43CB-481C-B1A054B7C0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440" y="1906431"/>
            <a:ext cx="1467898" cy="1467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2F48476-6A19-1ECE-9996-21C3DDB3A93A}"/>
              </a:ext>
            </a:extLst>
          </p:cNvPr>
          <p:cNvSpPr txBox="1"/>
          <p:nvPr/>
        </p:nvSpPr>
        <p:spPr>
          <a:xfrm>
            <a:off x="9175538" y="3483672"/>
            <a:ext cx="279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Registros y rutas modificadas</a:t>
            </a:r>
          </a:p>
        </p:txBody>
      </p:sp>
      <p:pic>
        <p:nvPicPr>
          <p:cNvPr id="16" name="Imagen 15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ED5458DD-036D-7AEF-B69E-A1403DDBE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78" y="4703944"/>
            <a:ext cx="1608564" cy="160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8E00337-2DAC-33DD-164A-1E96F1B04C13}"/>
              </a:ext>
            </a:extLst>
          </p:cNvPr>
          <p:cNvSpPr txBox="1"/>
          <p:nvPr/>
        </p:nvSpPr>
        <p:spPr>
          <a:xfrm>
            <a:off x="2953801" y="5179995"/>
            <a:ext cx="279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Entender la comunicación</a:t>
            </a:r>
          </a:p>
        </p:txBody>
      </p:sp>
      <p:pic>
        <p:nvPicPr>
          <p:cNvPr id="18" name="Imagen 17" descr="Imagen que contiene reloj, teléfono&#10;&#10;Descripción generada automáticamente">
            <a:extLst>
              <a:ext uri="{FF2B5EF4-FFF2-40B4-BE49-F238E27FC236}">
                <a16:creationId xmlns:a16="http://schemas.microsoft.com/office/drawing/2014/main" id="{E04BCEB4-88E6-D7D1-ECAD-D0B0598D7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07" y="4740243"/>
            <a:ext cx="1712042" cy="1712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BD61597-A257-8820-FD27-EBEFCC7543DD}"/>
              </a:ext>
            </a:extLst>
          </p:cNvPr>
          <p:cNvSpPr txBox="1"/>
          <p:nvPr/>
        </p:nvSpPr>
        <p:spPr>
          <a:xfrm>
            <a:off x="8405049" y="5180765"/>
            <a:ext cx="279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Detectar archivos</a:t>
            </a:r>
          </a:p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persistentes</a:t>
            </a:r>
          </a:p>
        </p:txBody>
      </p:sp>
    </p:spTree>
    <p:extLst>
      <p:ext uri="{BB962C8B-B14F-4D97-AF65-F5344CB8AC3E}">
        <p14:creationId xmlns:p14="http://schemas.microsoft.com/office/powerpoint/2010/main" val="171922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2A73271-307B-6129-26C0-DCEB1EEC69F1}"/>
              </a:ext>
            </a:extLst>
          </p:cNvPr>
          <p:cNvSpPr txBox="1"/>
          <p:nvPr/>
        </p:nvSpPr>
        <p:spPr>
          <a:xfrm>
            <a:off x="1369378" y="639193"/>
            <a:ext cx="97188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Análisis de la comunicación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0D54A-B20F-F5B9-4E57-218025512D7A}"/>
              </a:ext>
            </a:extLst>
          </p:cNvPr>
          <p:cNvSpPr txBox="1"/>
          <p:nvPr/>
        </p:nvSpPr>
        <p:spPr>
          <a:xfrm>
            <a:off x="1060446" y="2131916"/>
            <a:ext cx="7473076" cy="346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Peticiones HTTP (GET - POST)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Dominios (Direcciones IP)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Archivos Descargados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Detectar el origen de la amenaza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Conexiones Anómalas</a:t>
            </a:r>
          </a:p>
        </p:txBody>
      </p:sp>
      <p:pic>
        <p:nvPicPr>
          <p:cNvPr id="12" name="Imagen 11" descr="Imagen que contiene reloj&#10;&#10;Descripción generada automáticamente">
            <a:extLst>
              <a:ext uri="{FF2B5EF4-FFF2-40B4-BE49-F238E27FC236}">
                <a16:creationId xmlns:a16="http://schemas.microsoft.com/office/drawing/2014/main" id="{4918520B-B8F9-8879-B140-86D2FAD74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522" y="2379512"/>
            <a:ext cx="2875320" cy="2875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52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CB6A66-D491-B17D-0B33-FFE126111B5C}"/>
              </a:ext>
            </a:extLst>
          </p:cNvPr>
          <p:cNvSpPr txBox="1"/>
          <p:nvPr/>
        </p:nvSpPr>
        <p:spPr>
          <a:xfrm>
            <a:off x="1502229" y="419878"/>
            <a:ext cx="87894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Sandboxes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9CBC7537-E0BC-DCB6-ED8B-FDE04520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89" y="1653055"/>
            <a:ext cx="3986848" cy="1099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BD09FE7-7A0F-9608-FC97-D2D078CE1423}"/>
              </a:ext>
            </a:extLst>
          </p:cNvPr>
          <p:cNvSpPr txBox="1"/>
          <p:nvPr/>
        </p:nvSpPr>
        <p:spPr>
          <a:xfrm>
            <a:off x="1798320" y="2752875"/>
            <a:ext cx="30596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capesandbox.com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B0F022-17C9-E7C0-9957-281936E0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1890"/>
            <a:ext cx="4801016" cy="14403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0441563-C674-384B-5ABA-D78DFFB4D722}"/>
              </a:ext>
            </a:extLst>
          </p:cNvPr>
          <p:cNvSpPr txBox="1"/>
          <p:nvPr/>
        </p:nvSpPr>
        <p:spPr>
          <a:xfrm>
            <a:off x="7584265" y="2833668"/>
            <a:ext cx="30596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hybrid-analysis.com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0230CBB-9349-1E03-8D11-B30E88C0B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007" y="4034120"/>
            <a:ext cx="3216275" cy="1416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02A75C8-53E7-BDD0-3A26-57236A61CD89}"/>
              </a:ext>
            </a:extLst>
          </p:cNvPr>
          <p:cNvSpPr txBox="1"/>
          <p:nvPr/>
        </p:nvSpPr>
        <p:spPr>
          <a:xfrm>
            <a:off x="1112947" y="5576755"/>
            <a:ext cx="30596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app.any.run</a:t>
            </a:r>
            <a:endParaRPr lang="es-CO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657F0AD-C15B-7FFB-5F5A-606C7C5EA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587" y="3975290"/>
            <a:ext cx="4070289" cy="153435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F181F76-6C41-DE81-DBCA-0F46AFBB94FA}"/>
              </a:ext>
            </a:extLst>
          </p:cNvPr>
          <p:cNvSpPr txBox="1"/>
          <p:nvPr/>
        </p:nvSpPr>
        <p:spPr>
          <a:xfrm>
            <a:off x="6573588" y="5555585"/>
            <a:ext cx="40702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metadefender.opswat.com</a:t>
            </a:r>
          </a:p>
        </p:txBody>
      </p:sp>
    </p:spTree>
    <p:extLst>
      <p:ext uri="{BB962C8B-B14F-4D97-AF65-F5344CB8AC3E}">
        <p14:creationId xmlns:p14="http://schemas.microsoft.com/office/powerpoint/2010/main" val="4119191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DE410AB0-42FD-2831-FBD9-5BEF863F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B8D6C89-6D82-083C-8BE7-97062AD5EA77}"/>
              </a:ext>
            </a:extLst>
          </p:cNvPr>
          <p:cNvSpPr txBox="1"/>
          <p:nvPr/>
        </p:nvSpPr>
        <p:spPr>
          <a:xfrm>
            <a:off x="511277" y="984865"/>
            <a:ext cx="11169445" cy="93871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5500" spc="3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root@panama</a:t>
            </a:r>
            <a:r>
              <a:rPr lang="es-CO" sz="55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CO" sz="55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s-CO" sz="55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 shutdown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97B7A74-62F9-537C-24CF-CAE3BB9BB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05" y="3379024"/>
            <a:ext cx="830997" cy="83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CC96B4-13B3-64F5-16C7-CBC03E5C8089}"/>
              </a:ext>
            </a:extLst>
          </p:cNvPr>
          <p:cNvSpPr txBox="1"/>
          <p:nvPr/>
        </p:nvSpPr>
        <p:spPr>
          <a:xfrm>
            <a:off x="7868262" y="3379024"/>
            <a:ext cx="399927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800" spc="300" dirty="0">
                <a:latin typeface="Futura Condensed" pitchFamily="50" charset="0"/>
              </a:rPr>
              <a:t>Nahúm Deavila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5C585405-096F-2F21-0E8A-3040F94B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47" y="5090704"/>
            <a:ext cx="830997" cy="83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C14D594-8306-EF82-3890-49BEF7818EB9}"/>
              </a:ext>
            </a:extLst>
          </p:cNvPr>
          <p:cNvSpPr txBox="1"/>
          <p:nvPr/>
        </p:nvSpPr>
        <p:spPr>
          <a:xfrm>
            <a:off x="4436803" y="5090703"/>
            <a:ext cx="584773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800" spc="300" dirty="0">
                <a:latin typeface="Futura Condensed" pitchFamily="50" charset="0"/>
              </a:rPr>
              <a:t>nahumdeavila18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3AAF96-23D2-B96E-9BE3-4C5F47E4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1" y="3379024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B2EC8FD-7434-D16B-FDB1-BE248CB02250}"/>
              </a:ext>
            </a:extLst>
          </p:cNvPr>
          <p:cNvSpPr txBox="1"/>
          <p:nvPr/>
        </p:nvSpPr>
        <p:spPr>
          <a:xfrm>
            <a:off x="1779636" y="3429000"/>
            <a:ext cx="582069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800" spc="300" dirty="0">
                <a:latin typeface="Futura Condensed" pitchFamily="50" charset="0"/>
              </a:rPr>
              <a:t>+57 300 216 3332</a:t>
            </a:r>
          </a:p>
        </p:txBody>
      </p:sp>
    </p:spTree>
    <p:extLst>
      <p:ext uri="{BB962C8B-B14F-4D97-AF65-F5344CB8AC3E}">
        <p14:creationId xmlns:p14="http://schemas.microsoft.com/office/powerpoint/2010/main" val="40686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DE410AB0-42FD-2831-FBD9-5BEF863F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0E306404-1509-2E98-F817-402816ED3ECE}"/>
              </a:ext>
            </a:extLst>
          </p:cNvPr>
          <p:cNvSpPr txBox="1">
            <a:spLocks/>
          </p:cNvSpPr>
          <p:nvPr/>
        </p:nvSpPr>
        <p:spPr>
          <a:xfrm>
            <a:off x="838200" y="571662"/>
            <a:ext cx="10515600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dirty="0">
                <a:latin typeface="Geometr212 BkCn BT" panose="020B0603020204020204" pitchFamily="34" charset="0"/>
              </a:rPr>
              <a:t>¿Qué es el Malware?</a:t>
            </a:r>
          </a:p>
        </p:txBody>
      </p:sp>
      <p:pic>
        <p:nvPicPr>
          <p:cNvPr id="5" name="Imagen 4" descr="Imagen que contiene computadora, dibujo, señal, cuarto&#10;&#10;Descripción generada automáticamente">
            <a:extLst>
              <a:ext uri="{FF2B5EF4-FFF2-40B4-BE49-F238E27FC236}">
                <a16:creationId xmlns:a16="http://schemas.microsoft.com/office/drawing/2014/main" id="{DE49BEA9-8A08-0958-8C9A-2B0EA62FE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0" y="1555545"/>
            <a:ext cx="1520019" cy="15200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D06CF7-6D95-91E0-94DA-44B6BC5FBCDB}"/>
              </a:ext>
            </a:extLst>
          </p:cNvPr>
          <p:cNvSpPr txBox="1"/>
          <p:nvPr/>
        </p:nvSpPr>
        <p:spPr>
          <a:xfrm>
            <a:off x="577048" y="3090886"/>
            <a:ext cx="2317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Geometr212 BkCn BT" panose="020B0603020204020204" pitchFamily="34" charset="0"/>
              </a:rPr>
              <a:t>Adware</a:t>
            </a:r>
          </a:p>
        </p:txBody>
      </p:sp>
      <p:pic>
        <p:nvPicPr>
          <p:cNvPr id="7" name="Imagen 6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F554D47C-0046-33C1-684D-9AF68AE99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13" y="1498258"/>
            <a:ext cx="1467898" cy="14678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DD8A9C-091C-23F9-840D-D7B9ABC73C9E}"/>
              </a:ext>
            </a:extLst>
          </p:cNvPr>
          <p:cNvSpPr txBox="1"/>
          <p:nvPr/>
        </p:nvSpPr>
        <p:spPr>
          <a:xfrm>
            <a:off x="3183926" y="3055582"/>
            <a:ext cx="2317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Geometr212 BkCn BT" panose="020B0603020204020204" pitchFamily="34" charset="0"/>
              </a:rPr>
              <a:t>Spyware</a:t>
            </a:r>
          </a:p>
        </p:txBody>
      </p:sp>
      <p:pic>
        <p:nvPicPr>
          <p:cNvPr id="9" name="Imagen 8" descr="Imagen que contiene reloj, dibujo, señal&#10;&#10;Descripción generada automáticamente">
            <a:extLst>
              <a:ext uri="{FF2B5EF4-FFF2-40B4-BE49-F238E27FC236}">
                <a16:creationId xmlns:a16="http://schemas.microsoft.com/office/drawing/2014/main" id="{4C5EF391-C301-E571-40C4-E4D1A0A36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38" y="1418218"/>
            <a:ext cx="1794671" cy="179467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C8E87C-9BCE-5D44-E96D-868FF41F8E5F}"/>
              </a:ext>
            </a:extLst>
          </p:cNvPr>
          <p:cNvSpPr txBox="1"/>
          <p:nvPr/>
        </p:nvSpPr>
        <p:spPr>
          <a:xfrm>
            <a:off x="6183537" y="3038276"/>
            <a:ext cx="2317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Geometr212 BkCn BT" panose="020B0603020204020204" pitchFamily="34" charset="0"/>
              </a:rPr>
              <a:t>Keylogger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A0ADDFA-A98F-681D-6EAD-ACA653957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58" y="1684528"/>
            <a:ext cx="1262050" cy="12620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B164F59-4C75-8BC2-3149-6ED2FCD90020}"/>
              </a:ext>
            </a:extLst>
          </p:cNvPr>
          <p:cNvSpPr txBox="1"/>
          <p:nvPr/>
        </p:nvSpPr>
        <p:spPr>
          <a:xfrm>
            <a:off x="9183148" y="3055582"/>
            <a:ext cx="2317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Geometr212 BkCn BT" panose="020B0603020204020204" pitchFamily="34" charset="0"/>
              </a:rPr>
              <a:t>Troyanos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0D0B17F-F411-A5CA-D336-14652A5B0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0" y="3963039"/>
            <a:ext cx="1698289" cy="169828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A04001A-5196-6DC2-0EC4-E0EE609F2A2E}"/>
              </a:ext>
            </a:extLst>
          </p:cNvPr>
          <p:cNvSpPr txBox="1"/>
          <p:nvPr/>
        </p:nvSpPr>
        <p:spPr>
          <a:xfrm>
            <a:off x="623068" y="5661328"/>
            <a:ext cx="2317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Geometr212 BkCn BT" panose="020B0603020204020204" pitchFamily="34" charset="0"/>
              </a:rPr>
              <a:t>Gusanos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DA1E0E1-5C20-6E0F-1AFC-D30782471F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13" y="4180101"/>
            <a:ext cx="1614824" cy="161482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B6BB760-E51F-671A-E886-801794D749DC}"/>
              </a:ext>
            </a:extLst>
          </p:cNvPr>
          <p:cNvSpPr txBox="1"/>
          <p:nvPr/>
        </p:nvSpPr>
        <p:spPr>
          <a:xfrm>
            <a:off x="3276163" y="5661328"/>
            <a:ext cx="2317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Geometr212 BkCn BT" panose="020B0603020204020204" pitchFamily="34" charset="0"/>
              </a:rPr>
              <a:t>Minadores</a:t>
            </a: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588020A-BA2A-4F6A-CE63-2AB88FFE00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19" y="4130822"/>
            <a:ext cx="1530506" cy="153050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BDE9E3F-94F2-0400-FC84-82E170237BF9}"/>
              </a:ext>
            </a:extLst>
          </p:cNvPr>
          <p:cNvSpPr txBox="1"/>
          <p:nvPr/>
        </p:nvSpPr>
        <p:spPr>
          <a:xfrm>
            <a:off x="6159986" y="5661328"/>
            <a:ext cx="2317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 err="1">
                <a:latin typeface="Geometr212 BkCn BT" panose="020B0603020204020204" pitchFamily="34" charset="0"/>
              </a:rPr>
              <a:t>Rootkits</a:t>
            </a:r>
            <a:endParaRPr lang="es-CO" sz="3000" b="1" dirty="0">
              <a:latin typeface="Geometr212 BkCn BT" panose="020B0603020204020204" pitchFamily="34" charset="0"/>
            </a:endParaRPr>
          </a:p>
        </p:txBody>
      </p:sp>
      <p:pic>
        <p:nvPicPr>
          <p:cNvPr id="19" name="Imagen 18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711F9D4D-2510-F8BE-BAE2-02E50ED89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42" y="4053504"/>
            <a:ext cx="1868018" cy="186801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7C9204B-AB73-2004-F2AE-2587A7D4EE9F}"/>
              </a:ext>
            </a:extLst>
          </p:cNvPr>
          <p:cNvSpPr txBox="1"/>
          <p:nvPr/>
        </p:nvSpPr>
        <p:spPr>
          <a:xfrm>
            <a:off x="9100180" y="5644523"/>
            <a:ext cx="2588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Geometr212 BkCn BT" panose="020B0603020204020204" pitchFamily="34" charset="0"/>
              </a:rPr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195381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DE410AB0-42FD-2831-FBD9-5BEF863F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862FDC4-FF8C-11A1-BF9C-D83C6EA42BC3}"/>
              </a:ext>
            </a:extLst>
          </p:cNvPr>
          <p:cNvSpPr txBox="1"/>
          <p:nvPr/>
        </p:nvSpPr>
        <p:spPr>
          <a:xfrm>
            <a:off x="2590800" y="980325"/>
            <a:ext cx="7152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0" b="1" dirty="0">
                <a:latin typeface="HP Simplified" panose="020B0606020204020204" pitchFamily="34" charset="0"/>
              </a:rPr>
              <a:t>Cibercrimen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B3581A-8B13-A255-71AA-CD1AFE7CD81A}"/>
              </a:ext>
            </a:extLst>
          </p:cNvPr>
          <p:cNvSpPr txBox="1"/>
          <p:nvPr/>
        </p:nvSpPr>
        <p:spPr>
          <a:xfrm>
            <a:off x="2519679" y="2767280"/>
            <a:ext cx="7152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0" b="1" dirty="0">
                <a:latin typeface="HP Simplified" panose="020B0606020204020204" pitchFamily="34" charset="0"/>
              </a:rPr>
              <a:t>Narcotráfico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85E174-659F-757B-A1DE-C7108D73F02D}"/>
              </a:ext>
            </a:extLst>
          </p:cNvPr>
          <p:cNvSpPr txBox="1"/>
          <p:nvPr/>
        </p:nvSpPr>
        <p:spPr>
          <a:xfrm>
            <a:off x="807720" y="4554236"/>
            <a:ext cx="1071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0" b="1" dirty="0">
                <a:latin typeface="HP Simplified" panose="020B0606020204020204" pitchFamily="34" charset="0"/>
              </a:rPr>
              <a:t>Venta Ilegal de Armas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5B28CD-B962-4963-9C4D-6D9D2A0A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77" y="873880"/>
            <a:ext cx="1507404" cy="15074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FA6C5D-65EA-4EAD-1595-99FE0D34F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38268">
            <a:off x="112165" y="4211607"/>
            <a:ext cx="1681073" cy="1681073"/>
          </a:xfrm>
          <a:prstGeom prst="rect">
            <a:avLst/>
          </a:prstGeom>
        </p:spPr>
      </p:pic>
      <p:pic>
        <p:nvPicPr>
          <p:cNvPr id="9" name="Imagen 8" descr="Imagen que contiene planta&#10;&#10;Descripción generada automáticamente">
            <a:extLst>
              <a:ext uri="{FF2B5EF4-FFF2-40B4-BE49-F238E27FC236}">
                <a16:creationId xmlns:a16="http://schemas.microsoft.com/office/drawing/2014/main" id="{B9778F70-2CA2-19CC-CF25-407FAEED1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315" y="2915814"/>
            <a:ext cx="1483382" cy="1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4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CB6A66-D491-B17D-0B33-FFE126111B5C}"/>
              </a:ext>
            </a:extLst>
          </p:cNvPr>
          <p:cNvSpPr txBox="1"/>
          <p:nvPr/>
        </p:nvSpPr>
        <p:spPr>
          <a:xfrm>
            <a:off x="1701282" y="3660680"/>
            <a:ext cx="87894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view" panose="020B0502040204020203" pitchFamily="34" charset="0"/>
                <a:cs typeface="Arial" panose="020B0604020202020204" pitchFamily="34" charset="0"/>
              </a:rPr>
              <a:t>Escenarios de Infección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131865C-0A9B-73B4-33B8-6981149BE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40" y="1659160"/>
            <a:ext cx="2001520" cy="200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12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CB6A66-D491-B17D-0B33-FFE126111B5C}"/>
              </a:ext>
            </a:extLst>
          </p:cNvPr>
          <p:cNvSpPr txBox="1"/>
          <p:nvPr/>
        </p:nvSpPr>
        <p:spPr>
          <a:xfrm>
            <a:off x="1701282" y="435011"/>
            <a:ext cx="87894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Vectores de compromiso inicial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22C5D3-4303-A117-8CA7-5C30AAB53C05}"/>
              </a:ext>
            </a:extLst>
          </p:cNvPr>
          <p:cNvSpPr txBox="1"/>
          <p:nvPr/>
        </p:nvSpPr>
        <p:spPr>
          <a:xfrm>
            <a:off x="1198880" y="4834394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Grandview" panose="020B0502040204020203" pitchFamily="34" charset="0"/>
              </a:rPr>
              <a:t>Servicios expuestos en internet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4E14D6-3E6C-136C-7CDD-88B0326A0898}"/>
              </a:ext>
            </a:extLst>
          </p:cNvPr>
          <p:cNvSpPr txBox="1"/>
          <p:nvPr/>
        </p:nvSpPr>
        <p:spPr>
          <a:xfrm>
            <a:off x="6695440" y="4834394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latin typeface="Grandview" panose="020B0502040204020203" pitchFamily="34" charset="0"/>
              </a:rPr>
              <a:t>Interacción de un usuario final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B5541C5-B686-C4F7-FA10-DB65B3DC6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202360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C40B816-E4CA-52E2-2099-032D20DE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22" y="1835369"/>
            <a:ext cx="3012440" cy="3012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10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White technology background circuit diagrams">
            <a:extLst>
              <a:ext uri="{FF2B5EF4-FFF2-40B4-BE49-F238E27FC236}">
                <a16:creationId xmlns:a16="http://schemas.microsoft.com/office/drawing/2014/main" id="{7006B831-BD97-CFC9-6DF6-0D7518FB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22FF16EA-6E3E-7CC8-65F4-808B1568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70" y="2000732"/>
            <a:ext cx="142875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9641284A-5E2A-0422-29C2-B0F1521DE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70" y="4550119"/>
            <a:ext cx="142875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499DCE4-2013-37F7-2D52-532FBD98E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77" y="4529378"/>
            <a:ext cx="142875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B76C4C28-A224-0CB6-D67B-B92D38ED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8" y="2004428"/>
            <a:ext cx="1425054" cy="142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30E46675-8D3E-C10F-60DC-F00175524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704" y="4656481"/>
            <a:ext cx="1322388" cy="1322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Imagen que contiene señal, plato&#10;&#10;Descripción generada automáticamente">
            <a:extLst>
              <a:ext uri="{FF2B5EF4-FFF2-40B4-BE49-F238E27FC236}">
                <a16:creationId xmlns:a16="http://schemas.microsoft.com/office/drawing/2014/main" id="{3C4F7EE5-C509-C1F4-FA01-5965BB59C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73" y="2003946"/>
            <a:ext cx="1425054" cy="142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2A3CE2F-5E80-300F-21C1-ECF5A15373FF}"/>
              </a:ext>
            </a:extLst>
          </p:cNvPr>
          <p:cNvSpPr txBox="1"/>
          <p:nvPr/>
        </p:nvSpPr>
        <p:spPr>
          <a:xfrm>
            <a:off x="1512389" y="507457"/>
            <a:ext cx="87894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latin typeface="Arial" panose="020B0604020202020204" pitchFamily="34" charset="0"/>
                <a:cs typeface="Arial" panose="020B0604020202020204" pitchFamily="34" charset="0"/>
              </a:rPr>
              <a:t>Elementos de Infección</a:t>
            </a:r>
          </a:p>
        </p:txBody>
      </p:sp>
    </p:spTree>
    <p:extLst>
      <p:ext uri="{BB962C8B-B14F-4D97-AF65-F5344CB8AC3E}">
        <p14:creationId xmlns:p14="http://schemas.microsoft.com/office/powerpoint/2010/main" val="389401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3A5492B0-FA8C-42D5-BB65-17E8692E8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393" y="2458803"/>
            <a:ext cx="7855213" cy="19403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1C93D6-6E01-4C7A-A419-098E9D36D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365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603</Words>
  <Application>Microsoft Office PowerPoint</Application>
  <PresentationFormat>Panorámica</PresentationFormat>
  <Paragraphs>160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Arial</vt:lpstr>
      <vt:lpstr>Arial Nova</vt:lpstr>
      <vt:lpstr>Calibri</vt:lpstr>
      <vt:lpstr>Calibri Light</vt:lpstr>
      <vt:lpstr>Futura Condensed</vt:lpstr>
      <vt:lpstr>Geometr212 BkCn BT</vt:lpstr>
      <vt:lpstr>Grandview</vt:lpstr>
      <vt:lpstr>HP Simplified</vt:lpstr>
      <vt:lpstr>Tema de Office</vt:lpstr>
      <vt:lpstr>Presentación de PowerPoint</vt:lpstr>
      <vt:lpstr>Presentación de PowerPoint</vt:lpstr>
      <vt:lpstr>Analista de Malware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NAHUM DEAVILA</dc:creator>
  <cp:lastModifiedBy>NAHUM DEAVILA</cp:lastModifiedBy>
  <cp:revision>1</cp:revision>
  <dcterms:created xsi:type="dcterms:W3CDTF">2022-06-27T02:02:36Z</dcterms:created>
  <dcterms:modified xsi:type="dcterms:W3CDTF">2022-06-27T02:20:03Z</dcterms:modified>
</cp:coreProperties>
</file>