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NoLEeEcq1NTc5CT4nyuFqA==" hashData="O3cvg/Kzxn4jiAvpRN2AtbRz4BvhB6lWmMGKBOhkWli8+0hRA9tT1JUVkIvekLL7/BF7E0/2rk/GJvcgCTYdv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student</c:v>
                </c:pt>
                <c:pt idx="1">
                  <c:v>office worker</c:v>
                </c:pt>
                <c:pt idx="2">
                  <c:v>freelancer</c:v>
                </c:pt>
                <c:pt idx="3">
                  <c:v>boss</c:v>
                </c:pt>
                <c:pt idx="4">
                  <c:v>retiree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93</c:v>
                </c:pt>
                <c:pt idx="1">
                  <c:v>29</c:v>
                </c:pt>
                <c:pt idx="2">
                  <c:v>11</c:v>
                </c:pt>
                <c:pt idx="3">
                  <c:v>4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61-43C0-A07A-42CF284871A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2609160"/>
        <c:axId val="472609488"/>
      </c:barChart>
      <c:catAx>
        <c:axId val="472609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2609488"/>
        <c:crosses val="autoZero"/>
        <c:auto val="1"/>
        <c:lblAlgn val="ctr"/>
        <c:lblOffset val="100"/>
        <c:noMultiLvlLbl val="0"/>
      </c:catAx>
      <c:valAx>
        <c:axId val="472609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2609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poor</c:v>
                </c:pt>
                <c:pt idx="1">
                  <c:v>food and clothing</c:v>
                </c:pt>
                <c:pt idx="2">
                  <c:v>well-off</c:v>
                </c:pt>
                <c:pt idx="3">
                  <c:v>wealthy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53</c:v>
                </c:pt>
                <c:pt idx="2">
                  <c:v>95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1B-4F7B-B9E7-3F045D5748E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2609160"/>
        <c:axId val="472609488"/>
      </c:barChart>
      <c:catAx>
        <c:axId val="472609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2609488"/>
        <c:crosses val="autoZero"/>
        <c:auto val="1"/>
        <c:lblAlgn val="ctr"/>
        <c:lblOffset val="100"/>
        <c:noMultiLvlLbl val="0"/>
      </c:catAx>
      <c:valAx>
        <c:axId val="472609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2609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373-4D27-AC7D-09CA52F1C87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C373-4D27-AC7D-09CA52F1C872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1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73-4D27-AC7D-09CA52F1C872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34F-41C7-96E2-FC7D63E1192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34F-41C7-96E2-FC7D63E1192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34F-41C7-96E2-FC7D63E1192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34F-41C7-96E2-FC7D63E1192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Great！ It's exactly what I want!</c:v>
                </c:pt>
                <c:pt idx="1">
                  <c:v>I don't want myself or my family to be taken care of by robots. I prefer to let myself or my family take the time to go.</c:v>
                </c:pt>
                <c:pt idx="2">
                  <c:v>Wait and see. No conclution before I've tried it.</c:v>
                </c:pt>
                <c:pt idx="3">
                  <c:v>Others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28</c:v>
                </c:pt>
                <c:pt idx="1">
                  <c:v>23</c:v>
                </c:pt>
                <c:pt idx="2">
                  <c:v>101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44-4526-BBD5-53C44D3C776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9947920767716534"/>
          <c:y val="0.18314873381220881"/>
          <c:w val="0.39114579232283464"/>
          <c:h val="0.713917278917490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BEE-42EE-A51F-1B4A8E27FF9A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BEE-42EE-A51F-1B4A8E27FF9A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BEE-42EE-A51F-1B4A8E27FF9A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ABEE-42EE-A51F-1B4A8E27FF9A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ABEE-42EE-A51F-1B4A8E27FF9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5000-10000</c:v>
                </c:pt>
                <c:pt idx="1">
                  <c:v>10000-15000</c:v>
                </c:pt>
                <c:pt idx="2">
                  <c:v>15000-20000</c:v>
                </c:pt>
                <c:pt idx="3">
                  <c:v>over 20000</c:v>
                </c:pt>
                <c:pt idx="4">
                  <c:v>too high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84</c:v>
                </c:pt>
                <c:pt idx="1">
                  <c:v>27</c:v>
                </c:pt>
                <c:pt idx="2">
                  <c:v>9</c:v>
                </c:pt>
                <c:pt idx="3">
                  <c:v>3</c:v>
                </c:pt>
                <c:pt idx="4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FA-4545-84FF-F48C2DC7BCF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417-4FEE-AAE7-DB1249A65ABF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417-4FEE-AAE7-DB1249A65AB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online</c:v>
                </c:pt>
                <c:pt idx="1">
                  <c:v>offline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61</c:v>
                </c:pt>
                <c:pt idx="1">
                  <c:v>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25-4398-A00A-ACC109ED83D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175ED7-E2F2-4771-8852-B44BC5E82E03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D2FC97FA-C853-4A6C-80EC-0FC6FC16C479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>
              <a:solidFill>
                <a:schemeClr val="bg1">
                  <a:lumMod val="95000"/>
                </a:schemeClr>
              </a:solidFill>
            </a:rPr>
            <a:t>     Being able to remotely control domestic appliance as well as doors</a:t>
          </a:r>
          <a:endParaRPr lang="zh-CN" altLang="en-US" sz="2800" dirty="0">
            <a:solidFill>
              <a:schemeClr val="bg1">
                <a:lumMod val="95000"/>
              </a:schemeClr>
            </a:solidFill>
          </a:endParaRPr>
        </a:p>
      </dgm:t>
    </dgm:pt>
    <dgm:pt modelId="{8B02E058-B727-4910-B47E-D4F66813F751}" type="parTrans" cxnId="{B3E173C6-7EDE-4E88-944E-7ABA22612D5D}">
      <dgm:prSet/>
      <dgm:spPr/>
      <dgm:t>
        <a:bodyPr/>
        <a:lstStyle/>
        <a:p>
          <a:endParaRPr lang="zh-CN" altLang="en-US"/>
        </a:p>
      </dgm:t>
    </dgm:pt>
    <dgm:pt modelId="{A532DA11-2E6D-4F10-B78D-83C492189863}" type="sibTrans" cxnId="{B3E173C6-7EDE-4E88-944E-7ABA22612D5D}">
      <dgm:prSet/>
      <dgm:spPr/>
      <dgm:t>
        <a:bodyPr/>
        <a:lstStyle/>
        <a:p>
          <a:endParaRPr lang="zh-CN" altLang="en-US"/>
        </a:p>
      </dgm:t>
    </dgm:pt>
    <dgm:pt modelId="{436AB149-36FA-4FAD-8541-9DBEDC806ECE}">
      <dgm:prSet phldrT="[文本]" custT="1"/>
      <dgm:spPr/>
      <dgm:t>
        <a:bodyPr/>
        <a:lstStyle/>
        <a:p>
          <a:pPr>
            <a:buFontTx/>
            <a:buNone/>
          </a:pPr>
          <a:r>
            <a:rPr lang="en-US" altLang="en-US" sz="2400" dirty="0"/>
            <a:t>   More gentle...</a:t>
          </a:r>
          <a:r>
            <a:rPr lang="zh-CN" altLang="en-US" sz="2400" dirty="0"/>
            <a:t>（</a:t>
          </a:r>
          <a:r>
            <a:rPr lang="en-US" altLang="en-US" sz="2400" dirty="0"/>
            <a:t>what I think is that the robot can be fixed onto the user's body so that it can move in the same rhythm as the body)</a:t>
          </a:r>
          <a:endParaRPr lang="zh-CN" altLang="en-US" sz="2400" dirty="0"/>
        </a:p>
      </dgm:t>
    </dgm:pt>
    <dgm:pt modelId="{ECB6397B-970D-49FE-8642-CB6F4EE0F4E3}" type="parTrans" cxnId="{B74D6067-0DA7-45A5-9D08-2B697345B53B}">
      <dgm:prSet/>
      <dgm:spPr/>
      <dgm:t>
        <a:bodyPr/>
        <a:lstStyle/>
        <a:p>
          <a:endParaRPr lang="zh-CN" altLang="en-US"/>
        </a:p>
      </dgm:t>
    </dgm:pt>
    <dgm:pt modelId="{7EA61A7F-952B-4D98-AFD4-59DCB81F22F0}" type="sibTrans" cxnId="{B74D6067-0DA7-45A5-9D08-2B697345B53B}">
      <dgm:prSet/>
      <dgm:spPr/>
      <dgm:t>
        <a:bodyPr/>
        <a:lstStyle/>
        <a:p>
          <a:endParaRPr lang="zh-CN" altLang="en-US"/>
        </a:p>
      </dgm:t>
    </dgm:pt>
    <dgm:pt modelId="{82A37D4B-7BCC-4C39-ADFE-85ADBA9468F2}">
      <dgm:prSet phldrT="[文本]"/>
      <dgm:spPr/>
      <dgm:t>
        <a:bodyPr/>
        <a:lstStyle/>
        <a:p>
          <a:r>
            <a:rPr lang="en-US" dirty="0"/>
            <a:t>    Cleaning the mouth of the user after he or she is full.</a:t>
          </a:r>
          <a:endParaRPr lang="zh-CN" altLang="en-US" dirty="0"/>
        </a:p>
      </dgm:t>
    </dgm:pt>
    <dgm:pt modelId="{D32ED088-D1D5-438D-B5EC-71C56DB19E28}" type="parTrans" cxnId="{59475F61-25E7-458C-ACD7-8C29B86BF3FF}">
      <dgm:prSet/>
      <dgm:spPr/>
      <dgm:t>
        <a:bodyPr/>
        <a:lstStyle/>
        <a:p>
          <a:endParaRPr lang="zh-CN" altLang="en-US"/>
        </a:p>
      </dgm:t>
    </dgm:pt>
    <dgm:pt modelId="{F2641309-73CB-46F2-9A25-BC37E2EC05C4}" type="sibTrans" cxnId="{59475F61-25E7-458C-ACD7-8C29B86BF3FF}">
      <dgm:prSet/>
      <dgm:spPr/>
      <dgm:t>
        <a:bodyPr/>
        <a:lstStyle/>
        <a:p>
          <a:endParaRPr lang="zh-CN" altLang="en-US"/>
        </a:p>
      </dgm:t>
    </dgm:pt>
    <dgm:pt modelId="{6930F0BE-936E-4D10-B811-3DB2ED2E92B5}">
      <dgm:prSet phldrT="[文本]" custT="1"/>
      <dgm:spPr/>
      <dgm:t>
        <a:bodyPr/>
        <a:lstStyle/>
        <a:p>
          <a:pPr>
            <a:buNone/>
          </a:pPr>
          <a:r>
            <a:rPr lang="en-US" sz="2800" dirty="0"/>
            <a:t>   It would be better if it can walk...</a:t>
          </a:r>
          <a:endParaRPr lang="zh-CN" altLang="en-US" sz="2800" dirty="0"/>
        </a:p>
      </dgm:t>
    </dgm:pt>
    <dgm:pt modelId="{FBB581AF-3883-48A2-B585-C97420BDD3D9}" type="parTrans" cxnId="{4014BFA2-2F24-4584-9289-D4A724AC8A3E}">
      <dgm:prSet/>
      <dgm:spPr/>
      <dgm:t>
        <a:bodyPr/>
        <a:lstStyle/>
        <a:p>
          <a:endParaRPr lang="zh-CN" altLang="en-US"/>
        </a:p>
      </dgm:t>
    </dgm:pt>
    <dgm:pt modelId="{162596A6-F41A-484A-A2D7-942CD237D479}" type="sibTrans" cxnId="{4014BFA2-2F24-4584-9289-D4A724AC8A3E}">
      <dgm:prSet/>
      <dgm:spPr/>
      <dgm:t>
        <a:bodyPr/>
        <a:lstStyle/>
        <a:p>
          <a:endParaRPr lang="zh-CN" altLang="en-US"/>
        </a:p>
      </dgm:t>
    </dgm:pt>
    <dgm:pt modelId="{ABEC04D1-5A0F-4988-9410-2C0D66BAB1A0}" type="pres">
      <dgm:prSet presAssocID="{84175ED7-E2F2-4771-8852-B44BC5E82E03}" presName="linear" presStyleCnt="0">
        <dgm:presLayoutVars>
          <dgm:animLvl val="lvl"/>
          <dgm:resizeHandles val="exact"/>
        </dgm:presLayoutVars>
      </dgm:prSet>
      <dgm:spPr/>
    </dgm:pt>
    <dgm:pt modelId="{3781DDBD-F9DB-49C7-B18A-32791B22C592}" type="pres">
      <dgm:prSet presAssocID="{D2FC97FA-C853-4A6C-80EC-0FC6FC16C479}" presName="parentText" presStyleLbl="node1" presStyleIdx="0" presStyleCnt="2" custScaleY="38025">
        <dgm:presLayoutVars>
          <dgm:chMax val="0"/>
          <dgm:bulletEnabled val="1"/>
        </dgm:presLayoutVars>
      </dgm:prSet>
      <dgm:spPr/>
    </dgm:pt>
    <dgm:pt modelId="{71AF27B9-C539-4FCA-9868-10B8591D592F}" type="pres">
      <dgm:prSet presAssocID="{D2FC97FA-C853-4A6C-80EC-0FC6FC16C479}" presName="childText" presStyleLbl="revTx" presStyleIdx="0" presStyleCnt="2" custScaleY="86063">
        <dgm:presLayoutVars>
          <dgm:bulletEnabled val="1"/>
        </dgm:presLayoutVars>
      </dgm:prSet>
      <dgm:spPr/>
    </dgm:pt>
    <dgm:pt modelId="{7E52DA73-CA33-470D-A8E0-06ADFD2F3741}" type="pres">
      <dgm:prSet presAssocID="{82A37D4B-7BCC-4C39-ADFE-85ADBA9468F2}" presName="parentText" presStyleLbl="node1" presStyleIdx="1" presStyleCnt="2" custScaleY="30620">
        <dgm:presLayoutVars>
          <dgm:chMax val="0"/>
          <dgm:bulletEnabled val="1"/>
        </dgm:presLayoutVars>
      </dgm:prSet>
      <dgm:spPr/>
    </dgm:pt>
    <dgm:pt modelId="{4DB5AC7B-2983-4088-8137-8E3076ACBA82}" type="pres">
      <dgm:prSet presAssocID="{82A37D4B-7BCC-4C39-ADFE-85ADBA9468F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8ED6D02-4F56-4A96-B1FF-4559211DBF54}" type="presOf" srcId="{D2FC97FA-C853-4A6C-80EC-0FC6FC16C479}" destId="{3781DDBD-F9DB-49C7-B18A-32791B22C592}" srcOrd="0" destOrd="0" presId="urn:microsoft.com/office/officeart/2005/8/layout/vList2"/>
    <dgm:cxn modelId="{92EB0460-8568-453C-87D5-AE8D22C05068}" type="presOf" srcId="{84175ED7-E2F2-4771-8852-B44BC5E82E03}" destId="{ABEC04D1-5A0F-4988-9410-2C0D66BAB1A0}" srcOrd="0" destOrd="0" presId="urn:microsoft.com/office/officeart/2005/8/layout/vList2"/>
    <dgm:cxn modelId="{59475F61-25E7-458C-ACD7-8C29B86BF3FF}" srcId="{84175ED7-E2F2-4771-8852-B44BC5E82E03}" destId="{82A37D4B-7BCC-4C39-ADFE-85ADBA9468F2}" srcOrd="1" destOrd="0" parTransId="{D32ED088-D1D5-438D-B5EC-71C56DB19E28}" sibTransId="{F2641309-73CB-46F2-9A25-BC37E2EC05C4}"/>
    <dgm:cxn modelId="{B74D6067-0DA7-45A5-9D08-2B697345B53B}" srcId="{D2FC97FA-C853-4A6C-80EC-0FC6FC16C479}" destId="{436AB149-36FA-4FAD-8541-9DBEDC806ECE}" srcOrd="0" destOrd="0" parTransId="{ECB6397B-970D-49FE-8642-CB6F4EE0F4E3}" sibTransId="{7EA61A7F-952B-4D98-AFD4-59DCB81F22F0}"/>
    <dgm:cxn modelId="{4014BFA2-2F24-4584-9289-D4A724AC8A3E}" srcId="{82A37D4B-7BCC-4C39-ADFE-85ADBA9468F2}" destId="{6930F0BE-936E-4D10-B811-3DB2ED2E92B5}" srcOrd="0" destOrd="0" parTransId="{FBB581AF-3883-48A2-B585-C97420BDD3D9}" sibTransId="{162596A6-F41A-484A-A2D7-942CD237D479}"/>
    <dgm:cxn modelId="{6E6AB8A9-7D1A-4D51-A535-10EFA4BE6444}" type="presOf" srcId="{436AB149-36FA-4FAD-8541-9DBEDC806ECE}" destId="{71AF27B9-C539-4FCA-9868-10B8591D592F}" srcOrd="0" destOrd="0" presId="urn:microsoft.com/office/officeart/2005/8/layout/vList2"/>
    <dgm:cxn modelId="{1FE821BB-5B1D-4416-8F2E-04AF569CE393}" type="presOf" srcId="{6930F0BE-936E-4D10-B811-3DB2ED2E92B5}" destId="{4DB5AC7B-2983-4088-8137-8E3076ACBA82}" srcOrd="0" destOrd="0" presId="urn:microsoft.com/office/officeart/2005/8/layout/vList2"/>
    <dgm:cxn modelId="{B3E173C6-7EDE-4E88-944E-7ABA22612D5D}" srcId="{84175ED7-E2F2-4771-8852-B44BC5E82E03}" destId="{D2FC97FA-C853-4A6C-80EC-0FC6FC16C479}" srcOrd="0" destOrd="0" parTransId="{8B02E058-B727-4910-B47E-D4F66813F751}" sibTransId="{A532DA11-2E6D-4F10-B78D-83C492189863}"/>
    <dgm:cxn modelId="{ABD3B1D0-6F5C-4ED9-8673-E9D8D56D43E8}" type="presOf" srcId="{82A37D4B-7BCC-4C39-ADFE-85ADBA9468F2}" destId="{7E52DA73-CA33-470D-A8E0-06ADFD2F3741}" srcOrd="0" destOrd="0" presId="urn:microsoft.com/office/officeart/2005/8/layout/vList2"/>
    <dgm:cxn modelId="{36241E77-8058-476F-8FF4-FF788F4A940A}" type="presParOf" srcId="{ABEC04D1-5A0F-4988-9410-2C0D66BAB1A0}" destId="{3781DDBD-F9DB-49C7-B18A-32791B22C592}" srcOrd="0" destOrd="0" presId="urn:microsoft.com/office/officeart/2005/8/layout/vList2"/>
    <dgm:cxn modelId="{4EFFF336-7D98-43F2-9E1D-E4FC81213FCB}" type="presParOf" srcId="{ABEC04D1-5A0F-4988-9410-2C0D66BAB1A0}" destId="{71AF27B9-C539-4FCA-9868-10B8591D592F}" srcOrd="1" destOrd="0" presId="urn:microsoft.com/office/officeart/2005/8/layout/vList2"/>
    <dgm:cxn modelId="{1571AA04-41D5-45AA-8D3F-25237B770476}" type="presParOf" srcId="{ABEC04D1-5A0F-4988-9410-2C0D66BAB1A0}" destId="{7E52DA73-CA33-470D-A8E0-06ADFD2F3741}" srcOrd="2" destOrd="0" presId="urn:microsoft.com/office/officeart/2005/8/layout/vList2"/>
    <dgm:cxn modelId="{27A6D061-C119-48BC-B71F-A2F48F04587F}" type="presParOf" srcId="{ABEC04D1-5A0F-4988-9410-2C0D66BAB1A0}" destId="{4DB5AC7B-2983-4088-8137-8E3076ACBA8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1DDBD-F9DB-49C7-B18A-32791B22C592}">
      <dsp:nvSpPr>
        <dsp:cNvPr id="0" name=""/>
        <dsp:cNvSpPr/>
      </dsp:nvSpPr>
      <dsp:spPr>
        <a:xfrm>
          <a:off x="0" y="5743"/>
          <a:ext cx="9864436" cy="1427437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>
                  <a:lumMod val="95000"/>
                </a:schemeClr>
              </a:solidFill>
            </a:rPr>
            <a:t>     Being able to remotely control domestic appliance as well as doors</a:t>
          </a:r>
          <a:endParaRPr lang="zh-CN" altLang="en-US" sz="28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69682" y="75425"/>
        <a:ext cx="9725072" cy="1288073"/>
      </dsp:txXfrm>
    </dsp:sp>
    <dsp:sp modelId="{71AF27B9-C539-4FCA-9868-10B8591D592F}">
      <dsp:nvSpPr>
        <dsp:cNvPr id="0" name=""/>
        <dsp:cNvSpPr/>
      </dsp:nvSpPr>
      <dsp:spPr>
        <a:xfrm>
          <a:off x="0" y="1433180"/>
          <a:ext cx="9864436" cy="883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196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en-US" altLang="en-US" sz="2400" kern="1200" dirty="0"/>
            <a:t>   More gentle...</a:t>
          </a:r>
          <a:r>
            <a:rPr lang="zh-CN" altLang="en-US" sz="2400" kern="1200" dirty="0"/>
            <a:t>（</a:t>
          </a:r>
          <a:r>
            <a:rPr lang="en-US" altLang="en-US" sz="2400" kern="1200" dirty="0"/>
            <a:t>what I think is that the robot can be fixed onto the user's body so that it can move in the same rhythm as the body)</a:t>
          </a:r>
          <a:endParaRPr lang="zh-CN" altLang="en-US" sz="2400" kern="1200" dirty="0"/>
        </a:p>
      </dsp:txBody>
      <dsp:txXfrm>
        <a:off x="0" y="1433180"/>
        <a:ext cx="9864436" cy="883626"/>
      </dsp:txXfrm>
    </dsp:sp>
    <dsp:sp modelId="{7E52DA73-CA33-470D-A8E0-06ADFD2F3741}">
      <dsp:nvSpPr>
        <dsp:cNvPr id="0" name=""/>
        <dsp:cNvSpPr/>
      </dsp:nvSpPr>
      <dsp:spPr>
        <a:xfrm>
          <a:off x="0" y="2316806"/>
          <a:ext cx="9864436" cy="1149457"/>
        </a:xfrm>
        <a:prstGeom prst="round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    Cleaning the mouth of the user after he or she is full.</a:t>
          </a:r>
          <a:endParaRPr lang="zh-CN" altLang="en-US" sz="3100" kern="1200" dirty="0"/>
        </a:p>
      </dsp:txBody>
      <dsp:txXfrm>
        <a:off x="56112" y="2372918"/>
        <a:ext cx="9752212" cy="1037233"/>
      </dsp:txXfrm>
    </dsp:sp>
    <dsp:sp modelId="{4DB5AC7B-2983-4088-8137-8E3076ACBA82}">
      <dsp:nvSpPr>
        <dsp:cNvPr id="0" name=""/>
        <dsp:cNvSpPr/>
      </dsp:nvSpPr>
      <dsp:spPr>
        <a:xfrm>
          <a:off x="0" y="3466264"/>
          <a:ext cx="9864436" cy="1026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196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800" kern="1200" dirty="0"/>
            <a:t>   It would be better if it can walk...</a:t>
          </a:r>
          <a:endParaRPr lang="zh-CN" altLang="en-US" sz="2800" kern="1200" dirty="0"/>
        </a:p>
      </dsp:txBody>
      <dsp:txXfrm>
        <a:off x="0" y="3466264"/>
        <a:ext cx="9864436" cy="1026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0F618-9133-4EF6-AF5F-AD9C4A8D9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990477-30C9-46EA-8A5E-D2472B2FD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47D762-7917-4E97-BD3A-53A16244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7828-250E-47A3-8CD6-3FADF558A01A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EF3B88-7A9E-4C80-92AC-B9882B77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691AA0-B931-47EF-911B-696A1318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B0D7-4D47-465F-BA95-4A05D17B7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23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B583E-08AD-4928-A122-0EF5769D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75E021-0713-4846-9425-EE8E4337E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4E771-8D2E-4CE2-9DFB-7BE06341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7828-250E-47A3-8CD6-3FADF558A01A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9DCFF3-16FC-4B06-A968-B818A3A54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89D41-D2A2-4C5F-87FA-7AD43FA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B0D7-4D47-465F-BA95-4A05D17B7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3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43FBD8-0619-4FBF-825C-3CD0E0D5D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0D5FFF-1EAB-4FF3-8273-8E01614FD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653525-B296-4C75-81F1-C4F7E482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7828-250E-47A3-8CD6-3FADF558A01A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590F9B-90E9-4A3C-8F83-B503A5A29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61E41-65AF-4E16-94B7-DA09DB38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B0D7-4D47-465F-BA95-4A05D17B7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33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20867-1355-4CDB-9D1E-90DFDC0A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19FBE8-8572-49A8-A2EC-1B4678EA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68B4F-FAA6-46C8-8B54-9DE77712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7828-250E-47A3-8CD6-3FADF558A01A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A11E93-41DC-4CEC-BF49-529B3477E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6159D-DE7A-4729-9EE9-E501B6B8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B0D7-4D47-465F-BA95-4A05D17B7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92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A3E7F-3883-4DCD-9513-D432F567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D77E4E-0369-4401-A66B-800AF6DBA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17E45B-238F-461B-A97B-F6FD5B287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7828-250E-47A3-8CD6-3FADF558A01A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F6BAA5-BF5E-46D0-9BFC-21015464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14C9B0-903C-469E-A36A-A71A1D71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B0D7-4D47-465F-BA95-4A05D17B7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88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606AD-0031-4416-A216-5DB2DAD9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0A626-0D77-4CCD-BBA6-B375E7B4D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A78872-34C2-4A2B-BD6F-C469D91AF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50889E-DD9B-4FD5-93D4-95BBEB25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7828-250E-47A3-8CD6-3FADF558A01A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1C22A7-5832-451F-932F-DECB1589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39F2CA-398C-46A1-98D0-F80A3EACE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B0D7-4D47-465F-BA95-4A05D17B7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76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BACEC-B9FA-42F3-B911-A7AEC7E3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764C54-6C77-4B81-88C9-4D64E8167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ADC5F6-EC03-44AF-9C26-714138CC3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7BD437-C6F9-4978-B149-E30C45EBC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FF930A-81C6-4C92-BED0-4D64FFD02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00B00A-870D-47FD-BA79-BF42E0ABA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7828-250E-47A3-8CD6-3FADF558A01A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F52C71-2134-42FC-BB69-D080B3F9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8A4F9B-3761-4932-B0EA-594772A4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B0D7-4D47-465F-BA95-4A05D17B7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62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5A2AC-ADA1-4DF0-8944-3FCFCD1F6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9FED57-1FB7-4E9B-8AC3-ADA95B00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7828-250E-47A3-8CD6-3FADF558A01A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755017-83A5-4007-B1BB-C8BCB974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80F000-FE00-4566-9B97-249D1F8D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B0D7-4D47-465F-BA95-4A05D17B7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57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9A6EC9-5C8F-486B-AAD2-A0BA2E15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7828-250E-47A3-8CD6-3FADF558A01A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287522-08AA-4241-9F3C-A7FF251B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7B5242-37C8-42F6-A227-B481C6C11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B0D7-4D47-465F-BA95-4A05D17B7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10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A0923-E3AC-4250-AB1A-D00D5066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3994CC-DB01-4BE9-A111-C46AC6BD1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D82B5C-ECE8-4F46-8FAF-F644A3A35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75B69B-B3CB-448A-8BED-3BF85D8C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7828-250E-47A3-8CD6-3FADF558A01A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0251-1C18-44E3-BB16-354EA2A0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113777-FD24-427E-BCA2-AF8A8796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B0D7-4D47-465F-BA95-4A05D17B7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54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615FF-02BE-4281-A70C-AFC08802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8791C8-6300-44BB-AB9F-99EED0F1D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FCCF1D-DC96-40FB-8FCD-EC8503AF8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8D01F1-CB85-4F8B-8C4D-E5D7F3177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7828-250E-47A3-8CD6-3FADF558A01A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3FDE4A-3D47-41B9-8D93-65E4058D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8699A1-367B-4DC8-BFEF-7CE3559E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B0D7-4D47-465F-BA95-4A05D17B7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25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C2625F-FF21-445F-A68C-276816EC4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6EDF14-1073-455A-9BCE-3DA8B648D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965875-7202-4D29-AC0E-2F5159387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67828-250E-47A3-8CD6-3FADF558A01A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30C153-5EF5-4E67-95AF-F242609E6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17A118-2308-41A6-B850-54F137B78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2B0D7-4D47-465F-BA95-4A05D17B7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84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4AD21-43E8-4F7C-B213-5E1CC0F93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8699" y="1453227"/>
            <a:ext cx="8986982" cy="3574473"/>
          </a:xfrm>
        </p:spPr>
        <p:txBody>
          <a:bodyPr>
            <a:noAutofit/>
          </a:bodyPr>
          <a:lstStyle/>
          <a:p>
            <a:r>
              <a:rPr lang="en-US" altLang="zh-CN" sz="5400" dirty="0">
                <a:solidFill>
                  <a:schemeClr val="accent4"/>
                </a:solidFill>
                <a:latin typeface="Britannic Bold" panose="020B0903060703020204" pitchFamily="34" charset="0"/>
              </a:rPr>
              <a:t>SU</a:t>
            </a:r>
            <a:r>
              <a:rPr lang="en-US" altLang="zh-CN" dirty="0">
                <a:solidFill>
                  <a:schemeClr val="accent4"/>
                </a:solidFill>
                <a:latin typeface="Britannic Bold" panose="020B0903060703020204" pitchFamily="34" charset="0"/>
              </a:rPr>
              <a:t>RV</a:t>
            </a:r>
            <a:r>
              <a:rPr lang="en-US" altLang="zh-CN" sz="5400" dirty="0">
                <a:solidFill>
                  <a:schemeClr val="accent4"/>
                </a:solidFill>
                <a:latin typeface="Britannic Bold" panose="020B0903060703020204" pitchFamily="34" charset="0"/>
              </a:rPr>
              <a:t>EY</a:t>
            </a:r>
            <a:r>
              <a:rPr lang="en-US" altLang="zh-CN" sz="6600" dirty="0">
                <a:solidFill>
                  <a:srgbClr val="C00000"/>
                </a:solidFill>
                <a:latin typeface="Britannic Bold" panose="020B0903060703020204" pitchFamily="34" charset="0"/>
              </a:rPr>
              <a:t> </a:t>
            </a:r>
            <a:br>
              <a:rPr lang="en-US" altLang="zh-CN" sz="6600" dirty="0">
                <a:latin typeface="Britannic Bold" panose="020B0903060703020204" pitchFamily="34" charset="0"/>
              </a:rPr>
            </a:br>
            <a:r>
              <a:rPr lang="en-US" altLang="zh-CN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Britannic Bold" panose="020B0903060703020204" pitchFamily="34" charset="0"/>
              </a:rPr>
              <a:t>ON</a:t>
            </a:r>
            <a:r>
              <a:rPr lang="en-US" altLang="zh-CN" sz="6600" dirty="0">
                <a:latin typeface="Britannic Bold" panose="020B0903060703020204" pitchFamily="34" charset="0"/>
              </a:rPr>
              <a:t> </a:t>
            </a:r>
            <a:br>
              <a:rPr lang="en-US" altLang="zh-CN" sz="6600" dirty="0">
                <a:latin typeface="Britannic Bold" panose="020B0903060703020204" pitchFamily="34" charset="0"/>
              </a:rPr>
            </a:br>
            <a:r>
              <a:rPr lang="en-US" altLang="zh-CN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Britannic Bold" panose="020B0903060703020204" pitchFamily="34" charset="0"/>
              </a:rPr>
              <a:t>THE</a:t>
            </a:r>
            <a:r>
              <a:rPr lang="en-US" altLang="zh-CN" sz="5400" dirty="0">
                <a:latin typeface="Britannic Bold" panose="020B0903060703020204" pitchFamily="34" charset="0"/>
              </a:rPr>
              <a:t> </a:t>
            </a:r>
            <a:r>
              <a:rPr lang="en-US" altLang="zh-CN" sz="6600" dirty="0">
                <a:latin typeface="Britannic Bold" panose="020B0903060703020204" pitchFamily="34" charset="0"/>
              </a:rPr>
              <a:t>PRO</a:t>
            </a:r>
            <a:r>
              <a:rPr lang="en-US" altLang="zh-CN" sz="8000" dirty="0">
                <a:latin typeface="Britannic Bold" panose="020B0903060703020204" pitchFamily="34" charset="0"/>
              </a:rPr>
              <a:t>SP</a:t>
            </a:r>
            <a:r>
              <a:rPr lang="en-US" altLang="zh-CN" sz="6600" dirty="0">
                <a:latin typeface="Britannic Bold" panose="020B0903060703020204" pitchFamily="34" charset="0"/>
              </a:rPr>
              <a:t>ECT</a:t>
            </a:r>
            <a:r>
              <a:rPr lang="en-US" altLang="zh-CN" sz="5400" dirty="0">
                <a:latin typeface="Britannic Bold" panose="020B0903060703020204" pitchFamily="34" charset="0"/>
              </a:rPr>
              <a:t> </a:t>
            </a:r>
            <a:r>
              <a:rPr lang="en-US" altLang="zh-CN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Britannic Bold" panose="020B0903060703020204" pitchFamily="34" charset="0"/>
              </a:rPr>
              <a:t>OF</a:t>
            </a:r>
            <a:br>
              <a:rPr lang="en-US" altLang="zh-CN" sz="4800" dirty="0">
                <a:latin typeface="Britannic Bold" panose="020B0903060703020204" pitchFamily="34" charset="0"/>
              </a:rPr>
            </a:br>
            <a:r>
              <a:rPr lang="en-US" altLang="zh-CN" sz="6600" dirty="0">
                <a:latin typeface="Britannic Bold" panose="020B0903060703020204" pitchFamily="34" charset="0"/>
              </a:rPr>
              <a:t> </a:t>
            </a:r>
            <a:r>
              <a:rPr lang="en-US" altLang="zh-CN" sz="4800" dirty="0">
                <a:solidFill>
                  <a:schemeClr val="accent1">
                    <a:lumMod val="75000"/>
                  </a:schemeClr>
                </a:solidFill>
                <a:latin typeface="Britannic Bold" panose="020B0903060703020204" pitchFamily="34" charset="0"/>
              </a:rPr>
              <a:t>FE</a:t>
            </a:r>
            <a:r>
              <a:rPr lang="en-US" altLang="zh-CN" sz="5400" dirty="0">
                <a:solidFill>
                  <a:schemeClr val="accent1">
                    <a:lumMod val="75000"/>
                  </a:schemeClr>
                </a:solidFill>
                <a:latin typeface="Britannic Bold" panose="020B0903060703020204" pitchFamily="34" charset="0"/>
              </a:rPr>
              <a:t>E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Britannic Bold" panose="020B0903060703020204" pitchFamily="34" charset="0"/>
              </a:rPr>
              <a:t>DI</a:t>
            </a:r>
            <a:r>
              <a:rPr lang="en-US" altLang="zh-CN" sz="6600" dirty="0">
                <a:solidFill>
                  <a:schemeClr val="accent1">
                    <a:lumMod val="75000"/>
                  </a:schemeClr>
                </a:solidFill>
                <a:latin typeface="Britannic Bold" panose="020B0903060703020204" pitchFamily="34" charset="0"/>
              </a:rPr>
              <a:t>NG</a:t>
            </a:r>
            <a:r>
              <a:rPr lang="en-US" altLang="zh-CN" sz="6600" dirty="0">
                <a:solidFill>
                  <a:schemeClr val="accent4"/>
                </a:solidFill>
                <a:latin typeface="Britannic Bold" panose="020B0903060703020204" pitchFamily="34" charset="0"/>
              </a:rPr>
              <a:t> </a:t>
            </a:r>
            <a:r>
              <a:rPr lang="en-US" altLang="zh-CN" sz="6600" dirty="0">
                <a:solidFill>
                  <a:schemeClr val="tx1">
                    <a:lumMod val="50000"/>
                    <a:lumOff val="50000"/>
                  </a:schemeClr>
                </a:solidFill>
                <a:latin typeface="Britannic Bold" panose="020B0903060703020204" pitchFamily="34" charset="0"/>
              </a:rPr>
              <a:t>R</a:t>
            </a:r>
            <a:r>
              <a:rPr lang="en-US" altLang="zh-CN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Britannic Bold" panose="020B0903060703020204" pitchFamily="34" charset="0"/>
              </a:rPr>
              <a:t>O</a:t>
            </a:r>
            <a:r>
              <a:rPr lang="en-US" altLang="zh-CN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Britannic Bold" panose="020B0903060703020204" pitchFamily="34" charset="0"/>
              </a:rPr>
              <a:t>B</a:t>
            </a:r>
            <a:r>
              <a:rPr lang="en-US" altLang="zh-CN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Britannic Bold" panose="020B0903060703020204" pitchFamily="34" charset="0"/>
              </a:rPr>
              <a:t>OT</a:t>
            </a:r>
            <a:endParaRPr lang="zh-CN" altLang="en-US" sz="6600" dirty="0">
              <a:solidFill>
                <a:schemeClr val="tx1">
                  <a:lumMod val="50000"/>
                  <a:lumOff val="50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A74E38E-C2ED-4733-BF4B-56751B7F09C1}"/>
              </a:ext>
            </a:extLst>
          </p:cNvPr>
          <p:cNvSpPr/>
          <p:nvPr/>
        </p:nvSpPr>
        <p:spPr>
          <a:xfrm>
            <a:off x="3826009" y="235182"/>
            <a:ext cx="6010564" cy="6010564"/>
          </a:xfrm>
          <a:prstGeom prst="ellipse">
            <a:avLst/>
          </a:prstGeom>
          <a:noFill/>
          <a:ln w="1016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E31148E-AD67-497C-87B2-6EB6D025EDCE}"/>
              </a:ext>
            </a:extLst>
          </p:cNvPr>
          <p:cNvCxnSpPr>
            <a:cxnSpLocks/>
          </p:cNvCxnSpPr>
          <p:nvPr/>
        </p:nvCxnSpPr>
        <p:spPr>
          <a:xfrm>
            <a:off x="9643621" y="3930977"/>
            <a:ext cx="1168923" cy="311085"/>
          </a:xfrm>
          <a:prstGeom prst="line">
            <a:avLst/>
          </a:prstGeom>
          <a:ln w="254000" cmpd="thickThin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92EC4AC-B708-48D5-BB72-29B25A285A8F}"/>
              </a:ext>
            </a:extLst>
          </p:cNvPr>
          <p:cNvCxnSpPr>
            <a:cxnSpLocks/>
          </p:cNvCxnSpPr>
          <p:nvPr/>
        </p:nvCxnSpPr>
        <p:spPr>
          <a:xfrm flipV="1">
            <a:off x="1578904" y="5027700"/>
            <a:ext cx="2542268" cy="1621655"/>
          </a:xfrm>
          <a:prstGeom prst="line">
            <a:avLst/>
          </a:prstGeom>
          <a:ln w="254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9EC3537-DAE5-4335-87E5-8C988A11A1DD}"/>
              </a:ext>
            </a:extLst>
          </p:cNvPr>
          <p:cNvCxnSpPr>
            <a:cxnSpLocks/>
          </p:cNvCxnSpPr>
          <p:nvPr/>
        </p:nvCxnSpPr>
        <p:spPr>
          <a:xfrm>
            <a:off x="3744013" y="2573518"/>
            <a:ext cx="1205059" cy="347220"/>
          </a:xfrm>
          <a:prstGeom prst="line">
            <a:avLst/>
          </a:prstGeom>
          <a:ln w="254000" cmpd="thickThin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29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F8C02A5-3B34-4071-9DA4-6B84609F9B58}"/>
              </a:ext>
            </a:extLst>
          </p:cNvPr>
          <p:cNvCxnSpPr>
            <a:cxnSpLocks/>
          </p:cNvCxnSpPr>
          <p:nvPr/>
        </p:nvCxnSpPr>
        <p:spPr>
          <a:xfrm flipH="1">
            <a:off x="33" y="3159428"/>
            <a:ext cx="6982658" cy="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A6AA182-3DE7-49AE-A059-2DA300000111}"/>
              </a:ext>
            </a:extLst>
          </p:cNvPr>
          <p:cNvCxnSpPr>
            <a:cxnSpLocks/>
          </p:cNvCxnSpPr>
          <p:nvPr/>
        </p:nvCxnSpPr>
        <p:spPr>
          <a:xfrm flipH="1">
            <a:off x="6810066" y="1902553"/>
            <a:ext cx="2001425" cy="2172643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4FE74C5F-C5DF-4BCD-92C2-BD94B32E3A68}"/>
              </a:ext>
            </a:extLst>
          </p:cNvPr>
          <p:cNvSpPr/>
          <p:nvPr/>
        </p:nvSpPr>
        <p:spPr>
          <a:xfrm>
            <a:off x="431936" y="1902553"/>
            <a:ext cx="12011622" cy="1857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SUPPOSE</a:t>
            </a:r>
            <a:r>
              <a:rPr lang="en-US" altLang="zh-CN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THAT YOU OR YOUR FAMILY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ARE NOT ABLE TO TAKE CARE OF YOUR DIET,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WHAT DO YOU </a:t>
            </a:r>
            <a:r>
              <a:rPr lang="en-US" altLang="zh-CN" sz="28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THINK ABOUT </a:t>
            </a:r>
            <a:r>
              <a:rPr lang="en-US" altLang="zh-CN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A FEEDING ROBOT FIXED ON THE TABLE?</a:t>
            </a:r>
          </a:p>
        </p:txBody>
      </p:sp>
    </p:spTree>
    <p:extLst>
      <p:ext uri="{BB962C8B-B14F-4D97-AF65-F5344CB8AC3E}">
        <p14:creationId xmlns:p14="http://schemas.microsoft.com/office/powerpoint/2010/main" val="133327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1200">
        <p14:ferris dir="l"/>
      </p:transition>
    </mc:Choice>
    <mc:Fallback xmlns="">
      <p:transition advClick="0" advTm="12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FE74C5F-C5DF-4BCD-92C2-BD94B32E3A68}"/>
              </a:ext>
            </a:extLst>
          </p:cNvPr>
          <p:cNvSpPr/>
          <p:nvPr/>
        </p:nvSpPr>
        <p:spPr>
          <a:xfrm>
            <a:off x="199802" y="495448"/>
            <a:ext cx="114380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SUPPOSE THAT YOU OR YOUR FAMILY ARE NOT ABLE TO TAKE CARE OF YOUR DIET,</a:t>
            </a:r>
          </a:p>
          <a:p>
            <a:r>
              <a:rPr lang="en-US" altLang="zh-CN" sz="2000" dirty="0">
                <a:solidFill>
                  <a:schemeClr val="tx2"/>
                </a:solidFill>
                <a:latin typeface="Century Gothic" panose="020B0502020202020204" pitchFamily="34" charset="0"/>
              </a:rPr>
              <a:t>WHAT DO YOU THINK ABOUT A FEEDING ROBOT FIXED ON THE TABLE?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F8C02A5-3B34-4071-9DA4-6B84609F9B58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77940"/>
            <a:ext cx="8808402" cy="50788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B707904B-69A1-4C4A-AB38-9E9375859B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9237133"/>
              </p:ext>
            </p:extLst>
          </p:nvPr>
        </p:nvGraphicFramePr>
        <p:xfrm>
          <a:off x="923637" y="1288752"/>
          <a:ext cx="10293003" cy="4789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284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2000">
        <p159:morph option="byChar"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category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F8C02A5-3B34-4071-9DA4-6B84609F9B58}"/>
              </a:ext>
            </a:extLst>
          </p:cNvPr>
          <p:cNvCxnSpPr>
            <a:cxnSpLocks/>
          </p:cNvCxnSpPr>
          <p:nvPr/>
        </p:nvCxnSpPr>
        <p:spPr>
          <a:xfrm flipH="1">
            <a:off x="33" y="3159428"/>
            <a:ext cx="6982658" cy="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A6AA182-3DE7-49AE-A059-2DA300000111}"/>
              </a:ext>
            </a:extLst>
          </p:cNvPr>
          <p:cNvCxnSpPr>
            <a:cxnSpLocks/>
          </p:cNvCxnSpPr>
          <p:nvPr/>
        </p:nvCxnSpPr>
        <p:spPr>
          <a:xfrm flipH="1">
            <a:off x="5654088" y="1985680"/>
            <a:ext cx="2001425" cy="2172643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4FE74C5F-C5DF-4BCD-92C2-BD94B32E3A68}"/>
              </a:ext>
            </a:extLst>
          </p:cNvPr>
          <p:cNvSpPr/>
          <p:nvPr/>
        </p:nvSpPr>
        <p:spPr>
          <a:xfrm>
            <a:off x="741728" y="2559263"/>
            <a:ext cx="111620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  <a:latin typeface="Century Gothic" panose="020B0502020202020204" pitchFamily="34" charset="0"/>
              </a:rPr>
              <a:t>WHAT OTHER </a:t>
            </a:r>
            <a:r>
              <a:rPr lang="en-US" altLang="zh-CN" sz="36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FUNCTIONS </a:t>
            </a:r>
          </a:p>
          <a:p>
            <a:r>
              <a:rPr lang="en-US" altLang="zh-CN" sz="3600" dirty="0">
                <a:solidFill>
                  <a:schemeClr val="tx2"/>
                </a:solidFill>
                <a:latin typeface="Century Gothic" panose="020B0502020202020204" pitchFamily="34" charset="0"/>
              </a:rPr>
              <a:t>DO YOU WANT THE FEEDING ROBOT TO ACHIEVE?</a:t>
            </a:r>
          </a:p>
        </p:txBody>
      </p:sp>
    </p:spTree>
    <p:extLst>
      <p:ext uri="{BB962C8B-B14F-4D97-AF65-F5344CB8AC3E}">
        <p14:creationId xmlns:p14="http://schemas.microsoft.com/office/powerpoint/2010/main" val="380367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1000">
        <p14:ferris dir="l"/>
      </p:transition>
    </mc:Choice>
    <mc:Fallback xmlns="">
      <p:transition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FE74C5F-C5DF-4BCD-92C2-BD94B32E3A68}"/>
              </a:ext>
            </a:extLst>
          </p:cNvPr>
          <p:cNvSpPr/>
          <p:nvPr/>
        </p:nvSpPr>
        <p:spPr>
          <a:xfrm>
            <a:off x="144384" y="717806"/>
            <a:ext cx="114380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Century Gothic" panose="020B0502020202020204" pitchFamily="34" charset="0"/>
              </a:rPr>
              <a:t>WHAT OTHER FUNCTIONS DO YOU WANT THE FEEDING ROBOT TO ACHIEVE?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F8C02A5-3B34-4071-9DA4-6B84609F9B58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77940"/>
            <a:ext cx="8808402" cy="50788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AEDAE370-F8CE-4DC8-A53E-2163FC869A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2530231"/>
              </p:ext>
            </p:extLst>
          </p:nvPr>
        </p:nvGraphicFramePr>
        <p:xfrm>
          <a:off x="931174" y="1641466"/>
          <a:ext cx="9864436" cy="4498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3336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2000">
        <p159:morph option="byChar"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F8C02A5-3B34-4071-9DA4-6B84609F9B58}"/>
              </a:ext>
            </a:extLst>
          </p:cNvPr>
          <p:cNvCxnSpPr>
            <a:cxnSpLocks/>
          </p:cNvCxnSpPr>
          <p:nvPr/>
        </p:nvCxnSpPr>
        <p:spPr>
          <a:xfrm flipH="1">
            <a:off x="33" y="3159428"/>
            <a:ext cx="6982658" cy="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A6AA182-3DE7-49AE-A059-2DA300000111}"/>
              </a:ext>
            </a:extLst>
          </p:cNvPr>
          <p:cNvCxnSpPr>
            <a:cxnSpLocks/>
          </p:cNvCxnSpPr>
          <p:nvPr/>
        </p:nvCxnSpPr>
        <p:spPr>
          <a:xfrm flipH="1">
            <a:off x="5981978" y="1893317"/>
            <a:ext cx="2001425" cy="2172643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4FE74C5F-C5DF-4BCD-92C2-BD94B32E3A68}"/>
              </a:ext>
            </a:extLst>
          </p:cNvPr>
          <p:cNvSpPr/>
          <p:nvPr/>
        </p:nvSpPr>
        <p:spPr>
          <a:xfrm>
            <a:off x="598191" y="2559263"/>
            <a:ext cx="817884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  <a:latin typeface="Century Gothic" panose="020B0502020202020204" pitchFamily="34" charset="0"/>
              </a:rPr>
              <a:t>WHAT IS THE </a:t>
            </a:r>
            <a:r>
              <a:rPr lang="en-US" altLang="zh-CN" sz="36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PRICE</a:t>
            </a:r>
            <a:r>
              <a:rPr lang="en-US" altLang="zh-CN" sz="36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OF THE PRODUCT </a:t>
            </a:r>
          </a:p>
          <a:p>
            <a:r>
              <a:rPr lang="en-US" altLang="zh-CN" sz="3600" dirty="0">
                <a:solidFill>
                  <a:schemeClr val="tx2"/>
                </a:solidFill>
                <a:latin typeface="Century Gothic" panose="020B0502020202020204" pitchFamily="34" charset="0"/>
              </a:rPr>
              <a:t>THAT YOU CAN ACCEPT?</a:t>
            </a:r>
          </a:p>
        </p:txBody>
      </p:sp>
    </p:spTree>
    <p:extLst>
      <p:ext uri="{BB962C8B-B14F-4D97-AF65-F5344CB8AC3E}">
        <p14:creationId xmlns:p14="http://schemas.microsoft.com/office/powerpoint/2010/main" val="7131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1000">
        <p14:ferris dir="l"/>
      </p:transition>
    </mc:Choice>
    <mc:Fallback xmlns="">
      <p:transition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FE74C5F-C5DF-4BCD-92C2-BD94B32E3A68}"/>
              </a:ext>
            </a:extLst>
          </p:cNvPr>
          <p:cNvSpPr/>
          <p:nvPr/>
        </p:nvSpPr>
        <p:spPr>
          <a:xfrm>
            <a:off x="189642" y="719667"/>
            <a:ext cx="114380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Century Gothic" panose="020B0502020202020204" pitchFamily="34" charset="0"/>
              </a:rPr>
              <a:t>WHAT IS THE PRICE OF THE PRODUCT THAT YOU CAN ACCEPT?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F8C02A5-3B34-4071-9DA4-6B84609F9B58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77940"/>
            <a:ext cx="8808402" cy="50788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CFB1E7B7-8EA1-44AD-9D10-D8507A6D88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1912816"/>
              </p:ext>
            </p:extLst>
          </p:nvPr>
        </p:nvGraphicFramePr>
        <p:xfrm>
          <a:off x="1442720" y="1492900"/>
          <a:ext cx="8727440" cy="4960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3616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2000">
        <p159:morph option="byChar"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75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75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75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75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750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F8C02A5-3B34-4071-9DA4-6B84609F9B58}"/>
              </a:ext>
            </a:extLst>
          </p:cNvPr>
          <p:cNvCxnSpPr>
            <a:cxnSpLocks/>
          </p:cNvCxnSpPr>
          <p:nvPr/>
        </p:nvCxnSpPr>
        <p:spPr>
          <a:xfrm flipH="1">
            <a:off x="33" y="3159428"/>
            <a:ext cx="6982658" cy="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A6AA182-3DE7-49AE-A059-2DA300000111}"/>
              </a:ext>
            </a:extLst>
          </p:cNvPr>
          <p:cNvCxnSpPr>
            <a:cxnSpLocks/>
          </p:cNvCxnSpPr>
          <p:nvPr/>
        </p:nvCxnSpPr>
        <p:spPr>
          <a:xfrm flipH="1">
            <a:off x="5981978" y="1893317"/>
            <a:ext cx="2001425" cy="2172643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4FE74C5F-C5DF-4BCD-92C2-BD94B32E3A68}"/>
              </a:ext>
            </a:extLst>
          </p:cNvPr>
          <p:cNvSpPr/>
          <p:nvPr/>
        </p:nvSpPr>
        <p:spPr>
          <a:xfrm>
            <a:off x="598191" y="2559263"/>
            <a:ext cx="90829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  <a:latin typeface="Century Gothic" panose="020B0502020202020204" pitchFamily="34" charset="0"/>
              </a:rPr>
              <a:t>FROM WHICH </a:t>
            </a:r>
            <a:r>
              <a:rPr lang="en-US" altLang="zh-CN" sz="36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CHANNEL</a:t>
            </a:r>
          </a:p>
          <a:p>
            <a:r>
              <a:rPr lang="en-US" altLang="zh-CN" sz="3600" dirty="0">
                <a:solidFill>
                  <a:schemeClr val="tx2"/>
                </a:solidFill>
                <a:latin typeface="Century Gothic" panose="020B0502020202020204" pitchFamily="34" charset="0"/>
              </a:rPr>
              <a:t>DO YOU PREFER TO BUY THIS PRODUCT?</a:t>
            </a:r>
          </a:p>
        </p:txBody>
      </p:sp>
    </p:spTree>
    <p:extLst>
      <p:ext uri="{BB962C8B-B14F-4D97-AF65-F5344CB8AC3E}">
        <p14:creationId xmlns:p14="http://schemas.microsoft.com/office/powerpoint/2010/main" val="247337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1000">
        <p14:ferris dir="l"/>
      </p:transition>
    </mc:Choice>
    <mc:Fallback xmlns="">
      <p:transition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FE74C5F-C5DF-4BCD-92C2-BD94B32E3A68}"/>
              </a:ext>
            </a:extLst>
          </p:cNvPr>
          <p:cNvSpPr/>
          <p:nvPr/>
        </p:nvSpPr>
        <p:spPr>
          <a:xfrm>
            <a:off x="189642" y="719667"/>
            <a:ext cx="114380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Century Gothic" panose="020B0502020202020204" pitchFamily="34" charset="0"/>
              </a:rPr>
              <a:t>FROM WHICH CHANNEL DO YOU PREFER TO BUY THIS PRODUCT?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F8C02A5-3B34-4071-9DA4-6B84609F9B58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77940"/>
            <a:ext cx="8808402" cy="50788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23CF12D6-DA57-4A86-B7AB-7B37737459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1779911"/>
              </p:ext>
            </p:extLst>
          </p:nvPr>
        </p:nvGraphicFramePr>
        <p:xfrm>
          <a:off x="2560320" y="1507525"/>
          <a:ext cx="7985760" cy="4960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9957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2000">
        <p159:morph option="byChar"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50"/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50"/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category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4AD21-43E8-4F7C-B213-5E1CC0F93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8699" y="1453227"/>
            <a:ext cx="8986982" cy="3574473"/>
          </a:xfrm>
        </p:spPr>
        <p:txBody>
          <a:bodyPr>
            <a:noAutofit/>
          </a:bodyPr>
          <a:lstStyle/>
          <a:p>
            <a:r>
              <a:rPr lang="en-US" altLang="zh-CN" sz="5400" dirty="0">
                <a:solidFill>
                  <a:schemeClr val="accent4"/>
                </a:solidFill>
                <a:latin typeface="Britannic Bold" panose="020B0903060703020204" pitchFamily="34" charset="0"/>
              </a:rPr>
              <a:t>SU</a:t>
            </a:r>
            <a:r>
              <a:rPr lang="en-US" altLang="zh-CN" dirty="0">
                <a:solidFill>
                  <a:schemeClr val="accent4"/>
                </a:solidFill>
                <a:latin typeface="Britannic Bold" panose="020B0903060703020204" pitchFamily="34" charset="0"/>
              </a:rPr>
              <a:t>RV</a:t>
            </a:r>
            <a:r>
              <a:rPr lang="en-US" altLang="zh-CN" sz="5400" dirty="0">
                <a:solidFill>
                  <a:schemeClr val="accent4"/>
                </a:solidFill>
                <a:latin typeface="Britannic Bold" panose="020B0903060703020204" pitchFamily="34" charset="0"/>
              </a:rPr>
              <a:t>EY</a:t>
            </a:r>
            <a:r>
              <a:rPr lang="en-US" altLang="zh-CN" sz="6600" dirty="0">
                <a:solidFill>
                  <a:srgbClr val="C00000"/>
                </a:solidFill>
                <a:latin typeface="Britannic Bold" panose="020B0903060703020204" pitchFamily="34" charset="0"/>
              </a:rPr>
              <a:t> </a:t>
            </a:r>
            <a:br>
              <a:rPr lang="en-US" altLang="zh-CN" sz="6600" dirty="0">
                <a:latin typeface="Britannic Bold" panose="020B0903060703020204" pitchFamily="34" charset="0"/>
              </a:rPr>
            </a:br>
            <a:r>
              <a:rPr lang="en-US" altLang="zh-CN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Britannic Bold" panose="020B0903060703020204" pitchFamily="34" charset="0"/>
              </a:rPr>
              <a:t>ON</a:t>
            </a:r>
            <a:r>
              <a:rPr lang="en-US" altLang="zh-CN" sz="6600" dirty="0">
                <a:latin typeface="Britannic Bold" panose="020B0903060703020204" pitchFamily="34" charset="0"/>
              </a:rPr>
              <a:t> </a:t>
            </a:r>
            <a:br>
              <a:rPr lang="en-US" altLang="zh-CN" sz="6600" dirty="0">
                <a:latin typeface="Britannic Bold" panose="020B0903060703020204" pitchFamily="34" charset="0"/>
              </a:rPr>
            </a:br>
            <a:r>
              <a:rPr lang="en-US" altLang="zh-CN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Britannic Bold" panose="020B0903060703020204" pitchFamily="34" charset="0"/>
              </a:rPr>
              <a:t>THE</a:t>
            </a:r>
            <a:r>
              <a:rPr lang="en-US" altLang="zh-CN" sz="5400" dirty="0">
                <a:latin typeface="Britannic Bold" panose="020B0903060703020204" pitchFamily="34" charset="0"/>
              </a:rPr>
              <a:t> </a:t>
            </a:r>
            <a:r>
              <a:rPr lang="en-US" altLang="zh-CN" sz="6600" dirty="0">
                <a:latin typeface="Britannic Bold" panose="020B0903060703020204" pitchFamily="34" charset="0"/>
              </a:rPr>
              <a:t>PRO</a:t>
            </a:r>
            <a:r>
              <a:rPr lang="en-US" altLang="zh-CN" sz="8000" dirty="0">
                <a:latin typeface="Britannic Bold" panose="020B0903060703020204" pitchFamily="34" charset="0"/>
              </a:rPr>
              <a:t>SP</a:t>
            </a:r>
            <a:r>
              <a:rPr lang="en-US" altLang="zh-CN" sz="6600" dirty="0">
                <a:latin typeface="Britannic Bold" panose="020B0903060703020204" pitchFamily="34" charset="0"/>
              </a:rPr>
              <a:t>ECT</a:t>
            </a:r>
            <a:r>
              <a:rPr lang="en-US" altLang="zh-CN" sz="5400" dirty="0">
                <a:latin typeface="Britannic Bold" panose="020B0903060703020204" pitchFamily="34" charset="0"/>
              </a:rPr>
              <a:t> </a:t>
            </a:r>
            <a:r>
              <a:rPr lang="en-US" altLang="zh-CN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Britannic Bold" panose="020B0903060703020204" pitchFamily="34" charset="0"/>
              </a:rPr>
              <a:t>OF</a:t>
            </a:r>
            <a:br>
              <a:rPr lang="en-US" altLang="zh-CN" sz="4800" dirty="0">
                <a:latin typeface="Britannic Bold" panose="020B0903060703020204" pitchFamily="34" charset="0"/>
              </a:rPr>
            </a:br>
            <a:r>
              <a:rPr lang="en-US" altLang="zh-CN" sz="6600" dirty="0">
                <a:latin typeface="Britannic Bold" panose="020B0903060703020204" pitchFamily="34" charset="0"/>
              </a:rPr>
              <a:t> </a:t>
            </a:r>
            <a:r>
              <a:rPr lang="en-US" altLang="zh-CN" sz="4800" dirty="0">
                <a:solidFill>
                  <a:schemeClr val="accent1">
                    <a:lumMod val="75000"/>
                  </a:schemeClr>
                </a:solidFill>
                <a:latin typeface="Britannic Bold" panose="020B0903060703020204" pitchFamily="34" charset="0"/>
              </a:rPr>
              <a:t>FE</a:t>
            </a:r>
            <a:r>
              <a:rPr lang="en-US" altLang="zh-CN" sz="5400" dirty="0">
                <a:solidFill>
                  <a:schemeClr val="accent1">
                    <a:lumMod val="75000"/>
                  </a:schemeClr>
                </a:solidFill>
                <a:latin typeface="Britannic Bold" panose="020B0903060703020204" pitchFamily="34" charset="0"/>
              </a:rPr>
              <a:t>E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Britannic Bold" panose="020B0903060703020204" pitchFamily="34" charset="0"/>
              </a:rPr>
              <a:t>DI</a:t>
            </a:r>
            <a:r>
              <a:rPr lang="en-US" altLang="zh-CN" sz="6600" dirty="0">
                <a:solidFill>
                  <a:schemeClr val="accent1">
                    <a:lumMod val="75000"/>
                  </a:schemeClr>
                </a:solidFill>
                <a:latin typeface="Britannic Bold" panose="020B0903060703020204" pitchFamily="34" charset="0"/>
              </a:rPr>
              <a:t>NG</a:t>
            </a:r>
            <a:r>
              <a:rPr lang="en-US" altLang="zh-CN" sz="6600" dirty="0">
                <a:solidFill>
                  <a:schemeClr val="accent4"/>
                </a:solidFill>
                <a:latin typeface="Britannic Bold" panose="020B0903060703020204" pitchFamily="34" charset="0"/>
              </a:rPr>
              <a:t> </a:t>
            </a:r>
            <a:r>
              <a:rPr lang="en-US" altLang="zh-CN" sz="6600" dirty="0">
                <a:solidFill>
                  <a:schemeClr val="tx1">
                    <a:lumMod val="50000"/>
                    <a:lumOff val="50000"/>
                  </a:schemeClr>
                </a:solidFill>
                <a:latin typeface="Britannic Bold" panose="020B0903060703020204" pitchFamily="34" charset="0"/>
              </a:rPr>
              <a:t>R</a:t>
            </a:r>
            <a:r>
              <a:rPr lang="en-US" altLang="zh-CN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Britannic Bold" panose="020B0903060703020204" pitchFamily="34" charset="0"/>
              </a:rPr>
              <a:t>O</a:t>
            </a:r>
            <a:r>
              <a:rPr lang="en-US" altLang="zh-CN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Britannic Bold" panose="020B0903060703020204" pitchFamily="34" charset="0"/>
              </a:rPr>
              <a:t>B</a:t>
            </a:r>
            <a:r>
              <a:rPr lang="en-US" altLang="zh-CN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Britannic Bold" panose="020B0903060703020204" pitchFamily="34" charset="0"/>
              </a:rPr>
              <a:t>OT</a:t>
            </a:r>
            <a:endParaRPr lang="zh-CN" altLang="en-US" sz="6600" dirty="0">
              <a:solidFill>
                <a:schemeClr val="tx1">
                  <a:lumMod val="50000"/>
                  <a:lumOff val="50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A74E38E-C2ED-4733-BF4B-56751B7F09C1}"/>
              </a:ext>
            </a:extLst>
          </p:cNvPr>
          <p:cNvSpPr/>
          <p:nvPr/>
        </p:nvSpPr>
        <p:spPr>
          <a:xfrm>
            <a:off x="3826009" y="235182"/>
            <a:ext cx="6010564" cy="6010564"/>
          </a:xfrm>
          <a:prstGeom prst="ellipse">
            <a:avLst/>
          </a:prstGeom>
          <a:noFill/>
          <a:ln w="1016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E31148E-AD67-497C-87B2-6EB6D025EDCE}"/>
              </a:ext>
            </a:extLst>
          </p:cNvPr>
          <p:cNvCxnSpPr>
            <a:cxnSpLocks/>
          </p:cNvCxnSpPr>
          <p:nvPr/>
        </p:nvCxnSpPr>
        <p:spPr>
          <a:xfrm>
            <a:off x="9643621" y="3930977"/>
            <a:ext cx="1168923" cy="311085"/>
          </a:xfrm>
          <a:prstGeom prst="line">
            <a:avLst/>
          </a:prstGeom>
          <a:ln w="254000" cmpd="thickThin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92EC4AC-B708-48D5-BB72-29B25A285A8F}"/>
              </a:ext>
            </a:extLst>
          </p:cNvPr>
          <p:cNvCxnSpPr>
            <a:cxnSpLocks/>
          </p:cNvCxnSpPr>
          <p:nvPr/>
        </p:nvCxnSpPr>
        <p:spPr>
          <a:xfrm>
            <a:off x="10003019" y="4733983"/>
            <a:ext cx="2565323" cy="1096358"/>
          </a:xfrm>
          <a:prstGeom prst="line">
            <a:avLst/>
          </a:prstGeom>
          <a:ln w="254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9EC3537-DAE5-4335-87E5-8C988A11A1DD}"/>
              </a:ext>
            </a:extLst>
          </p:cNvPr>
          <p:cNvCxnSpPr>
            <a:cxnSpLocks/>
          </p:cNvCxnSpPr>
          <p:nvPr/>
        </p:nvCxnSpPr>
        <p:spPr>
          <a:xfrm>
            <a:off x="3744013" y="2573518"/>
            <a:ext cx="1205059" cy="347220"/>
          </a:xfrm>
          <a:prstGeom prst="line">
            <a:avLst/>
          </a:prstGeom>
          <a:ln w="254000" cmpd="thickThin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90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2000">
        <p14:flythrough/>
      </p:transition>
    </mc:Choice>
    <mc:Fallback xmlns="">
      <p:transition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animBg="1"/>
      <p:bldP spid="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98583F3-292C-4AEB-963B-6BA42C3CC996}"/>
              </a:ext>
            </a:extLst>
          </p:cNvPr>
          <p:cNvCxnSpPr>
            <a:cxnSpLocks/>
          </p:cNvCxnSpPr>
          <p:nvPr/>
        </p:nvCxnSpPr>
        <p:spPr>
          <a:xfrm flipH="1">
            <a:off x="3470635" y="3344158"/>
            <a:ext cx="525073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75322BD-CC5F-46E1-9939-A7CFD054760D}"/>
              </a:ext>
            </a:extLst>
          </p:cNvPr>
          <p:cNvSpPr txBox="1"/>
          <p:nvPr/>
        </p:nvSpPr>
        <p:spPr>
          <a:xfrm>
            <a:off x="5515553" y="1328222"/>
            <a:ext cx="1160895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500" dirty="0">
                <a:solidFill>
                  <a:schemeClr val="accent2">
                    <a:lumMod val="50000"/>
                  </a:schemeClr>
                </a:solidFill>
                <a:latin typeface="Britannic Bold" panose="020B0903060703020204" pitchFamily="34" charset="0"/>
              </a:rPr>
              <a:t>1</a:t>
            </a:r>
            <a:endParaRPr lang="zh-CN" altLang="en-US" sz="12500" dirty="0">
              <a:solidFill>
                <a:schemeClr val="accent2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1E8A51-416E-4D42-B222-3759D60B2263}"/>
              </a:ext>
            </a:extLst>
          </p:cNvPr>
          <p:cNvSpPr txBox="1"/>
          <p:nvPr/>
        </p:nvSpPr>
        <p:spPr>
          <a:xfrm>
            <a:off x="2228525" y="1720343"/>
            <a:ext cx="7774885" cy="281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4800" dirty="0">
                <a:solidFill>
                  <a:schemeClr val="tx2"/>
                </a:solidFill>
                <a:latin typeface="Century Gothic" panose="020B0502020202020204" pitchFamily="34" charset="0"/>
              </a:rPr>
              <a:t>people</a:t>
            </a:r>
            <a:r>
              <a:rPr lang="en-US" altLang="zh-CN" sz="48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      </a:t>
            </a:r>
          </a:p>
          <a:p>
            <a:pPr algn="r">
              <a:lnSpc>
                <a:spcPct val="200000"/>
              </a:lnSpc>
            </a:pPr>
            <a:r>
              <a:rPr lang="en-US" altLang="zh-CN" sz="4800" dirty="0">
                <a:solidFill>
                  <a:schemeClr val="tx2"/>
                </a:solidFill>
                <a:latin typeface="Century Gothic" panose="020B0502020202020204" pitchFamily="34" charset="0"/>
              </a:rPr>
              <a:t>participated in our survey</a:t>
            </a:r>
            <a:endParaRPr lang="zh-CN" altLang="en-US" sz="480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22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 advTm="10">
        <p14:flythrough/>
      </p:transition>
    </mc:Choice>
    <mc:Fallback xmlns="">
      <p:transition spd="med" advClick="0" advTm="1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98583F3-292C-4AEB-963B-6BA42C3CC996}"/>
              </a:ext>
            </a:extLst>
          </p:cNvPr>
          <p:cNvCxnSpPr>
            <a:cxnSpLocks/>
          </p:cNvCxnSpPr>
          <p:nvPr/>
        </p:nvCxnSpPr>
        <p:spPr>
          <a:xfrm flipH="1">
            <a:off x="3470635" y="3344158"/>
            <a:ext cx="525073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75322BD-CC5F-46E1-9939-A7CFD054760D}"/>
              </a:ext>
            </a:extLst>
          </p:cNvPr>
          <p:cNvSpPr txBox="1"/>
          <p:nvPr/>
        </p:nvSpPr>
        <p:spPr>
          <a:xfrm>
            <a:off x="4554019" y="1328222"/>
            <a:ext cx="2141933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500" dirty="0">
                <a:solidFill>
                  <a:schemeClr val="accent2">
                    <a:lumMod val="50000"/>
                  </a:schemeClr>
                </a:solidFill>
                <a:latin typeface="Britannic Bold" panose="020B0903060703020204" pitchFamily="34" charset="0"/>
              </a:rPr>
              <a:t>15</a:t>
            </a:r>
            <a:endParaRPr lang="zh-CN" altLang="en-US" sz="12500" dirty="0">
              <a:solidFill>
                <a:schemeClr val="accent2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1E8A51-416E-4D42-B222-3759D60B2263}"/>
              </a:ext>
            </a:extLst>
          </p:cNvPr>
          <p:cNvSpPr txBox="1"/>
          <p:nvPr/>
        </p:nvSpPr>
        <p:spPr>
          <a:xfrm>
            <a:off x="2228525" y="1720343"/>
            <a:ext cx="7774885" cy="281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4800" dirty="0">
                <a:solidFill>
                  <a:schemeClr val="tx2"/>
                </a:solidFill>
                <a:latin typeface="Century Gothic" panose="020B0502020202020204" pitchFamily="34" charset="0"/>
              </a:rPr>
              <a:t>people</a:t>
            </a:r>
            <a:r>
              <a:rPr lang="en-US" altLang="zh-CN" sz="48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      </a:t>
            </a:r>
          </a:p>
          <a:p>
            <a:pPr algn="r">
              <a:lnSpc>
                <a:spcPct val="200000"/>
              </a:lnSpc>
            </a:pPr>
            <a:r>
              <a:rPr lang="en-US" altLang="zh-CN" sz="4800" dirty="0">
                <a:solidFill>
                  <a:schemeClr val="tx2"/>
                </a:solidFill>
                <a:latin typeface="Century Gothic" panose="020B0502020202020204" pitchFamily="34" charset="0"/>
              </a:rPr>
              <a:t>participated in our survey</a:t>
            </a:r>
            <a:endParaRPr lang="zh-CN" altLang="en-US" sz="480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018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Click="0" advTm="10">
        <p159:morph option="byChar"/>
      </p:transition>
    </mc:Choice>
    <mc:Fallback xmlns="">
      <p:transition advClick="0" advTm="1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271E8A51-416E-4D42-B222-3759D60B2263}"/>
              </a:ext>
            </a:extLst>
          </p:cNvPr>
          <p:cNvSpPr txBox="1"/>
          <p:nvPr/>
        </p:nvSpPr>
        <p:spPr>
          <a:xfrm>
            <a:off x="2228525" y="1720343"/>
            <a:ext cx="7774885" cy="281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4800" dirty="0">
                <a:solidFill>
                  <a:schemeClr val="tx2"/>
                </a:solidFill>
                <a:latin typeface="Century Gothic" panose="020B0502020202020204" pitchFamily="34" charset="0"/>
              </a:rPr>
              <a:t>people</a:t>
            </a:r>
            <a:r>
              <a:rPr lang="en-US" altLang="zh-CN" sz="48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      </a:t>
            </a:r>
          </a:p>
          <a:p>
            <a:pPr algn="r">
              <a:lnSpc>
                <a:spcPct val="200000"/>
              </a:lnSpc>
            </a:pPr>
            <a:r>
              <a:rPr lang="en-US" altLang="zh-CN" sz="4800" dirty="0">
                <a:solidFill>
                  <a:schemeClr val="tx2"/>
                </a:solidFill>
                <a:latin typeface="Century Gothic" panose="020B0502020202020204" pitchFamily="34" charset="0"/>
              </a:rPr>
              <a:t>participated in our survey</a:t>
            </a:r>
            <a:endParaRPr lang="zh-CN" altLang="en-US" sz="480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98583F3-292C-4AEB-963B-6BA42C3CC996}"/>
              </a:ext>
            </a:extLst>
          </p:cNvPr>
          <p:cNvCxnSpPr>
            <a:cxnSpLocks/>
          </p:cNvCxnSpPr>
          <p:nvPr/>
        </p:nvCxnSpPr>
        <p:spPr>
          <a:xfrm flipH="1">
            <a:off x="3470635" y="3344158"/>
            <a:ext cx="525073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95E62F4-397B-4B0B-B6E0-2D1F77C2E27C}"/>
              </a:ext>
            </a:extLst>
          </p:cNvPr>
          <p:cNvSpPr txBox="1"/>
          <p:nvPr/>
        </p:nvSpPr>
        <p:spPr>
          <a:xfrm>
            <a:off x="3639619" y="1328222"/>
            <a:ext cx="3119765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500" dirty="0">
                <a:solidFill>
                  <a:schemeClr val="accent2">
                    <a:lumMod val="50000"/>
                  </a:schemeClr>
                </a:solidFill>
                <a:latin typeface="Britannic Bold" panose="020B0903060703020204" pitchFamily="34" charset="0"/>
              </a:rPr>
              <a:t>157</a:t>
            </a:r>
            <a:endParaRPr lang="zh-CN" altLang="en-US" sz="12500" dirty="0">
              <a:solidFill>
                <a:schemeClr val="accent2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634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Click="0" advTm="100">
        <p159:morph option="byChar"/>
      </p:transition>
    </mc:Choice>
    <mc:Fallback xmlns="">
      <p:transition advClick="0" advTm="1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271E8A51-416E-4D42-B222-3759D60B2263}"/>
              </a:ext>
            </a:extLst>
          </p:cNvPr>
          <p:cNvSpPr txBox="1"/>
          <p:nvPr/>
        </p:nvSpPr>
        <p:spPr>
          <a:xfrm>
            <a:off x="2228525" y="251897"/>
            <a:ext cx="6805068" cy="921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3200" dirty="0">
                <a:solidFill>
                  <a:schemeClr val="tx2"/>
                </a:solidFill>
                <a:latin typeface="Century Gothic" panose="020B0502020202020204" pitchFamily="34" charset="0"/>
              </a:rPr>
              <a:t>people</a:t>
            </a:r>
            <a:r>
              <a:rPr lang="en-US" altLang="zh-CN" sz="32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3200" dirty="0">
                <a:solidFill>
                  <a:schemeClr val="tx2"/>
                </a:solidFill>
                <a:latin typeface="Century Gothic" panose="020B0502020202020204" pitchFamily="34" charset="0"/>
              </a:rPr>
              <a:t>participated in our survey</a:t>
            </a:r>
            <a:endParaRPr lang="zh-CN" altLang="en-US" sz="320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98583F3-292C-4AEB-963B-6BA42C3CC996}"/>
              </a:ext>
            </a:extLst>
          </p:cNvPr>
          <p:cNvCxnSpPr>
            <a:cxnSpLocks/>
          </p:cNvCxnSpPr>
          <p:nvPr/>
        </p:nvCxnSpPr>
        <p:spPr>
          <a:xfrm flipH="1">
            <a:off x="613135" y="1351251"/>
            <a:ext cx="525073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95E62F4-397B-4B0B-B6E0-2D1F77C2E27C}"/>
              </a:ext>
            </a:extLst>
          </p:cNvPr>
          <p:cNvSpPr txBox="1"/>
          <p:nvPr/>
        </p:nvSpPr>
        <p:spPr>
          <a:xfrm>
            <a:off x="493755" y="251897"/>
            <a:ext cx="17347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tx2"/>
                </a:solidFill>
                <a:latin typeface="Britannic Bold" panose="020B0903060703020204" pitchFamily="34" charset="0"/>
              </a:rPr>
              <a:t>157</a:t>
            </a:r>
            <a:endParaRPr lang="zh-CN" altLang="en-US" sz="6600" dirty="0">
              <a:solidFill>
                <a:schemeClr val="tx2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EDA7DCFD-E53A-4690-9A5A-A8894D2CB6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3322754"/>
              </p:ext>
            </p:extLst>
          </p:nvPr>
        </p:nvGraphicFramePr>
        <p:xfrm>
          <a:off x="1454441" y="1584019"/>
          <a:ext cx="9283117" cy="4654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49722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2000">
        <p159:morph option="byWord"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F8C02A5-3B34-4071-9DA4-6B84609F9B58}"/>
              </a:ext>
            </a:extLst>
          </p:cNvPr>
          <p:cNvCxnSpPr>
            <a:cxnSpLocks/>
            <a:stCxn id="5" idx="3"/>
          </p:cNvCxnSpPr>
          <p:nvPr/>
        </p:nvCxnSpPr>
        <p:spPr>
          <a:xfrm flipH="1" flipV="1">
            <a:off x="1" y="3159430"/>
            <a:ext cx="8249793" cy="1909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A6AA182-3DE7-49AE-A059-2DA300000111}"/>
              </a:ext>
            </a:extLst>
          </p:cNvPr>
          <p:cNvCxnSpPr>
            <a:cxnSpLocks/>
          </p:cNvCxnSpPr>
          <p:nvPr/>
        </p:nvCxnSpPr>
        <p:spPr>
          <a:xfrm flipH="1">
            <a:off x="3715884" y="2073108"/>
            <a:ext cx="2001425" cy="2172643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4FE74C5F-C5DF-4BCD-92C2-BD94B32E3A68}"/>
              </a:ext>
            </a:extLst>
          </p:cNvPr>
          <p:cNvSpPr/>
          <p:nvPr/>
        </p:nvSpPr>
        <p:spPr>
          <a:xfrm>
            <a:off x="874057" y="2301359"/>
            <a:ext cx="737573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FAMILY’S</a:t>
            </a:r>
            <a:r>
              <a:rPr lang="en-US" altLang="zh-CN" sz="5400" b="1" dirty="0">
                <a:solidFill>
                  <a:schemeClr val="accent4"/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en-US" altLang="zh-CN" sz="5400" dirty="0">
                <a:solidFill>
                  <a:schemeClr val="tx2"/>
                </a:solidFill>
                <a:latin typeface="Century Gothic" panose="020B0502020202020204" pitchFamily="34" charset="0"/>
              </a:rPr>
              <a:t>FINANCIAL SITUATION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07682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150">
        <p14:ferris dir="l"/>
      </p:transition>
    </mc:Choice>
    <mc:Fallback xmlns="">
      <p:transition advClick="0" advTm="1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FE74C5F-C5DF-4BCD-92C2-BD94B32E3A68}"/>
              </a:ext>
            </a:extLst>
          </p:cNvPr>
          <p:cNvSpPr/>
          <p:nvPr/>
        </p:nvSpPr>
        <p:spPr>
          <a:xfrm>
            <a:off x="273693" y="407904"/>
            <a:ext cx="85347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tx2"/>
                </a:solidFill>
                <a:latin typeface="Century Gothic" panose="020B0502020202020204" pitchFamily="34" charset="0"/>
              </a:rPr>
              <a:t>FAMILY’S FINANCIAL SITUATION</a:t>
            </a:r>
            <a:endParaRPr lang="zh-CN" altLang="en-US" sz="4400" dirty="0">
              <a:solidFill>
                <a:schemeClr val="tx2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F8C02A5-3B34-4071-9DA4-6B84609F9B58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77940"/>
            <a:ext cx="8808402" cy="50788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965CA907-BD17-4DEB-A2A4-8259B84D32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1938228"/>
              </p:ext>
            </p:extLst>
          </p:nvPr>
        </p:nvGraphicFramePr>
        <p:xfrm>
          <a:off x="1454441" y="1704092"/>
          <a:ext cx="9283117" cy="4654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9958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2000">
        <p159:morph option="byChar"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category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F8C02A5-3B34-4071-9DA4-6B84609F9B58}"/>
              </a:ext>
            </a:extLst>
          </p:cNvPr>
          <p:cNvCxnSpPr>
            <a:cxnSpLocks/>
          </p:cNvCxnSpPr>
          <p:nvPr/>
        </p:nvCxnSpPr>
        <p:spPr>
          <a:xfrm flipH="1">
            <a:off x="33" y="3159428"/>
            <a:ext cx="6982658" cy="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A6AA182-3DE7-49AE-A059-2DA300000111}"/>
              </a:ext>
            </a:extLst>
          </p:cNvPr>
          <p:cNvCxnSpPr>
            <a:cxnSpLocks/>
          </p:cNvCxnSpPr>
          <p:nvPr/>
        </p:nvCxnSpPr>
        <p:spPr>
          <a:xfrm flipH="1">
            <a:off x="3715884" y="2073108"/>
            <a:ext cx="2001425" cy="2172643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4FE74C5F-C5DF-4BCD-92C2-BD94B32E3A68}"/>
              </a:ext>
            </a:extLst>
          </p:cNvPr>
          <p:cNvSpPr/>
          <p:nvPr/>
        </p:nvSpPr>
        <p:spPr>
          <a:xfrm>
            <a:off x="864820" y="2497708"/>
            <a:ext cx="8568371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IS THERE </a:t>
            </a:r>
            <a:r>
              <a:rPr lang="en-US" altLang="zh-CN" sz="40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ANYONE</a:t>
            </a:r>
            <a:r>
              <a:rPr lang="en-US" altLang="zh-CN" sz="4000" b="1" dirty="0">
                <a:latin typeface="Century Gothic" panose="020B0502020202020204" pitchFamily="34" charset="0"/>
              </a:rPr>
              <a:t> </a:t>
            </a:r>
            <a:r>
              <a:rPr lang="en-US" altLang="zh-CN" sz="3200" b="1" dirty="0">
                <a:solidFill>
                  <a:schemeClr val="tx2"/>
                </a:solidFill>
                <a:latin typeface="Century Gothic" panose="020B0502020202020204" pitchFamily="34" charset="0"/>
              </a:rPr>
              <a:t>IN YOUR FAMILY </a:t>
            </a:r>
            <a:r>
              <a:rPr lang="en-US" altLang="zh-CN" sz="2400" b="1" dirty="0">
                <a:solidFill>
                  <a:schemeClr val="tx2"/>
                </a:solidFill>
                <a:latin typeface="Century Gothic" panose="020B0502020202020204" pitchFamily="34" charset="0"/>
              </a:rPr>
              <a:t>WHO</a:t>
            </a:r>
            <a:r>
              <a:rPr lang="en-US" altLang="zh-CN" sz="32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endParaRPr lang="en-US" altLang="zh-CN" sz="4000" b="1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r>
              <a:rPr lang="en-US" altLang="zh-CN" sz="36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CANNOT TAKE CARE OF THEMSELVES?</a:t>
            </a:r>
            <a:endParaRPr lang="zh-CN" altLang="en-US" sz="3600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1000">
        <p14:ferris dir="l"/>
      </p:transition>
    </mc:Choice>
    <mc:Fallback xmlns="">
      <p:transition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FE74C5F-C5DF-4BCD-92C2-BD94B32E3A68}"/>
              </a:ext>
            </a:extLst>
          </p:cNvPr>
          <p:cNvSpPr/>
          <p:nvPr/>
        </p:nvSpPr>
        <p:spPr>
          <a:xfrm>
            <a:off x="218275" y="660693"/>
            <a:ext cx="114380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Century Gothic" panose="020B0502020202020204" pitchFamily="34" charset="0"/>
              </a:rPr>
              <a:t>IS THERE ANYONE IN YOUR FAMILY WHO CANNOT TAKE CARE OF THEMSELVES?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F8C02A5-3B34-4071-9DA4-6B84609F9B58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177940"/>
            <a:ext cx="8808402" cy="50788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D37FE373-1747-4DF2-9A09-478A9FB08F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2661595"/>
              </p:ext>
            </p:extLst>
          </p:nvPr>
        </p:nvGraphicFramePr>
        <p:xfrm>
          <a:off x="3135746" y="1803400"/>
          <a:ext cx="5920509" cy="3947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0159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1200">
        <p159:morph option="byChar"/>
      </p:transition>
    </mc:Choice>
    <mc:Fallback xmlns="">
      <p:transition spd="med" advClick="0" advTm="12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5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5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254</Words>
  <Application>Microsoft Macintosh PowerPoint</Application>
  <PresentationFormat>宽屏</PresentationFormat>
  <Paragraphs>37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Arial</vt:lpstr>
      <vt:lpstr>Britannic Bold</vt:lpstr>
      <vt:lpstr>Century Gothic</vt:lpstr>
      <vt:lpstr>Office 主题​​</vt:lpstr>
      <vt:lpstr>SURVEY  ON  THE PROSPECT OF  FEEDING ROBOT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SURVEY  ON  THE PROSPECT OF  FEEDING ROBOT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 ON  THE PROSPECT OF  FEEDING ROBOT</dc:title>
  <dc:creator>G Y</dc:creator>
  <cp:lastModifiedBy>liu ye</cp:lastModifiedBy>
  <cp:revision>75</cp:revision>
  <dcterms:created xsi:type="dcterms:W3CDTF">2018-08-13T18:58:03Z</dcterms:created>
  <dcterms:modified xsi:type="dcterms:W3CDTF">2018-08-24T10:49:01Z</dcterms:modified>
</cp:coreProperties>
</file>