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4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3343-FC5D-4633-9A40-68C3E0C277B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443EC-69C7-4841-821C-D05D484D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6860" y="509446"/>
            <a:ext cx="1998617" cy="4126350"/>
            <a:chOff x="370114" y="509449"/>
            <a:chExt cx="1998617" cy="4519749"/>
          </a:xfrm>
        </p:grpSpPr>
        <p:sp>
          <p:nvSpPr>
            <p:cNvPr id="2" name="Rounded Rectangle 1"/>
            <p:cNvSpPr/>
            <p:nvPr/>
          </p:nvSpPr>
          <p:spPr>
            <a:xfrm>
              <a:off x="370114" y="509449"/>
              <a:ext cx="1998617" cy="45197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0114" y="509449"/>
              <a:ext cx="1998617" cy="43832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Problem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38550" y="509445"/>
            <a:ext cx="1998617" cy="4126351"/>
            <a:chOff x="2736620" y="509445"/>
            <a:chExt cx="1998617" cy="2240429"/>
          </a:xfrm>
        </p:grpSpPr>
        <p:sp>
          <p:nvSpPr>
            <p:cNvPr id="18" name="Rounded Rectangle 17"/>
            <p:cNvSpPr/>
            <p:nvPr/>
          </p:nvSpPr>
          <p:spPr>
            <a:xfrm>
              <a:off x="2736620" y="509445"/>
              <a:ext cx="1998617" cy="22404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36620" y="509445"/>
              <a:ext cx="1998617" cy="21707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Solution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40240" y="509447"/>
            <a:ext cx="1998617" cy="4126349"/>
            <a:chOff x="370114" y="509449"/>
            <a:chExt cx="1998617" cy="4519749"/>
          </a:xfrm>
        </p:grpSpPr>
        <p:sp>
          <p:nvSpPr>
            <p:cNvPr id="21" name="Rounded Rectangle 20"/>
            <p:cNvSpPr/>
            <p:nvPr/>
          </p:nvSpPr>
          <p:spPr>
            <a:xfrm>
              <a:off x="370114" y="509449"/>
              <a:ext cx="1998617" cy="45197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0114" y="509449"/>
              <a:ext cx="1998617" cy="43832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Unique Value propositions </a:t>
              </a:r>
              <a:endParaRPr lang="en-US" sz="12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43621" y="509447"/>
            <a:ext cx="1998617" cy="4126350"/>
            <a:chOff x="370114" y="509449"/>
            <a:chExt cx="1998617" cy="4519749"/>
          </a:xfrm>
        </p:grpSpPr>
        <p:sp>
          <p:nvSpPr>
            <p:cNvPr id="24" name="Rounded Rectangle 23"/>
            <p:cNvSpPr/>
            <p:nvPr/>
          </p:nvSpPr>
          <p:spPr>
            <a:xfrm>
              <a:off x="370114" y="509449"/>
              <a:ext cx="1998617" cy="45197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70114" y="509449"/>
              <a:ext cx="1998617" cy="43832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User/customers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41930" y="509445"/>
            <a:ext cx="1998617" cy="4126351"/>
            <a:chOff x="2736620" y="509445"/>
            <a:chExt cx="1998617" cy="2240429"/>
          </a:xfrm>
        </p:grpSpPr>
        <p:sp>
          <p:nvSpPr>
            <p:cNvPr id="31" name="Rounded Rectangle 30"/>
            <p:cNvSpPr/>
            <p:nvPr/>
          </p:nvSpPr>
          <p:spPr>
            <a:xfrm>
              <a:off x="2736620" y="509445"/>
              <a:ext cx="1998617" cy="22404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736620" y="509445"/>
              <a:ext cx="1998617" cy="21707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Key metrics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6860" y="4673541"/>
            <a:ext cx="6801994" cy="2099398"/>
            <a:chOff x="370114" y="-486194"/>
            <a:chExt cx="1955276" cy="4883519"/>
          </a:xfrm>
        </p:grpSpPr>
        <p:sp>
          <p:nvSpPr>
            <p:cNvPr id="44" name="Rounded Rectangle 43"/>
            <p:cNvSpPr/>
            <p:nvPr/>
          </p:nvSpPr>
          <p:spPr>
            <a:xfrm>
              <a:off x="370114" y="-122424"/>
              <a:ext cx="1955276" cy="45197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70114" y="-486194"/>
              <a:ext cx="1955276" cy="93086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Tools and techniques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37466" y="4673541"/>
            <a:ext cx="4400307" cy="2099398"/>
            <a:chOff x="370114" y="-486194"/>
            <a:chExt cx="1955276" cy="4883519"/>
          </a:xfrm>
        </p:grpSpPr>
        <p:sp>
          <p:nvSpPr>
            <p:cNvPr id="48" name="Rounded Rectangle 47"/>
            <p:cNvSpPr/>
            <p:nvPr/>
          </p:nvSpPr>
          <p:spPr>
            <a:xfrm>
              <a:off x="370114" y="-122424"/>
              <a:ext cx="1955276" cy="45197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70114" y="-486194"/>
              <a:ext cx="1955276" cy="93086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Key stakeholders 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562245" y="-3083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Lean Canvas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505550" y="946992"/>
            <a:ext cx="1861235" cy="3524891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D0D0D"/>
                </a:solidFill>
              </a:rPr>
              <a:t>Inefficient Grocery Shopping: Consumers struggle to efficiently find and compare discounted grocery items across multiple supermarket chains.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D0D0D"/>
                </a:solidFill>
              </a:rPr>
              <a:t>Lack of Personalization: Consumers face challenges in receiving personalized </a:t>
            </a:r>
            <a:r>
              <a:rPr lang="en-US" sz="900" dirty="0" smtClean="0">
                <a:solidFill>
                  <a:srgbClr val="0D0D0D"/>
                </a:solidFill>
              </a:rPr>
              <a:t>recommendations</a:t>
            </a:r>
            <a:endParaRPr lang="en-US" sz="900" dirty="0">
              <a:solidFill>
                <a:srgbClr val="0D0D0D"/>
              </a:solidFill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D0D0D"/>
                </a:solidFill>
              </a:rPr>
              <a:t>Limited Insights for Supermarkets: Supermarkets lack valuable insights into shopper </a:t>
            </a:r>
            <a:r>
              <a:rPr lang="en-US" sz="900" dirty="0" smtClean="0">
                <a:solidFill>
                  <a:srgbClr val="0D0D0D"/>
                </a:solidFill>
              </a:rPr>
              <a:t>behavior.</a:t>
            </a:r>
            <a:endParaRPr lang="en-US" sz="900" dirty="0">
              <a:solidFill>
                <a:srgbClr val="0D0D0D"/>
              </a:solidFill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2907260" y="946992"/>
            <a:ext cx="1861193" cy="3524891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 err="1">
                <a:solidFill>
                  <a:srgbClr val="0D0D0D"/>
                </a:solidFill>
              </a:rPr>
              <a:t>DiscountMate</a:t>
            </a:r>
            <a:r>
              <a:rPr lang="en-US" sz="900" dirty="0">
                <a:solidFill>
                  <a:srgbClr val="0D0D0D"/>
                </a:solidFill>
              </a:rPr>
              <a:t> Platform: A web application that provides real-time information on discounted grocery items, personalized recommendations, and insights for both consumers and supermarkets.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 smtClean="0">
                <a:solidFill>
                  <a:srgbClr val="0D0D0D"/>
                </a:solidFill>
              </a:rPr>
              <a:t>User </a:t>
            </a:r>
            <a:r>
              <a:rPr lang="en-US" sz="900" dirty="0">
                <a:solidFill>
                  <a:srgbClr val="0D0D0D"/>
                </a:solidFill>
              </a:rPr>
              <a:t>Interaction Features: Enable users to search for grocery items, create shopping lists, receive personalized recommendations, and utilize barcode scanning for product discovery.</a:t>
            </a:r>
          </a:p>
        </p:txBody>
      </p:sp>
      <p:sp>
        <p:nvSpPr>
          <p:cNvPr id="51" name="Folded Corner 50"/>
          <p:cNvSpPr/>
          <p:nvPr/>
        </p:nvSpPr>
        <p:spPr>
          <a:xfrm>
            <a:off x="5308949" y="946992"/>
            <a:ext cx="1861193" cy="3524891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D0D0D"/>
                </a:solidFill>
              </a:rPr>
              <a:t>Empowering Consumers: </a:t>
            </a:r>
            <a:r>
              <a:rPr lang="en-US" sz="900" dirty="0" err="1">
                <a:solidFill>
                  <a:srgbClr val="0D0D0D"/>
                </a:solidFill>
              </a:rPr>
              <a:t>DiscountMate</a:t>
            </a:r>
            <a:r>
              <a:rPr lang="en-US" sz="900" dirty="0">
                <a:solidFill>
                  <a:srgbClr val="0D0D0D"/>
                </a:solidFill>
              </a:rPr>
              <a:t> empowers consumers to maximize savings on grocery shopping through reliable information and personalized recommendations.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D0D0D"/>
                </a:solidFill>
              </a:rPr>
              <a:t>Enabling Insights for Supermarkets: Supermarkets gain valuable insights into shopper behavior and preferences, allowing for targeted marketing campaigns and promotions.</a:t>
            </a:r>
          </a:p>
        </p:txBody>
      </p:sp>
      <p:sp>
        <p:nvSpPr>
          <p:cNvPr id="52" name="Folded Corner 51"/>
          <p:cNvSpPr/>
          <p:nvPr/>
        </p:nvSpPr>
        <p:spPr>
          <a:xfrm>
            <a:off x="7734407" y="946992"/>
            <a:ext cx="1861193" cy="3524891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rgbClr val="0D0D0D"/>
                </a:solidFill>
              </a:rPr>
              <a:t>User Engagement: Track user activity, including searches, interactions with </a:t>
            </a:r>
            <a:r>
              <a:rPr lang="en-US" sz="1000" dirty="0" smtClean="0">
                <a:solidFill>
                  <a:srgbClr val="0D0D0D"/>
                </a:solidFill>
              </a:rPr>
              <a:t>recommendations.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000" dirty="0" smtClean="0">
                <a:solidFill>
                  <a:srgbClr val="0D0D0D"/>
                </a:solidFill>
              </a:rPr>
              <a:t>Conversion </a:t>
            </a:r>
            <a:r>
              <a:rPr lang="en-US" sz="1000" dirty="0">
                <a:solidFill>
                  <a:srgbClr val="0D0D0D"/>
                </a:solidFill>
              </a:rPr>
              <a:t>Rate: Measure the percentage of users who make purchases based on recommendations or through the platform.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rgbClr val="0D0D0D"/>
                </a:solidFill>
              </a:rPr>
              <a:t>User Satisfaction: Gather feedback from users to assess satisfaction with the platform's features and usability.</a:t>
            </a:r>
          </a:p>
        </p:txBody>
      </p:sp>
      <p:sp>
        <p:nvSpPr>
          <p:cNvPr id="53" name="Folded Corner 52"/>
          <p:cNvSpPr/>
          <p:nvPr/>
        </p:nvSpPr>
        <p:spPr>
          <a:xfrm>
            <a:off x="10142684" y="946992"/>
            <a:ext cx="1861193" cy="3524891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D0D0D"/>
                </a:solidFill>
              </a:rPr>
              <a:t>Bargain Hunters: Individuals seeking discounted grocery items to maximize savings.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 dirty="0">
                <a:solidFill>
                  <a:srgbClr val="0D0D0D"/>
                </a:solidFill>
              </a:rPr>
              <a:t>Supermarkets: Retailers interested in understanding shopper behavior and tailoring offerings accordingly.</a:t>
            </a:r>
          </a:p>
        </p:txBody>
      </p:sp>
      <p:sp>
        <p:nvSpPr>
          <p:cNvPr id="54" name="Folded Corner 53"/>
          <p:cNvSpPr/>
          <p:nvPr/>
        </p:nvSpPr>
        <p:spPr>
          <a:xfrm>
            <a:off x="548439" y="5111458"/>
            <a:ext cx="6621703" cy="150657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rgbClr val="0D0D0D"/>
                </a:solidFill>
              </a:rPr>
              <a:t>Web Scraping: Utilize tools like Puppeteer and Cheerio for collecting real-time data on discounted grocery items.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rgbClr val="0D0D0D"/>
                </a:solidFill>
              </a:rPr>
              <a:t>Machine Learning: Implement algorithms for personalized recommendation systems based on user preferences and purchase history.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rgbClr val="0D0D0D"/>
                </a:solidFill>
              </a:rPr>
              <a:t>Barcode Scanning: Integrate barcode scanning functionality to streamline product discovery for users.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rgbClr val="0D0D0D"/>
                </a:solidFill>
              </a:rPr>
              <a:t>User Authentication and Security: Implement secure user authentication mechanisms and encryption protocols to protect user data.</a:t>
            </a:r>
          </a:p>
        </p:txBody>
      </p:sp>
      <p:sp>
        <p:nvSpPr>
          <p:cNvPr id="55" name="Folded Corner 54"/>
          <p:cNvSpPr/>
          <p:nvPr/>
        </p:nvSpPr>
        <p:spPr>
          <a:xfrm>
            <a:off x="7734407" y="5116502"/>
            <a:ext cx="4269470" cy="1506570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rgbClr val="0D0D0D"/>
                </a:solidFill>
              </a:rPr>
              <a:t>Consumers: Users of the </a:t>
            </a:r>
            <a:r>
              <a:rPr lang="en-US" sz="1000" dirty="0" err="1">
                <a:solidFill>
                  <a:srgbClr val="0D0D0D"/>
                </a:solidFill>
              </a:rPr>
              <a:t>DiscountMate</a:t>
            </a:r>
            <a:r>
              <a:rPr lang="en-US" sz="1000" dirty="0">
                <a:solidFill>
                  <a:srgbClr val="0D0D0D"/>
                </a:solidFill>
              </a:rPr>
              <a:t> platform seeking discounted grocery items and personalized recommendations.</a:t>
            </a:r>
          </a:p>
          <a:p>
            <a:pPr marL="228600" indent="-228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rgbClr val="0D0D0D"/>
                </a:solidFill>
              </a:rPr>
              <a:t>Supermarkets: Providers of grocery items interested in gaining insights into consumer behavior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265318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Hadi</cp:lastModifiedBy>
  <cp:revision>11</cp:revision>
  <dcterms:created xsi:type="dcterms:W3CDTF">2024-05-05T13:48:34Z</dcterms:created>
  <dcterms:modified xsi:type="dcterms:W3CDTF">2024-05-15T08:57:00Z</dcterms:modified>
</cp:coreProperties>
</file>