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9" r:id="rId3"/>
    <p:sldId id="282" r:id="rId4"/>
    <p:sldId id="281" r:id="rId5"/>
    <p:sldId id="276" r:id="rId6"/>
    <p:sldId id="258" r:id="rId7"/>
    <p:sldId id="275" r:id="rId8"/>
    <p:sldId id="277" r:id="rId9"/>
    <p:sldId id="285" r:id="rId10"/>
    <p:sldId id="286" r:id="rId11"/>
    <p:sldId id="287" r:id="rId12"/>
    <p:sldId id="283" r:id="rId13"/>
    <p:sldId id="284" r:id="rId14"/>
    <p:sldId id="288" r:id="rId15"/>
    <p:sldId id="289" r:id="rId16"/>
    <p:sldId id="265" r:id="rId17"/>
    <p:sldId id="29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778"/>
    <a:srgbClr val="000032"/>
    <a:srgbClr val="EDF0C2"/>
    <a:srgbClr val="CDCDCD"/>
    <a:srgbClr val="18385E"/>
    <a:srgbClr val="002078"/>
    <a:srgbClr val="BFBFBF"/>
    <a:srgbClr val="AAF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 autoAdjust="0"/>
    <p:restoredTop sz="94713" autoAdjust="0"/>
  </p:normalViewPr>
  <p:slideViewPr>
    <p:cSldViewPr>
      <p:cViewPr varScale="1">
        <p:scale>
          <a:sx n="78" d="100"/>
          <a:sy n="78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latinLnBrk="1"/>
          <a:r>
            <a:rPr lang="ko-KR" altLang="en-US" sz="3600" b="1" spc="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학습 목적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b="1" spc="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문제 해결</a:t>
          </a:r>
          <a:endParaRPr lang="en-US" altLang="ko-KR" b="1" spc="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latinLnBrk="1"/>
          <a:r>
            <a:rPr lang="ko-KR" altLang="en-US" b="1" spc="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목적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영상 처리와 음성 인식의 용법과 원리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구글 </a:t>
          </a:r>
          <a:r>
            <a:rPr lang="ko-KR" altLang="en-US" b="0" spc="0" dirty="0" err="1">
              <a:latin typeface="나눔바른고딕" panose="020B0603020101020101" pitchFamily="50" charset="-127"/>
              <a:ea typeface="나눔바른고딕" panose="020B0603020101020101" pitchFamily="50" charset="-127"/>
            </a:rPr>
            <a:t>어시스턴트와</a:t>
          </a:r>
          <a:r>
            <a: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 같은 지능형 가상비서 활용방법 모색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A3B3E7FA-D209-47EF-A09C-1E9F34AA0746}">
      <dgm:prSet phldrT="[텍스트]"/>
      <dgm:spPr/>
      <dgm:t>
        <a:bodyPr/>
        <a:lstStyle/>
        <a:p>
          <a:pPr latinLnBrk="1"/>
          <a:r>
            <a:rPr lang="ko-KR" altLang="en-US" b="0" spc="0" dirty="0" err="1">
              <a:latin typeface="나눔바른고딕" panose="020B0603020101020101" pitchFamily="50" charset="-127"/>
              <a:ea typeface="나눔바른고딕" panose="020B0603020101020101" pitchFamily="50" charset="-127"/>
            </a:rPr>
            <a:t>라즈베리파이</a:t>
          </a:r>
          <a:r>
            <a: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 </a:t>
          </a:r>
          <a:r>
            <a:rPr lang="en-US" altLang="ko-KR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GPIO</a:t>
          </a:r>
          <a:r>
            <a: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를 통해 </a:t>
          </a:r>
          <a:r>
            <a:rPr lang="en-US" altLang="ko-KR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LED </a:t>
          </a:r>
          <a:r>
            <a: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제어</a:t>
          </a:r>
        </a:p>
      </dgm:t>
    </dgm:pt>
    <dgm:pt modelId="{5175CD80-127D-4A0E-B834-6E56902D9742}" type="parTrans" cxnId="{9506097C-4A58-474F-845B-4C65958807E0}">
      <dgm:prSet/>
      <dgm:spPr/>
      <dgm:t>
        <a:bodyPr/>
        <a:lstStyle/>
        <a:p>
          <a:pPr latinLnBrk="1"/>
          <a:endParaRPr lang="ko-KR" altLang="en-US"/>
        </a:p>
      </dgm:t>
    </dgm:pt>
    <dgm:pt modelId="{C03A988B-6B97-42B8-863B-522544672956}" type="sibTrans" cxnId="{9506097C-4A58-474F-845B-4C65958807E0}">
      <dgm:prSet/>
      <dgm:spPr/>
      <dgm:t>
        <a:bodyPr/>
        <a:lstStyle/>
        <a:p>
          <a:pPr latinLnBrk="1"/>
          <a:endParaRPr lang="ko-KR" altLang="en-US"/>
        </a:p>
      </dgm:t>
    </dgm:pt>
    <dgm:pt modelId="{E5A53F65-E60F-4A64-99C5-F65CA57CFC1D}">
      <dgm:prSet/>
      <dgm:spPr/>
      <dgm:t>
        <a:bodyPr/>
        <a:lstStyle/>
        <a:p>
          <a:pPr latinLnBrk="1"/>
          <a:r>
            <a:rPr lang="ko-KR" altLang="en-US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 입출력부터 작업 수행까지 하나의 시스템 구축 경험</a:t>
          </a:r>
        </a:p>
      </dgm:t>
    </dgm:pt>
    <dgm:pt modelId="{5E43BCA8-BD3A-4B3C-A3C4-E2C0A33A7DDD}" type="parTrans" cxnId="{9EC96981-0DC5-4B8D-A47C-836CE6147E77}">
      <dgm:prSet/>
      <dgm:spPr/>
      <dgm:t>
        <a:bodyPr/>
        <a:lstStyle/>
        <a:p>
          <a:pPr latinLnBrk="1"/>
          <a:endParaRPr lang="ko-KR" altLang="en-US"/>
        </a:p>
      </dgm:t>
    </dgm:pt>
    <dgm:pt modelId="{59EFFEDE-9D42-4445-B16A-94996DE38114}" type="sibTrans" cxnId="{9EC96981-0DC5-4B8D-A47C-836CE6147E77}">
      <dgm:prSet/>
      <dgm:spPr/>
      <dgm:t>
        <a:bodyPr/>
        <a:lstStyle/>
        <a:p>
          <a:pPr latinLnBrk="1"/>
          <a:endParaRPr lang="ko-KR" altLang="en-US"/>
        </a:p>
      </dgm:t>
    </dgm:pt>
    <dgm:pt modelId="{01E5D499-E01B-427B-A685-86E542336378}">
      <dgm:prSet custT="1"/>
      <dgm:spPr/>
      <dgm:t>
        <a:bodyPr/>
        <a:lstStyle/>
        <a:p>
          <a:pPr latinLnBrk="1"/>
          <a:r>
            <a:rPr lang="ko-KR" altLang="en-US" sz="1400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실제 게임 중 과도한 흥분이나 긴장으로 인해 심박수 증가</a:t>
          </a:r>
          <a:r>
            <a:rPr lang="en-US" altLang="ko-KR" sz="1400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, </a:t>
          </a:r>
          <a:r>
            <a:rPr lang="ko-KR" altLang="en-US" sz="1400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체온 증가</a:t>
          </a:r>
          <a:r>
            <a:rPr lang="en-US" altLang="ko-KR" sz="1400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, </a:t>
          </a:r>
          <a:r>
            <a:rPr lang="ko-KR" altLang="en-US" sz="1400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과격한 표현이나 행동의 발생 등이 </a:t>
          </a:r>
          <a:r>
            <a:rPr lang="ko-KR" altLang="en-US" sz="1400" b="0" spc="0" dirty="0" err="1">
              <a:latin typeface="나눔바른고딕" panose="020B0603020101020101" pitchFamily="50" charset="-127"/>
              <a:ea typeface="나눔바른고딕" panose="020B0603020101020101" pitchFamily="50" charset="-127"/>
            </a:rPr>
            <a:t>일어남</a:t>
          </a:r>
          <a:r>
            <a:rPr lang="en-US" altLang="ko-KR" sz="1400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.</a:t>
          </a:r>
          <a:endParaRPr lang="ko-KR" altLang="en-US" sz="1400" b="0" spc="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8C529130-CD92-4CFE-A0E5-75F95F999539}" type="parTrans" cxnId="{1E4A9B84-B485-47C5-A205-79AA41825765}">
      <dgm:prSet/>
      <dgm:spPr/>
      <dgm:t>
        <a:bodyPr/>
        <a:lstStyle/>
        <a:p>
          <a:pPr latinLnBrk="1"/>
          <a:endParaRPr lang="ko-KR" altLang="en-US"/>
        </a:p>
      </dgm:t>
    </dgm:pt>
    <dgm:pt modelId="{49784981-E651-495A-A414-7682E8A5F29D}" type="sibTrans" cxnId="{1E4A9B84-B485-47C5-A205-79AA41825765}">
      <dgm:prSet/>
      <dgm:spPr/>
      <dgm:t>
        <a:bodyPr/>
        <a:lstStyle/>
        <a:p>
          <a:pPr latinLnBrk="1"/>
          <a:endParaRPr lang="ko-KR" altLang="en-US"/>
        </a:p>
      </dgm:t>
    </dgm:pt>
    <dgm:pt modelId="{36B83433-704A-41DF-BB13-65991B8FA865}">
      <dgm:prSet custT="1"/>
      <dgm:spPr/>
      <dgm:t>
        <a:bodyPr/>
        <a:lstStyle/>
        <a:p>
          <a:pPr latinLnBrk="1"/>
          <a:r>
            <a:rPr lang="ko-KR" altLang="en-US" sz="1400" b="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사용자의 건강을 고려하는 동시에 인터넷 문화의 단점 보완 가능성</a:t>
          </a:r>
        </a:p>
      </dgm:t>
    </dgm:pt>
    <dgm:pt modelId="{F328E78A-1BF6-40CB-B349-48EFFA4AD946}" type="parTrans" cxnId="{D92E878F-B5A8-4E1A-A3F5-00959050D171}">
      <dgm:prSet/>
      <dgm:spPr/>
      <dgm:t>
        <a:bodyPr/>
        <a:lstStyle/>
        <a:p>
          <a:pPr latinLnBrk="1"/>
          <a:endParaRPr lang="ko-KR" altLang="en-US"/>
        </a:p>
      </dgm:t>
    </dgm:pt>
    <dgm:pt modelId="{0D742FAD-D610-4ABB-A4CA-B504CCBAAF94}" type="sibTrans" cxnId="{D92E878F-B5A8-4E1A-A3F5-00959050D1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E5F6702-BCEF-43A8-B1B4-8D4C64EAF3D6}" type="pres">
      <dgm:prSet presAssocID="{877AC949-F131-4921-8CF4-B93A246D6EF1}" presName="descendantText" presStyleLbl="alignAccFollowNode1" presStyleIdx="0" presStyleCnt="2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7630B96-5EE4-4007-A6B7-5D776B52D0A0}" type="pres">
      <dgm:prSet presAssocID="{D9CCD4CE-91E4-4FA1-B0D1-959FD7B2F9A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4DCE51A-FF41-458E-9777-FB41D0F41AEF}" type="presOf" srcId="{47BBF670-AF21-4D87-A81D-C69370AF9D27}" destId="{3E5F6702-BCEF-43A8-B1B4-8D4C64EAF3D6}" srcOrd="0" destOrd="1" presId="urn:microsoft.com/office/officeart/2005/8/layout/vList5"/>
    <dgm:cxn modelId="{2772AC1D-02FF-4F89-B282-72DAE50BC35B}" type="presOf" srcId="{E5A53F65-E60F-4A64-99C5-F65CA57CFC1D}" destId="{3E5F6702-BCEF-43A8-B1B4-8D4C64EAF3D6}" srcOrd="0" destOrd="3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114B5E5D-8C3B-4FF4-A3FE-341F6A70BEA7}" type="presOf" srcId="{A3B3E7FA-D209-47EF-A09C-1E9F34AA0746}" destId="{3E5F6702-BCEF-43A8-B1B4-8D4C64EAF3D6}" srcOrd="0" destOrd="0" presId="urn:microsoft.com/office/officeart/2005/8/layout/vList5"/>
    <dgm:cxn modelId="{82D8FF4A-3309-40B4-8299-408A8EB8A0CA}" type="presOf" srcId="{36B83433-704A-41DF-BB13-65991B8FA865}" destId="{A7630B96-5EE4-4007-A6B7-5D776B52D0A0}" srcOrd="0" destOrd="1" presId="urn:microsoft.com/office/officeart/2005/8/layout/vList5"/>
    <dgm:cxn modelId="{9506097C-4A58-474F-845B-4C65958807E0}" srcId="{877AC949-F131-4921-8CF4-B93A246D6EF1}" destId="{A3B3E7FA-D209-47EF-A09C-1E9F34AA0746}" srcOrd="0" destOrd="0" parTransId="{5175CD80-127D-4A0E-B834-6E56902D9742}" sibTransId="{C03A988B-6B97-42B8-863B-522544672956}"/>
    <dgm:cxn modelId="{770AF87C-38DF-4445-A7A0-2B25FE64F489}" srcId="{31049312-047E-45D7-B692-5D8F2F782C2D}" destId="{D9CCD4CE-91E4-4FA1-B0D1-959FD7B2F9A8}" srcOrd="1" destOrd="0" parTransId="{BB507E42-873A-462C-ADCE-E74D739F8AF4}" sibTransId="{866902A4-7B72-4721-B36D-35C6BA0159EF}"/>
    <dgm:cxn modelId="{9EC96981-0DC5-4B8D-A47C-836CE6147E77}" srcId="{877AC949-F131-4921-8CF4-B93A246D6EF1}" destId="{E5A53F65-E60F-4A64-99C5-F65CA57CFC1D}" srcOrd="3" destOrd="0" parTransId="{5E43BCA8-BD3A-4B3C-A3C4-E2C0A33A7DDD}" sibTransId="{59EFFEDE-9D42-4445-B16A-94996DE38114}"/>
    <dgm:cxn modelId="{1E4A9B84-B485-47C5-A205-79AA41825765}" srcId="{D9CCD4CE-91E4-4FA1-B0D1-959FD7B2F9A8}" destId="{01E5D499-E01B-427B-A685-86E542336378}" srcOrd="0" destOrd="0" parTransId="{8C529130-CD92-4CFE-A0E5-75F95F999539}" sibTransId="{49784981-E651-495A-A414-7682E8A5F29D}"/>
    <dgm:cxn modelId="{D92E878F-B5A8-4E1A-A3F5-00959050D171}" srcId="{D9CCD4CE-91E4-4FA1-B0D1-959FD7B2F9A8}" destId="{36B83433-704A-41DF-BB13-65991B8FA865}" srcOrd="1" destOrd="0" parTransId="{F328E78A-1BF6-40CB-B349-48EFFA4AD946}" sibTransId="{0D742FAD-D610-4ABB-A4CA-B504CCBAAF94}"/>
    <dgm:cxn modelId="{083B3E94-90E4-45C5-BAFF-173CDDB6ABE0}" type="presOf" srcId="{ECD6E1E3-A8BF-4F39-B4F2-45CE940F2FF6}" destId="{3E5F6702-BCEF-43A8-B1B4-8D4C64EAF3D6}" srcOrd="0" destOrd="2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877AC949-F131-4921-8CF4-B93A246D6EF1}" destId="{ECD6E1E3-A8BF-4F39-B4F2-45CE940F2FF6}" srcOrd="2" destOrd="0" parTransId="{B8C071E4-8C04-4536-8DB6-472C08CD4055}" sibTransId="{6B41984A-C3AD-4CF0-8C78-8DFB1C202AA8}"/>
    <dgm:cxn modelId="{25D8F6AE-B19F-4C9A-975D-69A467F186E0}" type="presOf" srcId="{01E5D499-E01B-427B-A685-86E542336378}" destId="{A7630B96-5EE4-4007-A6B7-5D776B52D0A0}" srcOrd="0" destOrd="0" presId="urn:microsoft.com/office/officeart/2005/8/layout/vList5"/>
    <dgm:cxn modelId="{56D631CB-2D88-4FCE-8356-CCD5675F91AA}" srcId="{877AC949-F131-4921-8CF4-B93A246D6EF1}" destId="{47BBF670-AF21-4D87-A81D-C69370AF9D27}" srcOrd="1" destOrd="0" parTransId="{945EACD4-91FB-47DB-B6B9-BCD9965C75DD}" sibTransId="{38844BB0-F22E-4967-92E6-A459236E3659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9679753A-02AA-446C-9CAE-EF4065FA4CDF}" type="presParOf" srcId="{F794D62A-2C33-4A66-A79A-364AF375C5C5}" destId="{3E5F6702-BCEF-43A8-B1B4-8D4C64EAF3D6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29167F6F-C919-4B9C-9C7D-4C91FFD18209}" type="presParOf" srcId="{6AF1F34B-3789-4E8A-BEA8-9F61609F3056}" destId="{B5870118-EBC8-417E-AD57-33E5652597E2}" srcOrd="2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44D827CD-0E62-44E9-91AB-0FFF71DCE0C9}" type="presParOf" srcId="{B5870118-EBC8-417E-AD57-33E5652597E2}" destId="{A7630B96-5EE4-4007-A6B7-5D776B52D0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6702-BCEF-43A8-B1B4-8D4C64EAF3D6}">
      <dsp:nvSpPr>
        <dsp:cNvPr id="0" name=""/>
        <dsp:cNvSpPr/>
      </dsp:nvSpPr>
      <dsp:spPr>
        <a:xfrm rot="5400000">
          <a:off x="3923817" y="-1228413"/>
          <a:ext cx="1585912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0" kern="1200" spc="0" dirty="0" err="1">
              <a:latin typeface="나눔바른고딕" panose="020B0603020101020101" pitchFamily="50" charset="-127"/>
              <a:ea typeface="나눔바른고딕" panose="020B0603020101020101" pitchFamily="50" charset="-127"/>
            </a:rPr>
            <a:t>라즈베리파이</a:t>
          </a: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 </a:t>
          </a:r>
          <a:r>
            <a:rPr lang="en-US" altLang="ko-KR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GPIO</a:t>
          </a: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를 통해 </a:t>
          </a:r>
          <a:r>
            <a:rPr lang="en-US" altLang="ko-KR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LED </a:t>
          </a: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제어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영상 처리와 음성 인식의 용법과 원리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구글 </a:t>
          </a:r>
          <a:r>
            <a:rPr lang="ko-KR" altLang="en-US" sz="1400" b="0" kern="1200" spc="0" dirty="0" err="1">
              <a:latin typeface="나눔바른고딕" panose="020B0603020101020101" pitchFamily="50" charset="-127"/>
              <a:ea typeface="나눔바른고딕" panose="020B0603020101020101" pitchFamily="50" charset="-127"/>
            </a:rPr>
            <a:t>어시스턴트와</a:t>
          </a: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 같은 지능형 가상비서 활용방법 모색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 입출력부터 작업 수행까지 하나의 시스템 구축 경험</a:t>
          </a:r>
        </a:p>
      </dsp:txBody>
      <dsp:txXfrm rot="-5400000">
        <a:off x="2497115" y="275707"/>
        <a:ext cx="4361898" cy="1431076"/>
      </dsp:txXfrm>
    </dsp:sp>
    <dsp:sp modelId="{D59B156A-B76E-465B-AC78-6FFB87E3D610}">
      <dsp:nvSpPr>
        <dsp:cNvPr id="0" name=""/>
        <dsp:cNvSpPr/>
      </dsp:nvSpPr>
      <dsp:spPr>
        <a:xfrm>
          <a:off x="0" y="49"/>
          <a:ext cx="2497115" cy="1982390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학습 목적</a:t>
          </a:r>
        </a:p>
      </dsp:txBody>
      <dsp:txXfrm>
        <a:off x="96772" y="96821"/>
        <a:ext cx="2303571" cy="1788846"/>
      </dsp:txXfrm>
    </dsp:sp>
    <dsp:sp modelId="{A7630B96-5EE4-4007-A6B7-5D776B52D0A0}">
      <dsp:nvSpPr>
        <dsp:cNvPr id="0" name=""/>
        <dsp:cNvSpPr/>
      </dsp:nvSpPr>
      <dsp:spPr>
        <a:xfrm rot="5400000">
          <a:off x="3923817" y="853096"/>
          <a:ext cx="1585912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실제 게임 중 과도한 흥분이나 긴장으로 인해 심박수 증가</a:t>
          </a:r>
          <a:r>
            <a:rPr lang="en-US" altLang="ko-KR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, </a:t>
          </a: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체온 증가</a:t>
          </a:r>
          <a:r>
            <a:rPr lang="en-US" altLang="ko-KR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, </a:t>
          </a: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과격한 표현이나 행동의 발생 등이 </a:t>
          </a:r>
          <a:r>
            <a:rPr lang="ko-KR" altLang="en-US" sz="1400" b="0" kern="1200" spc="0" dirty="0" err="1">
              <a:latin typeface="나눔바른고딕" panose="020B0603020101020101" pitchFamily="50" charset="-127"/>
              <a:ea typeface="나눔바른고딕" panose="020B0603020101020101" pitchFamily="50" charset="-127"/>
            </a:rPr>
            <a:t>일어남</a:t>
          </a:r>
          <a:r>
            <a:rPr lang="en-US" altLang="ko-KR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.</a:t>
          </a:r>
          <a:endParaRPr lang="ko-KR" altLang="en-US" sz="1400" b="0" kern="1200" spc="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0" kern="1200" spc="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사용자의 건강을 고려하는 동시에 인터넷 문화의 단점 보완 가능성</a:t>
          </a:r>
        </a:p>
      </dsp:txBody>
      <dsp:txXfrm rot="-5400000">
        <a:off x="2497115" y="2357216"/>
        <a:ext cx="4361898" cy="1431076"/>
      </dsp:txXfrm>
    </dsp:sp>
    <dsp:sp modelId="{0058D970-AB5F-4005-955F-6389A8C86A2B}">
      <dsp:nvSpPr>
        <dsp:cNvPr id="0" name=""/>
        <dsp:cNvSpPr/>
      </dsp:nvSpPr>
      <dsp:spPr>
        <a:xfrm>
          <a:off x="0" y="2081559"/>
          <a:ext cx="2497115" cy="198239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b="1" kern="1200" spc="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문제 해결</a:t>
          </a:r>
          <a:endParaRPr lang="en-US" altLang="ko-KR" sz="4100" b="1" kern="1200" spc="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b="1" kern="1200" spc="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목적</a:t>
          </a:r>
        </a:p>
      </dsp:txBody>
      <dsp:txXfrm>
        <a:off x="96772" y="2178331"/>
        <a:ext cx="2303571" cy="178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3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26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75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8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1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18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7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2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8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708920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LED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게임 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0457" y="2261600"/>
            <a:ext cx="18310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D16C8-4EDE-4939-9F31-DCDC621FC53D}"/>
              </a:ext>
            </a:extLst>
          </p:cNvPr>
          <p:cNvSpPr txBox="1"/>
          <p:nvPr/>
        </p:nvSpPr>
        <p:spPr>
          <a:xfrm>
            <a:off x="3545886" y="4293096"/>
            <a:ext cx="2052228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홍채원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유나경</a:t>
            </a:r>
            <a:endParaRPr lang="en-US" altLang="ko-KR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이승민 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민재영</a:t>
            </a:r>
            <a:endParaRPr lang="ko-KR" altLang="en-US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F87E9-3B2A-4167-84A6-FEACE9A6A0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46" y="5445224"/>
            <a:ext cx="1529916" cy="8605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코 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드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  설  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C42E1-B5BA-4762-A66E-295F15CD13B8}"/>
              </a:ext>
            </a:extLst>
          </p:cNvPr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 장 박 동  센 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B89DF9-0890-43DB-A596-E65CC5CE6CC3}"/>
              </a:ext>
            </a:extLst>
          </p:cNvPr>
          <p:cNvCxnSpPr>
            <a:cxnSpLocks/>
          </p:cNvCxnSpPr>
          <p:nvPr/>
        </p:nvCxnSpPr>
        <p:spPr>
          <a:xfrm>
            <a:off x="251520" y="1196752"/>
            <a:ext cx="1915040" cy="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7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 성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 상  인 식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코 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드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  설  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4A726C-134F-4075-92AB-1F8F867BBE47}"/>
              </a:ext>
            </a:extLst>
          </p:cNvPr>
          <p:cNvCxnSpPr>
            <a:cxnSpLocks/>
          </p:cNvCxnSpPr>
          <p:nvPr/>
        </p:nvCxnSpPr>
        <p:spPr>
          <a:xfrm>
            <a:off x="251520" y="1196752"/>
            <a:ext cx="190410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뱀   게 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코 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드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  설  명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696B4A-3D96-4357-8950-CA3A099C45B8}"/>
              </a:ext>
            </a:extLst>
          </p:cNvPr>
          <p:cNvCxnSpPr>
            <a:cxnSpLocks/>
          </p:cNvCxnSpPr>
          <p:nvPr/>
        </p:nvCxnSpPr>
        <p:spPr>
          <a:xfrm>
            <a:off x="251520" y="1196752"/>
            <a:ext cx="12241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코 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드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  설  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BB6F256-4608-48A7-9735-CB6D7851168E}"/>
              </a:ext>
            </a:extLst>
          </p:cNvPr>
          <p:cNvCxnSpPr>
            <a:cxnSpLocks/>
          </p:cNvCxnSpPr>
          <p:nvPr/>
        </p:nvCxnSpPr>
        <p:spPr>
          <a:xfrm>
            <a:off x="427435" y="1185542"/>
            <a:ext cx="12241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0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뱀  게 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시  연  영  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C00C2-2FDC-4876-94F1-BE08CC49E33B}"/>
              </a:ext>
            </a:extLst>
          </p:cNvPr>
          <p:cNvSpPr txBox="1"/>
          <p:nvPr/>
        </p:nvSpPr>
        <p:spPr>
          <a:xfrm>
            <a:off x="1186391" y="3168777"/>
            <a:ext cx="6625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영  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408C95-5E9F-4B10-B913-2E5B027EC574}"/>
              </a:ext>
            </a:extLst>
          </p:cNvPr>
          <p:cNvCxnSpPr>
            <a:cxnSpLocks/>
          </p:cNvCxnSpPr>
          <p:nvPr/>
        </p:nvCxnSpPr>
        <p:spPr>
          <a:xfrm>
            <a:off x="251520" y="1196752"/>
            <a:ext cx="12241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0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시  연  영  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20ECB-2DE2-4567-BCEC-53B6DE59921D}"/>
              </a:ext>
            </a:extLst>
          </p:cNvPr>
          <p:cNvSpPr txBox="1"/>
          <p:nvPr/>
        </p:nvSpPr>
        <p:spPr>
          <a:xfrm>
            <a:off x="1186391" y="3168777"/>
            <a:ext cx="6625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영  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AC3443-6F1A-40BC-9E27-EBD6902B63FF}"/>
              </a:ext>
            </a:extLst>
          </p:cNvPr>
          <p:cNvCxnSpPr>
            <a:cxnSpLocks/>
          </p:cNvCxnSpPr>
          <p:nvPr/>
        </p:nvCxnSpPr>
        <p:spPr>
          <a:xfrm>
            <a:off x="427435" y="1185542"/>
            <a:ext cx="12241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25287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기대 효과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255362989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2BFD538-FBE9-4929-8BBC-82FF27022A4B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미니게임 보드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827F4A-BEB9-46D9-AC45-E1F9FD35FBD9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기  대  효  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56E76D-E77C-4138-8DFA-55D42A4845E8}"/>
              </a:ext>
            </a:extLst>
          </p:cNvPr>
          <p:cNvCxnSpPr>
            <a:cxnSpLocks/>
          </p:cNvCxnSpPr>
          <p:nvPr/>
        </p:nvCxnSpPr>
        <p:spPr>
          <a:xfrm>
            <a:off x="3635896" y="1837654"/>
            <a:ext cx="187220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676" y="242088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 사 합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니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F87E9-3B2A-4167-84A6-FEACE9A6A0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46" y="5445224"/>
            <a:ext cx="1529916" cy="860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48C8C-4EB6-461A-AC22-DE840C562BEF}"/>
              </a:ext>
            </a:extLst>
          </p:cNvPr>
          <p:cNvSpPr txBox="1"/>
          <p:nvPr/>
        </p:nvSpPr>
        <p:spPr>
          <a:xfrm>
            <a:off x="1655676" y="465313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URL : 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Youtube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URL : 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0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0907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01      02       03     04      05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906" y="2843644"/>
            <a:ext cx="134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55565"/>
            <a:ext cx="13681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배경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en-US" altLang="ko-KR" sz="1200" b="1" spc="-1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LED</a:t>
            </a:r>
            <a:endParaRPr kumimoji="0" lang="ko-KR" altLang="en-US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심장박동  센서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인식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3728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구현방법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47046" y="2843644"/>
            <a:ext cx="14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코드설명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8304" y="2857862"/>
            <a:ext cx="159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84B877-9B29-488A-BC2A-4FC6502DC4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46" y="5445224"/>
            <a:ext cx="1529916" cy="860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D4E4CA-D768-480C-BC28-9387CB51C057}"/>
              </a:ext>
            </a:extLst>
          </p:cNvPr>
          <p:cNvSpPr txBox="1"/>
          <p:nvPr/>
        </p:nvSpPr>
        <p:spPr>
          <a:xfrm>
            <a:off x="7308304" y="3424672"/>
            <a:ext cx="13681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시행착오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 점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0112" y="2834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 영상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8999"/>
            <a:ext cx="13681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 시청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F9959-E507-4F55-A86B-566732F595A1}"/>
              </a:ext>
            </a:extLst>
          </p:cNvPr>
          <p:cNvSpPr txBox="1"/>
          <p:nvPr/>
        </p:nvSpPr>
        <p:spPr>
          <a:xfrm>
            <a:off x="2087724" y="3455565"/>
            <a:ext cx="13681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LED</a:t>
            </a:r>
            <a:endParaRPr kumimoji="0" lang="ko-KR" altLang="en-US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심장박동  센서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kumimoji="0" lang="en-US" altLang="ko-KR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3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인식</a:t>
            </a:r>
            <a:endParaRPr kumimoji="0" lang="en-US" altLang="ko-KR" sz="130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LED </a:t>
            </a:r>
            <a:r>
              <a:rPr lang="ko-KR" altLang="en-US" sz="120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게임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보드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59F4DA-E12D-4FD1-AF43-6656950375F7}"/>
              </a:ext>
            </a:extLst>
          </p:cNvPr>
          <p:cNvGrpSpPr/>
          <p:nvPr/>
        </p:nvGrpSpPr>
        <p:grpSpPr>
          <a:xfrm>
            <a:off x="935596" y="1973586"/>
            <a:ext cx="7200800" cy="1015663"/>
            <a:chOff x="971600" y="1124744"/>
            <a:chExt cx="7200800" cy="101566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B029519-F887-4ED0-BA34-1395560D6932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HY헤드라인M" pitchFamily="18" charset="-127"/>
                    <a:ea typeface="HY헤드라인M" pitchFamily="18" charset="-127"/>
                    <a:cs typeface="+mn-cs"/>
                  </a:rPr>
                  <a:t>“                  ”</a:t>
                </a:r>
                <a:endPara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33718" y="1259672"/>
                <a:ext cx="5076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복습과 함께 새로운 시도</a:t>
                </a:r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51520" y="285194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소    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7BAD7-02E5-4310-BE56-422E58ED2349}"/>
              </a:ext>
            </a:extLst>
          </p:cNvPr>
          <p:cNvSpPr txBox="1"/>
          <p:nvPr/>
        </p:nvSpPr>
        <p:spPr>
          <a:xfrm>
            <a:off x="2483768" y="125287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838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아이디어 배경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BED129-5B41-4D7C-A262-B37959BA2A63}"/>
              </a:ext>
            </a:extLst>
          </p:cNvPr>
          <p:cNvGrpSpPr/>
          <p:nvPr/>
        </p:nvGrpSpPr>
        <p:grpSpPr>
          <a:xfrm>
            <a:off x="935596" y="2921168"/>
            <a:ext cx="7200800" cy="1015663"/>
            <a:chOff x="971600" y="1124744"/>
            <a:chExt cx="7200800" cy="101566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63A10C-B2D9-44E1-B8CB-3B72D42078F8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638184-56D8-4BA3-AE4C-60DC8B15267F}"/>
                  </a:ext>
                </a:extLst>
              </p:cNvPr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HY헤드라인M" pitchFamily="18" charset="-127"/>
                    <a:ea typeface="HY헤드라인M" pitchFamily="18" charset="-127"/>
                    <a:cs typeface="+mn-cs"/>
                  </a:rPr>
                  <a:t>“                        ”</a:t>
                </a:r>
                <a:endPara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9D0FA2-A12D-4540-A5AB-2652C8CBFBDB}"/>
                  </a:ext>
                </a:extLst>
              </p:cNvPr>
              <p:cNvSpPr txBox="1"/>
              <p:nvPr/>
            </p:nvSpPr>
            <p:spPr>
              <a:xfrm>
                <a:off x="1439652" y="1262441"/>
                <a:ext cx="62646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00207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표현방식은 </a:t>
                </a:r>
                <a:r>
                  <a:rPr kumimoji="0" lang="en-US" altLang="ko-KR" sz="32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00207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LED, </a:t>
                </a:r>
                <a:r>
                  <a:rPr kumimoji="0" lang="ko-KR" altLang="en-US" sz="32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00207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구현은 게임으로</a:t>
                </a: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B8C25D0-398E-4B00-8C8E-A08FAFB3E317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93DD33-5146-4BD2-A0D0-52FF3E7C046D}"/>
              </a:ext>
            </a:extLst>
          </p:cNvPr>
          <p:cNvGrpSpPr/>
          <p:nvPr/>
        </p:nvGrpSpPr>
        <p:grpSpPr>
          <a:xfrm>
            <a:off x="923392" y="3868750"/>
            <a:ext cx="7200800" cy="1015663"/>
            <a:chOff x="971600" y="1124744"/>
            <a:chExt cx="7200800" cy="101566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E31BD64-280D-48F4-A754-BD1D3752D8BC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4D3F6C-3FBE-47FA-B766-9E0F3B008BE1}"/>
                  </a:ext>
                </a:extLst>
              </p:cNvPr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HY헤드라인M" pitchFamily="18" charset="-127"/>
                    <a:ea typeface="HY헤드라인M" pitchFamily="18" charset="-127"/>
                    <a:cs typeface="+mn-cs"/>
                  </a:rPr>
                  <a:t>“                     ”</a:t>
                </a:r>
                <a:endPara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0FD608-A842-4B3C-9449-636387596581}"/>
                  </a:ext>
                </a:extLst>
              </p:cNvPr>
              <p:cNvSpPr txBox="1"/>
              <p:nvPr/>
            </p:nvSpPr>
            <p:spPr>
              <a:xfrm>
                <a:off x="1892905" y="1261260"/>
                <a:ext cx="5382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곁에 두기 좋은 초소형 컴퓨터</a:t>
                </a:r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8C31F11-046A-48F4-8475-DD916E6F7851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D94CD7E-ACDD-4626-958A-EB4F18029D58}"/>
              </a:ext>
            </a:extLst>
          </p:cNvPr>
          <p:cNvGrpSpPr/>
          <p:nvPr/>
        </p:nvGrpSpPr>
        <p:grpSpPr>
          <a:xfrm>
            <a:off x="935596" y="4820236"/>
            <a:ext cx="7200800" cy="1015663"/>
            <a:chOff x="971600" y="1124744"/>
            <a:chExt cx="7200800" cy="101566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461E26C-13AE-45C1-A468-D70E420DF581}"/>
                </a:ext>
              </a:extLst>
            </p:cNvPr>
            <p:cNvGrpSpPr/>
            <p:nvPr/>
          </p:nvGrpSpPr>
          <p:grpSpPr>
            <a:xfrm>
              <a:off x="971600" y="1124744"/>
              <a:ext cx="7200800" cy="1015663"/>
              <a:chOff x="971600" y="1124744"/>
              <a:chExt cx="7200800" cy="101566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4DFB0A-DD77-4C92-A3BD-BD9EECB8556C}"/>
                  </a:ext>
                </a:extLst>
              </p:cNvPr>
              <p:cNvSpPr txBox="1"/>
              <p:nvPr/>
            </p:nvSpPr>
            <p:spPr>
              <a:xfrm>
                <a:off x="971600" y="1124744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HY헤드라인M" pitchFamily="18" charset="-127"/>
                    <a:ea typeface="HY헤드라인M" pitchFamily="18" charset="-127"/>
                    <a:cs typeface="+mn-cs"/>
                  </a:rPr>
                  <a:t>“                    ”</a:t>
                </a:r>
                <a:endPara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843A63-6EC9-4976-A1A5-DCCF48154482}"/>
                  </a:ext>
                </a:extLst>
              </p:cNvPr>
              <p:cNvSpPr txBox="1"/>
              <p:nvPr/>
            </p:nvSpPr>
            <p:spPr>
              <a:xfrm>
                <a:off x="1439652" y="1262441"/>
                <a:ext cx="62646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00207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IoT</a:t>
                </a:r>
                <a:r>
                  <a:rPr kumimoji="0" lang="ko-KR" altLang="en-US" sz="32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00207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나 인공지능 비서의 존재</a:t>
                </a:r>
              </a:p>
            </p:txBody>
          </p: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992A9A3-2B8C-4A14-A1FB-30B781C6E170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08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2436564"/>
            <a:ext cx="7200800" cy="2000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DF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24744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3627" y="2466762"/>
            <a:ext cx="66247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영상처리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사용자와 기기 간의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상호작용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3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Bread board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기반으로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LED,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음성인식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영상처리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기술을 활용한 </a:t>
            </a: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테트리스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뱀게임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심장박동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센서를 이용한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제어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보드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FD4A4D-9A2D-48E7-8AD0-AADC2EAA0040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게임 보드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2D9ADA-2477-4980-A73F-D45CBD8F0697}"/>
              </a:ext>
            </a:extLst>
          </p:cNvPr>
          <p:cNvSpPr/>
          <p:nvPr/>
        </p:nvSpPr>
        <p:spPr>
          <a:xfrm>
            <a:off x="251520" y="290097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소    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907635-6A32-4DBA-9D1E-B7C25F07F94A}"/>
              </a:ext>
            </a:extLst>
          </p:cNvPr>
          <p:cNvGrpSpPr/>
          <p:nvPr/>
        </p:nvGrpSpPr>
        <p:grpSpPr>
          <a:xfrm>
            <a:off x="731361" y="4821295"/>
            <a:ext cx="7609268" cy="1492129"/>
            <a:chOff x="563132" y="5350455"/>
            <a:chExt cx="7609268" cy="149212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E7A9CF4-9AE7-4915-A7DA-F2CE900A242C}"/>
                </a:ext>
              </a:extLst>
            </p:cNvPr>
            <p:cNvGrpSpPr/>
            <p:nvPr/>
          </p:nvGrpSpPr>
          <p:grpSpPr>
            <a:xfrm>
              <a:off x="563132" y="5350455"/>
              <a:ext cx="7609268" cy="1492129"/>
              <a:chOff x="2209712" y="4646287"/>
              <a:chExt cx="7609268" cy="1492129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D358302-F757-4A95-B541-62F4918CB8B3}"/>
                  </a:ext>
                </a:extLst>
              </p:cNvPr>
              <p:cNvCxnSpPr>
                <a:stCxn id="21" idx="3"/>
                <a:endCxn id="23" idx="1"/>
              </p:cNvCxnSpPr>
              <p:nvPr/>
            </p:nvCxnSpPr>
            <p:spPr>
              <a:xfrm>
                <a:off x="3701841" y="5392352"/>
                <a:ext cx="462501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모서리가 둥근 직사각형 31">
                <a:extLst>
                  <a:ext uri="{FF2B5EF4-FFF2-40B4-BE49-F238E27FC236}">
                    <a16:creationId xmlns:a16="http://schemas.microsoft.com/office/drawing/2014/main" id="{4E874E53-712D-4BCA-9001-11861A42C6FD}"/>
                  </a:ext>
                </a:extLst>
              </p:cNvPr>
              <p:cNvSpPr/>
              <p:nvPr/>
            </p:nvSpPr>
            <p:spPr>
              <a:xfrm>
                <a:off x="2209712" y="4646287"/>
                <a:ext cx="1492129" cy="149212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EDF0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32">
                <a:extLst>
                  <a:ext uri="{FF2B5EF4-FFF2-40B4-BE49-F238E27FC236}">
                    <a16:creationId xmlns:a16="http://schemas.microsoft.com/office/drawing/2014/main" id="{80739DA0-CFBF-4BEC-BA4C-49F4A36D7760}"/>
                  </a:ext>
                </a:extLst>
              </p:cNvPr>
              <p:cNvSpPr/>
              <p:nvPr/>
            </p:nvSpPr>
            <p:spPr>
              <a:xfrm>
                <a:off x="5268282" y="4646287"/>
                <a:ext cx="1492129" cy="149212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EDF0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모서리가 둥근 직사각형 33">
                <a:extLst>
                  <a:ext uri="{FF2B5EF4-FFF2-40B4-BE49-F238E27FC236}">
                    <a16:creationId xmlns:a16="http://schemas.microsoft.com/office/drawing/2014/main" id="{B565EC0A-4B51-4794-884F-126543EA051B}"/>
                  </a:ext>
                </a:extLst>
              </p:cNvPr>
              <p:cNvSpPr/>
              <p:nvPr/>
            </p:nvSpPr>
            <p:spPr>
              <a:xfrm>
                <a:off x="8326851" y="4646287"/>
                <a:ext cx="1492129" cy="149212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EDF0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9" name="_x485491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65009" y="5535192"/>
              <a:ext cx="1122652" cy="1122652"/>
            </a:xfrm>
            <a:prstGeom prst="ellipse">
              <a:avLst/>
            </a:prstGeom>
            <a:noFill/>
          </p:spPr>
        </p:pic>
        <p:pic>
          <p:nvPicPr>
            <p:cNvPr id="20" name="_x18990354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88" r="23874" b="3384"/>
            <a:stretch/>
          </p:blipFill>
          <p:spPr bwMode="auto">
            <a:xfrm>
              <a:off x="3791702" y="5509571"/>
              <a:ext cx="1152128" cy="1173895"/>
            </a:xfrm>
            <a:prstGeom prst="ellipse">
              <a:avLst/>
            </a:prstGeom>
            <a:noFill/>
          </p:spPr>
        </p:pic>
        <p:pic>
          <p:nvPicPr>
            <p:cNvPr id="18" name="_x485491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1025" y="5502200"/>
              <a:ext cx="1296344" cy="1209692"/>
            </a:xfrm>
            <a:prstGeom prst="ellipse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6935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DF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24744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</a:rPr>
              <a:t>미니게임 보드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074474"/>
            <a:ext cx="6624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 이용 도중 어떠한 원인으로 인한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심박수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상승 혹은 하락을 감지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지나친 상승 혹은 하락이 감지될 경우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기기의 사용을 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일시적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중지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측정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297551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소    개</a:t>
            </a:r>
          </a:p>
        </p:txBody>
      </p:sp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4" y="4581128"/>
            <a:ext cx="1440000" cy="1440000"/>
          </a:xfrm>
          <a:prstGeom prst="rect">
            <a:avLst/>
          </a:prstGeom>
          <a:noFill/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867EF6-DDDA-4722-80E5-6DE72A8010C1}"/>
              </a:ext>
            </a:extLst>
          </p:cNvPr>
          <p:cNvCxnSpPr>
            <a:cxnSpLocks/>
          </p:cNvCxnSpPr>
          <p:nvPr/>
        </p:nvCxnSpPr>
        <p:spPr>
          <a:xfrm>
            <a:off x="3458757" y="5301208"/>
            <a:ext cx="1689307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심박 수에 대한 이미지 검색결과">
            <a:extLst>
              <a:ext uri="{FF2B5EF4-FFF2-40B4-BE49-F238E27FC236}">
                <a16:creationId xmlns:a16="http://schemas.microsoft.com/office/drawing/2014/main" id="{48F390F8-BDCD-4193-84F4-1321F6B6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41" y="4624904"/>
            <a:ext cx="1722920" cy="15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6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8692" y="2679575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8692" y="206582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59669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1 )  LED</a:t>
            </a:r>
            <a:r>
              <a:rPr lang="ko-KR" altLang="en-US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미니 게임  보드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700" y="21007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뱀 게임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700" y="27021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테트리스</a:t>
            </a:r>
            <a:endParaRPr lang="ko-KR" altLang="en-US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3728" y="2709727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E2647-0379-4449-B727-02AC0BCB2A27}"/>
              </a:ext>
            </a:extLst>
          </p:cNvPr>
          <p:cNvSpPr txBox="1"/>
          <p:nvPr/>
        </p:nvSpPr>
        <p:spPr>
          <a:xfrm>
            <a:off x="2123728" y="209718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C9E05-3841-4D3B-BD1C-4FF6205687AB}"/>
              </a:ext>
            </a:extLst>
          </p:cNvPr>
          <p:cNvSpPr txBox="1"/>
          <p:nvPr/>
        </p:nvSpPr>
        <p:spPr>
          <a:xfrm>
            <a:off x="539552" y="386526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2 ) </a:t>
            </a:r>
            <a:r>
              <a:rPr lang="ko-KR" altLang="en-US" b="1" spc="-150" dirty="0" err="1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</a:t>
            </a:r>
            <a:r>
              <a:rPr lang="ko-KR" altLang="en-US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센서를  이용하여  사용자  심박수  측정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C33714-2C9B-4C81-B0CC-27D435F1788C}"/>
              </a:ext>
            </a:extLst>
          </p:cNvPr>
          <p:cNvSpPr txBox="1"/>
          <p:nvPr/>
        </p:nvSpPr>
        <p:spPr>
          <a:xfrm>
            <a:off x="828692" y="4306609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지속적으로 측정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과도한 흥분이나 어떠한 이유로 인해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크게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하였을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기기의 작업을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일시적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중단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메시지와 함께 필요한 정보를 안내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96DCE9-4704-4B10-9FD6-6AA4C4667705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39B79D-4751-4A14-A3BA-869220B29076}"/>
              </a:ext>
            </a:extLst>
          </p:cNvPr>
          <p:cNvSpPr/>
          <p:nvPr/>
        </p:nvSpPr>
        <p:spPr>
          <a:xfrm>
            <a:off x="251520" y="271681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구  현  방  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FC8830-08BA-4668-BE66-C31312DB6CE9}"/>
              </a:ext>
            </a:extLst>
          </p:cNvPr>
          <p:cNvCxnSpPr>
            <a:cxnSpLocks/>
          </p:cNvCxnSpPr>
          <p:nvPr/>
        </p:nvCxnSpPr>
        <p:spPr>
          <a:xfrm>
            <a:off x="375230" y="1167276"/>
            <a:ext cx="141810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8692" y="3124710"/>
            <a:ext cx="129614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8692" y="2370438"/>
            <a:ext cx="1296144" cy="4320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77175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3 ) </a:t>
            </a:r>
            <a:r>
              <a:rPr lang="ko-KR" altLang="en-US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영상처리</a:t>
            </a:r>
            <a:r>
              <a:rPr lang="en-US" altLang="ko-KR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b="1" spc="-150" dirty="0">
                <a:solidFill>
                  <a:srgbClr val="0000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C57465-83AB-4581-96B1-0B32F259BAFD}"/>
              </a:ext>
            </a:extLst>
          </p:cNvPr>
          <p:cNvGrpSpPr/>
          <p:nvPr/>
        </p:nvGrpSpPr>
        <p:grpSpPr>
          <a:xfrm>
            <a:off x="683568" y="4140855"/>
            <a:ext cx="7704856" cy="1152128"/>
            <a:chOff x="827584" y="4869160"/>
            <a:chExt cx="7704856" cy="1152128"/>
          </a:xfrm>
        </p:grpSpPr>
        <p:sp>
          <p:nvSpPr>
            <p:cNvPr id="24" name="직사각형 23"/>
            <p:cNvSpPr/>
            <p:nvPr/>
          </p:nvSpPr>
          <p:spPr>
            <a:xfrm>
              <a:off x="2411760" y="4914608"/>
              <a:ext cx="57606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활용하여 기존의 게임에 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요소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추가함</a:t>
              </a:r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/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간의 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상호작용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다양한 방식으로 이루어지도록 함</a:t>
              </a:r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/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심박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측정하여 이용 중 사용자의 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건강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이나 </a:t>
              </a:r>
              <a:r>
                <a:rPr lang="ko-KR" altLang="en-US" sz="16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기분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악화되는 것을 방지함</a:t>
              </a:r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줄무늬가 있는 오른쪽 화살표 24"/>
            <p:cNvSpPr/>
            <p:nvPr/>
          </p:nvSpPr>
          <p:spPr>
            <a:xfrm>
              <a:off x="827584" y="4941168"/>
              <a:ext cx="1296144" cy="864096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339752" y="4869160"/>
              <a:ext cx="6192688" cy="1152128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00700" y="2405367"/>
            <a:ext cx="12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영상 처리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700" y="3147317"/>
            <a:ext cx="12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음성 인식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3728" y="315486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STT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사용자 명령 인식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E2647-0379-4449-B727-02AC0BCB2A27}"/>
              </a:ext>
            </a:extLst>
          </p:cNvPr>
          <p:cNvSpPr txBox="1"/>
          <p:nvPr/>
        </p:nvSpPr>
        <p:spPr>
          <a:xfrm>
            <a:off x="2123728" y="24017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Picamera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OpenCV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사용자 구별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구  현  방  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8E5A18-7E0E-4687-8C46-2529191BE5BF}"/>
              </a:ext>
            </a:extLst>
          </p:cNvPr>
          <p:cNvCxnSpPr>
            <a:cxnSpLocks/>
          </p:cNvCxnSpPr>
          <p:nvPr/>
        </p:nvCxnSpPr>
        <p:spPr>
          <a:xfrm>
            <a:off x="372075" y="1167276"/>
            <a:ext cx="131960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9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설계 환경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미니게임 보드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460CCCE-EA48-47F8-BF2B-DEFE010A7973}"/>
              </a:ext>
            </a:extLst>
          </p:cNvPr>
          <p:cNvGrpSpPr/>
          <p:nvPr/>
        </p:nvGrpSpPr>
        <p:grpSpPr>
          <a:xfrm>
            <a:off x="676088" y="1658014"/>
            <a:ext cx="7719816" cy="3731428"/>
            <a:chOff x="712092" y="2289860"/>
            <a:chExt cx="7719816" cy="3731428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52F4837-F375-4163-A5AD-AF6610497AB4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3029839" y="3531301"/>
              <a:ext cx="38328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6FF9FE2-6744-4D58-BE0C-F48065837C20}"/>
                </a:ext>
              </a:extLst>
            </p:cNvPr>
            <p:cNvCxnSpPr>
              <a:cxnSpLocks/>
              <a:stCxn id="57" idx="3"/>
              <a:endCxn id="11" idx="1"/>
            </p:cNvCxnSpPr>
            <p:nvPr/>
          </p:nvCxnSpPr>
          <p:spPr>
            <a:xfrm>
              <a:off x="5730873" y="3531302"/>
              <a:ext cx="3832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A708DCD-18E4-4877-9536-6AC7B518864F}"/>
                </a:ext>
              </a:extLst>
            </p:cNvPr>
            <p:cNvGrpSpPr/>
            <p:nvPr/>
          </p:nvGrpSpPr>
          <p:grpSpPr>
            <a:xfrm>
              <a:off x="712092" y="2289860"/>
              <a:ext cx="7719816" cy="3731428"/>
              <a:chOff x="712092" y="2289860"/>
              <a:chExt cx="7719816" cy="3731428"/>
            </a:xfrm>
          </p:grpSpPr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400D632B-E835-4542-9896-8268943297C3}"/>
                  </a:ext>
                </a:extLst>
              </p:cNvPr>
              <p:cNvGrpSpPr/>
              <p:nvPr/>
            </p:nvGrpSpPr>
            <p:grpSpPr>
              <a:xfrm>
                <a:off x="712092" y="2289860"/>
                <a:ext cx="7719816" cy="3731428"/>
                <a:chOff x="712092" y="2289860"/>
                <a:chExt cx="7719816" cy="3731428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B375B1FD-5DBB-47AF-A1FE-4A78114112A5}"/>
                    </a:ext>
                  </a:extLst>
                </p:cNvPr>
                <p:cNvGrpSpPr/>
                <p:nvPr/>
              </p:nvGrpSpPr>
              <p:grpSpPr>
                <a:xfrm>
                  <a:off x="6114161" y="2289860"/>
                  <a:ext cx="2317747" cy="2266139"/>
                  <a:chOff x="713040" y="2294077"/>
                  <a:chExt cx="2317747" cy="2266139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B2F7DCD5-0DBE-4EE6-AB0C-F4C52113A848}"/>
                      </a:ext>
                    </a:extLst>
                  </p:cNvPr>
                  <p:cNvGrpSpPr/>
                  <p:nvPr/>
                </p:nvGrpSpPr>
                <p:grpSpPr>
                  <a:xfrm>
                    <a:off x="713040" y="2294077"/>
                    <a:ext cx="2317747" cy="2266139"/>
                    <a:chOff x="598069" y="2314989"/>
                    <a:chExt cx="2317747" cy="2266139"/>
                  </a:xfrm>
                </p:grpSpPr>
                <p:sp>
                  <p:nvSpPr>
                    <p:cNvPr id="11" name="사각형: 둥근 모서리 10">
                      <a:extLst>
                        <a:ext uri="{FF2B5EF4-FFF2-40B4-BE49-F238E27FC236}">
                          <a16:creationId xmlns:a16="http://schemas.microsoft.com/office/drawing/2014/main" id="{CBB4FAD3-4D9C-4E62-9BBA-149BF4774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3"/>
                      <a:ext cx="2317747" cy="2049395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grpSp>
                  <p:nvGrpSpPr>
                    <p:cNvPr id="49" name="그룹 48">
                      <a:extLst>
                        <a:ext uri="{FF2B5EF4-FFF2-40B4-BE49-F238E27FC236}">
                          <a16:creationId xmlns:a16="http://schemas.microsoft.com/office/drawing/2014/main" id="{4EFECEFA-A8C8-48C6-9430-B8CD0C188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1" y="2314989"/>
                      <a:ext cx="1041358" cy="432048"/>
                      <a:chOff x="828693" y="2370438"/>
                      <a:chExt cx="898114" cy="432048"/>
                    </a:xfrm>
                  </p:grpSpPr>
                  <p:sp>
                    <p:nvSpPr>
                      <p:cNvPr id="50" name="모서리가 둥근 직사각형 17">
                        <a:extLst>
                          <a:ext uri="{FF2B5EF4-FFF2-40B4-BE49-F238E27FC236}">
                            <a16:creationId xmlns:a16="http://schemas.microsoft.com/office/drawing/2014/main" id="{1DA13BB6-710F-4BD8-A046-94CC1123BF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3" y="2370438"/>
                        <a:ext cx="89811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FEC0D214-9BEB-48EE-86EB-B8128F3A02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8615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Output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27BF43C9-7E99-459A-8149-1D439039A63E}"/>
                      </a:ext>
                    </a:extLst>
                  </p:cNvPr>
                  <p:cNvGrpSpPr/>
                  <p:nvPr/>
                </p:nvGrpSpPr>
                <p:grpSpPr>
                  <a:xfrm>
                    <a:off x="879690" y="2905491"/>
                    <a:ext cx="834981" cy="1394424"/>
                    <a:chOff x="1089519" y="3092227"/>
                    <a:chExt cx="834981" cy="1394424"/>
                  </a:xfrm>
                </p:grpSpPr>
                <p:grpSp>
                  <p:nvGrpSpPr>
                    <p:cNvPr id="39" name="그룹 38">
                      <a:extLst>
                        <a:ext uri="{FF2B5EF4-FFF2-40B4-BE49-F238E27FC236}">
                          <a16:creationId xmlns:a16="http://schemas.microsoft.com/office/drawing/2014/main" id="{9FE4E4CB-F293-406D-8E55-F3DA555C27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2974" y="4054603"/>
                      <a:ext cx="648072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41" name="모서리가 둥근 직사각형 17">
                        <a:extLst>
                          <a:ext uri="{FF2B5EF4-FFF2-40B4-BE49-F238E27FC236}">
                            <a16:creationId xmlns:a16="http://schemas.microsoft.com/office/drawing/2014/main" id="{B63C39FB-05C8-4C8F-B6A1-FA18F83D1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3D8B4EBC-13B7-4FD1-B939-1FF8AA4136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LED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</p:grpSp>
                <p:pic>
                  <p:nvPicPr>
                    <p:cNvPr id="48" name="그림 47">
                      <a:extLst>
                        <a:ext uri="{FF2B5EF4-FFF2-40B4-BE49-F238E27FC236}">
                          <a16:creationId xmlns:a16="http://schemas.microsoft.com/office/drawing/2014/main" id="{BC9EF00B-94F2-49FB-97DE-6A34731E6D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89519" y="3092227"/>
                      <a:ext cx="834981" cy="89157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DA4C210E-3137-4CBA-9091-5A017C5A84A3}"/>
                      </a:ext>
                    </a:extLst>
                  </p:cNvPr>
                  <p:cNvGrpSpPr/>
                  <p:nvPr/>
                </p:nvGrpSpPr>
                <p:grpSpPr>
                  <a:xfrm>
                    <a:off x="1781137" y="2831214"/>
                    <a:ext cx="1082040" cy="1468701"/>
                    <a:chOff x="6525368" y="3523563"/>
                    <a:chExt cx="1082040" cy="1468701"/>
                  </a:xfrm>
                </p:grpSpPr>
                <p:pic>
                  <p:nvPicPr>
                    <p:cNvPr id="52" name="그림 51">
                      <a:extLst>
                        <a:ext uri="{FF2B5EF4-FFF2-40B4-BE49-F238E27FC236}">
                          <a16:creationId xmlns:a16="http://schemas.microsoft.com/office/drawing/2014/main" id="{C0406686-9FAC-41A8-AFC8-7C624B2F6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3752" b="33772" l="36930" r="55103">
                                  <a14:foregroundMark x1="49200" y1="4483" x2="49200" y2="4483"/>
                                  <a14:foregroundMark x1="51600" y1="7931" x2="51600" y2="7931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4658" r="42625" b="62476"/>
                    <a:stretch/>
                  </p:blipFill>
                  <p:spPr>
                    <a:xfrm>
                      <a:off x="6525368" y="3523563"/>
                      <a:ext cx="1082040" cy="103665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1032D1E3-563B-4E64-B930-4B6E4F5FE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88224" y="4560216"/>
                      <a:ext cx="956329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54" name="모서리가 둥근 직사각형 17">
                        <a:extLst>
                          <a:ext uri="{FF2B5EF4-FFF2-40B4-BE49-F238E27FC236}">
                            <a16:creationId xmlns:a16="http://schemas.microsoft.com/office/drawing/2014/main" id="{72A24C44-09C1-4F58-957F-A1FC67739D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AFCDA461-CD81-4281-8574-5503081BBF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스피커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56B99EFE-A156-4D25-AC55-8ACBB21E7CBF}"/>
                    </a:ext>
                  </a:extLst>
                </p:cNvPr>
                <p:cNvGrpSpPr/>
                <p:nvPr/>
              </p:nvGrpSpPr>
              <p:grpSpPr>
                <a:xfrm>
                  <a:off x="3413126" y="2289860"/>
                  <a:ext cx="2317747" cy="2266139"/>
                  <a:chOff x="3413126" y="2289860"/>
                  <a:chExt cx="2317747" cy="2266139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7AF10C4D-1408-4E24-B15E-63C9DDBC866A}"/>
                      </a:ext>
                    </a:extLst>
                  </p:cNvPr>
                  <p:cNvGrpSpPr/>
                  <p:nvPr/>
                </p:nvGrpSpPr>
                <p:grpSpPr>
                  <a:xfrm>
                    <a:off x="3413126" y="2289860"/>
                    <a:ext cx="2317747" cy="2266139"/>
                    <a:chOff x="598069" y="2314989"/>
                    <a:chExt cx="2317747" cy="2266139"/>
                  </a:xfrm>
                </p:grpSpPr>
                <p:sp>
                  <p:nvSpPr>
                    <p:cNvPr id="57" name="사각형: 둥근 모서리 56">
                      <a:extLst>
                        <a:ext uri="{FF2B5EF4-FFF2-40B4-BE49-F238E27FC236}">
                          <a16:creationId xmlns:a16="http://schemas.microsoft.com/office/drawing/2014/main" id="{37AB5A1A-2D26-4D3E-A2AB-F40ABB4F5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3"/>
                      <a:ext cx="2317747" cy="2049395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grpSp>
                  <p:nvGrpSpPr>
                    <p:cNvPr id="58" name="그룹 57">
                      <a:extLst>
                        <a:ext uri="{FF2B5EF4-FFF2-40B4-BE49-F238E27FC236}">
                          <a16:creationId xmlns:a16="http://schemas.microsoft.com/office/drawing/2014/main" id="{BAE9E082-FA49-4F21-A6C3-2D0B9A6540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1" y="2314989"/>
                      <a:ext cx="1394653" cy="432048"/>
                      <a:chOff x="828693" y="2370438"/>
                      <a:chExt cx="1202811" cy="432048"/>
                    </a:xfrm>
                  </p:grpSpPr>
                  <p:sp>
                    <p:nvSpPr>
                      <p:cNvPr id="59" name="모서리가 둥근 직사각형 17">
                        <a:extLst>
                          <a:ext uri="{FF2B5EF4-FFF2-40B4-BE49-F238E27FC236}">
                            <a16:creationId xmlns:a16="http://schemas.microsoft.com/office/drawing/2014/main" id="{2447558F-0E9D-4A1F-82E6-C2F6898B7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3" y="2370438"/>
                        <a:ext cx="1202811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55E4380F-E08E-486E-A161-95630855DF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1538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Controller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96A4C398-241C-4BF7-8C25-71F12946D3A6}"/>
                      </a:ext>
                    </a:extLst>
                  </p:cNvPr>
                  <p:cNvGrpSpPr/>
                  <p:nvPr/>
                </p:nvGrpSpPr>
                <p:grpSpPr>
                  <a:xfrm>
                    <a:off x="3576751" y="2743974"/>
                    <a:ext cx="1990498" cy="1551387"/>
                    <a:chOff x="1846412" y="2375059"/>
                    <a:chExt cx="1990498" cy="1551387"/>
                  </a:xfrm>
                </p:grpSpPr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AEB3B51B-3C96-4DE2-9970-E594CD92FD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46412" y="2375059"/>
                      <a:ext cx="1990498" cy="1021933"/>
                      <a:chOff x="6164286" y="1131196"/>
                      <a:chExt cx="1990498" cy="1021933"/>
                    </a:xfrm>
                  </p:grpSpPr>
                  <p:pic>
                    <p:nvPicPr>
                      <p:cNvPr id="23" name="그림 22">
                        <a:extLst>
                          <a:ext uri="{FF2B5EF4-FFF2-40B4-BE49-F238E27FC236}">
                            <a16:creationId xmlns:a16="http://schemas.microsoft.com/office/drawing/2014/main" id="{C70DAF9C-8C06-495A-AD8B-80ECC7694F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64286" y="1131196"/>
                        <a:ext cx="957060" cy="102193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" name="그림 31">
                        <a:extLst>
                          <a:ext uri="{FF2B5EF4-FFF2-40B4-BE49-F238E27FC236}">
                            <a16:creationId xmlns:a16="http://schemas.microsoft.com/office/drawing/2014/main" id="{2C13FB31-1856-4C69-B1A4-32968D491FA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242987" y="1191300"/>
                        <a:ext cx="911797" cy="92316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4" name="더하기 기호 33">
                        <a:extLst>
                          <a:ext uri="{FF2B5EF4-FFF2-40B4-BE49-F238E27FC236}">
                            <a16:creationId xmlns:a16="http://schemas.microsoft.com/office/drawing/2014/main" id="{8E318CAF-4F19-451E-A591-3F39C47C43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00510" y="1491394"/>
                        <a:ext cx="261761" cy="322975"/>
                      </a:xfrm>
                      <a:prstGeom prst="mathPlus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5" name="그룹 4">
                      <a:extLst>
                        <a:ext uri="{FF2B5EF4-FFF2-40B4-BE49-F238E27FC236}">
                          <a16:creationId xmlns:a16="http://schemas.microsoft.com/office/drawing/2014/main" id="{02EEBD8C-4973-4DBB-B459-EE746B249D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29816" y="3494398"/>
                      <a:ext cx="1502871" cy="432048"/>
                      <a:chOff x="774233" y="2431355"/>
                      <a:chExt cx="1296144" cy="432048"/>
                    </a:xfrm>
                  </p:grpSpPr>
                  <p:sp>
                    <p:nvSpPr>
                      <p:cNvPr id="35" name="모서리가 둥근 직사각형 17">
                        <a:extLst>
                          <a:ext uri="{FF2B5EF4-FFF2-40B4-BE49-F238E27FC236}">
                            <a16:creationId xmlns:a16="http://schemas.microsoft.com/office/drawing/2014/main" id="{09D2ED04-2FF3-45F1-B3FD-EB6F16720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233" y="2431355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1A47990-74A7-488C-A817-A5AE332D85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0791" y="2456693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 err="1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Raspi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 + BB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id="{42B75052-2EB9-4935-B985-8C7E8049F556}"/>
                    </a:ext>
                  </a:extLst>
                </p:cNvPr>
                <p:cNvGrpSpPr/>
                <p:nvPr/>
              </p:nvGrpSpPr>
              <p:grpSpPr>
                <a:xfrm>
                  <a:off x="712092" y="2289860"/>
                  <a:ext cx="2317747" cy="3731428"/>
                  <a:chOff x="712092" y="2289860"/>
                  <a:chExt cx="2317747" cy="3731428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1B9DFE67-5E36-4BDD-9936-8DA53AD0DAF2}"/>
                      </a:ext>
                    </a:extLst>
                  </p:cNvPr>
                  <p:cNvGrpSpPr/>
                  <p:nvPr/>
                </p:nvGrpSpPr>
                <p:grpSpPr>
                  <a:xfrm>
                    <a:off x="712092" y="2289860"/>
                    <a:ext cx="2317747" cy="3731428"/>
                    <a:chOff x="598069" y="2314989"/>
                    <a:chExt cx="2317747" cy="3731428"/>
                  </a:xfrm>
                </p:grpSpPr>
                <p:sp>
                  <p:nvSpPr>
                    <p:cNvPr id="62" name="사각형: 둥근 모서리 61">
                      <a:extLst>
                        <a:ext uri="{FF2B5EF4-FFF2-40B4-BE49-F238E27FC236}">
                          <a16:creationId xmlns:a16="http://schemas.microsoft.com/office/drawing/2014/main" id="{88F158B4-9EA8-4D0E-9864-87B4F1EE6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2"/>
                      <a:ext cx="2317747" cy="3514685"/>
                    </a:xfrm>
                    <a:prstGeom prst="roundRect">
                      <a:avLst/>
                    </a:prstGeom>
                    <a:solidFill>
                      <a:srgbClr val="EDF0C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grpSp>
                  <p:nvGrpSpPr>
                    <p:cNvPr id="63" name="그룹 62">
                      <a:extLst>
                        <a:ext uri="{FF2B5EF4-FFF2-40B4-BE49-F238E27FC236}">
                          <a16:creationId xmlns:a16="http://schemas.microsoft.com/office/drawing/2014/main" id="{4EC0F545-A495-4FFA-9E5F-6074D04A9D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2" y="2314989"/>
                      <a:ext cx="862396" cy="432048"/>
                      <a:chOff x="828694" y="2370438"/>
                      <a:chExt cx="743769" cy="432048"/>
                    </a:xfrm>
                  </p:grpSpPr>
                  <p:sp>
                    <p:nvSpPr>
                      <p:cNvPr id="64" name="모서리가 둥근 직사각형 17">
                        <a:extLst>
                          <a:ext uri="{FF2B5EF4-FFF2-40B4-BE49-F238E27FC236}">
                            <a16:creationId xmlns:a16="http://schemas.microsoft.com/office/drawing/2014/main" id="{C43C46AB-E643-4B5E-8C1F-4DCA9CDBA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4" y="2370438"/>
                        <a:ext cx="737223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B62CDBE3-15EE-40D1-BA75-ABFA0983EF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7072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Input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id="{4738410D-0133-4A64-979F-018517A20089}"/>
                      </a:ext>
                    </a:extLst>
                  </p:cNvPr>
                  <p:cNvGrpSpPr/>
                  <p:nvPr/>
                </p:nvGrpSpPr>
                <p:grpSpPr>
                  <a:xfrm>
                    <a:off x="878741" y="2803476"/>
                    <a:ext cx="864562" cy="1367663"/>
                    <a:chOff x="878741" y="2830292"/>
                    <a:chExt cx="864562" cy="1367663"/>
                  </a:xfrm>
                </p:grpSpPr>
                <p:pic>
                  <p:nvPicPr>
                    <p:cNvPr id="81" name="그림 80">
                      <a:extLst>
                        <a:ext uri="{FF2B5EF4-FFF2-40B4-BE49-F238E27FC236}">
                          <a16:creationId xmlns:a16="http://schemas.microsoft.com/office/drawing/2014/main" id="{D083BA06-F3A4-4C83-A1D5-7362B15003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8741" y="2830292"/>
                      <a:ext cx="864562" cy="92316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89" name="그룹 88">
                      <a:extLst>
                        <a:ext uri="{FF2B5EF4-FFF2-40B4-BE49-F238E27FC236}">
                          <a16:creationId xmlns:a16="http://schemas.microsoft.com/office/drawing/2014/main" id="{D8E1B0C0-0602-476A-B213-74975FE11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6247" y="3765907"/>
                      <a:ext cx="709316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90" name="모서리가 둥근 직사각형 17">
                        <a:extLst>
                          <a:ext uri="{FF2B5EF4-FFF2-40B4-BE49-F238E27FC236}">
                            <a16:creationId xmlns:a16="http://schemas.microsoft.com/office/drawing/2014/main" id="{0DD62120-7077-4B9F-9133-1D0126ECA2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E0BAA22E-8314-4E7D-B2B6-926A862044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음성</a:t>
                        </a:r>
                      </a:p>
                    </p:txBody>
                  </p:sp>
                </p:grpSp>
              </p:grpSp>
              <p:grpSp>
                <p:nvGrpSpPr>
                  <p:cNvPr id="99" name="그룹 98">
                    <a:extLst>
                      <a:ext uri="{FF2B5EF4-FFF2-40B4-BE49-F238E27FC236}">
                        <a16:creationId xmlns:a16="http://schemas.microsoft.com/office/drawing/2014/main" id="{006EC1ED-08B2-4378-9A39-041444A00FB9}"/>
                      </a:ext>
                    </a:extLst>
                  </p:cNvPr>
                  <p:cNvGrpSpPr/>
                  <p:nvPr/>
                </p:nvGrpSpPr>
                <p:grpSpPr>
                  <a:xfrm>
                    <a:off x="1270159" y="4365914"/>
                    <a:ext cx="1133475" cy="1442084"/>
                    <a:chOff x="1815718" y="2800959"/>
                    <a:chExt cx="1133475" cy="1442084"/>
                  </a:xfrm>
                </p:grpSpPr>
                <p:pic>
                  <p:nvPicPr>
                    <p:cNvPr id="88" name="그림 87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AEF9577A-D67B-4748-B30C-D4A630695F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15718" y="2800959"/>
                      <a:ext cx="1133475" cy="9525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C68D6A84-6C39-4329-9D6D-820141594F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4344" y="3810995"/>
                      <a:ext cx="709316" cy="432048"/>
                      <a:chOff x="828692" y="2413089"/>
                      <a:chExt cx="1296144" cy="432048"/>
                    </a:xfrm>
                  </p:grpSpPr>
                  <p:sp>
                    <p:nvSpPr>
                      <p:cNvPr id="46" name="모서리가 둥근 직사각형 17">
                        <a:extLst>
                          <a:ext uri="{FF2B5EF4-FFF2-40B4-BE49-F238E27FC236}">
                            <a16:creationId xmlns:a16="http://schemas.microsoft.com/office/drawing/2014/main" id="{D51D1850-8A01-4D24-AA90-A2821DE93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413089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427E7992-1B4A-4303-B06D-A2E3F927A2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49" y="2438427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영상</a:t>
                        </a:r>
                      </a:p>
                    </p:txBody>
                  </p:sp>
                </p:grpSp>
              </p:grp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CBD36AC2-2F09-42E2-A441-6C5DB46F8CA4}"/>
                      </a:ext>
                    </a:extLst>
                  </p:cNvPr>
                  <p:cNvGrpSpPr/>
                  <p:nvPr/>
                </p:nvGrpSpPr>
                <p:grpSpPr>
                  <a:xfrm>
                    <a:off x="1919611" y="2839548"/>
                    <a:ext cx="934981" cy="1331591"/>
                    <a:chOff x="1919611" y="2839548"/>
                    <a:chExt cx="934981" cy="1331591"/>
                  </a:xfrm>
                </p:grpSpPr>
                <p:pic>
                  <p:nvPicPr>
                    <p:cNvPr id="2050" name="Picture 2" descr="키보드 픽토그램에 대한 이미지 검색결과">
                      <a:extLst>
                        <a:ext uri="{FF2B5EF4-FFF2-40B4-BE49-F238E27FC236}">
                          <a16:creationId xmlns:a16="http://schemas.microsoft.com/office/drawing/2014/main" id="{BF08402B-B9BA-4C17-A2AA-7538B553D9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54290" y="2839548"/>
                      <a:ext cx="864562" cy="86456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2" name="그룹 101">
                      <a:extLst>
                        <a:ext uri="{FF2B5EF4-FFF2-40B4-BE49-F238E27FC236}">
                          <a16:creationId xmlns:a16="http://schemas.microsoft.com/office/drawing/2014/main" id="{1318FABE-9006-4CE5-825E-C20AD980CB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19611" y="3739091"/>
                      <a:ext cx="934981" cy="432048"/>
                      <a:chOff x="828692" y="2370438"/>
                      <a:chExt cx="1296144" cy="432048"/>
                    </a:xfrm>
                  </p:grpSpPr>
                  <p:sp>
                    <p:nvSpPr>
                      <p:cNvPr id="103" name="모서리가 둥근 직사각형 17">
                        <a:extLst>
                          <a:ext uri="{FF2B5EF4-FFF2-40B4-BE49-F238E27FC236}">
                            <a16:creationId xmlns:a16="http://schemas.microsoft.com/office/drawing/2014/main" id="{3D379A21-F638-4F1A-AB7A-925059051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2" y="2370438"/>
                        <a:ext cx="1296144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8FAE0567-518B-46A8-848E-EA434E95E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2230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키보드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FDF0C472-36F8-4518-85C4-3475B8027C14}"/>
                    </a:ext>
                  </a:extLst>
                </p:cNvPr>
                <p:cNvGrpSpPr/>
                <p:nvPr/>
              </p:nvGrpSpPr>
              <p:grpSpPr>
                <a:xfrm>
                  <a:off x="3413126" y="4747405"/>
                  <a:ext cx="2317747" cy="1273883"/>
                  <a:chOff x="3413126" y="4747405"/>
                  <a:chExt cx="2317747" cy="1273883"/>
                </a:xfrm>
              </p:grpSpPr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A9C5A11-937D-443E-8FE6-863083B047A9}"/>
                      </a:ext>
                    </a:extLst>
                  </p:cNvPr>
                  <p:cNvGrpSpPr/>
                  <p:nvPr/>
                </p:nvGrpSpPr>
                <p:grpSpPr>
                  <a:xfrm>
                    <a:off x="3413126" y="4747405"/>
                    <a:ext cx="2317747" cy="1273883"/>
                    <a:chOff x="598069" y="2314989"/>
                    <a:chExt cx="2317747" cy="1273883"/>
                  </a:xfrm>
                </p:grpSpPr>
                <p:sp>
                  <p:nvSpPr>
                    <p:cNvPr id="107" name="사각형: 둥근 모서리 106">
                      <a:extLst>
                        <a:ext uri="{FF2B5EF4-FFF2-40B4-BE49-F238E27FC236}">
                          <a16:creationId xmlns:a16="http://schemas.microsoft.com/office/drawing/2014/main" id="{F2040336-AA81-4B2A-A840-171A81CA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069" y="2531733"/>
                      <a:ext cx="2317747" cy="1057139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grpSp>
                  <p:nvGrpSpPr>
                    <p:cNvPr id="108" name="그룹 107">
                      <a:extLst>
                        <a:ext uri="{FF2B5EF4-FFF2-40B4-BE49-F238E27FC236}">
                          <a16:creationId xmlns:a16="http://schemas.microsoft.com/office/drawing/2014/main" id="{B47E3FDB-B7A0-4D83-A20E-A14C1CFC3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331" y="2314989"/>
                      <a:ext cx="1394653" cy="432048"/>
                      <a:chOff x="828693" y="2370438"/>
                      <a:chExt cx="1202811" cy="432048"/>
                    </a:xfrm>
                  </p:grpSpPr>
                  <p:sp>
                    <p:nvSpPr>
                      <p:cNvPr id="109" name="모서리가 둥근 직사각형 17">
                        <a:extLst>
                          <a:ext uri="{FF2B5EF4-FFF2-40B4-BE49-F238E27FC236}">
                            <a16:creationId xmlns:a16="http://schemas.microsoft.com/office/drawing/2014/main" id="{5E2A95CB-C037-4104-9B25-3D31C352A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693" y="2370438"/>
                        <a:ext cx="1202811" cy="432048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A2CE466B-B557-4650-B7F7-8FBEE6E2FF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250" y="2395776"/>
                        <a:ext cx="11538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Controller</a:t>
                        </a:r>
                        <a:endParaRPr lang="ko-KR" altLang="en-US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p:txBody>
                  </p:sp>
                </p:grpSp>
              </p:grpSp>
              <p:pic>
                <p:nvPicPr>
                  <p:cNvPr id="112" name="그림 111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5214ADC7-B35C-4661-AA67-5E226CE2D4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92033" y="5300513"/>
                    <a:ext cx="798165" cy="606014"/>
                  </a:xfrm>
                  <a:prstGeom prst="rect">
                    <a:avLst/>
                  </a:prstGeom>
                </p:spPr>
              </p:pic>
              <p:grpSp>
                <p:nvGrpSpPr>
                  <p:cNvPr id="116" name="그룹 115">
                    <a:extLst>
                      <a:ext uri="{FF2B5EF4-FFF2-40B4-BE49-F238E27FC236}">
                        <a16:creationId xmlns:a16="http://schemas.microsoft.com/office/drawing/2014/main" id="{9BE6AC5B-8E54-4758-B097-8AFCD3E00967}"/>
                      </a:ext>
                    </a:extLst>
                  </p:cNvPr>
                  <p:cNvGrpSpPr/>
                  <p:nvPr/>
                </p:nvGrpSpPr>
                <p:grpSpPr>
                  <a:xfrm>
                    <a:off x="4720397" y="5238188"/>
                    <a:ext cx="787707" cy="737959"/>
                    <a:chOff x="828692" y="2344088"/>
                    <a:chExt cx="1325781" cy="737959"/>
                  </a:xfrm>
                </p:grpSpPr>
                <p:sp>
                  <p:nvSpPr>
                    <p:cNvPr id="117" name="모서리가 둥근 직사각형 17">
                      <a:extLst>
                        <a:ext uri="{FF2B5EF4-FFF2-40B4-BE49-F238E27FC236}">
                          <a16:creationId xmlns:a16="http://schemas.microsoft.com/office/drawing/2014/main" id="{84ED3106-6F6E-4806-8104-77BEC7DB4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692" y="2370437"/>
                      <a:ext cx="1296143" cy="68022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1528E0A2-3504-408E-836B-56F37A3DC4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1446" y="2344088"/>
                      <a:ext cx="1223027" cy="7379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심박</a:t>
                      </a:r>
                      <a:endParaRPr lang="en-US" altLang="ko-KR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센서</a:t>
                      </a:r>
                    </a:p>
                  </p:txBody>
                </p:sp>
              </p:grpSp>
            </p:grpSp>
          </p:grp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7F97157A-1318-4E25-BE93-1866AC5DD5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1999" y="4556000"/>
                <a:ext cx="1" cy="1914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9F2E605-2651-468E-8A35-3F8EA0E140DA}"/>
              </a:ext>
            </a:extLst>
          </p:cNvPr>
          <p:cNvGrpSpPr/>
          <p:nvPr/>
        </p:nvGrpSpPr>
        <p:grpSpPr>
          <a:xfrm>
            <a:off x="2095660" y="5601277"/>
            <a:ext cx="4880669" cy="834643"/>
            <a:chOff x="797606" y="5601277"/>
            <a:chExt cx="4880669" cy="834643"/>
          </a:xfrm>
        </p:grpSpPr>
        <p:sp>
          <p:nvSpPr>
            <p:cNvPr id="125" name="더하기 기호 124">
              <a:extLst>
                <a:ext uri="{FF2B5EF4-FFF2-40B4-BE49-F238E27FC236}">
                  <a16:creationId xmlns:a16="http://schemas.microsoft.com/office/drawing/2014/main" id="{D474A2DE-2BB0-4777-BD28-415F000F76D8}"/>
                </a:ext>
              </a:extLst>
            </p:cNvPr>
            <p:cNvSpPr/>
            <p:nvPr/>
          </p:nvSpPr>
          <p:spPr>
            <a:xfrm>
              <a:off x="797606" y="5773503"/>
              <a:ext cx="495569" cy="495569"/>
            </a:xfrm>
            <a:prstGeom prst="mathPlus">
              <a:avLst/>
            </a:prstGeom>
            <a:solidFill>
              <a:schemeClr val="tx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29" name="Picture 9">
              <a:extLst>
                <a:ext uri="{FF2B5EF4-FFF2-40B4-BE49-F238E27FC236}">
                  <a16:creationId xmlns:a16="http://schemas.microsoft.com/office/drawing/2014/main" id="{57C0CE93-A8B2-42CA-A09A-D16AEA212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899" y="5713699"/>
              <a:ext cx="2064370" cy="615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2" descr="opencv에 대한 이미지 검색결과">
              <a:extLst>
                <a:ext uri="{FF2B5EF4-FFF2-40B4-BE49-F238E27FC236}">
                  <a16:creationId xmlns:a16="http://schemas.microsoft.com/office/drawing/2014/main" id="{55CAE915-7A82-4A06-99C2-39F1BEC68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458" y="5608678"/>
              <a:ext cx="671644" cy="827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1D7C4C4-FDE8-4A98-BCD6-30137CB757DE}"/>
                </a:ext>
              </a:extLst>
            </p:cNvPr>
            <p:cNvGrpSpPr/>
            <p:nvPr/>
          </p:nvGrpSpPr>
          <p:grpSpPr>
            <a:xfrm>
              <a:off x="4572000" y="5601277"/>
              <a:ext cx="1106275" cy="706047"/>
              <a:chOff x="8400035" y="1855734"/>
              <a:chExt cx="3168381" cy="2102172"/>
            </a:xfrm>
          </p:grpSpPr>
          <p:pic>
            <p:nvPicPr>
              <p:cNvPr id="132" name="Picture 2" descr="클라우드에 대한 이미지 검색결과">
                <a:extLst>
                  <a:ext uri="{FF2B5EF4-FFF2-40B4-BE49-F238E27FC236}">
                    <a16:creationId xmlns:a16="http://schemas.microsoft.com/office/drawing/2014/main" id="{D7BDE199-E537-4DE5-8446-B19B28D81B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0035" y="1855734"/>
                <a:ext cx="3168381" cy="210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8" descr="mysql에 대한 이미지 검색결과">
                <a:extLst>
                  <a:ext uri="{FF2B5EF4-FFF2-40B4-BE49-F238E27FC236}">
                    <a16:creationId xmlns:a16="http://schemas.microsoft.com/office/drawing/2014/main" id="{0BBDA394-D769-48BF-8E0C-94EC2EC8BE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6380" y="2576206"/>
                <a:ext cx="1845083" cy="95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63104CD-6796-4B33-A3BC-11D1200BD2D9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구  현  방  법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760FC3C-D6B0-45E8-BB6E-F7D4B21B0442}"/>
              </a:ext>
            </a:extLst>
          </p:cNvPr>
          <p:cNvCxnSpPr>
            <a:cxnSpLocks/>
          </p:cNvCxnSpPr>
          <p:nvPr/>
        </p:nvCxnSpPr>
        <p:spPr>
          <a:xfrm>
            <a:off x="372075" y="1167276"/>
            <a:ext cx="131960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8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198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Matrix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AF232-875C-4E62-BE1E-F0FD05F60E7C}"/>
              </a:ext>
            </a:extLst>
          </p:cNvPr>
          <p:cNvSpPr txBox="1"/>
          <p:nvPr/>
        </p:nvSpPr>
        <p:spPr>
          <a:xfrm>
            <a:off x="6588224" y="2716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미니게임 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F66E1-C1D4-4317-830E-5DAD40BA67E1}"/>
              </a:ext>
            </a:extLst>
          </p:cNvPr>
          <p:cNvSpPr/>
          <p:nvPr/>
        </p:nvSpPr>
        <p:spPr>
          <a:xfrm>
            <a:off x="251520" y="284937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코 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드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  설  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BC1E0D-4102-492A-8856-A1D9C7A5F01A}"/>
              </a:ext>
            </a:extLst>
          </p:cNvPr>
          <p:cNvCxnSpPr>
            <a:cxnSpLocks/>
          </p:cNvCxnSpPr>
          <p:nvPr/>
        </p:nvCxnSpPr>
        <p:spPr>
          <a:xfrm>
            <a:off x="251520" y="1196752"/>
            <a:ext cx="1915040" cy="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5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519</Words>
  <Application>Microsoft Office PowerPoint</Application>
  <PresentationFormat>화면 슬라이드 쇼(4:3)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HY헤드라인M</vt:lpstr>
      <vt:lpstr>나눔바른고딕</vt:lpstr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재영 민</cp:lastModifiedBy>
  <cp:revision>52</cp:revision>
  <dcterms:created xsi:type="dcterms:W3CDTF">2016-11-03T20:47:04Z</dcterms:created>
  <dcterms:modified xsi:type="dcterms:W3CDTF">2019-11-30T09:35:15Z</dcterms:modified>
</cp:coreProperties>
</file>