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43"/>
  </p:notesMasterIdLst>
  <p:sldIdLst>
    <p:sldId id="256" r:id="rId2"/>
    <p:sldId id="345" r:id="rId3"/>
    <p:sldId id="258" r:id="rId4"/>
    <p:sldId id="260" r:id="rId5"/>
    <p:sldId id="261" r:id="rId6"/>
    <p:sldId id="336" r:id="rId7"/>
    <p:sldId id="337" r:id="rId8"/>
    <p:sldId id="339" r:id="rId9"/>
    <p:sldId id="340" r:id="rId10"/>
    <p:sldId id="341" r:id="rId11"/>
    <p:sldId id="312" r:id="rId12"/>
    <p:sldId id="313" r:id="rId13"/>
    <p:sldId id="346" r:id="rId14"/>
    <p:sldId id="314" r:id="rId15"/>
    <p:sldId id="342" r:id="rId16"/>
    <p:sldId id="315" r:id="rId17"/>
    <p:sldId id="316" r:id="rId18"/>
    <p:sldId id="317" r:id="rId19"/>
    <p:sldId id="318" r:id="rId20"/>
    <p:sldId id="319" r:id="rId21"/>
    <p:sldId id="320" r:id="rId22"/>
    <p:sldId id="322" r:id="rId23"/>
    <p:sldId id="323" r:id="rId24"/>
    <p:sldId id="321" r:id="rId25"/>
    <p:sldId id="324" r:id="rId26"/>
    <p:sldId id="325" r:id="rId27"/>
    <p:sldId id="326" r:id="rId28"/>
    <p:sldId id="328" r:id="rId29"/>
    <p:sldId id="347" r:id="rId30"/>
    <p:sldId id="283" r:id="rId31"/>
    <p:sldId id="329" r:id="rId32"/>
    <p:sldId id="344" r:id="rId33"/>
    <p:sldId id="343" r:id="rId34"/>
    <p:sldId id="330" r:id="rId35"/>
    <p:sldId id="331" r:id="rId36"/>
    <p:sldId id="332" r:id="rId37"/>
    <p:sldId id="333" r:id="rId38"/>
    <p:sldId id="334" r:id="rId39"/>
    <p:sldId id="335" r:id="rId40"/>
    <p:sldId id="267" r:id="rId41"/>
    <p:sldId id="259" r:id="rId42"/>
  </p:sldIdLst>
  <p:sldSz cx="9144000" cy="5143500" type="screen16x9"/>
  <p:notesSz cx="6858000" cy="9144000"/>
  <p:embeddedFontLst>
    <p:embeddedFont>
      <p:font typeface="Archivo" panose="020B0604020202020204" charset="0"/>
      <p:regular r:id="rId44"/>
      <p:bold r:id="rId45"/>
      <p:italic r:id="rId46"/>
      <p:boldItalic r:id="rId47"/>
    </p:embeddedFont>
    <p:embeddedFont>
      <p:font typeface="IBM Plex Mono" panose="020B0509050203000203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F2B23-F35D-4F7C-A64C-03F2B8661CAF}" v="19" dt="2025-06-10T15:17:12.460"/>
  </p1510:revLst>
</p1510:revInfo>
</file>

<file path=ppt/tableStyles.xml><?xml version="1.0" encoding="utf-8"?>
<a:tblStyleLst xmlns:a="http://schemas.openxmlformats.org/drawingml/2006/main" def="{124E6E96-3A9F-454C-BD96-B480BF641413}">
  <a:tblStyle styleId="{124E6E96-3A9F-454C-BD96-B480BF6414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F8C8F6-46D5-4472-ACA2-11E8DCAFD4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E61FDD7F-1F81-6E89-FE6B-368BF10A9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8AEBAC2B-3FFF-37E2-3CF0-446E25A990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C3D6734C-C212-CDB3-8FB2-02C49555A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4760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8C91387C-364C-2A88-7FB3-8870C24A6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E1B4CC2F-8C05-2E77-6E4D-EE00696DA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49BEFF45-3650-D444-186F-AAF01F40F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845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2856983A-0E78-2F43-7532-721E055B5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69DF9A38-4AC8-8DB0-B819-1757E773A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88094B88-98E5-2A44-E139-CBE9D09C48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0912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CC8D6AFD-B959-B1D4-4EEE-35BB38D5C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E46E7EF6-3429-6799-0BDB-C0919966A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09815AAD-6C30-FFEC-4D22-A7140099AE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12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409D2471-B2B4-C807-E185-883102B1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8A421771-E20E-7A13-CFA7-5BC155B01D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56D93303-272E-F300-0E14-3F6E21B7C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53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14326B38-84AC-57D6-35DC-BD01BD022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27C41A3F-1A64-6768-73EE-CDB26AD60F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15278A85-E98F-E475-0ACA-626967795B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210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74BA42B7-F4B9-36D5-3AEF-9C3A5F7F3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E5FC0B8E-EC58-20A4-DD74-D1212741D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F1757A8E-D9A3-B6AF-74F9-EF339ED8D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8909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>
          <a:extLst>
            <a:ext uri="{FF2B5EF4-FFF2-40B4-BE49-F238E27FC236}">
              <a16:creationId xmlns:a16="http://schemas.microsoft.com/office/drawing/2014/main" id="{6A43F3A2-C961-63E7-7585-0F5E9BAE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>
            <a:extLst>
              <a:ext uri="{FF2B5EF4-FFF2-40B4-BE49-F238E27FC236}">
                <a16:creationId xmlns:a16="http://schemas.microsoft.com/office/drawing/2014/main" id="{5A1783FA-E3CB-C0F7-48B2-2530DCF79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>
            <a:extLst>
              <a:ext uri="{FF2B5EF4-FFF2-40B4-BE49-F238E27FC236}">
                <a16:creationId xmlns:a16="http://schemas.microsoft.com/office/drawing/2014/main" id="{E5716CEA-EBE5-5878-7927-FC194FCA3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9792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8AAC6294-9C4D-A0DE-FE57-C9104C2E7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A302BBEE-0F93-1B02-566D-C26EE2958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08FF612E-D015-2515-12FC-DE6A45E46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167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5AFA1369-C74A-6D3F-A836-2C9986F9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6C421BBD-3653-2C37-2654-DF6A2B211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A8CD798E-0E25-F378-77C6-D78C59D2E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48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>
          <a:extLst>
            <a:ext uri="{FF2B5EF4-FFF2-40B4-BE49-F238E27FC236}">
              <a16:creationId xmlns:a16="http://schemas.microsoft.com/office/drawing/2014/main" id="{3D892862-EF74-5611-730F-0A18F440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2581b7e23_0_108:notes">
            <a:extLst>
              <a:ext uri="{FF2B5EF4-FFF2-40B4-BE49-F238E27FC236}">
                <a16:creationId xmlns:a16="http://schemas.microsoft.com/office/drawing/2014/main" id="{EDCCFE50-173E-C2E9-F037-1579C67DE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2581b7e23_0_108:notes">
            <a:extLst>
              <a:ext uri="{FF2B5EF4-FFF2-40B4-BE49-F238E27FC236}">
                <a16:creationId xmlns:a16="http://schemas.microsoft.com/office/drawing/2014/main" id="{A5B974A5-379F-3E25-6064-96587E8BC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468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87465D30-2423-334F-784D-5DE57C53E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C26789B8-3538-9DEF-84D1-57D8CC01B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5F2FEA96-1729-EAEC-F11E-DE75A8E9C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8256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6F7A4F10-EAFE-B15D-D599-A8DE97BAA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F2A81187-F4AF-7282-ABE9-FDB8B6F8AD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50E76507-1BDD-67FD-5C34-AD478363B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735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9A130205-1BF1-FE23-F317-B1F7E8054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A50F2387-D838-5701-CEC0-EE002683DF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53CDCF14-CFD7-FDF4-BCA9-B0336A2B82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21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293B4D3E-AE32-2B7F-F634-5DEC464F2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3272FD8B-CC4B-F528-E6C8-658824551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4A98CACB-E7A0-6F86-C9A2-9932BC192A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655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41C16B7C-797D-3148-7AB5-871366FC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4AA29A8B-DDCC-D465-9712-98AD63498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839F527B-A80D-C1A8-59CE-719F3CD325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8883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7C3536F8-32EC-4A4C-D2EA-5F9E99D3A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1304373E-E2EB-165A-A310-F1C54F6C5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F0BCD1E2-B2C6-1143-00A9-3FF70A1077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468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3FEA5C94-28CA-379A-37B6-B1AAA3B61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081E00C1-8F2E-CE4B-8614-AD3B1990F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A8BBE985-719B-3BB8-0E8B-A893A2805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300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E8101F09-BAEA-6E1A-F340-9A1C302C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B9ADFBD8-9DD4-3C2B-926B-2E5B8D4925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8110720C-D237-D1A8-241F-BF4F8075ED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121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3BD83C89-F041-1A3A-0574-C4C689E1D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F5D99817-B080-1C65-A596-A51874B74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B1D88974-135B-3968-0726-CEEC12AF16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014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2A216819-141D-38AD-22F3-6EBA62EA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13BAD112-B5EE-638F-AEB2-5881C86D2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6CF8A0F3-5E26-F32F-75C3-F982AA39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85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2581b7e2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2581b7e2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BBCC4C2A-07CA-D218-F989-917E6A57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A01DA279-43F1-5E1C-9C74-4DECB1500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AC26DBA4-E9C3-7587-991D-7D5104825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9974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36BE211A-C8BE-AF89-440F-20E71309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24806478-2614-43D3-A0CE-BE39DF73BC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E0A5B58C-C40C-06CE-AAE3-9D29431176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1328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73B1852-CFE5-28BA-2985-72D149CB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99DDE5A8-A95A-40B3-4D4D-615DC6B873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CB982A8C-C04E-20AA-4061-BFB6C0989C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0021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A09E0213-594B-6685-7C23-2C912D2C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933ed14694_0_48:notes">
            <a:extLst>
              <a:ext uri="{FF2B5EF4-FFF2-40B4-BE49-F238E27FC236}">
                <a16:creationId xmlns:a16="http://schemas.microsoft.com/office/drawing/2014/main" id="{13CDD0E1-76DA-51B0-EF2D-310B5B423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933ed14694_0_48:notes">
            <a:extLst>
              <a:ext uri="{FF2B5EF4-FFF2-40B4-BE49-F238E27FC236}">
                <a16:creationId xmlns:a16="http://schemas.microsoft.com/office/drawing/2014/main" id="{8120C4A7-3C1C-0F7E-F357-5A337A58C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0169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6FA8AB05-BB05-27D4-40B5-6FFA115C4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8FC224B9-DBB1-D3A2-8ED2-EBE6B0713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7FFE5C09-0380-A9C5-41F7-9F05C39E60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057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C7223610-2F24-0EC7-DD74-7F94B62E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DBE43397-87F5-97EC-1819-F5D463242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0238B866-AC64-B7F9-50DB-E2A3A36EF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B726E446-3062-0A9C-3604-5FAAE5D0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6C474AD1-9CDD-A4A7-DBF3-60F1377AA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3465CF7F-A74A-DFD4-2175-D3D7CABABB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103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872A6A6A-4D32-A1E0-432D-D11B8F5B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E9A0B59D-0790-6CDB-4421-1B34313C5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A561E47B-4D1C-0169-BB9B-A07B4069C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290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42832618-A4CE-B39D-8008-2EE8C15A2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EB5849BD-9A6C-4342-6AF3-F6933E3E8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13AB867F-923C-9855-EC18-EF545C93B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65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92581b7e23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92581b7e23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92581b7e23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92581b7e23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2a81341b2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2a81341b2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00E9DE40-2720-52E7-5DC4-037B0618B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AD6ABFC1-9EBE-2094-F619-8378527B42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00805169-4549-5163-2042-A5FEC6B86E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720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8B57D49B-EDA8-F28D-49F1-9B6A8650B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E1F8A3D7-E4B1-13A5-17D5-D9AC09C60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E5E46DF2-780D-128F-C0AE-CEA9B9C7A1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544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D9DC48B4-A8E3-1C87-672F-28615B4C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75660885-720B-BCC3-6C7C-D6E86A583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D77125C6-7721-0CAA-2975-EBC5879CF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531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FDA995F2-9352-EB31-C729-EE7B202E9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92a81341b2_2_61:notes">
            <a:extLst>
              <a:ext uri="{FF2B5EF4-FFF2-40B4-BE49-F238E27FC236}">
                <a16:creationId xmlns:a16="http://schemas.microsoft.com/office/drawing/2014/main" id="{353237D7-B3EE-7CF7-323F-BF61C15EFF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92a81341b2_2_61:notes">
            <a:extLst>
              <a:ext uri="{FF2B5EF4-FFF2-40B4-BE49-F238E27FC236}">
                <a16:creationId xmlns:a16="http://schemas.microsoft.com/office/drawing/2014/main" id="{EB553D41-B23A-0668-7894-C6B7F85F4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34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68674" y="-322162"/>
            <a:ext cx="9371984" cy="3960713"/>
            <a:chOff x="-268674" y="-322162"/>
            <a:chExt cx="9371984" cy="3960713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 flipH="1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4">
              <a:alphaModFix/>
            </a:blip>
            <a:srcRect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6"/>
          <p:cNvGrpSpPr/>
          <p:nvPr/>
        </p:nvGrpSpPr>
        <p:grpSpPr>
          <a:xfrm>
            <a:off x="-93668" y="0"/>
            <a:ext cx="9329109" cy="5143497"/>
            <a:chOff x="-93668" y="0"/>
            <a:chExt cx="9329109" cy="5143497"/>
          </a:xfrm>
        </p:grpSpPr>
        <p:grpSp>
          <p:nvGrpSpPr>
            <p:cNvPr id="363" name="Google Shape;363;p36"/>
            <p:cNvGrpSpPr/>
            <p:nvPr/>
          </p:nvGrpSpPr>
          <p:grpSpPr>
            <a:xfrm rot="10800000">
              <a:off x="5592122" y="2697400"/>
              <a:ext cx="3643319" cy="2446097"/>
              <a:chOff x="-93668" y="0"/>
              <a:chExt cx="3643319" cy="2446097"/>
            </a:xfrm>
          </p:grpSpPr>
          <p:grpSp>
            <p:nvGrpSpPr>
              <p:cNvPr id="364" name="Google Shape;364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65" name="Google Shape;365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36"/>
            <p:cNvGrpSpPr/>
            <p:nvPr/>
          </p:nvGrpSpPr>
          <p:grpSpPr>
            <a:xfrm>
              <a:off x="-93668" y="0"/>
              <a:ext cx="3643319" cy="2446097"/>
              <a:chOff x="-93668" y="0"/>
              <a:chExt cx="3643319" cy="2446097"/>
            </a:xfrm>
          </p:grpSpPr>
          <p:grpSp>
            <p:nvGrpSpPr>
              <p:cNvPr id="372" name="Google Shape;372;p36"/>
              <p:cNvGrpSpPr/>
              <p:nvPr/>
            </p:nvGrpSpPr>
            <p:grpSpPr>
              <a:xfrm rot="5400000">
                <a:off x="-1020033" y="926370"/>
                <a:ext cx="2446091" cy="593362"/>
                <a:chOff x="162825" y="4587541"/>
                <a:chExt cx="1763711" cy="427833"/>
              </a:xfrm>
            </p:grpSpPr>
            <p:pic>
              <p:nvPicPr>
                <p:cNvPr id="373" name="Google Shape;373;p36"/>
                <p:cNvPicPr preferRelativeResize="0"/>
                <p:nvPr/>
              </p:nvPicPr>
              <p:blipFill>
                <a:blip r:embed="rId2">
                  <a:alphaModFix amt="46000"/>
                </a:blip>
                <a:stretch>
                  <a:fillRect/>
                </a:stretch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36"/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36"/>
                <p:cNvPicPr preferRelativeResize="0"/>
                <p:nvPr/>
              </p:nvPicPr>
              <p:blipFill>
                <a:blip r:embed="rId2">
                  <a:alphaModFix amt="88000"/>
                </a:blip>
                <a:stretch>
                  <a:fillRect/>
                </a:stretch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36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3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58031" b="629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3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3295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36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02324" y="3344388"/>
            <a:ext cx="5067600" cy="375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67" name="Google Shape;67;p8"/>
          <p:cNvGrpSpPr/>
          <p:nvPr/>
        </p:nvGrpSpPr>
        <p:grpSpPr>
          <a:xfrm>
            <a:off x="182700" y="151649"/>
            <a:ext cx="8778600" cy="4853775"/>
            <a:chOff x="182700" y="151649"/>
            <a:chExt cx="8778600" cy="4853775"/>
          </a:xfrm>
        </p:grpSpPr>
        <p:pic>
          <p:nvPicPr>
            <p:cNvPr id="68" name="Google Shape;68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32175" y="460399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2700" y="15164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8"/>
          <p:cNvSpPr txBox="1">
            <a:spLocks noGrp="1"/>
          </p:cNvSpPr>
          <p:nvPr>
            <p:ph type="title"/>
          </p:nvPr>
        </p:nvSpPr>
        <p:spPr>
          <a:xfrm>
            <a:off x="2298600" y="1619250"/>
            <a:ext cx="4546800" cy="1849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1"/>
          </p:nvPr>
        </p:nvSpPr>
        <p:spPr>
          <a:xfrm>
            <a:off x="2135550" y="2842638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2"/>
          </p:nvPr>
        </p:nvSpPr>
        <p:spPr>
          <a:xfrm>
            <a:off x="4214900" y="2209200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3"/>
          </p:nvPr>
        </p:nvSpPr>
        <p:spPr>
          <a:xfrm>
            <a:off x="7200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"/>
          </p:nvPr>
        </p:nvSpPr>
        <p:spPr>
          <a:xfrm>
            <a:off x="4214900" y="3942375"/>
            <a:ext cx="28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5" hasCustomPrompt="1"/>
          </p:nvPr>
        </p:nvSpPr>
        <p:spPr>
          <a:xfrm>
            <a:off x="821600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6" hasCustomPrompt="1"/>
          </p:nvPr>
        </p:nvSpPr>
        <p:spPr>
          <a:xfrm>
            <a:off x="821600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7" hasCustomPrompt="1"/>
          </p:nvPr>
        </p:nvSpPr>
        <p:spPr>
          <a:xfrm>
            <a:off x="4316491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8" hasCustomPrompt="1"/>
          </p:nvPr>
        </p:nvSpPr>
        <p:spPr>
          <a:xfrm>
            <a:off x="4316491" y="3064618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9"/>
          </p:nvPr>
        </p:nvSpPr>
        <p:spPr>
          <a:xfrm>
            <a:off x="720000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3"/>
          </p:nvPr>
        </p:nvSpPr>
        <p:spPr>
          <a:xfrm>
            <a:off x="4214891" y="180111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4"/>
          </p:nvPr>
        </p:nvSpPr>
        <p:spPr>
          <a:xfrm>
            <a:off x="720000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5"/>
          </p:nvPr>
        </p:nvSpPr>
        <p:spPr>
          <a:xfrm>
            <a:off x="4214891" y="3533776"/>
            <a:ext cx="28383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8" name="Google Shape;98;p13"/>
          <p:cNvGrpSpPr/>
          <p:nvPr/>
        </p:nvGrpSpPr>
        <p:grpSpPr>
          <a:xfrm>
            <a:off x="875350" y="127038"/>
            <a:ext cx="8033701" cy="4846535"/>
            <a:chOff x="875350" y="127038"/>
            <a:chExt cx="8033701" cy="4846535"/>
          </a:xfrm>
        </p:grpSpPr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13"/>
          <p:cNvGrpSpPr/>
          <p:nvPr/>
        </p:nvGrpSpPr>
        <p:grpSpPr>
          <a:xfrm>
            <a:off x="-989124" y="-114101"/>
            <a:ext cx="9926867" cy="5390476"/>
            <a:chOff x="-989124" y="-114101"/>
            <a:chExt cx="9926867" cy="5390476"/>
          </a:xfrm>
        </p:grpSpPr>
        <p:pic>
          <p:nvPicPr>
            <p:cNvPr id="102" name="Google Shape;10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2960400" y="1482025"/>
            <a:ext cx="4256400" cy="1526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title" idx="2" hasCustomPrompt="1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5234950" y="3619525"/>
            <a:ext cx="2697600" cy="6021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114" name="Google Shape;114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5"/>
            <p:cNvPicPr preferRelativeResize="0"/>
            <p:nvPr/>
          </p:nvPicPr>
          <p:blipFill rotWithShape="1">
            <a:blip r:embed="rId2">
              <a:alphaModFix/>
            </a:blip>
            <a:srcRect l="50275" b="6716"/>
            <a:stretch/>
          </p:blipFill>
          <p:spPr>
            <a:xfrm rot="10800000" flipH="1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6" name="Google Shape;116;p15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117" name="Google Shape;117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8" name="Google Shape;118;p15"/>
              <p:cNvPicPr preferRelativeResize="0"/>
              <p:nvPr/>
            </p:nvPicPr>
            <p:blipFill rotWithShape="1">
              <a:blip r:embed="rId2">
                <a:alphaModFix/>
              </a:blip>
              <a:srcRect l="50275" b="6716"/>
              <a:stretch/>
            </p:blipFill>
            <p:spPr>
              <a:xfrm rot="10800000" flipH="1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9" name="Google Shape;119;p15"/>
          <p:cNvGrpSpPr/>
          <p:nvPr/>
        </p:nvGrpSpPr>
        <p:grpSpPr>
          <a:xfrm>
            <a:off x="3338114" y="76571"/>
            <a:ext cx="2467774" cy="4990358"/>
            <a:chOff x="3338114" y="76571"/>
            <a:chExt cx="2467774" cy="4990358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25" name="Google Shape;225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subTitle" idx="1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2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229" name="Google Shape;229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27"/>
            <p:cNvPicPr preferRelativeResize="0"/>
            <p:nvPr/>
          </p:nvPicPr>
          <p:blipFill rotWithShape="1">
            <a:blip r:embed="rId2">
              <a:alphaModFix/>
            </a:blip>
            <a:srcRect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" name="Google Shape;231;p27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232" name="Google Shape;232;p27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sp>
          <p:nvSpPr>
            <p:cNvPr id="233" name="Google Shape;233;p27"/>
            <p:cNvSpPr/>
            <p:nvPr/>
          </p:nvSpPr>
          <p:spPr>
            <a:xfrm>
              <a:off x="6800850" y="218475"/>
              <a:ext cx="4870450" cy="230250"/>
            </a:xfrm>
            <a:custGeom>
              <a:avLst/>
              <a:gdLst/>
              <a:ahLst/>
              <a:cxnLst/>
              <a:rect l="l" t="t" r="r" b="b"/>
              <a:pathLst>
                <a:path w="194818" h="9210" extrusionOk="0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lt1"/>
        </a:solidFill>
        <a:effectLst/>
      </p:bgPr>
    </p:bg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name="adj" fmla="val 448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35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35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5" name="Google Shape;355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6" name="Google Shape;356;p35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  <p:grpSp>
          <p:nvGrpSpPr>
            <p:cNvPr id="357" name="Google Shape;357;p35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35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avLst/>
                <a:gdLst/>
                <a:ahLst/>
                <a:cxnLst/>
                <a:rect l="l" t="t" r="r" b="b"/>
                <a:pathLst>
                  <a:path w="14545" h="142595" extrusionOk="0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59" name="Google Shape;359;p35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avLst/>
                <a:gdLst/>
                <a:ahLst/>
                <a:cxnLst/>
                <a:rect l="l" t="t" r="r" b="b"/>
                <a:pathLst>
                  <a:path w="8141" h="123444" extrusionOk="0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  <p:sp>
            <p:nvSpPr>
              <p:cNvPr id="360" name="Google Shape;360;p35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avLst/>
                <a:gdLst/>
                <a:ahLst/>
                <a:cxnLst/>
                <a:rect l="l" t="t" r="r" b="b"/>
                <a:pathLst>
                  <a:path w="343026" h="6578" extrusionOk="0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sz="2800" b="1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1" r:id="rId7"/>
    <p:sldLayoutId id="2147483673" r:id="rId8"/>
    <p:sldLayoutId id="2147483681" r:id="rId9"/>
    <p:sldLayoutId id="2147483682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p40"/>
          <p:cNvPicPr preferRelativeResize="0"/>
          <p:nvPr/>
        </p:nvPicPr>
        <p:blipFill rotWithShape="1">
          <a:blip r:embed="rId3">
            <a:alphaModFix/>
          </a:blip>
          <a:srcRect l="2123" b="9502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0"/>
          <p:cNvPicPr preferRelativeResize="0"/>
          <p:nvPr/>
        </p:nvPicPr>
        <p:blipFill rotWithShape="1">
          <a:blip r:embed="rId4">
            <a:alphaModFix/>
          </a:blip>
          <a:srcRect t="19097" r="5042" b="2954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0"/>
          <p:cNvSpPr txBox="1">
            <a:spLocks noGrp="1"/>
          </p:cNvSpPr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chivo" panose="020B0604020202020204" charset="0"/>
                <a:cs typeface="Archivo" panose="020B0604020202020204" charset="0"/>
              </a:rPr>
              <a:t>CUSTOMER SEGMENTATION</a:t>
            </a:r>
            <a:endParaRPr>
              <a:solidFill>
                <a:schemeClr val="accent2"/>
              </a:solidFill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394" name="Google Shape;394;p40"/>
          <p:cNvSpPr txBox="1">
            <a:spLocks noGrp="1"/>
          </p:cNvSpPr>
          <p:nvPr>
            <p:ph type="subTitle" idx="1"/>
          </p:nvPr>
        </p:nvSpPr>
        <p:spPr>
          <a:xfrm>
            <a:off x="1807310" y="4110500"/>
            <a:ext cx="6486900" cy="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300"/>
              <a:t>Python for Machine Learning - CS116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pc="300"/>
              <a:t>GV-TS: Nguyễn Vinh Tiệp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6BC421-3EFA-57DF-95AF-ECA47EA18324}"/>
              </a:ext>
            </a:extLst>
          </p:cNvPr>
          <p:cNvGrpSpPr/>
          <p:nvPr/>
        </p:nvGrpSpPr>
        <p:grpSpPr>
          <a:xfrm>
            <a:off x="3676650" y="259271"/>
            <a:ext cx="1790700" cy="404608"/>
            <a:chOff x="3749040" y="227294"/>
            <a:chExt cx="1790700" cy="4046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F94B84F-C304-2B85-6D05-9C7AED05F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38238" y="249001"/>
              <a:ext cx="473988" cy="382900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D2F3D1E-BFBF-A1B9-C10F-5360A2ABC436}"/>
                </a:ext>
              </a:extLst>
            </p:cNvPr>
            <p:cNvSpPr/>
            <p:nvPr/>
          </p:nvSpPr>
          <p:spPr>
            <a:xfrm>
              <a:off x="3749040" y="249001"/>
              <a:ext cx="392430" cy="382900"/>
            </a:xfrm>
            <a:prstGeom prst="ellipse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CAB5A23-33BC-4BF7-F241-394B8B1F0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21780"/>
            <a:stretch/>
          </p:blipFill>
          <p:spPr>
            <a:xfrm>
              <a:off x="4808994" y="227294"/>
              <a:ext cx="730746" cy="404608"/>
            </a:xfrm>
            <a:prstGeom prst="rect">
              <a:avLst/>
            </a:prstGeom>
            <a:effectLst>
              <a:softEdge rad="0"/>
            </a:effectLst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00B3ADCD-84CA-C787-79E0-EF1985EB8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2E4BB1-5F79-E36F-26C6-CE736847687D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4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OBSERVATION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8DF20-FB6A-B388-1558-C1A44991088B}"/>
              </a:ext>
            </a:extLst>
          </p:cNvPr>
          <p:cNvSpPr txBox="1"/>
          <p:nvPr/>
        </p:nvSpPr>
        <p:spPr>
          <a:xfrm>
            <a:off x="636223" y="848670"/>
            <a:ext cx="787155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i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Missing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FE56B-BA61-0E01-95FC-7D516295F0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675"/>
          <a:stretch/>
        </p:blipFill>
        <p:spPr>
          <a:xfrm>
            <a:off x="4587240" y="1535430"/>
            <a:ext cx="3695236" cy="257175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CDD15-23D3-19C1-DBBF-77D6DBC4C101}"/>
              </a:ext>
            </a:extLst>
          </p:cNvPr>
          <p:cNvSpPr/>
          <p:nvPr/>
        </p:nvSpPr>
        <p:spPr>
          <a:xfrm>
            <a:off x="5510536" y="1974985"/>
            <a:ext cx="1272540" cy="502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10156B-8AF0-4EA5-85D0-56D7D9F92F21}"/>
              </a:ext>
            </a:extLst>
          </p:cNvPr>
          <p:cNvSpPr/>
          <p:nvPr/>
        </p:nvSpPr>
        <p:spPr>
          <a:xfrm>
            <a:off x="5463540" y="2722791"/>
            <a:ext cx="1272540" cy="38933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37E6413-81CF-5E5B-4155-1BF63D34C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74" y="1535430"/>
            <a:ext cx="3563626" cy="1382030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2B876B-4DE5-BE26-B52B-604618A9A37D}"/>
              </a:ext>
            </a:extLst>
          </p:cNvPr>
          <p:cNvSpPr/>
          <p:nvPr/>
        </p:nvSpPr>
        <p:spPr>
          <a:xfrm>
            <a:off x="2583180" y="2084464"/>
            <a:ext cx="1272540" cy="502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0AEC83-A80B-CB13-536A-902DF83D8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13" y="2878507"/>
            <a:ext cx="3533147" cy="117597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E200A26-C107-F216-16D4-819A2DE3F8E0}"/>
              </a:ext>
            </a:extLst>
          </p:cNvPr>
          <p:cNvSpPr/>
          <p:nvPr/>
        </p:nvSpPr>
        <p:spPr>
          <a:xfrm>
            <a:off x="3596640" y="3258510"/>
            <a:ext cx="960120" cy="478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9BE36-F885-ED79-06DA-57E8E246CAFF}"/>
              </a:ext>
            </a:extLst>
          </p:cNvPr>
          <p:cNvSpPr/>
          <p:nvPr/>
        </p:nvSpPr>
        <p:spPr>
          <a:xfrm>
            <a:off x="1830067" y="3487476"/>
            <a:ext cx="960119" cy="4789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7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70E0451D-38B9-5470-3C33-A107E1E94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3E311EED-E951-0D0B-38FA-AB525060538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44CD6BF4-CEA2-874D-F089-285631A5F4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D1FC995B-9FC7-DCFF-5FAD-CBE9171B4C55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C4CE6DA4-F98D-82D1-6FD7-35BB673D6A7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7332CCF4-75A6-5292-AB2B-F9DDBA60648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8CB884-A9FC-06E9-4A23-92DD65BE23E3}"/>
              </a:ext>
            </a:extLst>
          </p:cNvPr>
          <p:cNvSpPr txBox="1"/>
          <p:nvPr/>
        </p:nvSpPr>
        <p:spPr>
          <a:xfrm>
            <a:off x="1990860" y="2571750"/>
            <a:ext cx="371612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2581409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0BF32DF8-147B-30AD-850C-68B0C4A4B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EF8BE7-A27D-F475-1DDE-0E614B9DD0CC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EDA</a:t>
            </a:r>
          </a:p>
        </p:txBody>
      </p:sp>
      <p:pic>
        <p:nvPicPr>
          <p:cNvPr id="1026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1DB4DB2A-EB63-5020-43D2-0D2E2F38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98" y="1074274"/>
            <a:ext cx="6972803" cy="299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570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9F21EF65-6D69-FC5F-0C45-8906D6A8C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2F936-25EC-5C6E-3D82-7C5F05104A79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EDA</a:t>
            </a:r>
          </a:p>
        </p:txBody>
      </p:sp>
      <p:pic>
        <p:nvPicPr>
          <p:cNvPr id="3" name="Picture 2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2D54EB57-0709-821D-2A49-00C29BCFD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340" y="1071470"/>
            <a:ext cx="3915319" cy="335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449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A28D39F6-ACC6-8E94-BCBC-44BC4C8BF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C83BB4-6CA1-5640-433D-F46D59255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5" y="947800"/>
            <a:ext cx="3507546" cy="3712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8E78A6-20DB-361D-1F72-21DEFEAD70C1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67573E-1ABE-C00F-866F-412D4542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64"/>
          <a:stretch/>
        </p:blipFill>
        <p:spPr>
          <a:xfrm>
            <a:off x="544065" y="3853496"/>
            <a:ext cx="3507546" cy="80701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4652DD-6229-85E2-8DCF-FBC24DE79832}"/>
              </a:ext>
            </a:extLst>
          </p:cNvPr>
          <p:cNvSpPr/>
          <p:nvPr/>
        </p:nvSpPr>
        <p:spPr>
          <a:xfrm>
            <a:off x="621030" y="3832860"/>
            <a:ext cx="3581400" cy="289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52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DF27686E-42BB-71DA-36BA-7915CAEE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18A98-7AB0-198B-03F5-FA8DF1867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5" y="947800"/>
            <a:ext cx="3507546" cy="3712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974BA8-AFB5-0E82-E178-6A05CD3C01D3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898AF7-AC47-ABD1-564F-169A035DBC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64"/>
          <a:stretch/>
        </p:blipFill>
        <p:spPr>
          <a:xfrm>
            <a:off x="544065" y="3853496"/>
            <a:ext cx="3507546" cy="80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1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23 -0.02747 L 0.13871 -0.02747 C 0.19496 -0.02747 0.38628 -0.13303 0.38628 -0.18889 C 0.38628 -0.22994 0.44045 -0.47377 0.44045 -0.51451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-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DBD20CCD-E34D-FCA7-E599-A1ADEB392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CFCD7-8E6D-C7FB-0774-E1AC7EFC9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65" y="947800"/>
            <a:ext cx="3507546" cy="3712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877A6-4F4D-8678-242F-C8A95F47367A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9DA2A-AE88-8B0D-66E9-E11975F11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264"/>
          <a:stretch/>
        </p:blipFill>
        <p:spPr>
          <a:xfrm>
            <a:off x="4572000" y="1201065"/>
            <a:ext cx="3507546" cy="80701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A05353-3864-5DE8-0449-75CC11DED266}"/>
              </a:ext>
            </a:extLst>
          </p:cNvPr>
          <p:cNvSpPr/>
          <p:nvPr/>
        </p:nvSpPr>
        <p:spPr>
          <a:xfrm>
            <a:off x="6223000" y="1170233"/>
            <a:ext cx="228600" cy="807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0A903C-03CF-C350-9AE9-7FB1E9E9A48D}"/>
              </a:ext>
            </a:extLst>
          </p:cNvPr>
          <p:cNvSpPr/>
          <p:nvPr/>
        </p:nvSpPr>
        <p:spPr>
          <a:xfrm>
            <a:off x="5801360" y="1170233"/>
            <a:ext cx="228600" cy="807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ADCE2F-56C2-FBEF-09A4-EBDAC23F2DC6}"/>
              </a:ext>
            </a:extLst>
          </p:cNvPr>
          <p:cNvSpPr/>
          <p:nvPr/>
        </p:nvSpPr>
        <p:spPr>
          <a:xfrm>
            <a:off x="5572760" y="1170233"/>
            <a:ext cx="228600" cy="807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EDC1D9-A7DF-3100-5318-611AF819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92156"/>
              </p:ext>
            </p:extLst>
          </p:nvPr>
        </p:nvGraphicFramePr>
        <p:xfrm>
          <a:off x="4154910" y="2230514"/>
          <a:ext cx="4593380" cy="105356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1394405">
                  <a:extLst>
                    <a:ext uri="{9D8B030D-6E8A-4147-A177-3AD203B41FA5}">
                      <a16:colId xmlns:a16="http://schemas.microsoft.com/office/drawing/2014/main" val="3314686888"/>
                    </a:ext>
                  </a:extLst>
                </a:gridCol>
                <a:gridCol w="1667849">
                  <a:extLst>
                    <a:ext uri="{9D8B030D-6E8A-4147-A177-3AD203B41FA5}">
                      <a16:colId xmlns:a16="http://schemas.microsoft.com/office/drawing/2014/main" val="610476138"/>
                    </a:ext>
                  </a:extLst>
                </a:gridCol>
                <a:gridCol w="1531126">
                  <a:extLst>
                    <a:ext uri="{9D8B030D-6E8A-4147-A177-3AD203B41FA5}">
                      <a16:colId xmlns:a16="http://schemas.microsoft.com/office/drawing/2014/main" val="3377012153"/>
                    </a:ext>
                  </a:extLst>
                </a:gridCol>
              </a:tblGrid>
              <a:tr h="270996">
                <a:tc rowSpan="3"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Segmentation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Profession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02573"/>
                  </a:ext>
                </a:extLst>
              </a:tr>
              <a:tr h="4439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Ever_Married, 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477628"/>
                  </a:ext>
                </a:extLst>
              </a:tr>
              <a:tr h="2709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Very weak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4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740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>
          <a:extLst>
            <a:ext uri="{FF2B5EF4-FFF2-40B4-BE49-F238E27FC236}">
              <a16:creationId xmlns:a16="http://schemas.microsoft.com/office/drawing/2014/main" id="{93B2FB07-3366-34E4-30D7-E85FFB59A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>
            <a:extLst>
              <a:ext uri="{FF2B5EF4-FFF2-40B4-BE49-F238E27FC236}">
                <a16:creationId xmlns:a16="http://schemas.microsoft.com/office/drawing/2014/main" id="{EE3D604F-58A4-26DE-96F1-96864E7FAB6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pic>
        <p:nvPicPr>
          <p:cNvPr id="442" name="Google Shape;442;p44">
            <a:extLst>
              <a:ext uri="{FF2B5EF4-FFF2-40B4-BE49-F238E27FC236}">
                <a16:creationId xmlns:a16="http://schemas.microsoft.com/office/drawing/2014/main" id="{BDF3793E-A3B6-283B-845C-36CFAE6821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>
            <a:extLst>
              <a:ext uri="{FF2B5EF4-FFF2-40B4-BE49-F238E27FC236}">
                <a16:creationId xmlns:a16="http://schemas.microsoft.com/office/drawing/2014/main" id="{9E125EDD-D94D-8A7A-00C9-AA7AF4B59DD2}"/>
              </a:ext>
            </a:extLst>
          </p:cNvPr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>
              <a:extLst>
                <a:ext uri="{FF2B5EF4-FFF2-40B4-BE49-F238E27FC236}">
                  <a16:creationId xmlns:a16="http://schemas.microsoft.com/office/drawing/2014/main" id="{F9A1136F-1D5B-34BD-5C36-CC9ADBA79CE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>
              <a:extLst>
                <a:ext uri="{FF2B5EF4-FFF2-40B4-BE49-F238E27FC236}">
                  <a16:creationId xmlns:a16="http://schemas.microsoft.com/office/drawing/2014/main" id="{384EF636-FC61-776C-D08A-449FCB84E56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1330C5B-B7FA-8D5E-1E5F-5F660B9DA059}"/>
              </a:ext>
            </a:extLst>
          </p:cNvPr>
          <p:cNvSpPr txBox="1"/>
          <p:nvPr/>
        </p:nvSpPr>
        <p:spPr>
          <a:xfrm>
            <a:off x="792221" y="2440624"/>
            <a:ext cx="7567960" cy="87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8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DATA PREPROCESSING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166443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1CCF21CB-9E5C-9758-B647-E0C26505D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1B6EA0-EC06-F55C-38E5-272CBC05640A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DATASET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B683DC-4FD6-BD04-98FC-6988A460E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9383"/>
              </p:ext>
            </p:extLst>
          </p:nvPr>
        </p:nvGraphicFramePr>
        <p:xfrm>
          <a:off x="872067" y="907621"/>
          <a:ext cx="8107782" cy="3657974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572685">
                  <a:extLst>
                    <a:ext uri="{9D8B030D-6E8A-4147-A177-3AD203B41FA5}">
                      <a16:colId xmlns:a16="http://schemas.microsoft.com/office/drawing/2014/main" val="568771941"/>
                    </a:ext>
                  </a:extLst>
                </a:gridCol>
                <a:gridCol w="865632">
                  <a:extLst>
                    <a:ext uri="{9D8B030D-6E8A-4147-A177-3AD203B41FA5}">
                      <a16:colId xmlns:a16="http://schemas.microsoft.com/office/drawing/2014/main" val="52090804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4343268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19277986"/>
                    </a:ext>
                  </a:extLst>
                </a:gridCol>
                <a:gridCol w="957072">
                  <a:extLst>
                    <a:ext uri="{9D8B030D-6E8A-4147-A177-3AD203B41FA5}">
                      <a16:colId xmlns:a16="http://schemas.microsoft.com/office/drawing/2014/main" val="793605950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2795038567"/>
                    </a:ext>
                  </a:extLst>
                </a:gridCol>
                <a:gridCol w="1107348">
                  <a:extLst>
                    <a:ext uri="{9D8B030D-6E8A-4147-A177-3AD203B41FA5}">
                      <a16:colId xmlns:a16="http://schemas.microsoft.com/office/drawing/2014/main" val="1519228217"/>
                    </a:ext>
                  </a:extLst>
                </a:gridCol>
                <a:gridCol w="847063">
                  <a:extLst>
                    <a:ext uri="{9D8B030D-6E8A-4147-A177-3AD203B41FA5}">
                      <a16:colId xmlns:a16="http://schemas.microsoft.com/office/drawing/2014/main" val="1997673197"/>
                    </a:ext>
                  </a:extLst>
                </a:gridCol>
                <a:gridCol w="564708">
                  <a:extLst>
                    <a:ext uri="{9D8B030D-6E8A-4147-A177-3AD203B41FA5}">
                      <a16:colId xmlns:a16="http://schemas.microsoft.com/office/drawing/2014/main" val="2055344760"/>
                    </a:ext>
                  </a:extLst>
                </a:gridCol>
                <a:gridCol w="895082">
                  <a:extLst>
                    <a:ext uri="{9D8B030D-6E8A-4147-A177-3AD203B41FA5}">
                      <a16:colId xmlns:a16="http://schemas.microsoft.com/office/drawing/2014/main" val="3171646632"/>
                    </a:ext>
                  </a:extLst>
                </a:gridCol>
              </a:tblGrid>
              <a:tr h="336979"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Ever_Married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Graduated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Work_Experience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Spending_Score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Family_Size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Var_1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Segmetation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3702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38403"/>
                  </a:ext>
                </a:extLst>
              </a:tr>
              <a:tr h="298781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45667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55114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5232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39213"/>
                  </a:ext>
                </a:extLst>
              </a:tr>
              <a:tr h="307143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7811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17848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38965"/>
                  </a:ext>
                </a:extLst>
              </a:tr>
              <a:tr h="30509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762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32304"/>
                  </a:ext>
                </a:extLst>
              </a:tr>
              <a:tr h="328875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Excutive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355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4BDEB2-54CF-821E-5C94-6EA5E205D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044015"/>
              </p:ext>
            </p:extLst>
          </p:nvPr>
        </p:nvGraphicFramePr>
        <p:xfrm>
          <a:off x="243467" y="911224"/>
          <a:ext cx="628600" cy="3648584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628600">
                  <a:extLst>
                    <a:ext uri="{9D8B030D-6E8A-4147-A177-3AD203B41FA5}">
                      <a16:colId xmlns:a16="http://schemas.microsoft.com/office/drawing/2014/main" val="2851157934"/>
                    </a:ext>
                  </a:extLst>
                </a:gridCol>
              </a:tblGrid>
              <a:tr h="335231">
                <a:tc>
                  <a:txBody>
                    <a:bodyPr/>
                    <a:lstStyle/>
                    <a:p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155997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462809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289621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462643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77464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466315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295800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461735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73495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462669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589902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183187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464018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74559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464685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60159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465406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42033"/>
                  </a:ext>
                </a:extLst>
              </a:tr>
              <a:tr h="29812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467299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77755"/>
                  </a:ext>
                </a:extLst>
              </a:tr>
              <a:tr h="332133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461879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5943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B6FCA73-1A5C-1442-DDC6-7CED12224CC7}"/>
              </a:ext>
            </a:extLst>
          </p:cNvPr>
          <p:cNvSpPr txBox="1"/>
          <p:nvPr/>
        </p:nvSpPr>
        <p:spPr>
          <a:xfrm>
            <a:off x="-162339" y="623483"/>
            <a:ext cx="276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chivo" panose="020B0604020202020204" charset="0"/>
                <a:cs typeface="Archivo" panose="020B0604020202020204" charset="0"/>
              </a:rPr>
              <a:t>8068 rows x 11 columns</a:t>
            </a:r>
          </a:p>
        </p:txBody>
      </p:sp>
    </p:spTree>
    <p:extLst>
      <p:ext uri="{BB962C8B-B14F-4D97-AF65-F5344CB8AC3E}">
        <p14:creationId xmlns:p14="http://schemas.microsoft.com/office/powerpoint/2010/main" val="3368859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FCFD7AD3-4A4C-9EFE-28AB-752949B57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D71B74-A638-9667-9F05-CD38D0B27486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DROP ID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43DF452-C181-1CB4-186B-78A8EF3C4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032527"/>
              </p:ext>
            </p:extLst>
          </p:nvPr>
        </p:nvGraphicFramePr>
        <p:xfrm>
          <a:off x="518109" y="931260"/>
          <a:ext cx="8107782" cy="3657974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572685">
                  <a:extLst>
                    <a:ext uri="{9D8B030D-6E8A-4147-A177-3AD203B41FA5}">
                      <a16:colId xmlns:a16="http://schemas.microsoft.com/office/drawing/2014/main" val="568771941"/>
                    </a:ext>
                  </a:extLst>
                </a:gridCol>
                <a:gridCol w="865632">
                  <a:extLst>
                    <a:ext uri="{9D8B030D-6E8A-4147-A177-3AD203B41FA5}">
                      <a16:colId xmlns:a16="http://schemas.microsoft.com/office/drawing/2014/main" val="52090804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4343268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19277986"/>
                    </a:ext>
                  </a:extLst>
                </a:gridCol>
                <a:gridCol w="957072">
                  <a:extLst>
                    <a:ext uri="{9D8B030D-6E8A-4147-A177-3AD203B41FA5}">
                      <a16:colId xmlns:a16="http://schemas.microsoft.com/office/drawing/2014/main" val="793605950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2795038567"/>
                    </a:ext>
                  </a:extLst>
                </a:gridCol>
                <a:gridCol w="1107348">
                  <a:extLst>
                    <a:ext uri="{9D8B030D-6E8A-4147-A177-3AD203B41FA5}">
                      <a16:colId xmlns:a16="http://schemas.microsoft.com/office/drawing/2014/main" val="1519228217"/>
                    </a:ext>
                  </a:extLst>
                </a:gridCol>
                <a:gridCol w="847063">
                  <a:extLst>
                    <a:ext uri="{9D8B030D-6E8A-4147-A177-3AD203B41FA5}">
                      <a16:colId xmlns:a16="http://schemas.microsoft.com/office/drawing/2014/main" val="1997673197"/>
                    </a:ext>
                  </a:extLst>
                </a:gridCol>
                <a:gridCol w="564708">
                  <a:extLst>
                    <a:ext uri="{9D8B030D-6E8A-4147-A177-3AD203B41FA5}">
                      <a16:colId xmlns:a16="http://schemas.microsoft.com/office/drawing/2014/main" val="2055344760"/>
                    </a:ext>
                  </a:extLst>
                </a:gridCol>
                <a:gridCol w="895082">
                  <a:extLst>
                    <a:ext uri="{9D8B030D-6E8A-4147-A177-3AD203B41FA5}">
                      <a16:colId xmlns:a16="http://schemas.microsoft.com/office/drawing/2014/main" val="3171646632"/>
                    </a:ext>
                  </a:extLst>
                </a:gridCol>
              </a:tblGrid>
              <a:tr h="336979"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Ever_Married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Graduated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Work_Experience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Spending_Score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Family_Size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Var_1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Segmetation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3702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38403"/>
                  </a:ext>
                </a:extLst>
              </a:tr>
              <a:tr h="298781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45667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55114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Lawyer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5232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Entertainment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39213"/>
                  </a:ext>
                </a:extLst>
              </a:tr>
              <a:tr h="307143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7811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17848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38965"/>
                  </a:ext>
                </a:extLst>
              </a:tr>
              <a:tr h="30509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762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32304"/>
                  </a:ext>
                </a:extLst>
              </a:tr>
              <a:tr h="328875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Excutive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Cat_4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35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21DEE87-A563-BC77-7019-FE4D2436505B}"/>
              </a:ext>
            </a:extLst>
          </p:cNvPr>
          <p:cNvSpPr txBox="1"/>
          <p:nvPr/>
        </p:nvSpPr>
        <p:spPr>
          <a:xfrm>
            <a:off x="-162339" y="623483"/>
            <a:ext cx="276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chivo" panose="020B0604020202020204" charset="0"/>
                <a:cs typeface="Archivo" panose="020B0604020202020204" charset="0"/>
              </a:rPr>
              <a:t>8068 rows x 10 columns</a:t>
            </a:r>
          </a:p>
        </p:txBody>
      </p:sp>
    </p:spTree>
    <p:extLst>
      <p:ext uri="{BB962C8B-B14F-4D97-AF65-F5344CB8AC3E}">
        <p14:creationId xmlns:p14="http://schemas.microsoft.com/office/powerpoint/2010/main" val="306682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>
          <a:extLst>
            <a:ext uri="{FF2B5EF4-FFF2-40B4-BE49-F238E27FC236}">
              <a16:creationId xmlns:a16="http://schemas.microsoft.com/office/drawing/2014/main" id="{539B7E64-B013-7535-1F36-843EAE9D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>
            <a:extLst>
              <a:ext uri="{FF2B5EF4-FFF2-40B4-BE49-F238E27FC236}">
                <a16:creationId xmlns:a16="http://schemas.microsoft.com/office/drawing/2014/main" id="{561CC9CE-592C-F796-1274-D6B45FF804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chivo" panose="020B0604020202020204" charset="0"/>
                <a:cs typeface="Archivo" panose="020B0604020202020204" charset="0"/>
              </a:rPr>
              <a:t>MEMBERS</a:t>
            </a:r>
            <a:endParaRPr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47DA5-43DB-1AE8-0BE3-29E9DE4D5670}"/>
              </a:ext>
            </a:extLst>
          </p:cNvPr>
          <p:cNvSpPr txBox="1"/>
          <p:nvPr/>
        </p:nvSpPr>
        <p:spPr>
          <a:xfrm>
            <a:off x="0" y="1380025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Mai Anh Khoa 		23520744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768ED7-7E30-1DE5-AB1D-8D055EE5E215}"/>
              </a:ext>
            </a:extLst>
          </p:cNvPr>
          <p:cNvSpPr txBox="1"/>
          <p:nvPr/>
        </p:nvSpPr>
        <p:spPr>
          <a:xfrm>
            <a:off x="0" y="2502138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Hà Tuấn Anh		23520044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D702D5-EBED-C427-C3E7-4F468C7C7C57}"/>
              </a:ext>
            </a:extLst>
          </p:cNvPr>
          <p:cNvSpPr txBox="1"/>
          <p:nvPr/>
        </p:nvSpPr>
        <p:spPr>
          <a:xfrm>
            <a:off x="0" y="3624251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Võ Tạ Hữu Huy		23520655</a:t>
            </a:r>
          </a:p>
        </p:txBody>
      </p:sp>
    </p:spTree>
    <p:extLst>
      <p:ext uri="{BB962C8B-B14F-4D97-AF65-F5344CB8AC3E}">
        <p14:creationId xmlns:p14="http://schemas.microsoft.com/office/powerpoint/2010/main" val="1331715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86F796D9-12DB-369A-4E6C-C223EE6E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FFFB9-06E3-4159-4ECB-308C41A9BE12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4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NULL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CA770C-6956-E0C3-67B0-B34382E5E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67886"/>
              </p:ext>
            </p:extLst>
          </p:nvPr>
        </p:nvGraphicFramePr>
        <p:xfrm>
          <a:off x="2889504" y="890016"/>
          <a:ext cx="3364992" cy="369970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30688215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839620333"/>
                    </a:ext>
                  </a:extLst>
                </a:gridCol>
              </a:tblGrid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9919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Ever_Married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32085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690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Graduated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2557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Profession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6854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Work_Experience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9278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Spending_Score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2983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Family_Size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26241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Var_1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14207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99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39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19EF8306-B52F-32D4-898D-D6688E74C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39D71-2717-E090-A309-0E5C8EAFF928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4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NULL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980274-1604-97BF-CBB3-CE96C1C52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823400"/>
              </p:ext>
            </p:extLst>
          </p:nvPr>
        </p:nvGraphicFramePr>
        <p:xfrm>
          <a:off x="426720" y="890016"/>
          <a:ext cx="3364992" cy="369970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30688215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839620333"/>
                    </a:ext>
                  </a:extLst>
                </a:gridCol>
              </a:tblGrid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9919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Ever_Married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32085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690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Graduated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2557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Profession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6854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Work_Experience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9278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Spending_Score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2983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Family_Size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26241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Var_1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14207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995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4EEE46-7543-0B2A-CB86-1C79C6ADED82}"/>
              </a:ext>
            </a:extLst>
          </p:cNvPr>
          <p:cNvSpPr txBox="1"/>
          <p:nvPr/>
        </p:nvSpPr>
        <p:spPr>
          <a:xfrm>
            <a:off x="4062188" y="947800"/>
            <a:ext cx="44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chivo" panose="020B0604020202020204" charset="0"/>
                <a:cs typeface="Archivo" panose="020B0604020202020204" charset="0"/>
              </a:rPr>
              <a:t>Ever_Married: Logistic Regression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78F940F-4F16-F511-56A3-43BDEED10239}"/>
              </a:ext>
            </a:extLst>
          </p:cNvPr>
          <p:cNvGrpSpPr/>
          <p:nvPr/>
        </p:nvGrpSpPr>
        <p:grpSpPr>
          <a:xfrm>
            <a:off x="4137957" y="1307520"/>
            <a:ext cx="2966134" cy="3139631"/>
            <a:chOff x="5710725" y="1587936"/>
            <a:chExt cx="2966134" cy="313963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488095-A5E1-9A2D-D243-AB72FA32C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0725" y="1587936"/>
              <a:ext cx="2966134" cy="3139631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7C3C53D-5278-33CD-3FA5-32CD63FA259A}"/>
                </a:ext>
              </a:extLst>
            </p:cNvPr>
            <p:cNvSpPr/>
            <p:nvPr/>
          </p:nvSpPr>
          <p:spPr>
            <a:xfrm>
              <a:off x="6486143" y="2372835"/>
              <a:ext cx="310897" cy="2895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C8DF07-74DC-35C7-E4D0-B27FA2000D90}"/>
                </a:ext>
              </a:extLst>
            </p:cNvPr>
            <p:cNvSpPr/>
            <p:nvPr/>
          </p:nvSpPr>
          <p:spPr>
            <a:xfrm>
              <a:off x="6486143" y="3302531"/>
              <a:ext cx="310897" cy="2895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0758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CC568AD-ECFB-492F-FFC2-FF56EB45A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2223C8-38F6-CE33-ABB4-848B9833DD09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4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NULL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3C3478-FDDA-B4C4-8347-7A77B26383BD}"/>
              </a:ext>
            </a:extLst>
          </p:cNvPr>
          <p:cNvGraphicFramePr>
            <a:graphicFrameLocks noGrp="1"/>
          </p:cNvGraphicFramePr>
          <p:nvPr/>
        </p:nvGraphicFramePr>
        <p:xfrm>
          <a:off x="426720" y="890016"/>
          <a:ext cx="3364992" cy="369970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30688215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839620333"/>
                    </a:ext>
                  </a:extLst>
                </a:gridCol>
              </a:tblGrid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9919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Ever_Married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32085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690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Graduated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2557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Profession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6854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Work_Experience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9278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Spending_Score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2983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Family_Size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26241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Var_1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14207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995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C4A419B-2AAC-7708-99A9-800DCB697FAB}"/>
              </a:ext>
            </a:extLst>
          </p:cNvPr>
          <p:cNvSpPr txBox="1"/>
          <p:nvPr/>
        </p:nvSpPr>
        <p:spPr>
          <a:xfrm>
            <a:off x="4062188" y="947800"/>
            <a:ext cx="44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chivo" panose="020B0604020202020204" charset="0"/>
                <a:cs typeface="Archivo" panose="020B0604020202020204" charset="0"/>
              </a:rPr>
              <a:t>Ever_Married: Logistic Regression</a:t>
            </a:r>
          </a:p>
        </p:txBody>
      </p:sp>
      <p:pic>
        <p:nvPicPr>
          <p:cNvPr id="5122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1F81E3-FF89-6C74-5B2B-98A8D741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7957" y="1313706"/>
            <a:ext cx="3268443" cy="116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13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B287C2C2-8D13-1BE3-44B4-34164F7C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3F3EE2-272A-21FB-97ED-987A90290D9C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4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NULL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3C44C1-19B9-65A4-F9B0-57492C555F29}"/>
              </a:ext>
            </a:extLst>
          </p:cNvPr>
          <p:cNvGraphicFramePr>
            <a:graphicFrameLocks noGrp="1"/>
          </p:cNvGraphicFramePr>
          <p:nvPr/>
        </p:nvGraphicFramePr>
        <p:xfrm>
          <a:off x="426720" y="890016"/>
          <a:ext cx="3364992" cy="369970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30688215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839620333"/>
                    </a:ext>
                  </a:extLst>
                </a:gridCol>
              </a:tblGrid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89919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Ever_Married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320858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370690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Graduated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2557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Profession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56854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Work_Experience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092783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Spending_Score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29832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Family_Size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726241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Var_1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314207"/>
                  </a:ext>
                </a:extLst>
              </a:tr>
              <a:tr h="369970">
                <a:tc>
                  <a:txBody>
                    <a:bodyPr/>
                    <a:lstStyle/>
                    <a:p>
                      <a:r>
                        <a:rPr lang="en-US"/>
                        <a:t>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2995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005D36A-4DBC-61E5-0C8E-1A9BD44175ED}"/>
              </a:ext>
            </a:extLst>
          </p:cNvPr>
          <p:cNvSpPr txBox="1"/>
          <p:nvPr/>
        </p:nvSpPr>
        <p:spPr>
          <a:xfrm>
            <a:off x="4062188" y="1593976"/>
            <a:ext cx="441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chivo" panose="020B0604020202020204" charset="0"/>
                <a:cs typeface="Archivo" panose="020B0604020202020204" charset="0"/>
              </a:rPr>
              <a:t>- Ever_Married: Logistic Regression.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F35C8-2DDB-4330-2696-BD8B02A6EC65}"/>
              </a:ext>
            </a:extLst>
          </p:cNvPr>
          <p:cNvSpPr txBox="1"/>
          <p:nvPr/>
        </p:nvSpPr>
        <p:spPr>
          <a:xfrm>
            <a:off x="4062187" y="1833882"/>
            <a:ext cx="4417347" cy="131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>
                <a:latin typeface="Archivo" panose="020B0604020202020204" charset="0"/>
                <a:cs typeface="Archivo" panose="020B0604020202020204" charset="0"/>
              </a:rPr>
              <a:t>- Graduated, Var_1(~0.9%): Mode.</a:t>
            </a:r>
          </a:p>
          <a:p>
            <a:pPr>
              <a:lnSpc>
                <a:spcPct val="200000"/>
              </a:lnSpc>
            </a:pPr>
            <a:r>
              <a:rPr lang="en-US">
                <a:latin typeface="Archivo" panose="020B0604020202020204" charset="0"/>
                <a:cs typeface="Archivo" panose="020B0604020202020204" charset="0"/>
              </a:rPr>
              <a:t>- Profession:  Null -&gt; </a:t>
            </a:r>
            <a:r>
              <a:rPr lang="en-US" i="1">
                <a:latin typeface="Archivo" panose="020B0604020202020204" charset="0"/>
                <a:cs typeface="Archivo" panose="020B0604020202020204" charset="0"/>
              </a:rPr>
              <a:t>‘Other’.</a:t>
            </a:r>
          </a:p>
          <a:p>
            <a:pPr>
              <a:lnSpc>
                <a:spcPct val="200000"/>
              </a:lnSpc>
            </a:pPr>
            <a:r>
              <a:rPr lang="en-US">
                <a:latin typeface="Archivo" panose="020B0604020202020204" charset="0"/>
                <a:cs typeface="Archivo" panose="020B0604020202020204" charset="0"/>
              </a:rPr>
              <a:t>- Family_Size, Work_Experience: Median.</a:t>
            </a:r>
          </a:p>
        </p:txBody>
      </p:sp>
    </p:spTree>
    <p:extLst>
      <p:ext uri="{BB962C8B-B14F-4D97-AF65-F5344CB8AC3E}">
        <p14:creationId xmlns:p14="http://schemas.microsoft.com/office/powerpoint/2010/main" val="208786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D599ACF8-5456-F6E4-5D4B-8594BFF3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AB76D3-7BBF-D9F2-1333-20512664DA12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OUTLIERS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711ABB-E6FA-B437-453E-EF3EF045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" y="940808"/>
            <a:ext cx="6583680" cy="326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68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ACD20392-D093-8A2E-073F-859110C7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536E55-416E-0741-B5C6-E5DDC094134B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OUTLIERS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F64C6D-C685-341A-B769-F502B2B8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940808"/>
            <a:ext cx="4907280" cy="3261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DF3675-97A0-673F-7ACC-D3F185CF8127}"/>
              </a:ext>
            </a:extLst>
          </p:cNvPr>
          <p:cNvSpPr txBox="1"/>
          <p:nvPr/>
        </p:nvSpPr>
        <p:spPr>
          <a:xfrm>
            <a:off x="5151121" y="1764664"/>
            <a:ext cx="380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>
                <a:latin typeface="Archivo" panose="020B0604020202020204" charset="0"/>
                <a:cs typeface="Archivo" panose="020B0604020202020204" charset="0"/>
              </a:rPr>
              <a:t>IQR (Interquartile Range):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38696-4D74-F97A-C3A2-8AC2CFA26761}"/>
              </a:ext>
            </a:extLst>
          </p:cNvPr>
          <p:cNvSpPr txBox="1"/>
          <p:nvPr/>
        </p:nvSpPr>
        <p:spPr>
          <a:xfrm>
            <a:off x="5151121" y="2225436"/>
            <a:ext cx="380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latin typeface="Archivo" panose="020B0604020202020204" charset="0"/>
                <a:cs typeface="Archivo" panose="020B0604020202020204" charset="0"/>
              </a:rPr>
              <a:t>Bounds: </a:t>
            </a:r>
            <a:r>
              <a:rPr lang="en-US">
                <a:latin typeface="Archivo" panose="020B0604020202020204" charset="0"/>
                <a:cs typeface="Archivo" panose="020B0604020202020204" charset="0"/>
              </a:rPr>
              <a:t>[</a:t>
            </a:r>
            <a:r>
              <a:rPr lang="vi-VN">
                <a:latin typeface="Archivo" panose="020B0604020202020204" charset="0"/>
                <a:cs typeface="Archivo" panose="020B0604020202020204" charset="0"/>
              </a:rPr>
              <a:t> (Q1​−1.5×IQR)</a:t>
            </a:r>
            <a:r>
              <a:rPr lang="en-US"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vi-VN">
                <a:latin typeface="Archivo" panose="020B0604020202020204" charset="0"/>
                <a:cs typeface="Archivo" panose="020B0604020202020204" charset="0"/>
              </a:rPr>
              <a:t>(Q3​+1.5×IQR) </a:t>
            </a:r>
            <a:r>
              <a:rPr lang="en-US">
                <a:latin typeface="Archivo" panose="020B0604020202020204" charset="0"/>
                <a:cs typeface="Archivo" panose="020B0604020202020204" charset="0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5B07D-E1C4-E8D5-BCAA-6B913F4A762D}"/>
              </a:ext>
            </a:extLst>
          </p:cNvPr>
          <p:cNvSpPr txBox="1"/>
          <p:nvPr/>
        </p:nvSpPr>
        <p:spPr>
          <a:xfrm>
            <a:off x="5151120" y="2624653"/>
            <a:ext cx="3803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Archivo" panose="020B0604020202020204" charset="0"/>
                <a:cs typeface="Archivo" panose="020B0604020202020204" charset="0"/>
              </a:rPr>
              <a:t>Values</a:t>
            </a:r>
            <a:r>
              <a:rPr lang="vi-VN" b="1">
                <a:latin typeface="Archivo" panose="020B0604020202020204" charset="0"/>
                <a:cs typeface="Archivo" panose="020B0604020202020204" charset="0"/>
              </a:rPr>
              <a:t>: </a:t>
            </a:r>
            <a:r>
              <a:rPr lang="vi-VN">
                <a:latin typeface="Archivo" panose="020B0604020202020204" charset="0"/>
                <a:cs typeface="Archivo" panose="020B0604020202020204" charset="0"/>
              </a:rPr>
              <a:t>(Q1​−1.5×IQR)</a:t>
            </a:r>
            <a:r>
              <a:rPr lang="en-US">
                <a:latin typeface="Archivo" panose="020B0604020202020204" charset="0"/>
                <a:cs typeface="Archivo" panose="020B0604020202020204" charset="0"/>
              </a:rPr>
              <a:t>, </a:t>
            </a:r>
            <a:r>
              <a:rPr lang="vi-VN">
                <a:latin typeface="Archivo" panose="020B0604020202020204" charset="0"/>
                <a:cs typeface="Archivo" panose="020B0604020202020204" charset="0"/>
              </a:rPr>
              <a:t>(Q3​+1.5×IQR) </a:t>
            </a:r>
            <a:endParaRPr lang="en-US"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06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893B05DD-67B8-95C1-14CE-893663033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D033A7-EF32-D2C1-34A5-A569DAB6D787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ENCODING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9CDD1D-643E-57BA-E51A-AD02AF3B1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798147"/>
              </p:ext>
            </p:extLst>
          </p:nvPr>
        </p:nvGraphicFramePr>
        <p:xfrm>
          <a:off x="1121664" y="2127250"/>
          <a:ext cx="6900672" cy="88900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3450336">
                  <a:extLst>
                    <a:ext uri="{9D8B030D-6E8A-4147-A177-3AD203B41FA5}">
                      <a16:colId xmlns:a16="http://schemas.microsoft.com/office/drawing/2014/main" val="4089320131"/>
                    </a:ext>
                  </a:extLst>
                </a:gridCol>
                <a:gridCol w="3450336">
                  <a:extLst>
                    <a:ext uri="{9D8B030D-6E8A-4147-A177-3AD203B41FA5}">
                      <a16:colId xmlns:a16="http://schemas.microsoft.com/office/drawing/2014/main" val="1422541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Archivo" panose="020B0604020202020204" charset="0"/>
                          <a:cs typeface="Archivo" panose="020B0604020202020204" charset="0"/>
                        </a:rPr>
                        <a:t>Ordinal Encoder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>
                          <a:latin typeface="Archivo" panose="020B0604020202020204" charset="0"/>
                          <a:cs typeface="Archivo" panose="020B0604020202020204" charset="0"/>
                        </a:rPr>
                        <a:t>Target Encoder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08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chivo" panose="020B0604020202020204" charset="0"/>
                          <a:ea typeface="Arial"/>
                          <a:cs typeface="Archivo" panose="020B0604020202020204" charset="0"/>
                          <a:sym typeface="Arial"/>
                        </a:rPr>
                        <a:t>'Segmentation','Gender', 'Ever_Married', 'Graduated', 'Var_1', 'Spending_Score'</a:t>
                      </a:r>
                      <a:endParaRPr lang="en-US">
                        <a:latin typeface="Archivo" panose="020B0604020202020204" charset="0"/>
                        <a:cs typeface="Archiv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chivo" panose="020B0604020202020204" charset="0"/>
                          <a:ea typeface="Arial"/>
                          <a:cs typeface="Archivo" panose="020B0604020202020204" charset="0"/>
                          <a:sym typeface="Arial"/>
                        </a:rPr>
                        <a:t>'Profession'</a:t>
                      </a:r>
                      <a:endParaRPr lang="en-US">
                        <a:latin typeface="Archivo" panose="020B0604020202020204" charset="0"/>
                        <a:cs typeface="Archivo" panose="020B060402020202020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7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42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1FC94910-C969-CB7D-7617-205238BA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B1F9D9-BC09-A648-D166-00209EAA32BD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ENCODING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28B224-40FB-5FC3-7B97-A7B29553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016405"/>
              </p:ext>
            </p:extLst>
          </p:nvPr>
        </p:nvGraphicFramePr>
        <p:xfrm>
          <a:off x="518109" y="931260"/>
          <a:ext cx="8107782" cy="3657974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572685">
                  <a:extLst>
                    <a:ext uri="{9D8B030D-6E8A-4147-A177-3AD203B41FA5}">
                      <a16:colId xmlns:a16="http://schemas.microsoft.com/office/drawing/2014/main" val="568771941"/>
                    </a:ext>
                  </a:extLst>
                </a:gridCol>
                <a:gridCol w="865632">
                  <a:extLst>
                    <a:ext uri="{9D8B030D-6E8A-4147-A177-3AD203B41FA5}">
                      <a16:colId xmlns:a16="http://schemas.microsoft.com/office/drawing/2014/main" val="520908042"/>
                    </a:ext>
                  </a:extLst>
                </a:gridCol>
                <a:gridCol w="414528">
                  <a:extLst>
                    <a:ext uri="{9D8B030D-6E8A-4147-A177-3AD203B41FA5}">
                      <a16:colId xmlns:a16="http://schemas.microsoft.com/office/drawing/2014/main" val="34343268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19277986"/>
                    </a:ext>
                  </a:extLst>
                </a:gridCol>
                <a:gridCol w="852306">
                  <a:extLst>
                    <a:ext uri="{9D8B030D-6E8A-4147-A177-3AD203B41FA5}">
                      <a16:colId xmlns:a16="http://schemas.microsoft.com/office/drawing/2014/main" val="793605950"/>
                    </a:ext>
                  </a:extLst>
                </a:gridCol>
                <a:gridCol w="1318260">
                  <a:extLst>
                    <a:ext uri="{9D8B030D-6E8A-4147-A177-3AD203B41FA5}">
                      <a16:colId xmlns:a16="http://schemas.microsoft.com/office/drawing/2014/main" val="2795038567"/>
                    </a:ext>
                  </a:extLst>
                </a:gridCol>
                <a:gridCol w="1015518">
                  <a:extLst>
                    <a:ext uri="{9D8B030D-6E8A-4147-A177-3AD203B41FA5}">
                      <a16:colId xmlns:a16="http://schemas.microsoft.com/office/drawing/2014/main" val="1519228217"/>
                    </a:ext>
                  </a:extLst>
                </a:gridCol>
                <a:gridCol w="847063">
                  <a:extLst>
                    <a:ext uri="{9D8B030D-6E8A-4147-A177-3AD203B41FA5}">
                      <a16:colId xmlns:a16="http://schemas.microsoft.com/office/drawing/2014/main" val="1997673197"/>
                    </a:ext>
                  </a:extLst>
                </a:gridCol>
                <a:gridCol w="564708">
                  <a:extLst>
                    <a:ext uri="{9D8B030D-6E8A-4147-A177-3AD203B41FA5}">
                      <a16:colId xmlns:a16="http://schemas.microsoft.com/office/drawing/2014/main" val="2055344760"/>
                    </a:ext>
                  </a:extLst>
                </a:gridCol>
                <a:gridCol w="895082">
                  <a:extLst>
                    <a:ext uri="{9D8B030D-6E8A-4147-A177-3AD203B41FA5}">
                      <a16:colId xmlns:a16="http://schemas.microsoft.com/office/drawing/2014/main" val="3171646632"/>
                    </a:ext>
                  </a:extLst>
                </a:gridCol>
              </a:tblGrid>
              <a:tr h="336979"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Ever_Married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Graduated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Professional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Work_Experience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Spending_Score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Family_Size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Var_1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i="1">
                          <a:latin typeface="Archivo" panose="020B0604020202020204" charset="0"/>
                          <a:cs typeface="Archivo" panose="020B0604020202020204" charset="0"/>
                        </a:rPr>
                        <a:t>Segmetation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63702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238403"/>
                  </a:ext>
                </a:extLst>
              </a:tr>
              <a:tr h="298781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1.759657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3.423469387755102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745667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1.759657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555114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1.680578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5232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1.775553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3.782608695652174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39213"/>
                  </a:ext>
                </a:extLst>
              </a:tr>
              <a:tr h="307143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07811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1.298391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17848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1.529215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38965"/>
                  </a:ext>
                </a:extLst>
              </a:tr>
              <a:tr h="305092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762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0.500000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032304"/>
                  </a:ext>
                </a:extLst>
              </a:tr>
              <a:tr h="328875"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1.529215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93835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A52B1F-6414-FE0B-51B1-91C87253B600}"/>
              </a:ext>
            </a:extLst>
          </p:cNvPr>
          <p:cNvSpPr txBox="1"/>
          <p:nvPr/>
        </p:nvSpPr>
        <p:spPr>
          <a:xfrm>
            <a:off x="-162339" y="623483"/>
            <a:ext cx="2767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Archivo" panose="020B0604020202020204" charset="0"/>
                <a:cs typeface="Archivo" panose="020B0604020202020204" charset="0"/>
              </a:rPr>
              <a:t>8068 rows x 10 columns</a:t>
            </a:r>
          </a:p>
        </p:txBody>
      </p:sp>
    </p:spTree>
    <p:extLst>
      <p:ext uri="{BB962C8B-B14F-4D97-AF65-F5344CB8AC3E}">
        <p14:creationId xmlns:p14="http://schemas.microsoft.com/office/powerpoint/2010/main" val="21320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E782955E-F155-237B-C9EE-CBBDC33B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63A8E5-B38D-8C6A-4723-137215ED8DE5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SCALING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9CBA6A-950A-C7A8-B87E-0F9D248E4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749" y="806669"/>
            <a:ext cx="5156501" cy="4146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39EBA-C8AB-7210-B77C-B70A25D91F31}"/>
              </a:ext>
            </a:extLst>
          </p:cNvPr>
          <p:cNvSpPr txBox="1"/>
          <p:nvPr/>
        </p:nvSpPr>
        <p:spPr>
          <a:xfrm>
            <a:off x="7150250" y="2387084"/>
            <a:ext cx="180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>
                <a:latin typeface="Archivo" panose="020B0604020202020204" charset="0"/>
                <a:cs typeface="Archivo" panose="020B0604020202020204" charset="0"/>
              </a:rPr>
              <a:t>MIN-MAX</a:t>
            </a:r>
          </a:p>
        </p:txBody>
      </p:sp>
    </p:spTree>
    <p:extLst>
      <p:ext uri="{BB962C8B-B14F-4D97-AF65-F5344CB8AC3E}">
        <p14:creationId xmlns:p14="http://schemas.microsoft.com/office/powerpoint/2010/main" val="154514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57A57AC-3E14-FF00-B4F8-BE5BA000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1210C5-99F0-E285-6E75-0CF685473B47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CCA0C-C1E6-1B4D-3744-E85CEAAE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61" y="947800"/>
            <a:ext cx="7557477" cy="39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05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chivo" panose="020B0604020202020204" charset="0"/>
                <a:cs typeface="Archivo" panose="020B0604020202020204" charset="0"/>
              </a:rPr>
              <a:t>CONTENTS</a:t>
            </a:r>
            <a:endParaRPr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415" name="Google Shape;415;p42"/>
          <p:cNvSpPr txBox="1">
            <a:spLocks noGrp="1"/>
          </p:cNvSpPr>
          <p:nvPr>
            <p:ph type="title" idx="5"/>
          </p:nvPr>
        </p:nvSpPr>
        <p:spPr>
          <a:xfrm>
            <a:off x="821600" y="1332025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chivo" panose="020B0604020202020204" charset="0"/>
                <a:cs typeface="Archivo" panose="020B0604020202020204" charset="0"/>
              </a:rPr>
              <a:t>01</a:t>
            </a:r>
            <a:endParaRPr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416" name="Google Shape;416;p42"/>
          <p:cNvSpPr txBox="1">
            <a:spLocks noGrp="1"/>
          </p:cNvSpPr>
          <p:nvPr>
            <p:ph type="title" idx="6"/>
          </p:nvPr>
        </p:nvSpPr>
        <p:spPr>
          <a:xfrm>
            <a:off x="5713268" y="3055764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chivo" panose="020B0604020202020204" charset="0"/>
                <a:cs typeface="Archivo" panose="020B0604020202020204" charset="0"/>
              </a:rPr>
              <a:t>05</a:t>
            </a:r>
            <a:endParaRPr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417" name="Google Shape;417;p42"/>
          <p:cNvSpPr txBox="1">
            <a:spLocks noGrp="1"/>
          </p:cNvSpPr>
          <p:nvPr>
            <p:ph type="title" idx="7"/>
          </p:nvPr>
        </p:nvSpPr>
        <p:spPr>
          <a:xfrm>
            <a:off x="4119599" y="1332025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chivo" panose="020B0604020202020204" charset="0"/>
                <a:cs typeface="Archivo" panose="020B0604020202020204" charset="0"/>
              </a:rPr>
              <a:t>02</a:t>
            </a:r>
            <a:endParaRPr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418" name="Google Shape;418;p42"/>
          <p:cNvSpPr txBox="1">
            <a:spLocks noGrp="1"/>
          </p:cNvSpPr>
          <p:nvPr>
            <p:ph type="title" idx="8"/>
          </p:nvPr>
        </p:nvSpPr>
        <p:spPr>
          <a:xfrm>
            <a:off x="2419410" y="3055764"/>
            <a:ext cx="90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Archivo" panose="020B0604020202020204" charset="0"/>
                <a:cs typeface="Archivo" panose="020B0604020202020204" charset="0"/>
              </a:rPr>
              <a:t>04</a:t>
            </a:r>
            <a:endParaRPr>
              <a:latin typeface="Archivo" panose="020B0604020202020204" charset="0"/>
              <a:cs typeface="Archivo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95CF5-2E48-49C2-2051-0FF443FA7453}"/>
              </a:ext>
            </a:extLst>
          </p:cNvPr>
          <p:cNvSpPr txBox="1"/>
          <p:nvPr/>
        </p:nvSpPr>
        <p:spPr>
          <a:xfrm>
            <a:off x="169041" y="1848811"/>
            <a:ext cx="23503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18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INTRODUCTION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56FC24-A0E4-2F96-BDF9-DFCE12D2FB6B}"/>
              </a:ext>
            </a:extLst>
          </p:cNvPr>
          <p:cNvSpPr txBox="1"/>
          <p:nvPr/>
        </p:nvSpPr>
        <p:spPr>
          <a:xfrm>
            <a:off x="3396848" y="1839957"/>
            <a:ext cx="235030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EDA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ED13B3-79BD-9D41-A752-E4BF6ACCF369}"/>
              </a:ext>
            </a:extLst>
          </p:cNvPr>
          <p:cNvSpPr txBox="1"/>
          <p:nvPr/>
        </p:nvSpPr>
        <p:spPr>
          <a:xfrm>
            <a:off x="5599834" y="3617912"/>
            <a:ext cx="113166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18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MODEL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CB7EC7-53A1-0B62-898F-7E88964F789D}"/>
              </a:ext>
            </a:extLst>
          </p:cNvPr>
          <p:cNvSpPr txBox="1"/>
          <p:nvPr/>
        </p:nvSpPr>
        <p:spPr>
          <a:xfrm>
            <a:off x="896249" y="3625303"/>
            <a:ext cx="395112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FEATURE EN</a:t>
            </a:r>
            <a:r>
              <a:rPr lang="en-US" sz="18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GINEERING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sp>
        <p:nvSpPr>
          <p:cNvPr id="35" name="Google Shape;416;p42">
            <a:extLst>
              <a:ext uri="{FF2B5EF4-FFF2-40B4-BE49-F238E27FC236}">
                <a16:creationId xmlns:a16="http://schemas.microsoft.com/office/drawing/2014/main" id="{80CD2871-BFC9-1076-C6F0-C2C0AEF6C551}"/>
              </a:ext>
            </a:extLst>
          </p:cNvPr>
          <p:cNvSpPr txBox="1">
            <a:spLocks/>
          </p:cNvSpPr>
          <p:nvPr/>
        </p:nvSpPr>
        <p:spPr>
          <a:xfrm>
            <a:off x="7107170" y="1332025"/>
            <a:ext cx="904800" cy="447600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2400" b="1" i="0" u="none" strike="noStrike" cap="none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de">
                <a:latin typeface="Archivo" panose="020B0604020202020204" charset="0"/>
                <a:cs typeface="Archivo" panose="020B0604020202020204" charset="0"/>
              </a:rPr>
              <a:t>03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8756E6-1C99-412C-CB7D-67A5A1BC2809}"/>
              </a:ext>
            </a:extLst>
          </p:cNvPr>
          <p:cNvSpPr txBox="1"/>
          <p:nvPr/>
        </p:nvSpPr>
        <p:spPr>
          <a:xfrm>
            <a:off x="6384418" y="1848811"/>
            <a:ext cx="2350303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18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DATA PREPROCESSING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7"/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5CDBF-3A2C-87F7-0D5B-81AC0DDA708B}"/>
              </a:ext>
            </a:extLst>
          </p:cNvPr>
          <p:cNvSpPr txBox="1"/>
          <p:nvPr/>
        </p:nvSpPr>
        <p:spPr>
          <a:xfrm>
            <a:off x="3233128" y="1711033"/>
            <a:ext cx="6176693" cy="1721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8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FEATURES ENGINEERING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F175002D-BE9C-8780-45C9-12AF4D9F6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DF414-8844-DA2E-4703-2BE9DAEF65E2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FEATURES ENGINEERING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D3D35B-6614-0B47-84B5-C6A865EA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12294"/>
              </p:ext>
            </p:extLst>
          </p:nvPr>
        </p:nvGraphicFramePr>
        <p:xfrm>
          <a:off x="1463040" y="1019810"/>
          <a:ext cx="6217920" cy="74168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86846832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561213886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8433846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chivo" panose="020B0604020202020204" charset="0"/>
                          <a:cs typeface="Archivo" panose="020B0604020202020204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chivo" panose="020B0604020202020204" charset="0"/>
                          <a:cs typeface="Archivo" panose="020B0604020202020204" charset="0"/>
                        </a:rPr>
                        <a:t>MERGE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9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Has_Kid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Age_Teen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Married_Spending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377203"/>
                  </a:ext>
                </a:extLst>
              </a:tr>
            </a:tbl>
          </a:graphicData>
        </a:graphic>
      </p:graphicFrame>
      <p:pic>
        <p:nvPicPr>
          <p:cNvPr id="26626" name="Picture 2">
            <a:extLst>
              <a:ext uri="{FF2B5EF4-FFF2-40B4-BE49-F238E27FC236}">
                <a16:creationId xmlns:a16="http://schemas.microsoft.com/office/drawing/2014/main" id="{DB6C1099-13B5-A800-6A72-23D3EE63F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97" y="1841385"/>
            <a:ext cx="3839528" cy="2904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EC6209-7FAF-E147-81F2-6387E3364A4A}"/>
              </a:ext>
            </a:extLst>
          </p:cNvPr>
          <p:cNvGrpSpPr/>
          <p:nvPr/>
        </p:nvGrpSpPr>
        <p:grpSpPr>
          <a:xfrm>
            <a:off x="5060552" y="1841385"/>
            <a:ext cx="3350976" cy="2904862"/>
            <a:chOff x="5036820" y="2804160"/>
            <a:chExt cx="1846580" cy="193420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C043798-4F34-0242-478F-4C6887E86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3507" r="32555" b="2"/>
            <a:stretch/>
          </p:blipFill>
          <p:spPr>
            <a:xfrm>
              <a:off x="5036820" y="2804160"/>
              <a:ext cx="1846580" cy="192698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2DD3381-4F09-269E-0D24-EC4108D66BE3}"/>
                </a:ext>
              </a:extLst>
            </p:cNvPr>
            <p:cNvSpPr/>
            <p:nvPr/>
          </p:nvSpPr>
          <p:spPr>
            <a:xfrm>
              <a:off x="5808441" y="3430547"/>
              <a:ext cx="202469" cy="1307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B6D56B9-85C2-6B3D-DE8E-A65200E45B4C}"/>
                </a:ext>
              </a:extLst>
            </p:cNvPr>
            <p:cNvSpPr/>
            <p:nvPr/>
          </p:nvSpPr>
          <p:spPr>
            <a:xfrm rot="5400000">
              <a:off x="5409565" y="3057803"/>
              <a:ext cx="228600" cy="97409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888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508AA0E-DECE-17A4-F79C-A8A8EF96F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5166E-56AB-3C95-8578-FF22BE0DD1B1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FEATURES ENGINEERING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D1A173-3471-AC84-5767-9861292C4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3346"/>
              </p:ext>
            </p:extLst>
          </p:nvPr>
        </p:nvGraphicFramePr>
        <p:xfrm>
          <a:off x="175260" y="931260"/>
          <a:ext cx="8778239" cy="3601315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465779">
                  <a:extLst>
                    <a:ext uri="{9D8B030D-6E8A-4147-A177-3AD203B41FA5}">
                      <a16:colId xmlns:a16="http://schemas.microsoft.com/office/drawing/2014/main" val="568771941"/>
                    </a:ext>
                  </a:extLst>
                </a:gridCol>
                <a:gridCol w="704040">
                  <a:extLst>
                    <a:ext uri="{9D8B030D-6E8A-4147-A177-3AD203B41FA5}">
                      <a16:colId xmlns:a16="http://schemas.microsoft.com/office/drawing/2014/main" val="520908042"/>
                    </a:ext>
                  </a:extLst>
                </a:gridCol>
                <a:gridCol w="337146">
                  <a:extLst>
                    <a:ext uri="{9D8B030D-6E8A-4147-A177-3AD203B41FA5}">
                      <a16:colId xmlns:a16="http://schemas.microsoft.com/office/drawing/2014/main" val="3434326843"/>
                    </a:ext>
                  </a:extLst>
                </a:gridCol>
                <a:gridCol w="619754">
                  <a:extLst>
                    <a:ext uri="{9D8B030D-6E8A-4147-A177-3AD203B41FA5}">
                      <a16:colId xmlns:a16="http://schemas.microsoft.com/office/drawing/2014/main" val="4219277986"/>
                    </a:ext>
                  </a:extLst>
                </a:gridCol>
                <a:gridCol w="693202">
                  <a:extLst>
                    <a:ext uri="{9D8B030D-6E8A-4147-A177-3AD203B41FA5}">
                      <a16:colId xmlns:a16="http://schemas.microsoft.com/office/drawing/2014/main" val="793605950"/>
                    </a:ext>
                  </a:extLst>
                </a:gridCol>
                <a:gridCol w="1072174">
                  <a:extLst>
                    <a:ext uri="{9D8B030D-6E8A-4147-A177-3AD203B41FA5}">
                      <a16:colId xmlns:a16="http://schemas.microsoft.com/office/drawing/2014/main" val="2795038567"/>
                    </a:ext>
                  </a:extLst>
                </a:gridCol>
                <a:gridCol w="825947">
                  <a:extLst>
                    <a:ext uri="{9D8B030D-6E8A-4147-A177-3AD203B41FA5}">
                      <a16:colId xmlns:a16="http://schemas.microsoft.com/office/drawing/2014/main" val="1519228217"/>
                    </a:ext>
                  </a:extLst>
                </a:gridCol>
                <a:gridCol w="688938">
                  <a:extLst>
                    <a:ext uri="{9D8B030D-6E8A-4147-A177-3AD203B41FA5}">
                      <a16:colId xmlns:a16="http://schemas.microsoft.com/office/drawing/2014/main" val="1997673197"/>
                    </a:ext>
                  </a:extLst>
                </a:gridCol>
                <a:gridCol w="459291">
                  <a:extLst>
                    <a:ext uri="{9D8B030D-6E8A-4147-A177-3AD203B41FA5}">
                      <a16:colId xmlns:a16="http://schemas.microsoft.com/office/drawing/2014/main" val="2055344760"/>
                    </a:ext>
                  </a:extLst>
                </a:gridCol>
                <a:gridCol w="727992">
                  <a:extLst>
                    <a:ext uri="{9D8B030D-6E8A-4147-A177-3AD203B41FA5}">
                      <a16:colId xmlns:a16="http://schemas.microsoft.com/office/drawing/2014/main" val="3171646632"/>
                    </a:ext>
                  </a:extLst>
                </a:gridCol>
                <a:gridCol w="606637">
                  <a:extLst>
                    <a:ext uri="{9D8B030D-6E8A-4147-A177-3AD203B41FA5}">
                      <a16:colId xmlns:a16="http://schemas.microsoft.com/office/drawing/2014/main" val="309022321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3523832350"/>
                    </a:ext>
                  </a:extLst>
                </a:gridCol>
                <a:gridCol w="975359">
                  <a:extLst>
                    <a:ext uri="{9D8B030D-6E8A-4147-A177-3AD203B41FA5}">
                      <a16:colId xmlns:a16="http://schemas.microsoft.com/office/drawing/2014/main" val="2743352305"/>
                    </a:ext>
                  </a:extLst>
                </a:gridCol>
              </a:tblGrid>
              <a:tr h="280320"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Ever_Married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Graduated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Professional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Work_Experience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Spending_Score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Family_Size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Var_1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Segmetation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Age_Teen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Has_Kid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1" i="1">
                          <a:latin typeface="Archivo" panose="020B0604020202020204" charset="0"/>
                          <a:cs typeface="Archivo" panose="020B0604020202020204" charset="0"/>
                        </a:rPr>
                        <a:t>Married_Speding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163702"/>
                  </a:ext>
                </a:extLst>
              </a:tr>
              <a:tr h="30065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238403"/>
                  </a:ext>
                </a:extLst>
              </a:tr>
              <a:tr h="298781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1.759657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3.423469387755102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745667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1.759657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555114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1.680578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5232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1.775553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3.782608695652174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039213"/>
                  </a:ext>
                </a:extLst>
              </a:tr>
              <a:tr h="307143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078110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1.298391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7848"/>
                  </a:ext>
                </a:extLst>
              </a:tr>
              <a:tr h="295129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1.529215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538965"/>
                  </a:ext>
                </a:extLst>
              </a:tr>
              <a:tr h="305092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9762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0.500000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032304"/>
                  </a:ext>
                </a:extLst>
              </a:tr>
              <a:tr h="328875"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1.529215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2.0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1.0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>
                          <a:latin typeface="Archivo" panose="020B0604020202020204" charset="0"/>
                          <a:cs typeface="Archivo" panose="020B0604020202020204" charset="0"/>
                        </a:rPr>
                        <a:t>0.5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38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172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393F009E-9827-1F9F-7FAE-72F309340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313C9-F084-A7A2-3E61-6558F0F1F8E5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FEATURES ENGINEERING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2786B9-8A25-CE8F-C47C-8BF93D77A6C0}"/>
              </a:ext>
            </a:extLst>
          </p:cNvPr>
          <p:cNvGraphicFramePr>
            <a:graphicFrameLocks noGrp="1"/>
          </p:cNvGraphicFramePr>
          <p:nvPr/>
        </p:nvGraphicFramePr>
        <p:xfrm>
          <a:off x="1463040" y="1019810"/>
          <a:ext cx="6217920" cy="741680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2072640">
                  <a:extLst>
                    <a:ext uri="{9D8B030D-6E8A-4147-A177-3AD203B41FA5}">
                      <a16:colId xmlns:a16="http://schemas.microsoft.com/office/drawing/2014/main" val="2868468324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561213886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84338467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chivo" panose="020B0604020202020204" charset="0"/>
                          <a:cs typeface="Archivo" panose="020B0604020202020204" charset="0"/>
                        </a:rPr>
                        <a:t>ADD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Archivo" panose="020B0604020202020204" charset="0"/>
                          <a:cs typeface="Archivo" panose="020B0604020202020204" charset="0"/>
                        </a:rPr>
                        <a:t>MERGE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6799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Has_Kid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Age_Teen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chivo" panose="020B0604020202020204" charset="0"/>
                          <a:cs typeface="Archivo" panose="020B0604020202020204" charset="0"/>
                        </a:rPr>
                        <a:t>Married_Spending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377203"/>
                  </a:ext>
                </a:extLst>
              </a:tr>
            </a:tbl>
          </a:graphicData>
        </a:graphic>
      </p:graphicFrame>
      <p:pic>
        <p:nvPicPr>
          <p:cNvPr id="27650" name="Picture 2">
            <a:extLst>
              <a:ext uri="{FF2B5EF4-FFF2-40B4-BE49-F238E27FC236}">
                <a16:creationId xmlns:a16="http://schemas.microsoft.com/office/drawing/2014/main" id="{636634B7-865D-E34C-4BF9-70B018378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6" y="1833500"/>
            <a:ext cx="4515803" cy="30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>
            <a:extLst>
              <a:ext uri="{FF2B5EF4-FFF2-40B4-BE49-F238E27FC236}">
                <a16:creationId xmlns:a16="http://schemas.microsoft.com/office/drawing/2014/main" id="{4215E63E-2CA4-6BB0-4DC8-7262B7820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r="11248"/>
          <a:stretch/>
        </p:blipFill>
        <p:spPr bwMode="auto">
          <a:xfrm>
            <a:off x="4752023" y="1943100"/>
            <a:ext cx="4168141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0E4CF685-0DB1-6872-5AF6-A5F6264C8C02}"/>
              </a:ext>
            </a:extLst>
          </p:cNvPr>
          <p:cNvSpPr/>
          <p:nvPr/>
        </p:nvSpPr>
        <p:spPr>
          <a:xfrm>
            <a:off x="5090160" y="3093970"/>
            <a:ext cx="670560" cy="525780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5E201-E166-2CEB-9C97-621DBCE14EB4}"/>
              </a:ext>
            </a:extLst>
          </p:cNvPr>
          <p:cNvSpPr txBox="1"/>
          <p:nvPr/>
        </p:nvSpPr>
        <p:spPr>
          <a:xfrm>
            <a:off x="5867400" y="3156805"/>
            <a:ext cx="2095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Archivo" panose="020B0604020202020204" charset="0"/>
                <a:cs typeface="Archivo" panose="020B0604020202020204" charset="0"/>
              </a:rPr>
              <a:t>Keep Has_Kid</a:t>
            </a:r>
            <a:endParaRPr lang="en-US" sz="2000"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12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50710895-F0E5-7C00-946C-6B3511B7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7">
            <a:extLst>
              <a:ext uri="{FF2B5EF4-FFF2-40B4-BE49-F238E27FC236}">
                <a16:creationId xmlns:a16="http://schemas.microsoft.com/office/drawing/2014/main" id="{1E6B9DB3-1102-86F5-EEDD-A099390540B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05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02035-B396-41EE-2401-180C873F2007}"/>
              </a:ext>
            </a:extLst>
          </p:cNvPr>
          <p:cNvSpPr txBox="1"/>
          <p:nvPr/>
        </p:nvSpPr>
        <p:spPr>
          <a:xfrm>
            <a:off x="3233128" y="1711627"/>
            <a:ext cx="6176693" cy="106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60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MODEL</a:t>
            </a:r>
            <a:endParaRPr kumimoji="0" lang="en-US" sz="60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</p:spTree>
    <p:extLst>
      <p:ext uri="{BB962C8B-B14F-4D97-AF65-F5344CB8AC3E}">
        <p14:creationId xmlns:p14="http://schemas.microsoft.com/office/powerpoint/2010/main" val="9351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7D1545EE-D7E9-59D0-B8E5-E0F27C117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0504C-6ECF-C26B-8001-34B681A9063E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5E3478-2B8B-1112-F12A-08F7C7AFE3B5}"/>
              </a:ext>
            </a:extLst>
          </p:cNvPr>
          <p:cNvSpPr/>
          <p:nvPr/>
        </p:nvSpPr>
        <p:spPr>
          <a:xfrm>
            <a:off x="853440" y="1744980"/>
            <a:ext cx="2247900" cy="10363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Logistic </a:t>
            </a:r>
          </a:p>
          <a:p>
            <a:pPr algn="ctr"/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Regression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86B4D4-CABA-534F-2C26-23C72D9BAEA1}"/>
              </a:ext>
            </a:extLst>
          </p:cNvPr>
          <p:cNvSpPr/>
          <p:nvPr/>
        </p:nvSpPr>
        <p:spPr>
          <a:xfrm>
            <a:off x="3448050" y="1744980"/>
            <a:ext cx="2247900" cy="10363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Random Forest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DB2517-ECF0-42CA-008B-715003A537DE}"/>
              </a:ext>
            </a:extLst>
          </p:cNvPr>
          <p:cNvSpPr/>
          <p:nvPr/>
        </p:nvSpPr>
        <p:spPr>
          <a:xfrm>
            <a:off x="6042660" y="1744980"/>
            <a:ext cx="2247900" cy="10363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XGBoost </a:t>
            </a:r>
          </a:p>
          <a:p>
            <a:pPr algn="ctr"/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 LightGBM</a:t>
            </a:r>
          </a:p>
        </p:txBody>
      </p:sp>
    </p:spTree>
    <p:extLst>
      <p:ext uri="{BB962C8B-B14F-4D97-AF65-F5344CB8AC3E}">
        <p14:creationId xmlns:p14="http://schemas.microsoft.com/office/powerpoint/2010/main" val="424325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527B0A53-5E9B-CE1A-AF6D-7F0C87AA8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9B77A7-17DD-21FB-FFE7-A48262F3ED68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MODEL VALIDATION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E324E05-B150-1F6B-0F28-D8B7D2183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693" y="918601"/>
            <a:ext cx="5460613" cy="40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549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5C7A2337-E4EA-244F-816D-05A524E04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D2C982-A3A4-9A1F-C6F8-A89754708942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MODEL TUNING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37BECA-35F4-9804-1DD8-3046FB7E1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454345"/>
              </p:ext>
            </p:extLst>
          </p:nvPr>
        </p:nvGraphicFramePr>
        <p:xfrm>
          <a:off x="935355" y="1620202"/>
          <a:ext cx="7273290" cy="1903095"/>
        </p:xfrm>
        <a:graphic>
          <a:graphicData uri="http://schemas.openxmlformats.org/drawingml/2006/table">
            <a:tbl>
              <a:tblPr firstRow="1" bandRow="1">
                <a:tableStyleId>{124E6E96-3A9F-454C-BD96-B480BF641413}</a:tableStyleId>
              </a:tblPr>
              <a:tblGrid>
                <a:gridCol w="3636645">
                  <a:extLst>
                    <a:ext uri="{9D8B030D-6E8A-4147-A177-3AD203B41FA5}">
                      <a16:colId xmlns:a16="http://schemas.microsoft.com/office/drawing/2014/main" val="365383403"/>
                    </a:ext>
                  </a:extLst>
                </a:gridCol>
                <a:gridCol w="3636645">
                  <a:extLst>
                    <a:ext uri="{9D8B030D-6E8A-4147-A177-3AD203B41FA5}">
                      <a16:colId xmlns:a16="http://schemas.microsoft.com/office/drawing/2014/main" val="2014791571"/>
                    </a:ext>
                  </a:extLst>
                </a:gridCol>
              </a:tblGrid>
              <a:tr h="63436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chivo" panose="020B0604020202020204" charset="0"/>
                          <a:cs typeface="Archivo" panose="020B0604020202020204" charset="0"/>
                        </a:rPr>
                        <a:t>Grid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chivo" panose="020B0604020202020204" charset="0"/>
                          <a:cs typeface="Archivo" panose="020B0604020202020204" charset="0"/>
                        </a:rPr>
                        <a:t>Linear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22027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chivo" panose="020B0604020202020204" charset="0"/>
                          <a:cs typeface="Archivo" panose="020B0604020202020204" charset="0"/>
                        </a:rPr>
                        <a:t>Random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chivo" panose="020B0604020202020204" charset="0"/>
                          <a:cs typeface="Archivo" panose="020B0604020202020204" charset="0"/>
                        </a:rPr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268919"/>
                  </a:ext>
                </a:extLst>
              </a:tr>
              <a:tr h="63436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chivo" panose="020B0604020202020204" charset="0"/>
                          <a:cs typeface="Archivo" panose="020B0604020202020204" charset="0"/>
                        </a:rPr>
                        <a:t>Optuna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Archivo" panose="020B0604020202020204" charset="0"/>
                          <a:cs typeface="Archivo" panose="020B0604020202020204" charset="0"/>
                        </a:rPr>
                        <a:t>XGBoost </a:t>
                      </a: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r>
                        <a:rPr lang="en-US" sz="1600">
                          <a:latin typeface="Archivo" panose="020B0604020202020204" charset="0"/>
                          <a:cs typeface="Archivo" panose="020B0604020202020204" charset="0"/>
                        </a:rPr>
                        <a:t> LightGBM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15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62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5928E0C-F1B8-A650-BD65-51038E9EE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EA4FF2-2BE3-9139-D4E9-6B9C3AB7714B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MODEL TUNING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0311423-622E-0CE6-C060-3A8C91F5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43" y="947800"/>
            <a:ext cx="6310313" cy="419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84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82E4F3E-467B-1A21-B149-273FB1FA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1A8CC-3853-2F46-A4D0-2ACBE7F38CF6}"/>
              </a:ext>
            </a:extLst>
          </p:cNvPr>
          <p:cNvSpPr txBox="1"/>
          <p:nvPr/>
        </p:nvSpPr>
        <p:spPr>
          <a:xfrm>
            <a:off x="0" y="140784"/>
            <a:ext cx="9144000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ENSEMBLE MODEL (STACKING)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7196B9-CE10-0D0E-32F6-B7366893C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06" y="857440"/>
            <a:ext cx="5542387" cy="414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269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"/>
          <p:cNvSpPr txBox="1">
            <a:spLocks noGrp="1"/>
          </p:cNvSpPr>
          <p:nvPr>
            <p:ph type="title" idx="2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</p:spPr>
        <p:txBody>
          <a:bodyPr spcFirstLastPara="1" wrap="square" lIns="91425" tIns="91425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pic>
        <p:nvPicPr>
          <p:cNvPr id="442" name="Google Shape;442;p44"/>
          <p:cNvPicPr preferRelativeResize="0"/>
          <p:nvPr/>
        </p:nvPicPr>
        <p:blipFill rotWithShape="1">
          <a:blip r:embed="rId3">
            <a:alphaModFix/>
          </a:blip>
          <a:srcRect t="19097" r="5042" b="2954"/>
          <a:stretch/>
        </p:blipFill>
        <p:spPr>
          <a:xfrm flipH="1">
            <a:off x="4037238" y="1481775"/>
            <a:ext cx="3716124" cy="9588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3" name="Google Shape;443;p44"/>
          <p:cNvGrpSpPr/>
          <p:nvPr/>
        </p:nvGrpSpPr>
        <p:grpSpPr>
          <a:xfrm>
            <a:off x="8400" y="69700"/>
            <a:ext cx="9135601" cy="5004101"/>
            <a:chOff x="8400" y="69700"/>
            <a:chExt cx="9135601" cy="5004101"/>
          </a:xfrm>
        </p:grpSpPr>
        <p:pic>
          <p:nvPicPr>
            <p:cNvPr id="444" name="Google Shape;444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>
              <a:off x="8010525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44"/>
            <p:cNvPicPr preferRelativeResize="0"/>
            <p:nvPr/>
          </p:nvPicPr>
          <p:blipFill rotWithShape="1">
            <a:blip r:embed="rId4">
              <a:alphaModFix/>
            </a:blip>
            <a:srcRect t="1400" r="83035" b="-1399"/>
            <a:stretch/>
          </p:blipFill>
          <p:spPr>
            <a:xfrm rot="10800000">
              <a:off x="8400" y="69700"/>
              <a:ext cx="1133476" cy="50041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D93054-E278-F49D-FBBD-028BA420DBA8}"/>
              </a:ext>
            </a:extLst>
          </p:cNvPr>
          <p:cNvSpPr txBox="1"/>
          <p:nvPr/>
        </p:nvSpPr>
        <p:spPr>
          <a:xfrm>
            <a:off x="1727736" y="2571750"/>
            <a:ext cx="602562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5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INTRODUCTION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51"/>
          <p:cNvGrpSpPr/>
          <p:nvPr/>
        </p:nvGrpSpPr>
        <p:grpSpPr>
          <a:xfrm>
            <a:off x="870025" y="401112"/>
            <a:ext cx="7404024" cy="4341275"/>
            <a:chOff x="870025" y="401112"/>
            <a:chExt cx="7404024" cy="4341275"/>
          </a:xfrm>
        </p:grpSpPr>
        <p:pic>
          <p:nvPicPr>
            <p:cNvPr id="530" name="Google Shape;530;p51"/>
            <p:cNvPicPr preferRelativeResize="0"/>
            <p:nvPr/>
          </p:nvPicPr>
          <p:blipFill rotWithShape="1">
            <a:blip r:embed="rId3">
              <a:alphaModFix amt="92000"/>
            </a:blip>
            <a:srcRect t="1319" b="-1319"/>
            <a:stretch/>
          </p:blipFill>
          <p:spPr>
            <a:xfrm>
              <a:off x="870025" y="401112"/>
              <a:ext cx="7404024" cy="434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1" name="Google Shape;531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338164" y="53950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3338164" y="414105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537619E-E70C-FE14-1C71-F53A13A54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162" y="668957"/>
            <a:ext cx="3805587" cy="38055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3"/>
          <p:cNvSpPr txBox="1">
            <a:spLocks noGrp="1"/>
          </p:cNvSpPr>
          <p:nvPr>
            <p:ph type="title"/>
          </p:nvPr>
        </p:nvSpPr>
        <p:spPr>
          <a:xfrm>
            <a:off x="103914" y="907037"/>
            <a:ext cx="8938260" cy="36063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6600" spc="-300"/>
              <a:t>THANK YOU FOR YOUR LISTENING</a:t>
            </a:r>
            <a:endParaRPr sz="6600" spc="-300"/>
          </a:p>
        </p:txBody>
      </p:sp>
      <p:grpSp>
        <p:nvGrpSpPr>
          <p:cNvPr id="427" name="Google Shape;427;p43"/>
          <p:cNvGrpSpPr/>
          <p:nvPr/>
        </p:nvGrpSpPr>
        <p:grpSpPr>
          <a:xfrm>
            <a:off x="-9533" y="-7"/>
            <a:ext cx="2400327" cy="4724750"/>
            <a:chOff x="177793" y="152400"/>
            <a:chExt cx="2292357" cy="4512224"/>
          </a:xfrm>
        </p:grpSpPr>
        <p:pic>
          <p:nvPicPr>
            <p:cNvPr id="428" name="Google Shape;428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668274" y="30429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43"/>
            <p:cNvPicPr preferRelativeResize="0"/>
            <p:nvPr/>
          </p:nvPicPr>
          <p:blipFill rotWithShape="1">
            <a:blip r:embed="rId4">
              <a:alphaModFix/>
            </a:blip>
            <a:srcRect l="50000" b="6182"/>
            <a:stretch/>
          </p:blipFill>
          <p:spPr>
            <a:xfrm rot="5400000">
              <a:off x="109262" y="220938"/>
              <a:ext cx="2429426" cy="2292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" name="Google Shape;430;p43"/>
          <p:cNvGrpSpPr/>
          <p:nvPr/>
        </p:nvGrpSpPr>
        <p:grpSpPr>
          <a:xfrm>
            <a:off x="6528101" y="407029"/>
            <a:ext cx="2854722" cy="5057501"/>
            <a:chOff x="6456869" y="482600"/>
            <a:chExt cx="2726313" cy="4830008"/>
          </a:xfrm>
        </p:grpSpPr>
        <p:grpSp>
          <p:nvGrpSpPr>
            <p:cNvPr id="431" name="Google Shape;431;p43"/>
            <p:cNvGrpSpPr/>
            <p:nvPr/>
          </p:nvGrpSpPr>
          <p:grpSpPr>
            <a:xfrm>
              <a:off x="6673843" y="482600"/>
              <a:ext cx="2292357" cy="4512224"/>
              <a:chOff x="6667493" y="482600"/>
              <a:chExt cx="2292357" cy="4512224"/>
            </a:xfrm>
          </p:grpSpPr>
          <p:pic>
            <p:nvPicPr>
              <p:cNvPr id="432" name="Google Shape;432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-5400000">
                <a:off x="7338144" y="1328667"/>
                <a:ext cx="2467773" cy="775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3" name="Google Shape;433;p43"/>
              <p:cNvPicPr preferRelativeResize="0"/>
              <p:nvPr/>
            </p:nvPicPr>
            <p:blipFill rotWithShape="1">
              <a:blip r:embed="rId4">
                <a:alphaModFix/>
              </a:blip>
              <a:srcRect l="50000" b="6182"/>
              <a:stretch/>
            </p:blipFill>
            <p:spPr>
              <a:xfrm rot="-5400000">
                <a:off x="6598955" y="2633936"/>
                <a:ext cx="2429426" cy="2292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34" name="Google Shape;434;p4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2700000">
              <a:off x="6586139" y="3255544"/>
              <a:ext cx="2467772" cy="13878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DC57F-AB36-C18B-ACDA-6590213D7DBA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REASONS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DBA408-9BDB-AB9D-B093-B6063F8C361E}"/>
              </a:ext>
            </a:extLst>
          </p:cNvPr>
          <p:cNvSpPr/>
          <p:nvPr/>
        </p:nvSpPr>
        <p:spPr>
          <a:xfrm>
            <a:off x="853440" y="1744980"/>
            <a:ext cx="2247900" cy="10363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Customer Behavior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33B8B1-7CFD-EAC0-2052-9E8DA4F54377}"/>
              </a:ext>
            </a:extLst>
          </p:cNvPr>
          <p:cNvSpPr/>
          <p:nvPr/>
        </p:nvSpPr>
        <p:spPr>
          <a:xfrm>
            <a:off x="3448050" y="1744980"/>
            <a:ext cx="2247900" cy="10363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High Pratical Application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FB7EC16-9EC1-EF69-3C05-0EAA6843C545}"/>
              </a:ext>
            </a:extLst>
          </p:cNvPr>
          <p:cNvSpPr/>
          <p:nvPr/>
        </p:nvSpPr>
        <p:spPr>
          <a:xfrm>
            <a:off x="6042660" y="1744980"/>
            <a:ext cx="2247900" cy="103632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latin typeface="Archivo" panose="020B0604020202020204" charset="0"/>
                <a:cs typeface="Archivo" panose="020B0604020202020204" charset="0"/>
              </a:rPr>
              <a:t>Flexibility and Scalability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451E5333-E9AB-BA56-E0B6-BB517FCC5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DA92CD-9F95-173A-73F3-8389ECBC7990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A34E3B-A81E-24E9-3BF3-DD27B3F4F5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58039"/>
              </p:ext>
            </p:extLst>
          </p:nvPr>
        </p:nvGraphicFramePr>
        <p:xfrm>
          <a:off x="833377" y="879600"/>
          <a:ext cx="7477246" cy="4084320"/>
        </p:xfrm>
        <a:graphic>
          <a:graphicData uri="http://schemas.openxmlformats.org/drawingml/2006/table">
            <a:tbl>
              <a:tblPr firstRow="1" bandRow="1"/>
              <a:tblGrid>
                <a:gridCol w="3738623">
                  <a:extLst>
                    <a:ext uri="{9D8B030D-6E8A-4147-A177-3AD203B41FA5}">
                      <a16:colId xmlns:a16="http://schemas.microsoft.com/office/drawing/2014/main" val="2801141968"/>
                    </a:ext>
                  </a:extLst>
                </a:gridCol>
                <a:gridCol w="3738623">
                  <a:extLst>
                    <a:ext uri="{9D8B030D-6E8A-4147-A177-3AD203B41FA5}">
                      <a16:colId xmlns:a16="http://schemas.microsoft.com/office/drawing/2014/main" val="2441593971"/>
                    </a:ext>
                  </a:extLst>
                </a:gridCol>
              </a:tblGrid>
              <a:tr h="2669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Variable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Definition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31618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Unique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139568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Gender of the 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104424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Even_Married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Marital status of the 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71221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Age of the 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20747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Graduated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Is the customer a graduate?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05043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Profession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Profession of the 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70751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Work_Experience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Work Experience in years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812"/>
                  </a:ext>
                </a:extLst>
              </a:tr>
              <a:tr h="2669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Spending_Score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Spending score of the 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605547"/>
                  </a:ext>
                </a:extLst>
              </a:tr>
              <a:tr h="44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Family_Size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Number of family members for the customer (including the customer)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196351"/>
                  </a:ext>
                </a:extLst>
              </a:tr>
              <a:tr h="2789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Var_1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>
                          <a:solidFill>
                            <a:schemeClr val="tx1"/>
                          </a:solidFill>
                          <a:effectLst/>
                          <a:latin typeface="Archivo" panose="020B0604020202020204" charset="0"/>
                          <a:ea typeface="Arial"/>
                          <a:cs typeface="Archivo" panose="020B0604020202020204" charset="0"/>
                          <a:sym typeface="Arial"/>
                        </a:rPr>
                        <a:t>Anonymised Category for the customer</a:t>
                      </a:r>
                      <a:endParaRPr lang="en-US" b="1">
                        <a:solidFill>
                          <a:schemeClr val="tx1"/>
                        </a:solidFill>
                        <a:latin typeface="Archivo" panose="020B0604020202020204" charset="0"/>
                        <a:cs typeface="Archivo" panose="020B060402020202020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42948"/>
                  </a:ext>
                </a:extLst>
              </a:tr>
              <a:tr h="44287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Segmentation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>
                          <a:solidFill>
                            <a:schemeClr val="tx1"/>
                          </a:solidFill>
                          <a:latin typeface="Archivo" panose="020B0604020202020204" charset="0"/>
                          <a:cs typeface="Archivo" panose="020B0604020202020204" charset="0"/>
                        </a:rPr>
                        <a:t>(Target) Customer Segment of the 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3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714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E0243776-D7C9-E356-636B-BEE3D5AB0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4D0B8-9729-A7D1-39D7-751DBC8902A5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>
                <a:ln>
                  <a:noFill/>
                </a:ln>
                <a:solidFill>
                  <a:srgbClr val="1F164D"/>
                </a:solidFill>
                <a:effectLst/>
                <a:uLnTx/>
                <a:uFillTx/>
                <a:latin typeface="Archivo" panose="020B0604020202020204" charset="0"/>
                <a:cs typeface="Archivo" panose="020B0604020202020204" charset="0"/>
                <a:sym typeface="IBM Plex Mono"/>
              </a:rPr>
              <a:t>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690DC-C1CC-220B-63DD-D6C4EFB6E2D2}"/>
              </a:ext>
            </a:extLst>
          </p:cNvPr>
          <p:cNvSpPr txBox="1"/>
          <p:nvPr/>
        </p:nvSpPr>
        <p:spPr>
          <a:xfrm>
            <a:off x="312234" y="952268"/>
            <a:ext cx="8712819" cy="323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2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b="0" i="1"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Type of problem: Multi Classification – Customer Segmentation</a:t>
            </a:r>
          </a:p>
          <a:p>
            <a:pPr marL="285750" indent="-285750" algn="l" fontAlgn="base">
              <a:lnSpc>
                <a:spcPct val="2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i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Train: 8068 rows, 11 columns</a:t>
            </a:r>
          </a:p>
          <a:p>
            <a:pPr marL="285750" indent="-285750" fontAlgn="base">
              <a:lnSpc>
                <a:spcPct val="2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b="0" i="1"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Test: 2627</a:t>
            </a:r>
            <a:r>
              <a:rPr lang="en-US" sz="1800" i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 rows, 11 columns</a:t>
            </a:r>
          </a:p>
          <a:p>
            <a:pPr marL="285750" indent="-285750" fontAlgn="base">
              <a:lnSpc>
                <a:spcPct val="20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800" b="0" i="1"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Link: https://www.kaggle.com/datasets/kaushiksuresh147/customer-segmentation</a:t>
            </a:r>
          </a:p>
        </p:txBody>
      </p:sp>
    </p:spTree>
    <p:extLst>
      <p:ext uri="{BB962C8B-B14F-4D97-AF65-F5344CB8AC3E}">
        <p14:creationId xmlns:p14="http://schemas.microsoft.com/office/powerpoint/2010/main" val="2576847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21EEBD8A-00DC-5C72-4BD9-3E301F5D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8730D-39AA-9ECC-EC5D-C6478E723635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4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OBSERVATION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44D7D-7239-C7F0-4180-7CB5022FC166}"/>
              </a:ext>
            </a:extLst>
          </p:cNvPr>
          <p:cNvSpPr txBox="1"/>
          <p:nvPr/>
        </p:nvSpPr>
        <p:spPr>
          <a:xfrm>
            <a:off x="636223" y="744594"/>
            <a:ext cx="787155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i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Structure: Tabular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83CF1-BD47-CADD-E27D-CB3B6318A801}"/>
              </a:ext>
            </a:extLst>
          </p:cNvPr>
          <p:cNvSpPr txBox="1"/>
          <p:nvPr/>
        </p:nvSpPr>
        <p:spPr>
          <a:xfrm>
            <a:off x="1154477" y="1180995"/>
            <a:ext cx="73533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 fontAlgn="base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Columns: Attribute of the customers</a:t>
            </a:r>
          </a:p>
          <a:p>
            <a:pPr marL="342900" lvl="2" indent="-342900" fontAlgn="base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b="0" i="1">
                <a:solidFill>
                  <a:schemeClr val="tx1"/>
                </a:solidFill>
                <a:effectLst/>
                <a:latin typeface="Archivo" panose="020B0604020202020204" charset="0"/>
                <a:cs typeface="Archivo" panose="020B0604020202020204" charset="0"/>
              </a:rPr>
              <a:t>Rows: Information/Values of customers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DB1D3-3E7C-893B-B3C6-5DDCD294A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183194"/>
            <a:ext cx="8168640" cy="2349337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594AAD-A7FB-D2F0-213E-45641D0C2BB5}"/>
              </a:ext>
            </a:extLst>
          </p:cNvPr>
          <p:cNvSpPr/>
          <p:nvPr/>
        </p:nvSpPr>
        <p:spPr>
          <a:xfrm>
            <a:off x="487680" y="2183193"/>
            <a:ext cx="8168640" cy="2632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9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F274FCDE-45D7-988D-D620-93BED3D1E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20C693-70EB-FE59-1D86-370C112CF5BF}"/>
              </a:ext>
            </a:extLst>
          </p:cNvPr>
          <p:cNvSpPr txBox="1"/>
          <p:nvPr/>
        </p:nvSpPr>
        <p:spPr>
          <a:xfrm>
            <a:off x="0" y="140784"/>
            <a:ext cx="9144000" cy="807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64D"/>
              </a:buClr>
              <a:buSzPts val="2400"/>
              <a:buFont typeface="IBM Plex Mono"/>
              <a:buNone/>
              <a:tabLst/>
              <a:defRPr/>
            </a:pPr>
            <a:r>
              <a:rPr lang="en-US" sz="4400" b="1">
                <a:solidFill>
                  <a:srgbClr val="1F164D"/>
                </a:solidFill>
                <a:latin typeface="Archivo" panose="020B0604020202020204" charset="0"/>
                <a:cs typeface="Archivo" panose="020B0604020202020204" charset="0"/>
                <a:sym typeface="IBM Plex Mono"/>
              </a:rPr>
              <a:t>OBSERVATION</a:t>
            </a: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1F164D"/>
              </a:solidFill>
              <a:effectLst/>
              <a:uLnTx/>
              <a:uFillTx/>
              <a:latin typeface="Archivo" panose="020B0604020202020204" charset="0"/>
              <a:cs typeface="Archivo" panose="020B0604020202020204" charset="0"/>
              <a:sym typeface="IBM Plex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7B698-911D-6751-40F2-74819EF88BD2}"/>
              </a:ext>
            </a:extLst>
          </p:cNvPr>
          <p:cNvSpPr txBox="1"/>
          <p:nvPr/>
        </p:nvSpPr>
        <p:spPr>
          <a:xfrm>
            <a:off x="636223" y="777550"/>
            <a:ext cx="7871554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2000" i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Various types of data.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70B1-CEA4-9431-D14E-0DBCC1EFD90E}"/>
              </a:ext>
            </a:extLst>
          </p:cNvPr>
          <p:cNvSpPr txBox="1"/>
          <p:nvPr/>
        </p:nvSpPr>
        <p:spPr>
          <a:xfrm>
            <a:off x="1042717" y="1279216"/>
            <a:ext cx="27088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 fontAlgn="base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i="1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ID</a:t>
            </a:r>
          </a:p>
          <a:p>
            <a:pPr marL="342900" lvl="2" indent="-342900" fontAlgn="base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Numerical data</a:t>
            </a:r>
            <a:endParaRPr lang="en-US" sz="2000" b="0" i="1">
              <a:solidFill>
                <a:schemeClr val="tx1"/>
              </a:solidFill>
              <a:effectLst/>
              <a:latin typeface="Archivo" panose="020B0604020202020204" charset="0"/>
              <a:cs typeface="Archivo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5E3BDE-D3D4-2C6B-D2B9-D06AD26E5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2216150"/>
            <a:ext cx="8168640" cy="2349337"/>
          </a:xfrm>
          <a:prstGeom prst="rect">
            <a:avLst/>
          </a:prstGeom>
          <a:ln w="25400"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DDD74E-6A28-2E91-945D-6B6CF11532CD}"/>
              </a:ext>
            </a:extLst>
          </p:cNvPr>
          <p:cNvSpPr txBox="1"/>
          <p:nvPr/>
        </p:nvSpPr>
        <p:spPr>
          <a:xfrm>
            <a:off x="3610610" y="1275507"/>
            <a:ext cx="50457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 fontAlgn="base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Categorical data</a:t>
            </a:r>
            <a:endParaRPr lang="en-US" sz="2000" i="1">
              <a:solidFill>
                <a:schemeClr val="tx1"/>
              </a:solidFill>
              <a:latin typeface="Archivo" panose="020B0604020202020204" charset="0"/>
              <a:cs typeface="Archivo" panose="020B0604020202020204" charset="0"/>
            </a:endParaRPr>
          </a:p>
          <a:p>
            <a:pPr marL="342900" lvl="2" indent="-342900" fontAlgn="base">
              <a:spcAft>
                <a:spcPts val="1200"/>
              </a:spcAft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chivo" panose="020B0604020202020204" charset="0"/>
                <a:cs typeface="Archivo" panose="020B0604020202020204" charset="0"/>
              </a:rPr>
              <a:t>Boolean data</a:t>
            </a:r>
            <a:endParaRPr lang="en-US" sz="2000" b="0" i="1">
              <a:solidFill>
                <a:schemeClr val="tx1"/>
              </a:solidFill>
              <a:effectLst/>
              <a:latin typeface="Archivo" panose="020B0604020202020204" charset="0"/>
              <a:cs typeface="Archiv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57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1189</Words>
  <Application>Microsoft Office PowerPoint</Application>
  <PresentationFormat>On-screen Show (16:9)</PresentationFormat>
  <Paragraphs>754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Archivo</vt:lpstr>
      <vt:lpstr>Wingdings</vt:lpstr>
      <vt:lpstr>Arial</vt:lpstr>
      <vt:lpstr>Times New Roman</vt:lpstr>
      <vt:lpstr>IBM Plex Mono</vt:lpstr>
      <vt:lpstr>Bachelor in Robotics Engineering by Slidesgo</vt:lpstr>
      <vt:lpstr>CUSTOMER SEGMENTATION</vt:lpstr>
      <vt:lpstr>MEMBERS</vt:lpstr>
      <vt:lpstr>CONTENTS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04</vt:lpstr>
      <vt:lpstr>PowerPoint Presentation</vt:lpstr>
      <vt:lpstr>PowerPoint Presentation</vt:lpstr>
      <vt:lpstr>PowerPoint Presentation</vt:lpstr>
      <vt:lpstr>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Tạ Hữu Huy Võ</cp:lastModifiedBy>
  <cp:revision>3</cp:revision>
  <dcterms:modified xsi:type="dcterms:W3CDTF">2025-06-10T15:18:10Z</dcterms:modified>
</cp:coreProperties>
</file>