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52"/>
  </p:notesMasterIdLst>
  <p:sldIdLst>
    <p:sldId id="262" r:id="rId3"/>
    <p:sldId id="312" r:id="rId4"/>
    <p:sldId id="314" r:id="rId5"/>
    <p:sldId id="463" r:id="rId6"/>
    <p:sldId id="317" r:id="rId7"/>
    <p:sldId id="474" r:id="rId8"/>
    <p:sldId id="475" r:id="rId9"/>
    <p:sldId id="476" r:id="rId10"/>
    <p:sldId id="316" r:id="rId11"/>
    <p:sldId id="329" r:id="rId12"/>
    <p:sldId id="320" r:id="rId13"/>
    <p:sldId id="429" r:id="rId14"/>
    <p:sldId id="430" r:id="rId15"/>
    <p:sldId id="433" r:id="rId16"/>
    <p:sldId id="434" r:id="rId17"/>
    <p:sldId id="435" r:id="rId18"/>
    <p:sldId id="437" r:id="rId19"/>
    <p:sldId id="440" r:id="rId20"/>
    <p:sldId id="441" r:id="rId21"/>
    <p:sldId id="443" r:id="rId22"/>
    <p:sldId id="444" r:id="rId23"/>
    <p:sldId id="445" r:id="rId24"/>
    <p:sldId id="446" r:id="rId25"/>
    <p:sldId id="416" r:id="rId26"/>
    <p:sldId id="447" r:id="rId27"/>
    <p:sldId id="448" r:id="rId28"/>
    <p:sldId id="449" r:id="rId29"/>
    <p:sldId id="450" r:id="rId30"/>
    <p:sldId id="451" r:id="rId31"/>
    <p:sldId id="452" r:id="rId32"/>
    <p:sldId id="453" r:id="rId33"/>
    <p:sldId id="454" r:id="rId34"/>
    <p:sldId id="455" r:id="rId35"/>
    <p:sldId id="456" r:id="rId36"/>
    <p:sldId id="457" r:id="rId37"/>
    <p:sldId id="458" r:id="rId38"/>
    <p:sldId id="459" r:id="rId39"/>
    <p:sldId id="460" r:id="rId40"/>
    <p:sldId id="462" r:id="rId41"/>
    <p:sldId id="470" r:id="rId42"/>
    <p:sldId id="471" r:id="rId43"/>
    <p:sldId id="472" r:id="rId44"/>
    <p:sldId id="473" r:id="rId45"/>
    <p:sldId id="468" r:id="rId46"/>
    <p:sldId id="469" r:id="rId47"/>
    <p:sldId id="464" r:id="rId48"/>
    <p:sldId id="465" r:id="rId49"/>
    <p:sldId id="466" r:id="rId50"/>
    <p:sldId id="467" r:id="rId51"/>
  </p:sldIdLst>
  <p:sldSz cx="9144000" cy="6858000" type="screen4x3"/>
  <p:notesSz cx="6858000" cy="9144000"/>
  <p:embeddedFontLst>
    <p:embeddedFont>
      <p:font typeface="方正粗宋简体" panose="02010600030101010101" charset="-122"/>
      <p:regular r:id="rId53"/>
    </p:embeddedFont>
    <p:embeddedFont>
      <p:font typeface="Calibri" panose="020F0502020204030204" pitchFamily="34" charset="0"/>
      <p:regular r:id="rId54"/>
      <p:bold r:id="rId55"/>
      <p:italic r:id="rId56"/>
      <p:boldItalic r:id="rId57"/>
    </p:embeddedFont>
    <p:embeddedFont>
      <p:font typeface="Calibri Light" panose="020F0302020204030204" pitchFamily="34" charset="0"/>
      <p:regular r:id="rId58"/>
      <p:italic r:id="rId59"/>
    </p:embeddedFont>
    <p:embeddedFont>
      <p:font typeface="Tahoma" panose="020B0604030504040204" pitchFamily="34" charset="0"/>
      <p:regular r:id="rId60"/>
      <p:bold r:id="rId61"/>
    </p:embeddedFont>
    <p:embeddedFont>
      <p:font typeface="黑体" panose="02010609060101010101" pitchFamily="49" charset="-122"/>
      <p:regular r:id="rId62"/>
    </p:embeddedFont>
    <p:embeddedFont>
      <p:font typeface="楷体" panose="02010609060101010101" pitchFamily="49" charset="-122"/>
      <p:regular r:id="rId63"/>
    </p:embeddedFont>
    <p:embeddedFont>
      <p:font typeface="微软雅黑" panose="020B0503020204020204" pitchFamily="34" charset="-122"/>
      <p:regular r:id="rId64"/>
      <p:bold r:id="rId6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171"/>
    <a:srgbClr val="8F8B8B"/>
    <a:srgbClr val="44546A"/>
    <a:srgbClr val="00B0F0"/>
    <a:srgbClr val="0070C0"/>
    <a:srgbClr val="9DC3E6"/>
    <a:srgbClr val="92D050"/>
    <a:srgbClr val="2EBE70"/>
    <a:srgbClr val="548235"/>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3" autoAdjust="0"/>
    <p:restoredTop sz="94660"/>
  </p:normalViewPr>
  <p:slideViewPr>
    <p:cSldViewPr snapToGrid="0">
      <p:cViewPr varScale="1">
        <p:scale>
          <a:sx n="94" d="100"/>
          <a:sy n="94" d="100"/>
        </p:scale>
        <p:origin x="892" y="56"/>
      </p:cViewPr>
      <p:guideLst>
        <p:guide orient="horz" pos="2159"/>
        <p:guide pos="2903"/>
      </p:guideLst>
    </p:cSldViewPr>
  </p:slideViewPr>
  <p:notesTextViewPr>
    <p:cViewPr>
      <p:scale>
        <a:sx n="1" d="1"/>
        <a:sy n="1" d="1"/>
      </p:scale>
      <p:origin x="0" y="0"/>
    </p:cViewPr>
  </p:notesTextViewPr>
  <p:sorterViewPr>
    <p:cViewPr>
      <p:scale>
        <a:sx n="100" d="100"/>
        <a:sy n="100" d="100"/>
      </p:scale>
      <p:origin x="0" y="1111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1.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7.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5.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font" Target="fonts/font3.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D9FA4-EA2D-4642-9AB3-58F4DFE4A986}" type="datetimeFigureOut">
              <a:rPr lang="zh-CN" altLang="en-US" smtClean="0"/>
              <a:t>2023/5/14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ED7E9-B20B-40CB-89C0-CAF7F9D5953A}" type="slidenum">
              <a:rPr lang="zh-CN" altLang="en-US" smtClean="0"/>
              <a:t>‹#›</a:t>
            </a:fld>
            <a:endParaRPr lang="zh-CN" altLang="en-US"/>
          </a:p>
        </p:txBody>
      </p:sp>
    </p:spTree>
    <p:extLst>
      <p:ext uri="{BB962C8B-B14F-4D97-AF65-F5344CB8AC3E}">
        <p14:creationId xmlns:p14="http://schemas.microsoft.com/office/powerpoint/2010/main" val="3426585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1"/>
            <a:r>
              <a:rPr lang="zh-CN" altLang="en-US" dirty="0"/>
              <a:t>国家信息安全的迫切需求，使网络用户尤其是青少年学生远离非友善信息的侵扰，净化网络空间；改善</a:t>
            </a:r>
            <a:r>
              <a:rPr lang="en-US" altLang="zh-CN" dirty="0"/>
              <a:t>Internet</a:t>
            </a:r>
            <a:r>
              <a:rPr lang="zh-CN" altLang="en-US" dirty="0"/>
              <a:t>信息查询技术的需要，信息个性化服务的基础，信息服务供应商（信息中介）开展网络增值服务的手段</a:t>
            </a:r>
          </a:p>
        </p:txBody>
      </p:sp>
      <p:sp>
        <p:nvSpPr>
          <p:cNvPr id="4" name="灯片编号占位符 3"/>
          <p:cNvSpPr>
            <a:spLocks noGrp="1"/>
          </p:cNvSpPr>
          <p:nvPr>
            <p:ph type="sldNum" sz="quarter" idx="10"/>
          </p:nvPr>
        </p:nvSpPr>
        <p:spPr/>
        <p:txBody>
          <a:bodyPr/>
          <a:lstStyle/>
          <a:p>
            <a:fld id="{7E7ED7E9-B20B-40CB-89C0-CAF7F9D5953A}" type="slidenum">
              <a:rPr lang="zh-CN" altLang="en-US" smtClean="0"/>
              <a:t>5</a:t>
            </a:fld>
            <a:endParaRPr lang="zh-CN" altLang="en-US"/>
          </a:p>
        </p:txBody>
      </p:sp>
    </p:spTree>
    <p:extLst>
      <p:ext uri="{BB962C8B-B14F-4D97-AF65-F5344CB8AC3E}">
        <p14:creationId xmlns:p14="http://schemas.microsoft.com/office/powerpoint/2010/main" val="266850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竞价广告</a:t>
            </a:r>
          </a:p>
        </p:txBody>
      </p:sp>
      <p:sp>
        <p:nvSpPr>
          <p:cNvPr id="4" name="灯片编号占位符 3"/>
          <p:cNvSpPr>
            <a:spLocks noGrp="1"/>
          </p:cNvSpPr>
          <p:nvPr>
            <p:ph type="sldNum" sz="quarter" idx="5"/>
          </p:nvPr>
        </p:nvSpPr>
        <p:spPr/>
        <p:txBody>
          <a:bodyPr/>
          <a:lstStyle/>
          <a:p>
            <a:fld id="{7E7ED7E9-B20B-40CB-89C0-CAF7F9D5953A}" type="slidenum">
              <a:rPr lang="zh-CN" altLang="en-US" smtClean="0"/>
              <a:t>13</a:t>
            </a:fld>
            <a:endParaRPr lang="zh-CN" altLang="en-US"/>
          </a:p>
        </p:txBody>
      </p:sp>
    </p:spTree>
    <p:extLst>
      <p:ext uri="{BB962C8B-B14F-4D97-AF65-F5344CB8AC3E}">
        <p14:creationId xmlns:p14="http://schemas.microsoft.com/office/powerpoint/2010/main" val="264951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41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42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43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45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9E388E38-31E5-4E32-920D-85CA0EE6CDEC}" type="slidenum">
              <a:rPr lang="zh-CN" altLang="zh-CN"/>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C0FD89F-CBC1-4F5A-B5D7-D8ADB918AF9A}" type="slidenum">
              <a:rPr lang="zh-CN" altLang="zh-CN"/>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B8A2BE66-3A1D-4F69-92F9-8180C3DFAFD8}" type="slidenum">
              <a:rPr lang="zh-CN" altLang="zh-CN" smtClean="0"/>
              <a:t>‹#›</a:t>
            </a:fld>
            <a:endParaRPr lang="zh-CN" altLang="zh-CN"/>
          </a:p>
        </p:txBody>
      </p:sp>
    </p:spTree>
    <p:extLst>
      <p:ext uri="{BB962C8B-B14F-4D97-AF65-F5344CB8AC3E}">
        <p14:creationId xmlns:p14="http://schemas.microsoft.com/office/powerpoint/2010/main" val="1819929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54D9912E-CD21-4B76-91AB-8AF6576DF20D}" type="slidenum">
              <a:rPr lang="zh-CN" altLang="zh-CN" smtClean="0"/>
              <a:t>‹#›</a:t>
            </a:fld>
            <a:endParaRPr lang="zh-CN" altLang="zh-CN"/>
          </a:p>
        </p:txBody>
      </p:sp>
    </p:spTree>
    <p:extLst>
      <p:ext uri="{BB962C8B-B14F-4D97-AF65-F5344CB8AC3E}">
        <p14:creationId xmlns:p14="http://schemas.microsoft.com/office/powerpoint/2010/main" val="435797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8CD0F70D-59E7-40B5-A1A2-CC96C214C48C}" type="slidenum">
              <a:rPr lang="zh-CN" altLang="zh-CN" smtClean="0"/>
              <a:t>‹#›</a:t>
            </a:fld>
            <a:endParaRPr lang="zh-CN" altLang="zh-CN"/>
          </a:p>
        </p:txBody>
      </p:sp>
    </p:spTree>
    <p:extLst>
      <p:ext uri="{BB962C8B-B14F-4D97-AF65-F5344CB8AC3E}">
        <p14:creationId xmlns:p14="http://schemas.microsoft.com/office/powerpoint/2010/main" val="35661864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192EC532-050E-4A33-A28B-21717A782A77}" type="slidenum">
              <a:rPr lang="zh-CN" altLang="zh-CN" smtClean="0"/>
              <a:t>‹#›</a:t>
            </a:fld>
            <a:endParaRPr lang="zh-CN" altLang="zh-CN"/>
          </a:p>
        </p:txBody>
      </p:sp>
    </p:spTree>
    <p:extLst>
      <p:ext uri="{BB962C8B-B14F-4D97-AF65-F5344CB8AC3E}">
        <p14:creationId xmlns:p14="http://schemas.microsoft.com/office/powerpoint/2010/main" val="1632111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zh-CN" altLang="zh-CN"/>
          </a:p>
        </p:txBody>
      </p:sp>
      <p:sp>
        <p:nvSpPr>
          <p:cNvPr id="8" name="Footer Placeholder 7"/>
          <p:cNvSpPr>
            <a:spLocks noGrp="1"/>
          </p:cNvSpPr>
          <p:nvPr>
            <p:ph type="ftr" sz="quarter" idx="11"/>
          </p:nvPr>
        </p:nvSpPr>
        <p:spPr/>
        <p:txBody>
          <a:bodyPr/>
          <a:lstStyle/>
          <a:p>
            <a:pPr>
              <a:defRPr/>
            </a:pPr>
            <a:endParaRPr lang="zh-CN" altLang="zh-CN"/>
          </a:p>
        </p:txBody>
      </p:sp>
      <p:sp>
        <p:nvSpPr>
          <p:cNvPr id="9" name="Slide Number Placeholder 8"/>
          <p:cNvSpPr>
            <a:spLocks noGrp="1"/>
          </p:cNvSpPr>
          <p:nvPr>
            <p:ph type="sldNum" sz="quarter" idx="12"/>
          </p:nvPr>
        </p:nvSpPr>
        <p:spPr/>
        <p:txBody>
          <a:bodyPr/>
          <a:lstStyle/>
          <a:p>
            <a:pPr>
              <a:defRPr/>
            </a:pPr>
            <a:fld id="{3504FB6E-327E-47FC-81CE-1B6A37B039A4}" type="slidenum">
              <a:rPr lang="zh-CN" altLang="zh-CN" smtClean="0"/>
              <a:t>‹#›</a:t>
            </a:fld>
            <a:endParaRPr lang="zh-CN" altLang="zh-CN"/>
          </a:p>
        </p:txBody>
      </p:sp>
    </p:spTree>
    <p:extLst>
      <p:ext uri="{BB962C8B-B14F-4D97-AF65-F5344CB8AC3E}">
        <p14:creationId xmlns:p14="http://schemas.microsoft.com/office/powerpoint/2010/main" val="277812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zh-CN" altLang="zh-CN"/>
          </a:p>
        </p:txBody>
      </p:sp>
      <p:sp>
        <p:nvSpPr>
          <p:cNvPr id="4" name="Footer Placeholder 3"/>
          <p:cNvSpPr>
            <a:spLocks noGrp="1"/>
          </p:cNvSpPr>
          <p:nvPr>
            <p:ph type="ftr" sz="quarter" idx="11"/>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179D5D2B-392F-42A8-A446-2D80C114FBC0}" type="slidenum">
              <a:rPr lang="zh-CN" altLang="zh-CN" smtClean="0"/>
              <a:t>‹#›</a:t>
            </a:fld>
            <a:endParaRPr lang="zh-CN" altLang="zh-CN"/>
          </a:p>
        </p:txBody>
      </p:sp>
    </p:spTree>
    <p:extLst>
      <p:ext uri="{BB962C8B-B14F-4D97-AF65-F5344CB8AC3E}">
        <p14:creationId xmlns:p14="http://schemas.microsoft.com/office/powerpoint/2010/main" val="35696825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zh-CN" altLang="zh-CN"/>
          </a:p>
        </p:txBody>
      </p:sp>
      <p:sp>
        <p:nvSpPr>
          <p:cNvPr id="3" name="Footer Placeholder 2"/>
          <p:cNvSpPr>
            <a:spLocks noGrp="1"/>
          </p:cNvSpPr>
          <p:nvPr>
            <p:ph type="ftr" sz="quarter" idx="11"/>
          </p:nvPr>
        </p:nvSpPr>
        <p:spPr/>
        <p:txBody>
          <a:bodyPr/>
          <a:lstStyle/>
          <a:p>
            <a:pPr>
              <a:defRPr/>
            </a:pPr>
            <a:endParaRPr lang="zh-CN" altLang="zh-CN"/>
          </a:p>
        </p:txBody>
      </p:sp>
      <p:sp>
        <p:nvSpPr>
          <p:cNvPr id="4" name="Slide Number Placeholder 3"/>
          <p:cNvSpPr>
            <a:spLocks noGrp="1"/>
          </p:cNvSpPr>
          <p:nvPr>
            <p:ph type="sldNum" sz="quarter" idx="12"/>
          </p:nvPr>
        </p:nvSpPr>
        <p:spPr/>
        <p:txBody>
          <a:bodyPr/>
          <a:lstStyle/>
          <a:p>
            <a:pPr>
              <a:defRPr/>
            </a:pPr>
            <a:fld id="{A93C9212-0C7C-4A93-A109-DE8FC9F27E0E}" type="slidenum">
              <a:rPr lang="zh-CN" altLang="zh-CN" smtClean="0"/>
              <a:t>‹#›</a:t>
            </a:fld>
            <a:endParaRPr lang="zh-CN" altLang="zh-CN"/>
          </a:p>
        </p:txBody>
      </p:sp>
    </p:spTree>
    <p:extLst>
      <p:ext uri="{BB962C8B-B14F-4D97-AF65-F5344CB8AC3E}">
        <p14:creationId xmlns:p14="http://schemas.microsoft.com/office/powerpoint/2010/main" val="1141588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046BA6AF-A09D-45F8-A016-8F8C6C34EA8B}" type="slidenum">
              <a:rPr lang="zh-CN" altLang="zh-CN" smtClean="0"/>
              <a:t>‹#›</a:t>
            </a:fld>
            <a:endParaRPr lang="zh-CN" altLang="zh-CN"/>
          </a:p>
        </p:txBody>
      </p:sp>
    </p:spTree>
    <p:extLst>
      <p:ext uri="{BB962C8B-B14F-4D97-AF65-F5344CB8AC3E}">
        <p14:creationId xmlns:p14="http://schemas.microsoft.com/office/powerpoint/2010/main" val="831471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t>‹#›</a:t>
            </a:fld>
            <a:endParaRPr lang="zh-CN"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87DD717B-590C-42CC-A9BA-ABB80DAFC902}" type="slidenum">
              <a:rPr lang="zh-CN" altLang="zh-CN" smtClean="0"/>
              <a:t>‹#›</a:t>
            </a:fld>
            <a:endParaRPr lang="zh-CN" altLang="zh-CN"/>
          </a:p>
        </p:txBody>
      </p:sp>
    </p:spTree>
    <p:extLst>
      <p:ext uri="{BB962C8B-B14F-4D97-AF65-F5344CB8AC3E}">
        <p14:creationId xmlns:p14="http://schemas.microsoft.com/office/powerpoint/2010/main" val="36037960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9E388E38-31E5-4E32-920D-85CA0EE6CDEC}" type="slidenum">
              <a:rPr lang="zh-CN" altLang="zh-CN" smtClean="0"/>
              <a:t>‹#›</a:t>
            </a:fld>
            <a:endParaRPr lang="zh-CN" altLang="zh-CN"/>
          </a:p>
        </p:txBody>
      </p:sp>
    </p:spTree>
    <p:extLst>
      <p:ext uri="{BB962C8B-B14F-4D97-AF65-F5344CB8AC3E}">
        <p14:creationId xmlns:p14="http://schemas.microsoft.com/office/powerpoint/2010/main" val="1851254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8CD0F70D-59E7-40B5-A1A2-CC96C214C48C}" type="slidenum">
              <a:rPr lang="zh-CN" altLang="zh-CN" smtClean="0"/>
              <a:t>‹#›</a:t>
            </a:fld>
            <a:endParaRPr lang="zh-CN" altLang="zh-CN"/>
          </a:p>
        </p:txBody>
      </p:sp>
    </p:spTree>
    <p:extLst>
      <p:ext uri="{BB962C8B-B14F-4D97-AF65-F5344CB8AC3E}">
        <p14:creationId xmlns:p14="http://schemas.microsoft.com/office/powerpoint/2010/main" val="221512090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userDrawn="1"/>
        </p:nvGrpSpPr>
        <p:grpSpPr>
          <a:xfrm>
            <a:off x="2689688" y="1245799"/>
            <a:ext cx="4860000" cy="6480000"/>
            <a:chOff x="3586250" y="1245799"/>
            <a:chExt cx="6480000" cy="6480000"/>
          </a:xfrm>
        </p:grpSpPr>
        <p:sp>
          <p:nvSpPr>
            <p:cNvPr id="8" name="弧形 7"/>
            <p:cNvSpPr/>
            <p:nvPr/>
          </p:nvSpPr>
          <p:spPr>
            <a:xfrm>
              <a:off x="4305300" y="1964849"/>
              <a:ext cx="5041900" cy="5041900"/>
            </a:xfrm>
            <a:prstGeom prst="arc">
              <a:avLst>
                <a:gd name="adj1" fmla="val 13814770"/>
                <a:gd name="adj2" fmla="val 1284488"/>
              </a:avLst>
            </a:prstGeom>
            <a:ln w="381000">
              <a:solidFill>
                <a:srgbClr val="31B5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9" name="弧形 8"/>
            <p:cNvSpPr/>
            <p:nvPr/>
          </p:nvSpPr>
          <p:spPr>
            <a:xfrm>
              <a:off x="3946250" y="1605799"/>
              <a:ext cx="5760000" cy="5760000"/>
            </a:xfrm>
            <a:prstGeom prst="arc">
              <a:avLst>
                <a:gd name="adj1" fmla="val 13814770"/>
                <a:gd name="adj2" fmla="val 1284488"/>
              </a:avLst>
            </a:prstGeom>
            <a:ln w="381000">
              <a:solidFill>
                <a:srgbClr val="F784A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0" name="弧形 9"/>
            <p:cNvSpPr/>
            <p:nvPr/>
          </p:nvSpPr>
          <p:spPr>
            <a:xfrm>
              <a:off x="3586250" y="1245799"/>
              <a:ext cx="6480000" cy="6480000"/>
            </a:xfrm>
            <a:prstGeom prst="arc">
              <a:avLst>
                <a:gd name="adj1" fmla="val 13814770"/>
                <a:gd name="adj2" fmla="val 1284488"/>
              </a:avLst>
            </a:prstGeom>
            <a:ln w="3810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sp>
        <p:nvSpPr>
          <p:cNvPr id="11" name="Oval 15"/>
          <p:cNvSpPr/>
          <p:nvPr userDrawn="1"/>
        </p:nvSpPr>
        <p:spPr>
          <a:xfrm>
            <a:off x="1206083" y="1405009"/>
            <a:ext cx="4600049" cy="4271893"/>
          </a:xfrm>
          <a:custGeom>
            <a:avLst/>
            <a:gdLst>
              <a:gd name="connsiteX0" fmla="*/ 1112520 w 2895600"/>
              <a:gd name="connsiteY0" fmla="*/ 0 h 1487173"/>
              <a:gd name="connsiteX1" fmla="*/ 1776897 w 2895600"/>
              <a:gd name="connsiteY1" fmla="*/ 523460 h 1487173"/>
              <a:gd name="connsiteX2" fmla="*/ 1981200 w 2895600"/>
              <a:gd name="connsiteY2" fmla="*/ 443446 h 1487173"/>
              <a:gd name="connsiteX3" fmla="*/ 2283615 w 2895600"/>
              <a:gd name="connsiteY3" fmla="*/ 724590 h 1487173"/>
              <a:gd name="connsiteX4" fmla="*/ 2461260 w 2895600"/>
              <a:gd name="connsiteY4" fmla="*/ 685800 h 1487173"/>
              <a:gd name="connsiteX5" fmla="*/ 2895600 w 2895600"/>
              <a:gd name="connsiteY5" fmla="*/ 1120140 h 1487173"/>
              <a:gd name="connsiteX6" fmla="*/ 2698117 w 2895600"/>
              <a:gd name="connsiteY6" fmla="*/ 1478280 h 1487173"/>
              <a:gd name="connsiteX7" fmla="*/ 2700675 w 2895600"/>
              <a:gd name="connsiteY7" fmla="*/ 1487173 h 1487173"/>
              <a:gd name="connsiteX8" fmla="*/ 64333 w 2895600"/>
              <a:gd name="connsiteY8" fmla="*/ 1478280 h 1487173"/>
              <a:gd name="connsiteX9" fmla="*/ 0 w 2895600"/>
              <a:gd name="connsiteY9" fmla="*/ 1257300 h 1487173"/>
              <a:gd name="connsiteX10" fmla="*/ 419100 w 2895600"/>
              <a:gd name="connsiteY10" fmla="*/ 838200 h 1487173"/>
              <a:gd name="connsiteX11" fmla="*/ 445895 w 2895600"/>
              <a:gd name="connsiteY11" fmla="*/ 840901 h 1487173"/>
              <a:gd name="connsiteX12" fmla="*/ 426720 w 2895600"/>
              <a:gd name="connsiteY12" fmla="*/ 685800 h 1487173"/>
              <a:gd name="connsiteX13" fmla="*/ 1112520 w 2895600"/>
              <a:gd name="connsiteY13" fmla="*/ 0 h 1487173"/>
              <a:gd name="connsiteX0-1" fmla="*/ 1112520 w 2895600"/>
              <a:gd name="connsiteY0-2" fmla="*/ 0 h 1656195"/>
              <a:gd name="connsiteX1-3" fmla="*/ 1776897 w 2895600"/>
              <a:gd name="connsiteY1-4" fmla="*/ 523460 h 1656195"/>
              <a:gd name="connsiteX2-5" fmla="*/ 1981200 w 2895600"/>
              <a:gd name="connsiteY2-6" fmla="*/ 443446 h 1656195"/>
              <a:gd name="connsiteX3-7" fmla="*/ 2283615 w 2895600"/>
              <a:gd name="connsiteY3-8" fmla="*/ 724590 h 1656195"/>
              <a:gd name="connsiteX4-9" fmla="*/ 2461260 w 2895600"/>
              <a:gd name="connsiteY4-10" fmla="*/ 685800 h 1656195"/>
              <a:gd name="connsiteX5-11" fmla="*/ 2895600 w 2895600"/>
              <a:gd name="connsiteY5-12" fmla="*/ 1120140 h 1656195"/>
              <a:gd name="connsiteX6-13" fmla="*/ 2698117 w 2895600"/>
              <a:gd name="connsiteY6-14" fmla="*/ 1478280 h 1656195"/>
              <a:gd name="connsiteX7-15" fmla="*/ 1980496 w 2895600"/>
              <a:gd name="connsiteY7-16" fmla="*/ 1656195 h 1656195"/>
              <a:gd name="connsiteX8-17" fmla="*/ 64333 w 2895600"/>
              <a:gd name="connsiteY8-18" fmla="*/ 1478280 h 1656195"/>
              <a:gd name="connsiteX9-19" fmla="*/ 0 w 2895600"/>
              <a:gd name="connsiteY9-20" fmla="*/ 1257300 h 1656195"/>
              <a:gd name="connsiteX10-21" fmla="*/ 419100 w 2895600"/>
              <a:gd name="connsiteY10-22" fmla="*/ 838200 h 1656195"/>
              <a:gd name="connsiteX11-23" fmla="*/ 445895 w 2895600"/>
              <a:gd name="connsiteY11-24" fmla="*/ 840901 h 1656195"/>
              <a:gd name="connsiteX12-25" fmla="*/ 426720 w 2895600"/>
              <a:gd name="connsiteY12-26" fmla="*/ 685800 h 1656195"/>
              <a:gd name="connsiteX13-27" fmla="*/ 1112520 w 2895600"/>
              <a:gd name="connsiteY13-28" fmla="*/ 0 h 1656195"/>
              <a:gd name="connsiteX0-29" fmla="*/ 1112520 w 2895600"/>
              <a:gd name="connsiteY0-30" fmla="*/ 0 h 1668502"/>
              <a:gd name="connsiteX1-31" fmla="*/ 1776897 w 2895600"/>
              <a:gd name="connsiteY1-32" fmla="*/ 523460 h 1668502"/>
              <a:gd name="connsiteX2-33" fmla="*/ 1981200 w 2895600"/>
              <a:gd name="connsiteY2-34" fmla="*/ 443446 h 1668502"/>
              <a:gd name="connsiteX3-35" fmla="*/ 2283615 w 2895600"/>
              <a:gd name="connsiteY3-36" fmla="*/ 724590 h 1668502"/>
              <a:gd name="connsiteX4-37" fmla="*/ 2461260 w 2895600"/>
              <a:gd name="connsiteY4-38" fmla="*/ 685800 h 1668502"/>
              <a:gd name="connsiteX5-39" fmla="*/ 2895600 w 2895600"/>
              <a:gd name="connsiteY5-40" fmla="*/ 1120140 h 1668502"/>
              <a:gd name="connsiteX6-41" fmla="*/ 2698117 w 2895600"/>
              <a:gd name="connsiteY6-42" fmla="*/ 1478280 h 1668502"/>
              <a:gd name="connsiteX7-43" fmla="*/ 1980496 w 2895600"/>
              <a:gd name="connsiteY7-44" fmla="*/ 1656195 h 1668502"/>
              <a:gd name="connsiteX8-45" fmla="*/ 64333 w 2895600"/>
              <a:gd name="connsiteY8-46" fmla="*/ 1478280 h 1668502"/>
              <a:gd name="connsiteX9-47" fmla="*/ 0 w 2895600"/>
              <a:gd name="connsiteY9-48" fmla="*/ 1257300 h 1668502"/>
              <a:gd name="connsiteX10-49" fmla="*/ 419100 w 2895600"/>
              <a:gd name="connsiteY10-50" fmla="*/ 838200 h 1668502"/>
              <a:gd name="connsiteX11-51" fmla="*/ 445895 w 2895600"/>
              <a:gd name="connsiteY11-52" fmla="*/ 840901 h 1668502"/>
              <a:gd name="connsiteX12-53" fmla="*/ 426720 w 2895600"/>
              <a:gd name="connsiteY12-54" fmla="*/ 685800 h 1668502"/>
              <a:gd name="connsiteX13-55" fmla="*/ 1112520 w 2895600"/>
              <a:gd name="connsiteY13-56" fmla="*/ 0 h 1668502"/>
              <a:gd name="connsiteX0-57" fmla="*/ 1112520 w 2895600"/>
              <a:gd name="connsiteY0-58" fmla="*/ 0 h 1687775"/>
              <a:gd name="connsiteX1-59" fmla="*/ 1776897 w 2895600"/>
              <a:gd name="connsiteY1-60" fmla="*/ 523460 h 1687775"/>
              <a:gd name="connsiteX2-61" fmla="*/ 1981200 w 2895600"/>
              <a:gd name="connsiteY2-62" fmla="*/ 443446 h 1687775"/>
              <a:gd name="connsiteX3-63" fmla="*/ 2283615 w 2895600"/>
              <a:gd name="connsiteY3-64" fmla="*/ 724590 h 1687775"/>
              <a:gd name="connsiteX4-65" fmla="*/ 2461260 w 2895600"/>
              <a:gd name="connsiteY4-66" fmla="*/ 685800 h 1687775"/>
              <a:gd name="connsiteX5-67" fmla="*/ 2895600 w 2895600"/>
              <a:gd name="connsiteY5-68" fmla="*/ 1120140 h 1687775"/>
              <a:gd name="connsiteX6-69" fmla="*/ 2698117 w 2895600"/>
              <a:gd name="connsiteY6-70" fmla="*/ 1478280 h 1687775"/>
              <a:gd name="connsiteX7-71" fmla="*/ 1980496 w 2895600"/>
              <a:gd name="connsiteY7-72" fmla="*/ 1656195 h 1687775"/>
              <a:gd name="connsiteX8-73" fmla="*/ 1965798 w 2895600"/>
              <a:gd name="connsiteY8-74" fmla="*/ 1670891 h 1687775"/>
              <a:gd name="connsiteX9-75" fmla="*/ 64333 w 2895600"/>
              <a:gd name="connsiteY9-76" fmla="*/ 1478280 h 1687775"/>
              <a:gd name="connsiteX10-77" fmla="*/ 0 w 2895600"/>
              <a:gd name="connsiteY10-78" fmla="*/ 1257300 h 1687775"/>
              <a:gd name="connsiteX11-79" fmla="*/ 419100 w 2895600"/>
              <a:gd name="connsiteY11-80" fmla="*/ 838200 h 1687775"/>
              <a:gd name="connsiteX12-81" fmla="*/ 445895 w 2895600"/>
              <a:gd name="connsiteY12-82" fmla="*/ 840901 h 1687775"/>
              <a:gd name="connsiteX13-83" fmla="*/ 426720 w 2895600"/>
              <a:gd name="connsiteY13-84" fmla="*/ 685800 h 1687775"/>
              <a:gd name="connsiteX14" fmla="*/ 1112520 w 2895600"/>
              <a:gd name="connsiteY14" fmla="*/ 0 h 1687775"/>
              <a:gd name="connsiteX0-85" fmla="*/ 1112520 w 2895600"/>
              <a:gd name="connsiteY0-86" fmla="*/ 0 h 1693144"/>
              <a:gd name="connsiteX1-87" fmla="*/ 1776897 w 2895600"/>
              <a:gd name="connsiteY1-88" fmla="*/ 523460 h 1693144"/>
              <a:gd name="connsiteX2-89" fmla="*/ 1981200 w 2895600"/>
              <a:gd name="connsiteY2-90" fmla="*/ 443446 h 1693144"/>
              <a:gd name="connsiteX3-91" fmla="*/ 2283615 w 2895600"/>
              <a:gd name="connsiteY3-92" fmla="*/ 724590 h 1693144"/>
              <a:gd name="connsiteX4-93" fmla="*/ 2461260 w 2895600"/>
              <a:gd name="connsiteY4-94" fmla="*/ 685800 h 1693144"/>
              <a:gd name="connsiteX5-95" fmla="*/ 2895600 w 2895600"/>
              <a:gd name="connsiteY5-96" fmla="*/ 1120140 h 1693144"/>
              <a:gd name="connsiteX6-97" fmla="*/ 2698117 w 2895600"/>
              <a:gd name="connsiteY6-98" fmla="*/ 1478280 h 1693144"/>
              <a:gd name="connsiteX7-99" fmla="*/ 1980496 w 2895600"/>
              <a:gd name="connsiteY7-100" fmla="*/ 1656195 h 1693144"/>
              <a:gd name="connsiteX8-101" fmla="*/ 863483 w 2895600"/>
              <a:gd name="connsiteY8-102" fmla="*/ 1678240 h 1693144"/>
              <a:gd name="connsiteX9-103" fmla="*/ 64333 w 2895600"/>
              <a:gd name="connsiteY9-104" fmla="*/ 1478280 h 1693144"/>
              <a:gd name="connsiteX10-105" fmla="*/ 0 w 2895600"/>
              <a:gd name="connsiteY10-106" fmla="*/ 1257300 h 1693144"/>
              <a:gd name="connsiteX11-107" fmla="*/ 419100 w 2895600"/>
              <a:gd name="connsiteY11-108" fmla="*/ 838200 h 1693144"/>
              <a:gd name="connsiteX12-109" fmla="*/ 445895 w 2895600"/>
              <a:gd name="connsiteY12-110" fmla="*/ 840901 h 1693144"/>
              <a:gd name="connsiteX13-111" fmla="*/ 426720 w 2895600"/>
              <a:gd name="connsiteY13-112" fmla="*/ 685800 h 1693144"/>
              <a:gd name="connsiteX14-113" fmla="*/ 1112520 w 2895600"/>
              <a:gd name="connsiteY14-114" fmla="*/ 0 h 1693144"/>
              <a:gd name="connsiteX0-115" fmla="*/ 1112520 w 2895600"/>
              <a:gd name="connsiteY0-116" fmla="*/ 0 h 1656322"/>
              <a:gd name="connsiteX1-117" fmla="*/ 1776897 w 2895600"/>
              <a:gd name="connsiteY1-118" fmla="*/ 523460 h 1656322"/>
              <a:gd name="connsiteX2-119" fmla="*/ 1981200 w 2895600"/>
              <a:gd name="connsiteY2-120" fmla="*/ 443446 h 1656322"/>
              <a:gd name="connsiteX3-121" fmla="*/ 2283615 w 2895600"/>
              <a:gd name="connsiteY3-122" fmla="*/ 724590 h 1656322"/>
              <a:gd name="connsiteX4-123" fmla="*/ 2461260 w 2895600"/>
              <a:gd name="connsiteY4-124" fmla="*/ 685800 h 1656322"/>
              <a:gd name="connsiteX5-125" fmla="*/ 2895600 w 2895600"/>
              <a:gd name="connsiteY5-126" fmla="*/ 1120140 h 1656322"/>
              <a:gd name="connsiteX6-127" fmla="*/ 2698117 w 2895600"/>
              <a:gd name="connsiteY6-128" fmla="*/ 1478280 h 1656322"/>
              <a:gd name="connsiteX7-129" fmla="*/ 1980496 w 2895600"/>
              <a:gd name="connsiteY7-130" fmla="*/ 1656195 h 1656322"/>
              <a:gd name="connsiteX8-131" fmla="*/ 951668 w 2895600"/>
              <a:gd name="connsiteY8-132" fmla="*/ 1450427 h 1656322"/>
              <a:gd name="connsiteX9-133" fmla="*/ 64333 w 2895600"/>
              <a:gd name="connsiteY9-134" fmla="*/ 1478280 h 1656322"/>
              <a:gd name="connsiteX10-135" fmla="*/ 0 w 2895600"/>
              <a:gd name="connsiteY10-136" fmla="*/ 1257300 h 1656322"/>
              <a:gd name="connsiteX11-137" fmla="*/ 419100 w 2895600"/>
              <a:gd name="connsiteY11-138" fmla="*/ 838200 h 1656322"/>
              <a:gd name="connsiteX12-139" fmla="*/ 445895 w 2895600"/>
              <a:gd name="connsiteY12-140" fmla="*/ 840901 h 1656322"/>
              <a:gd name="connsiteX13-141" fmla="*/ 426720 w 2895600"/>
              <a:gd name="connsiteY13-142" fmla="*/ 685800 h 1656322"/>
              <a:gd name="connsiteX14-143" fmla="*/ 1112520 w 2895600"/>
              <a:gd name="connsiteY14-144" fmla="*/ 0 h 1656322"/>
              <a:gd name="connsiteX0-145" fmla="*/ 1112520 w 2895600"/>
              <a:gd name="connsiteY0-146" fmla="*/ 0 h 1684771"/>
              <a:gd name="connsiteX1-147" fmla="*/ 1776897 w 2895600"/>
              <a:gd name="connsiteY1-148" fmla="*/ 523460 h 1684771"/>
              <a:gd name="connsiteX2-149" fmla="*/ 1981200 w 2895600"/>
              <a:gd name="connsiteY2-150" fmla="*/ 443446 h 1684771"/>
              <a:gd name="connsiteX3-151" fmla="*/ 2283615 w 2895600"/>
              <a:gd name="connsiteY3-152" fmla="*/ 724590 h 1684771"/>
              <a:gd name="connsiteX4-153" fmla="*/ 2461260 w 2895600"/>
              <a:gd name="connsiteY4-154" fmla="*/ 685800 h 1684771"/>
              <a:gd name="connsiteX5-155" fmla="*/ 2895600 w 2895600"/>
              <a:gd name="connsiteY5-156" fmla="*/ 1120140 h 1684771"/>
              <a:gd name="connsiteX6-157" fmla="*/ 2698117 w 2895600"/>
              <a:gd name="connsiteY6-158" fmla="*/ 1478280 h 1684771"/>
              <a:gd name="connsiteX7-159" fmla="*/ 1980496 w 2895600"/>
              <a:gd name="connsiteY7-160" fmla="*/ 1656195 h 1684771"/>
              <a:gd name="connsiteX8-161" fmla="*/ 1965798 w 2895600"/>
              <a:gd name="connsiteY8-162" fmla="*/ 1663542 h 1684771"/>
              <a:gd name="connsiteX9-163" fmla="*/ 951668 w 2895600"/>
              <a:gd name="connsiteY9-164" fmla="*/ 1450427 h 1684771"/>
              <a:gd name="connsiteX10-165" fmla="*/ 64333 w 2895600"/>
              <a:gd name="connsiteY10-166" fmla="*/ 1478280 h 1684771"/>
              <a:gd name="connsiteX11-167" fmla="*/ 0 w 2895600"/>
              <a:gd name="connsiteY11-168" fmla="*/ 1257300 h 1684771"/>
              <a:gd name="connsiteX12-169" fmla="*/ 419100 w 2895600"/>
              <a:gd name="connsiteY12-170" fmla="*/ 838200 h 1684771"/>
              <a:gd name="connsiteX13-171" fmla="*/ 445895 w 2895600"/>
              <a:gd name="connsiteY13-172" fmla="*/ 840901 h 1684771"/>
              <a:gd name="connsiteX14-173" fmla="*/ 426720 w 2895600"/>
              <a:gd name="connsiteY14-174" fmla="*/ 685800 h 1684771"/>
              <a:gd name="connsiteX15" fmla="*/ 1112520 w 2895600"/>
              <a:gd name="connsiteY15" fmla="*/ 0 h 1684771"/>
              <a:gd name="connsiteX0-175" fmla="*/ 1112520 w 2895600"/>
              <a:gd name="connsiteY0-176" fmla="*/ 0 h 1667103"/>
              <a:gd name="connsiteX1-177" fmla="*/ 1776897 w 2895600"/>
              <a:gd name="connsiteY1-178" fmla="*/ 523460 h 1667103"/>
              <a:gd name="connsiteX2-179" fmla="*/ 1981200 w 2895600"/>
              <a:gd name="connsiteY2-180" fmla="*/ 443446 h 1667103"/>
              <a:gd name="connsiteX3-181" fmla="*/ 2283615 w 2895600"/>
              <a:gd name="connsiteY3-182" fmla="*/ 724590 h 1667103"/>
              <a:gd name="connsiteX4-183" fmla="*/ 2461260 w 2895600"/>
              <a:gd name="connsiteY4-184" fmla="*/ 685800 h 1667103"/>
              <a:gd name="connsiteX5-185" fmla="*/ 2895600 w 2895600"/>
              <a:gd name="connsiteY5-186" fmla="*/ 1120140 h 1667103"/>
              <a:gd name="connsiteX6-187" fmla="*/ 2698117 w 2895600"/>
              <a:gd name="connsiteY6-188" fmla="*/ 1478280 h 1667103"/>
              <a:gd name="connsiteX7-189" fmla="*/ 2274446 w 2895600"/>
              <a:gd name="connsiteY7-190" fmla="*/ 1443080 h 1667103"/>
              <a:gd name="connsiteX8-191" fmla="*/ 1965798 w 2895600"/>
              <a:gd name="connsiteY8-192" fmla="*/ 1663542 h 1667103"/>
              <a:gd name="connsiteX9-193" fmla="*/ 951668 w 2895600"/>
              <a:gd name="connsiteY9-194" fmla="*/ 1450427 h 1667103"/>
              <a:gd name="connsiteX10-195" fmla="*/ 64333 w 2895600"/>
              <a:gd name="connsiteY10-196" fmla="*/ 1478280 h 1667103"/>
              <a:gd name="connsiteX11-197" fmla="*/ 0 w 2895600"/>
              <a:gd name="connsiteY11-198" fmla="*/ 1257300 h 1667103"/>
              <a:gd name="connsiteX12-199" fmla="*/ 419100 w 2895600"/>
              <a:gd name="connsiteY12-200" fmla="*/ 838200 h 1667103"/>
              <a:gd name="connsiteX13-201" fmla="*/ 445895 w 2895600"/>
              <a:gd name="connsiteY13-202" fmla="*/ 840901 h 1667103"/>
              <a:gd name="connsiteX14-203" fmla="*/ 426720 w 2895600"/>
              <a:gd name="connsiteY14-204" fmla="*/ 685800 h 1667103"/>
              <a:gd name="connsiteX15-205" fmla="*/ 1112520 w 2895600"/>
              <a:gd name="connsiteY15-206" fmla="*/ 0 h 1667103"/>
              <a:gd name="connsiteX0-207" fmla="*/ 1112520 w 2895600"/>
              <a:gd name="connsiteY0-208" fmla="*/ 0 h 1667103"/>
              <a:gd name="connsiteX1-209" fmla="*/ 1776897 w 2895600"/>
              <a:gd name="connsiteY1-210" fmla="*/ 523460 h 1667103"/>
              <a:gd name="connsiteX2-211" fmla="*/ 1981200 w 2895600"/>
              <a:gd name="connsiteY2-212" fmla="*/ 443446 h 1667103"/>
              <a:gd name="connsiteX3-213" fmla="*/ 2283615 w 2895600"/>
              <a:gd name="connsiteY3-214" fmla="*/ 724590 h 1667103"/>
              <a:gd name="connsiteX4-215" fmla="*/ 2461260 w 2895600"/>
              <a:gd name="connsiteY4-216" fmla="*/ 685800 h 1667103"/>
              <a:gd name="connsiteX5-217" fmla="*/ 2895600 w 2895600"/>
              <a:gd name="connsiteY5-218" fmla="*/ 1120140 h 1667103"/>
              <a:gd name="connsiteX6-219" fmla="*/ 2698117 w 2895600"/>
              <a:gd name="connsiteY6-220" fmla="*/ 1478280 h 1667103"/>
              <a:gd name="connsiteX7-221" fmla="*/ 2274446 w 2895600"/>
              <a:gd name="connsiteY7-222" fmla="*/ 1443080 h 1667103"/>
              <a:gd name="connsiteX8-223" fmla="*/ 1965798 w 2895600"/>
              <a:gd name="connsiteY8-224" fmla="*/ 1663542 h 1667103"/>
              <a:gd name="connsiteX9-225" fmla="*/ 951668 w 2895600"/>
              <a:gd name="connsiteY9-226" fmla="*/ 1450427 h 1667103"/>
              <a:gd name="connsiteX10-227" fmla="*/ 951669 w 2895600"/>
              <a:gd name="connsiteY10-228" fmla="*/ 1465124 h 1667103"/>
              <a:gd name="connsiteX11-229" fmla="*/ 64333 w 2895600"/>
              <a:gd name="connsiteY11-230" fmla="*/ 1478280 h 1667103"/>
              <a:gd name="connsiteX12-231" fmla="*/ 0 w 2895600"/>
              <a:gd name="connsiteY12-232" fmla="*/ 1257300 h 1667103"/>
              <a:gd name="connsiteX13-233" fmla="*/ 419100 w 2895600"/>
              <a:gd name="connsiteY13-234" fmla="*/ 838200 h 1667103"/>
              <a:gd name="connsiteX14-235" fmla="*/ 445895 w 2895600"/>
              <a:gd name="connsiteY14-236" fmla="*/ 840901 h 1667103"/>
              <a:gd name="connsiteX15-237" fmla="*/ 426720 w 2895600"/>
              <a:gd name="connsiteY15-238" fmla="*/ 685800 h 1667103"/>
              <a:gd name="connsiteX16" fmla="*/ 1112520 w 2895600"/>
              <a:gd name="connsiteY16" fmla="*/ 0 h 1667103"/>
              <a:gd name="connsiteX0-239" fmla="*/ 1112520 w 2895600"/>
              <a:gd name="connsiteY0-240" fmla="*/ 0 h 1836772"/>
              <a:gd name="connsiteX1-241" fmla="*/ 1776897 w 2895600"/>
              <a:gd name="connsiteY1-242" fmla="*/ 523460 h 1836772"/>
              <a:gd name="connsiteX2-243" fmla="*/ 1981200 w 2895600"/>
              <a:gd name="connsiteY2-244" fmla="*/ 443446 h 1836772"/>
              <a:gd name="connsiteX3-245" fmla="*/ 2283615 w 2895600"/>
              <a:gd name="connsiteY3-246" fmla="*/ 724590 h 1836772"/>
              <a:gd name="connsiteX4-247" fmla="*/ 2461260 w 2895600"/>
              <a:gd name="connsiteY4-248" fmla="*/ 685800 h 1836772"/>
              <a:gd name="connsiteX5-249" fmla="*/ 2895600 w 2895600"/>
              <a:gd name="connsiteY5-250" fmla="*/ 1120140 h 1836772"/>
              <a:gd name="connsiteX6-251" fmla="*/ 2698117 w 2895600"/>
              <a:gd name="connsiteY6-252" fmla="*/ 1478280 h 1836772"/>
              <a:gd name="connsiteX7-253" fmla="*/ 2274446 w 2895600"/>
              <a:gd name="connsiteY7-254" fmla="*/ 1443080 h 1836772"/>
              <a:gd name="connsiteX8-255" fmla="*/ 1965798 w 2895600"/>
              <a:gd name="connsiteY8-256" fmla="*/ 1663542 h 1836772"/>
              <a:gd name="connsiteX9-257" fmla="*/ 1326456 w 2895600"/>
              <a:gd name="connsiteY9-258" fmla="*/ 1832564 h 1836772"/>
              <a:gd name="connsiteX10-259" fmla="*/ 951668 w 2895600"/>
              <a:gd name="connsiteY10-260" fmla="*/ 1450427 h 1836772"/>
              <a:gd name="connsiteX11-261" fmla="*/ 951669 w 2895600"/>
              <a:gd name="connsiteY11-262" fmla="*/ 1465124 h 1836772"/>
              <a:gd name="connsiteX12-263" fmla="*/ 64333 w 2895600"/>
              <a:gd name="connsiteY12-264" fmla="*/ 1478280 h 1836772"/>
              <a:gd name="connsiteX13-265" fmla="*/ 0 w 2895600"/>
              <a:gd name="connsiteY13-266" fmla="*/ 1257300 h 1836772"/>
              <a:gd name="connsiteX14-267" fmla="*/ 419100 w 2895600"/>
              <a:gd name="connsiteY14-268" fmla="*/ 838200 h 1836772"/>
              <a:gd name="connsiteX15-269" fmla="*/ 445895 w 2895600"/>
              <a:gd name="connsiteY15-270" fmla="*/ 840901 h 1836772"/>
              <a:gd name="connsiteX16-271" fmla="*/ 426720 w 2895600"/>
              <a:gd name="connsiteY16-272" fmla="*/ 685800 h 1836772"/>
              <a:gd name="connsiteX17" fmla="*/ 1112520 w 2895600"/>
              <a:gd name="connsiteY17" fmla="*/ 0 h 1836772"/>
              <a:gd name="connsiteX0-273" fmla="*/ 1112520 w 2895600"/>
              <a:gd name="connsiteY0-274" fmla="*/ 0 h 1836772"/>
              <a:gd name="connsiteX1-275" fmla="*/ 1776897 w 2895600"/>
              <a:gd name="connsiteY1-276" fmla="*/ 523460 h 1836772"/>
              <a:gd name="connsiteX2-277" fmla="*/ 1981200 w 2895600"/>
              <a:gd name="connsiteY2-278" fmla="*/ 443446 h 1836772"/>
              <a:gd name="connsiteX3-279" fmla="*/ 2283615 w 2895600"/>
              <a:gd name="connsiteY3-280" fmla="*/ 724590 h 1836772"/>
              <a:gd name="connsiteX4-281" fmla="*/ 2461260 w 2895600"/>
              <a:gd name="connsiteY4-282" fmla="*/ 685800 h 1836772"/>
              <a:gd name="connsiteX5-283" fmla="*/ 2895600 w 2895600"/>
              <a:gd name="connsiteY5-284" fmla="*/ 1120140 h 1836772"/>
              <a:gd name="connsiteX6-285" fmla="*/ 2698117 w 2895600"/>
              <a:gd name="connsiteY6-286" fmla="*/ 1478280 h 1836772"/>
              <a:gd name="connsiteX7-287" fmla="*/ 2274446 w 2895600"/>
              <a:gd name="connsiteY7-288" fmla="*/ 1443080 h 1836772"/>
              <a:gd name="connsiteX8-289" fmla="*/ 1965798 w 2895600"/>
              <a:gd name="connsiteY8-290" fmla="*/ 1663542 h 1836772"/>
              <a:gd name="connsiteX9-291" fmla="*/ 1326456 w 2895600"/>
              <a:gd name="connsiteY9-292" fmla="*/ 1832564 h 1836772"/>
              <a:gd name="connsiteX10-293" fmla="*/ 951668 w 2895600"/>
              <a:gd name="connsiteY10-294" fmla="*/ 1450427 h 1836772"/>
              <a:gd name="connsiteX11-295" fmla="*/ 738555 w 2895600"/>
              <a:gd name="connsiteY11-296" fmla="*/ 1450427 h 1836772"/>
              <a:gd name="connsiteX12-297" fmla="*/ 64333 w 2895600"/>
              <a:gd name="connsiteY12-298" fmla="*/ 1478280 h 1836772"/>
              <a:gd name="connsiteX13-299" fmla="*/ 0 w 2895600"/>
              <a:gd name="connsiteY13-300" fmla="*/ 1257300 h 1836772"/>
              <a:gd name="connsiteX14-301" fmla="*/ 419100 w 2895600"/>
              <a:gd name="connsiteY14-302" fmla="*/ 838200 h 1836772"/>
              <a:gd name="connsiteX15-303" fmla="*/ 445895 w 2895600"/>
              <a:gd name="connsiteY15-304" fmla="*/ 840901 h 1836772"/>
              <a:gd name="connsiteX16-305" fmla="*/ 426720 w 2895600"/>
              <a:gd name="connsiteY16-306" fmla="*/ 685800 h 1836772"/>
              <a:gd name="connsiteX17-307" fmla="*/ 1112520 w 2895600"/>
              <a:gd name="connsiteY17-308" fmla="*/ 0 h 1836772"/>
              <a:gd name="connsiteX0-309" fmla="*/ 1112520 w 2895600"/>
              <a:gd name="connsiteY0-310" fmla="*/ 0 h 2133864"/>
              <a:gd name="connsiteX1-311" fmla="*/ 1776897 w 2895600"/>
              <a:gd name="connsiteY1-312" fmla="*/ 523460 h 2133864"/>
              <a:gd name="connsiteX2-313" fmla="*/ 1981200 w 2895600"/>
              <a:gd name="connsiteY2-314" fmla="*/ 443446 h 2133864"/>
              <a:gd name="connsiteX3-315" fmla="*/ 2283615 w 2895600"/>
              <a:gd name="connsiteY3-316" fmla="*/ 724590 h 2133864"/>
              <a:gd name="connsiteX4-317" fmla="*/ 2461260 w 2895600"/>
              <a:gd name="connsiteY4-318" fmla="*/ 685800 h 2133864"/>
              <a:gd name="connsiteX5-319" fmla="*/ 2895600 w 2895600"/>
              <a:gd name="connsiteY5-320" fmla="*/ 1120140 h 2133864"/>
              <a:gd name="connsiteX6-321" fmla="*/ 2698117 w 2895600"/>
              <a:gd name="connsiteY6-322" fmla="*/ 1478280 h 2133864"/>
              <a:gd name="connsiteX7-323" fmla="*/ 2274446 w 2895600"/>
              <a:gd name="connsiteY7-324" fmla="*/ 1443080 h 2133864"/>
              <a:gd name="connsiteX8-325" fmla="*/ 1965798 w 2895600"/>
              <a:gd name="connsiteY8-326" fmla="*/ 1663542 h 2133864"/>
              <a:gd name="connsiteX9-327" fmla="*/ 1326456 w 2895600"/>
              <a:gd name="connsiteY9-328" fmla="*/ 1832564 h 2133864"/>
              <a:gd name="connsiteX10-329" fmla="*/ 885529 w 2895600"/>
              <a:gd name="connsiteY10-330" fmla="*/ 2133864 h 2133864"/>
              <a:gd name="connsiteX11-331" fmla="*/ 738555 w 2895600"/>
              <a:gd name="connsiteY11-332" fmla="*/ 1450427 h 2133864"/>
              <a:gd name="connsiteX12-333" fmla="*/ 64333 w 2895600"/>
              <a:gd name="connsiteY12-334" fmla="*/ 1478280 h 2133864"/>
              <a:gd name="connsiteX13-335" fmla="*/ 0 w 2895600"/>
              <a:gd name="connsiteY13-336" fmla="*/ 1257300 h 2133864"/>
              <a:gd name="connsiteX14-337" fmla="*/ 419100 w 2895600"/>
              <a:gd name="connsiteY14-338" fmla="*/ 838200 h 2133864"/>
              <a:gd name="connsiteX15-339" fmla="*/ 445895 w 2895600"/>
              <a:gd name="connsiteY15-340" fmla="*/ 840901 h 2133864"/>
              <a:gd name="connsiteX16-341" fmla="*/ 426720 w 2895600"/>
              <a:gd name="connsiteY16-342" fmla="*/ 685800 h 2133864"/>
              <a:gd name="connsiteX17-343" fmla="*/ 1112520 w 2895600"/>
              <a:gd name="connsiteY17-344" fmla="*/ 0 h 2133864"/>
              <a:gd name="connsiteX0-345" fmla="*/ 1112520 w 2895600"/>
              <a:gd name="connsiteY0-346" fmla="*/ 0 h 2133864"/>
              <a:gd name="connsiteX1-347" fmla="*/ 1776897 w 2895600"/>
              <a:gd name="connsiteY1-348" fmla="*/ 523460 h 2133864"/>
              <a:gd name="connsiteX2-349" fmla="*/ 1981200 w 2895600"/>
              <a:gd name="connsiteY2-350" fmla="*/ 443446 h 2133864"/>
              <a:gd name="connsiteX3-351" fmla="*/ 2283615 w 2895600"/>
              <a:gd name="connsiteY3-352" fmla="*/ 724590 h 2133864"/>
              <a:gd name="connsiteX4-353" fmla="*/ 2461260 w 2895600"/>
              <a:gd name="connsiteY4-354" fmla="*/ 685800 h 2133864"/>
              <a:gd name="connsiteX5-355" fmla="*/ 2895600 w 2895600"/>
              <a:gd name="connsiteY5-356" fmla="*/ 1120140 h 2133864"/>
              <a:gd name="connsiteX6-357" fmla="*/ 2698117 w 2895600"/>
              <a:gd name="connsiteY6-358" fmla="*/ 1478280 h 2133864"/>
              <a:gd name="connsiteX7-359" fmla="*/ 2274446 w 2895600"/>
              <a:gd name="connsiteY7-360" fmla="*/ 1443080 h 2133864"/>
              <a:gd name="connsiteX8-361" fmla="*/ 1965798 w 2895600"/>
              <a:gd name="connsiteY8-362" fmla="*/ 1663542 h 2133864"/>
              <a:gd name="connsiteX9-363" fmla="*/ 1326456 w 2895600"/>
              <a:gd name="connsiteY9-364" fmla="*/ 1832564 h 2133864"/>
              <a:gd name="connsiteX10-365" fmla="*/ 885529 w 2895600"/>
              <a:gd name="connsiteY10-366" fmla="*/ 2133864 h 2133864"/>
              <a:gd name="connsiteX11-367" fmla="*/ 473999 w 2895600"/>
              <a:gd name="connsiteY11-368" fmla="*/ 1729681 h 2133864"/>
              <a:gd name="connsiteX12-369" fmla="*/ 64333 w 2895600"/>
              <a:gd name="connsiteY12-370" fmla="*/ 1478280 h 2133864"/>
              <a:gd name="connsiteX13-371" fmla="*/ 0 w 2895600"/>
              <a:gd name="connsiteY13-372" fmla="*/ 1257300 h 2133864"/>
              <a:gd name="connsiteX14-373" fmla="*/ 419100 w 2895600"/>
              <a:gd name="connsiteY14-374" fmla="*/ 838200 h 2133864"/>
              <a:gd name="connsiteX15-375" fmla="*/ 445895 w 2895600"/>
              <a:gd name="connsiteY15-376" fmla="*/ 840901 h 2133864"/>
              <a:gd name="connsiteX16-377" fmla="*/ 426720 w 2895600"/>
              <a:gd name="connsiteY16-378" fmla="*/ 685800 h 2133864"/>
              <a:gd name="connsiteX17-379" fmla="*/ 1112520 w 2895600"/>
              <a:gd name="connsiteY17-380" fmla="*/ 0 h 2133864"/>
              <a:gd name="connsiteX0-381" fmla="*/ 1112520 w 2895600"/>
              <a:gd name="connsiteY0-382" fmla="*/ 0 h 1928098"/>
              <a:gd name="connsiteX1-383" fmla="*/ 1776897 w 2895600"/>
              <a:gd name="connsiteY1-384" fmla="*/ 523460 h 1928098"/>
              <a:gd name="connsiteX2-385" fmla="*/ 1981200 w 2895600"/>
              <a:gd name="connsiteY2-386" fmla="*/ 443446 h 1928098"/>
              <a:gd name="connsiteX3-387" fmla="*/ 2283615 w 2895600"/>
              <a:gd name="connsiteY3-388" fmla="*/ 724590 h 1928098"/>
              <a:gd name="connsiteX4-389" fmla="*/ 2461260 w 2895600"/>
              <a:gd name="connsiteY4-390" fmla="*/ 685800 h 1928098"/>
              <a:gd name="connsiteX5-391" fmla="*/ 2895600 w 2895600"/>
              <a:gd name="connsiteY5-392" fmla="*/ 1120140 h 1928098"/>
              <a:gd name="connsiteX6-393" fmla="*/ 2698117 w 2895600"/>
              <a:gd name="connsiteY6-394" fmla="*/ 1478280 h 1928098"/>
              <a:gd name="connsiteX7-395" fmla="*/ 2274446 w 2895600"/>
              <a:gd name="connsiteY7-396" fmla="*/ 1443080 h 1928098"/>
              <a:gd name="connsiteX8-397" fmla="*/ 1965798 w 2895600"/>
              <a:gd name="connsiteY8-398" fmla="*/ 1663542 h 1928098"/>
              <a:gd name="connsiteX9-399" fmla="*/ 1326456 w 2895600"/>
              <a:gd name="connsiteY9-400" fmla="*/ 1832564 h 1928098"/>
              <a:gd name="connsiteX10-401" fmla="*/ 878180 w 2895600"/>
              <a:gd name="connsiteY10-402" fmla="*/ 1928098 h 1928098"/>
              <a:gd name="connsiteX11-403" fmla="*/ 473999 w 2895600"/>
              <a:gd name="connsiteY11-404" fmla="*/ 1729681 h 1928098"/>
              <a:gd name="connsiteX12-405" fmla="*/ 64333 w 2895600"/>
              <a:gd name="connsiteY12-406" fmla="*/ 1478280 h 1928098"/>
              <a:gd name="connsiteX13-407" fmla="*/ 0 w 2895600"/>
              <a:gd name="connsiteY13-408" fmla="*/ 1257300 h 1928098"/>
              <a:gd name="connsiteX14-409" fmla="*/ 419100 w 2895600"/>
              <a:gd name="connsiteY14-410" fmla="*/ 838200 h 1928098"/>
              <a:gd name="connsiteX15-411" fmla="*/ 445895 w 2895600"/>
              <a:gd name="connsiteY15-412" fmla="*/ 840901 h 1928098"/>
              <a:gd name="connsiteX16-413" fmla="*/ 426720 w 2895600"/>
              <a:gd name="connsiteY16-414" fmla="*/ 685800 h 1928098"/>
              <a:gd name="connsiteX17-415" fmla="*/ 1112520 w 2895600"/>
              <a:gd name="connsiteY17-416" fmla="*/ 0 h 1928098"/>
              <a:gd name="connsiteX0-417" fmla="*/ 1112520 w 2895600"/>
              <a:gd name="connsiteY0-418" fmla="*/ 0 h 1932344"/>
              <a:gd name="connsiteX1-419" fmla="*/ 1776897 w 2895600"/>
              <a:gd name="connsiteY1-420" fmla="*/ 523460 h 1932344"/>
              <a:gd name="connsiteX2-421" fmla="*/ 1981200 w 2895600"/>
              <a:gd name="connsiteY2-422" fmla="*/ 443446 h 1932344"/>
              <a:gd name="connsiteX3-423" fmla="*/ 2283615 w 2895600"/>
              <a:gd name="connsiteY3-424" fmla="*/ 724590 h 1932344"/>
              <a:gd name="connsiteX4-425" fmla="*/ 2461260 w 2895600"/>
              <a:gd name="connsiteY4-426" fmla="*/ 685800 h 1932344"/>
              <a:gd name="connsiteX5-427" fmla="*/ 2895600 w 2895600"/>
              <a:gd name="connsiteY5-428" fmla="*/ 1120140 h 1932344"/>
              <a:gd name="connsiteX6-429" fmla="*/ 2698117 w 2895600"/>
              <a:gd name="connsiteY6-430" fmla="*/ 1478280 h 1932344"/>
              <a:gd name="connsiteX7-431" fmla="*/ 2274446 w 2895600"/>
              <a:gd name="connsiteY7-432" fmla="*/ 1443080 h 1932344"/>
              <a:gd name="connsiteX8-433" fmla="*/ 1965798 w 2895600"/>
              <a:gd name="connsiteY8-434" fmla="*/ 1663542 h 1932344"/>
              <a:gd name="connsiteX9-435" fmla="*/ 1326456 w 2895600"/>
              <a:gd name="connsiteY9-436" fmla="*/ 1832564 h 1932344"/>
              <a:gd name="connsiteX10-437" fmla="*/ 878180 w 2895600"/>
              <a:gd name="connsiteY10-438" fmla="*/ 1928098 h 1932344"/>
              <a:gd name="connsiteX11-439" fmla="*/ 473999 w 2895600"/>
              <a:gd name="connsiteY11-440" fmla="*/ 1729681 h 1932344"/>
              <a:gd name="connsiteX12-441" fmla="*/ 64333 w 2895600"/>
              <a:gd name="connsiteY12-442" fmla="*/ 1478280 h 1932344"/>
              <a:gd name="connsiteX13-443" fmla="*/ 0 w 2895600"/>
              <a:gd name="connsiteY13-444" fmla="*/ 1257300 h 1932344"/>
              <a:gd name="connsiteX14-445" fmla="*/ 419100 w 2895600"/>
              <a:gd name="connsiteY14-446" fmla="*/ 838200 h 1932344"/>
              <a:gd name="connsiteX15-447" fmla="*/ 445895 w 2895600"/>
              <a:gd name="connsiteY15-448" fmla="*/ 840901 h 1932344"/>
              <a:gd name="connsiteX16-449" fmla="*/ 426720 w 2895600"/>
              <a:gd name="connsiteY16-450" fmla="*/ 685800 h 1932344"/>
              <a:gd name="connsiteX17-451" fmla="*/ 1112520 w 2895600"/>
              <a:gd name="connsiteY17-452" fmla="*/ 0 h 1932344"/>
              <a:gd name="connsiteX0-453" fmla="*/ 1112520 w 2895600"/>
              <a:gd name="connsiteY0-454" fmla="*/ 0 h 1932344"/>
              <a:gd name="connsiteX1-455" fmla="*/ 1776897 w 2895600"/>
              <a:gd name="connsiteY1-456" fmla="*/ 523460 h 1932344"/>
              <a:gd name="connsiteX2-457" fmla="*/ 1981200 w 2895600"/>
              <a:gd name="connsiteY2-458" fmla="*/ 443446 h 1932344"/>
              <a:gd name="connsiteX3-459" fmla="*/ 2283615 w 2895600"/>
              <a:gd name="connsiteY3-460" fmla="*/ 724590 h 1932344"/>
              <a:gd name="connsiteX4-461" fmla="*/ 2461260 w 2895600"/>
              <a:gd name="connsiteY4-462" fmla="*/ 685800 h 1932344"/>
              <a:gd name="connsiteX5-463" fmla="*/ 2895600 w 2895600"/>
              <a:gd name="connsiteY5-464" fmla="*/ 1120140 h 1932344"/>
              <a:gd name="connsiteX6-465" fmla="*/ 2698117 w 2895600"/>
              <a:gd name="connsiteY6-466" fmla="*/ 1478280 h 1932344"/>
              <a:gd name="connsiteX7-467" fmla="*/ 2274446 w 2895600"/>
              <a:gd name="connsiteY7-468" fmla="*/ 1443080 h 1932344"/>
              <a:gd name="connsiteX8-469" fmla="*/ 1980496 w 2895600"/>
              <a:gd name="connsiteY8-470" fmla="*/ 1854611 h 1932344"/>
              <a:gd name="connsiteX9-471" fmla="*/ 1326456 w 2895600"/>
              <a:gd name="connsiteY9-472" fmla="*/ 1832564 h 1932344"/>
              <a:gd name="connsiteX10-473" fmla="*/ 878180 w 2895600"/>
              <a:gd name="connsiteY10-474" fmla="*/ 1928098 h 1932344"/>
              <a:gd name="connsiteX11-475" fmla="*/ 473999 w 2895600"/>
              <a:gd name="connsiteY11-476" fmla="*/ 1729681 h 1932344"/>
              <a:gd name="connsiteX12-477" fmla="*/ 64333 w 2895600"/>
              <a:gd name="connsiteY12-478" fmla="*/ 1478280 h 1932344"/>
              <a:gd name="connsiteX13-479" fmla="*/ 0 w 2895600"/>
              <a:gd name="connsiteY13-480" fmla="*/ 1257300 h 1932344"/>
              <a:gd name="connsiteX14-481" fmla="*/ 419100 w 2895600"/>
              <a:gd name="connsiteY14-482" fmla="*/ 838200 h 1932344"/>
              <a:gd name="connsiteX15-483" fmla="*/ 445895 w 2895600"/>
              <a:gd name="connsiteY15-484" fmla="*/ 840901 h 1932344"/>
              <a:gd name="connsiteX16-485" fmla="*/ 426720 w 2895600"/>
              <a:gd name="connsiteY16-486" fmla="*/ 685800 h 1932344"/>
              <a:gd name="connsiteX17-487" fmla="*/ 1112520 w 2895600"/>
              <a:gd name="connsiteY17-488" fmla="*/ 0 h 1932344"/>
              <a:gd name="connsiteX0-489" fmla="*/ 1112520 w 2895600"/>
              <a:gd name="connsiteY0-490" fmla="*/ 0 h 1928394"/>
              <a:gd name="connsiteX1-491" fmla="*/ 1776897 w 2895600"/>
              <a:gd name="connsiteY1-492" fmla="*/ 523460 h 1928394"/>
              <a:gd name="connsiteX2-493" fmla="*/ 1981200 w 2895600"/>
              <a:gd name="connsiteY2-494" fmla="*/ 443446 h 1928394"/>
              <a:gd name="connsiteX3-495" fmla="*/ 2283615 w 2895600"/>
              <a:gd name="connsiteY3-496" fmla="*/ 724590 h 1928394"/>
              <a:gd name="connsiteX4-497" fmla="*/ 2461260 w 2895600"/>
              <a:gd name="connsiteY4-498" fmla="*/ 685800 h 1928394"/>
              <a:gd name="connsiteX5-499" fmla="*/ 2895600 w 2895600"/>
              <a:gd name="connsiteY5-500" fmla="*/ 1120140 h 1928394"/>
              <a:gd name="connsiteX6-501" fmla="*/ 2698117 w 2895600"/>
              <a:gd name="connsiteY6-502" fmla="*/ 1478280 h 1928394"/>
              <a:gd name="connsiteX7-503" fmla="*/ 2274446 w 2895600"/>
              <a:gd name="connsiteY7-504" fmla="*/ 1443080 h 1928394"/>
              <a:gd name="connsiteX8-505" fmla="*/ 1980496 w 2895600"/>
              <a:gd name="connsiteY8-506" fmla="*/ 1854611 h 1928394"/>
              <a:gd name="connsiteX9-507" fmla="*/ 1458734 w 2895600"/>
              <a:gd name="connsiteY9-508" fmla="*/ 1685588 h 1928394"/>
              <a:gd name="connsiteX10-509" fmla="*/ 878180 w 2895600"/>
              <a:gd name="connsiteY10-510" fmla="*/ 1928098 h 1928394"/>
              <a:gd name="connsiteX11-511" fmla="*/ 473999 w 2895600"/>
              <a:gd name="connsiteY11-512" fmla="*/ 1729681 h 1928394"/>
              <a:gd name="connsiteX12-513" fmla="*/ 64333 w 2895600"/>
              <a:gd name="connsiteY12-514" fmla="*/ 1478280 h 1928394"/>
              <a:gd name="connsiteX13-515" fmla="*/ 0 w 2895600"/>
              <a:gd name="connsiteY13-516" fmla="*/ 1257300 h 1928394"/>
              <a:gd name="connsiteX14-517" fmla="*/ 419100 w 2895600"/>
              <a:gd name="connsiteY14-518" fmla="*/ 838200 h 1928394"/>
              <a:gd name="connsiteX15-519" fmla="*/ 445895 w 2895600"/>
              <a:gd name="connsiteY15-520" fmla="*/ 840901 h 1928394"/>
              <a:gd name="connsiteX16-521" fmla="*/ 426720 w 2895600"/>
              <a:gd name="connsiteY16-522" fmla="*/ 685800 h 1928394"/>
              <a:gd name="connsiteX17-523" fmla="*/ 1112520 w 2895600"/>
              <a:gd name="connsiteY17-524" fmla="*/ 0 h 1928394"/>
              <a:gd name="connsiteX0-525" fmla="*/ 1112520 w 2895600"/>
              <a:gd name="connsiteY0-526" fmla="*/ 0 h 2016464"/>
              <a:gd name="connsiteX1-527" fmla="*/ 1776897 w 2895600"/>
              <a:gd name="connsiteY1-528" fmla="*/ 523460 h 2016464"/>
              <a:gd name="connsiteX2-529" fmla="*/ 1981200 w 2895600"/>
              <a:gd name="connsiteY2-530" fmla="*/ 443446 h 2016464"/>
              <a:gd name="connsiteX3-531" fmla="*/ 2283615 w 2895600"/>
              <a:gd name="connsiteY3-532" fmla="*/ 724590 h 2016464"/>
              <a:gd name="connsiteX4-533" fmla="*/ 2461260 w 2895600"/>
              <a:gd name="connsiteY4-534" fmla="*/ 685800 h 2016464"/>
              <a:gd name="connsiteX5-535" fmla="*/ 2895600 w 2895600"/>
              <a:gd name="connsiteY5-536" fmla="*/ 1120140 h 2016464"/>
              <a:gd name="connsiteX6-537" fmla="*/ 2698117 w 2895600"/>
              <a:gd name="connsiteY6-538" fmla="*/ 1478280 h 2016464"/>
              <a:gd name="connsiteX7-539" fmla="*/ 2274446 w 2895600"/>
              <a:gd name="connsiteY7-540" fmla="*/ 1443080 h 2016464"/>
              <a:gd name="connsiteX8-541" fmla="*/ 1980496 w 2895600"/>
              <a:gd name="connsiteY8-542" fmla="*/ 1854611 h 2016464"/>
              <a:gd name="connsiteX9-543" fmla="*/ 1458734 w 2895600"/>
              <a:gd name="connsiteY9-544" fmla="*/ 1685588 h 2016464"/>
              <a:gd name="connsiteX10-545" fmla="*/ 878180 w 2895600"/>
              <a:gd name="connsiteY10-546" fmla="*/ 2016284 h 2016464"/>
              <a:gd name="connsiteX11-547" fmla="*/ 473999 w 2895600"/>
              <a:gd name="connsiteY11-548" fmla="*/ 1729681 h 2016464"/>
              <a:gd name="connsiteX12-549" fmla="*/ 64333 w 2895600"/>
              <a:gd name="connsiteY12-550" fmla="*/ 1478280 h 2016464"/>
              <a:gd name="connsiteX13-551" fmla="*/ 0 w 2895600"/>
              <a:gd name="connsiteY13-552" fmla="*/ 1257300 h 2016464"/>
              <a:gd name="connsiteX14-553" fmla="*/ 419100 w 2895600"/>
              <a:gd name="connsiteY14-554" fmla="*/ 838200 h 2016464"/>
              <a:gd name="connsiteX15-555" fmla="*/ 445895 w 2895600"/>
              <a:gd name="connsiteY15-556" fmla="*/ 840901 h 2016464"/>
              <a:gd name="connsiteX16-557" fmla="*/ 426720 w 2895600"/>
              <a:gd name="connsiteY16-558" fmla="*/ 685800 h 2016464"/>
              <a:gd name="connsiteX17-559" fmla="*/ 1112520 w 2895600"/>
              <a:gd name="connsiteY17-560" fmla="*/ 0 h 2016464"/>
              <a:gd name="connsiteX0-561" fmla="*/ 1112520 w 2895600"/>
              <a:gd name="connsiteY0-562" fmla="*/ 0 h 2016782"/>
              <a:gd name="connsiteX1-563" fmla="*/ 1776897 w 2895600"/>
              <a:gd name="connsiteY1-564" fmla="*/ 523460 h 2016782"/>
              <a:gd name="connsiteX2-565" fmla="*/ 1981200 w 2895600"/>
              <a:gd name="connsiteY2-566" fmla="*/ 443446 h 2016782"/>
              <a:gd name="connsiteX3-567" fmla="*/ 2283615 w 2895600"/>
              <a:gd name="connsiteY3-568" fmla="*/ 724590 h 2016782"/>
              <a:gd name="connsiteX4-569" fmla="*/ 2461260 w 2895600"/>
              <a:gd name="connsiteY4-570" fmla="*/ 685800 h 2016782"/>
              <a:gd name="connsiteX5-571" fmla="*/ 2895600 w 2895600"/>
              <a:gd name="connsiteY5-572" fmla="*/ 1120140 h 2016782"/>
              <a:gd name="connsiteX6-573" fmla="*/ 2698117 w 2895600"/>
              <a:gd name="connsiteY6-574" fmla="*/ 1478280 h 2016782"/>
              <a:gd name="connsiteX7-575" fmla="*/ 2274446 w 2895600"/>
              <a:gd name="connsiteY7-576" fmla="*/ 1443080 h 2016782"/>
              <a:gd name="connsiteX8-577" fmla="*/ 1980496 w 2895600"/>
              <a:gd name="connsiteY8-578" fmla="*/ 1854611 h 2016782"/>
              <a:gd name="connsiteX9-579" fmla="*/ 1458734 w 2895600"/>
              <a:gd name="connsiteY9-580" fmla="*/ 1685588 h 2016782"/>
              <a:gd name="connsiteX10-581" fmla="*/ 878180 w 2895600"/>
              <a:gd name="connsiteY10-582" fmla="*/ 2016284 h 2016782"/>
              <a:gd name="connsiteX11-583" fmla="*/ 620974 w 2895600"/>
              <a:gd name="connsiteY11-584" fmla="*/ 1604752 h 2016782"/>
              <a:gd name="connsiteX12-585" fmla="*/ 64333 w 2895600"/>
              <a:gd name="connsiteY12-586" fmla="*/ 1478280 h 2016782"/>
              <a:gd name="connsiteX13-587" fmla="*/ 0 w 2895600"/>
              <a:gd name="connsiteY13-588" fmla="*/ 1257300 h 2016782"/>
              <a:gd name="connsiteX14-589" fmla="*/ 419100 w 2895600"/>
              <a:gd name="connsiteY14-590" fmla="*/ 838200 h 2016782"/>
              <a:gd name="connsiteX15-591" fmla="*/ 445895 w 2895600"/>
              <a:gd name="connsiteY15-592" fmla="*/ 840901 h 2016782"/>
              <a:gd name="connsiteX16-593" fmla="*/ 426720 w 2895600"/>
              <a:gd name="connsiteY16-594" fmla="*/ 685800 h 2016782"/>
              <a:gd name="connsiteX17-595" fmla="*/ 1112520 w 2895600"/>
              <a:gd name="connsiteY17-596" fmla="*/ 0 h 20167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113" y="connsiteY14-114"/>
              </a:cxn>
              <a:cxn ang="0">
                <a:pos x="connsiteX15-205" y="connsiteY15-206"/>
              </a:cxn>
              <a:cxn ang="0">
                <a:pos x="connsiteX16-271" y="connsiteY16-272"/>
              </a:cxn>
              <a:cxn ang="0">
                <a:pos x="connsiteX17-307" y="connsiteY17-308"/>
              </a:cxn>
            </a:cxnLst>
            <a:rect l="l" t="t" r="r" b="b"/>
            <a:pathLst>
              <a:path w="2895600" h="2016782">
                <a:moveTo>
                  <a:pt x="1112520" y="0"/>
                </a:moveTo>
                <a:cubicBezTo>
                  <a:pt x="1435175" y="0"/>
                  <a:pt x="1705787" y="222820"/>
                  <a:pt x="1776897" y="523460"/>
                </a:cubicBezTo>
                <a:cubicBezTo>
                  <a:pt x="1830330" y="473455"/>
                  <a:pt x="1902261" y="443446"/>
                  <a:pt x="1981200" y="443446"/>
                </a:cubicBezTo>
                <a:cubicBezTo>
                  <a:pt x="2141537" y="443446"/>
                  <a:pt x="2272959" y="567249"/>
                  <a:pt x="2283615" y="724590"/>
                </a:cubicBezTo>
                <a:cubicBezTo>
                  <a:pt x="2337590" y="699394"/>
                  <a:pt x="2397838" y="685800"/>
                  <a:pt x="2461260" y="685800"/>
                </a:cubicBezTo>
                <a:cubicBezTo>
                  <a:pt x="2701139" y="685800"/>
                  <a:pt x="2895600" y="880261"/>
                  <a:pt x="2895600" y="1120140"/>
                </a:cubicBezTo>
                <a:cubicBezTo>
                  <a:pt x="2895600" y="1271517"/>
                  <a:pt x="2818161" y="1404807"/>
                  <a:pt x="2698117" y="1478280"/>
                </a:cubicBezTo>
                <a:cubicBezTo>
                  <a:pt x="2458910" y="1537585"/>
                  <a:pt x="2394049" y="1380358"/>
                  <a:pt x="2274446" y="1443080"/>
                </a:cubicBezTo>
                <a:cubicBezTo>
                  <a:pt x="2154843" y="1505802"/>
                  <a:pt x="2151967" y="1888906"/>
                  <a:pt x="1980496" y="1854611"/>
                </a:cubicBezTo>
                <a:cubicBezTo>
                  <a:pt x="1772281" y="1858285"/>
                  <a:pt x="1627756" y="1721107"/>
                  <a:pt x="1458734" y="1685588"/>
                </a:cubicBezTo>
                <a:cubicBezTo>
                  <a:pt x="1265216" y="1766425"/>
                  <a:pt x="1017807" y="2029757"/>
                  <a:pt x="878180" y="2016284"/>
                </a:cubicBezTo>
                <a:cubicBezTo>
                  <a:pt x="738553" y="2002811"/>
                  <a:pt x="756615" y="1679722"/>
                  <a:pt x="620974" y="1604752"/>
                </a:cubicBezTo>
                <a:cubicBezTo>
                  <a:pt x="473085" y="1609394"/>
                  <a:pt x="222944" y="1512917"/>
                  <a:pt x="64333" y="1478280"/>
                </a:cubicBezTo>
                <a:cubicBezTo>
                  <a:pt x="23189" y="1414624"/>
                  <a:pt x="0" y="1338670"/>
                  <a:pt x="0" y="1257300"/>
                </a:cubicBezTo>
                <a:cubicBezTo>
                  <a:pt x="0" y="1025837"/>
                  <a:pt x="187637" y="838200"/>
                  <a:pt x="419100" y="838200"/>
                </a:cubicBezTo>
                <a:lnTo>
                  <a:pt x="445895" y="840901"/>
                </a:lnTo>
                <a:cubicBezTo>
                  <a:pt x="432838" y="791300"/>
                  <a:pt x="426720" y="739265"/>
                  <a:pt x="426720" y="685800"/>
                </a:cubicBezTo>
                <a:cubicBezTo>
                  <a:pt x="426720" y="307043"/>
                  <a:pt x="733763" y="0"/>
                  <a:pt x="1112520" y="0"/>
                </a:cubicBezTo>
                <a:close/>
              </a:path>
            </a:pathLst>
          </a:custGeom>
          <a:solidFill>
            <a:schemeClr val="bg2"/>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411422" bIns="68570" rtlCol="0" anchor="ctr"/>
          <a:lstStyle/>
          <a:p>
            <a:pPr algn="ctr"/>
            <a:endParaRPr lang="en-US" sz="1050" dirty="0">
              <a:solidFill>
                <a:srgbClr val="FFFFFF"/>
              </a:solidFill>
            </a:endParaRPr>
          </a:p>
        </p:txBody>
      </p:sp>
      <p:sp>
        <p:nvSpPr>
          <p:cNvPr id="12" name="Oval 15"/>
          <p:cNvSpPr/>
          <p:nvPr userDrawn="1"/>
        </p:nvSpPr>
        <p:spPr>
          <a:xfrm>
            <a:off x="6050288" y="4699001"/>
            <a:ext cx="3093713" cy="2159000"/>
          </a:xfrm>
          <a:custGeom>
            <a:avLst/>
            <a:gdLst/>
            <a:ahLst/>
            <a:cxnLst/>
            <a:rect l="l" t="t" r="r" b="b"/>
            <a:pathLst>
              <a:path w="2895600" h="1478280">
                <a:moveTo>
                  <a:pt x="1112520" y="0"/>
                </a:moveTo>
                <a:cubicBezTo>
                  <a:pt x="1435175" y="0"/>
                  <a:pt x="1705787" y="222820"/>
                  <a:pt x="1776897" y="523460"/>
                </a:cubicBezTo>
                <a:cubicBezTo>
                  <a:pt x="1830330" y="473455"/>
                  <a:pt x="1902261" y="443446"/>
                  <a:pt x="1981200" y="443446"/>
                </a:cubicBezTo>
                <a:cubicBezTo>
                  <a:pt x="2141537" y="443446"/>
                  <a:pt x="2272959" y="567249"/>
                  <a:pt x="2283615" y="724590"/>
                </a:cubicBezTo>
                <a:cubicBezTo>
                  <a:pt x="2337590" y="699394"/>
                  <a:pt x="2397838" y="685800"/>
                  <a:pt x="2461260" y="685800"/>
                </a:cubicBezTo>
                <a:cubicBezTo>
                  <a:pt x="2701139" y="685800"/>
                  <a:pt x="2895600" y="880261"/>
                  <a:pt x="2895600" y="1120140"/>
                </a:cubicBezTo>
                <a:cubicBezTo>
                  <a:pt x="2895600" y="1271517"/>
                  <a:pt x="2818161" y="1404807"/>
                  <a:pt x="2698117" y="1478280"/>
                </a:cubicBezTo>
                <a:lnTo>
                  <a:pt x="64333" y="1478280"/>
                </a:lnTo>
                <a:cubicBezTo>
                  <a:pt x="23189" y="1414624"/>
                  <a:pt x="0" y="1338670"/>
                  <a:pt x="0" y="1257300"/>
                </a:cubicBezTo>
                <a:cubicBezTo>
                  <a:pt x="0" y="1025837"/>
                  <a:pt x="187637" y="838200"/>
                  <a:pt x="419100" y="838200"/>
                </a:cubicBezTo>
                <a:lnTo>
                  <a:pt x="445895" y="840901"/>
                </a:lnTo>
                <a:cubicBezTo>
                  <a:pt x="432838" y="791300"/>
                  <a:pt x="426720" y="739265"/>
                  <a:pt x="426720" y="685800"/>
                </a:cubicBezTo>
                <a:cubicBezTo>
                  <a:pt x="426720" y="307043"/>
                  <a:pt x="733763" y="0"/>
                  <a:pt x="1112520" y="0"/>
                </a:cubicBezTo>
                <a:close/>
              </a:path>
            </a:pathLst>
          </a:custGeom>
          <a:solidFill>
            <a:schemeClr val="bg2"/>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411422" bIns="68570" rtlCol="0" anchor="ctr"/>
          <a:lstStyle/>
          <a:p>
            <a:pPr algn="ctr"/>
            <a:endParaRPr lang="en-US" sz="105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192EC532-050E-4A33-A28B-21717A782A77}" type="slidenum">
              <a:rPr lang="zh-CN" altLang="zh-CN"/>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3504FB6E-327E-47FC-81CE-1B6A37B039A4}" type="slidenum">
              <a:rPr lang="zh-CN" altLang="zh-CN"/>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zh-CN" altLang="zh-CN"/>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179D5D2B-392F-42A8-A446-2D80C114FBC0}" type="slidenum">
              <a:rPr lang="zh-CN" altLang="zh-CN"/>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zh-CN"/>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A93C9212-0C7C-4A93-A109-DE8FC9F27E0E}" type="slidenum">
              <a:rPr lang="zh-CN" altLang="zh-CN"/>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046BA6AF-A09D-45F8-A016-8F8C6C34EA8B}" type="slidenum">
              <a:rPr lang="zh-CN" altLang="zh-CN"/>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7DD717B-590C-42CC-A9BA-ABB80DAFC902}" type="slidenum">
              <a:rPr lang="zh-CN" altLang="zh-CN"/>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6"/>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endParaRPr lang="zh-CN" altLang="zh-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pPr>
              <a:defRPr/>
            </a:pPr>
            <a:endParaRPr lang="zh-CN" altLang="zh-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eaLnBrk="1" hangingPunct="1">
              <a:defRPr sz="900">
                <a:solidFill>
                  <a:schemeClr val="tx1">
                    <a:tint val="75000"/>
                  </a:schemeClr>
                </a:solidFill>
              </a:defRPr>
            </a:lvl1pPr>
          </a:lstStyle>
          <a:p>
            <a:pPr>
              <a:defRPr/>
            </a:pPr>
            <a:fld id="{8CD0F70D-59E7-40B5-A1A2-CC96C214C48C}" type="slidenum">
              <a:rPr lang="zh-CN" altLang="zh-CN"/>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342900" algn="l"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685800" algn="l"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028700" algn="l"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371600" algn="l"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eaLnBrk="0" fontAlgn="base" hangingPunct="0">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zh-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CD0F70D-59E7-40B5-A1A2-CC96C214C48C}" type="slidenum">
              <a:rPr lang="zh-CN" altLang="zh-CN" smtClean="0"/>
              <a:t>‹#›</a:t>
            </a:fld>
            <a:endParaRPr lang="zh-CN" altLang="zh-CN"/>
          </a:p>
        </p:txBody>
      </p:sp>
    </p:spTree>
    <p:extLst>
      <p:ext uri="{BB962C8B-B14F-4D97-AF65-F5344CB8AC3E}">
        <p14:creationId xmlns:p14="http://schemas.microsoft.com/office/powerpoint/2010/main" val="438065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325053" y="1010602"/>
            <a:ext cx="4616291" cy="2824163"/>
          </a:xfrm>
          <a:prstGeom prst="rect">
            <a:avLst/>
          </a:prstGeom>
        </p:spPr>
      </p:pic>
      <p:sp>
        <p:nvSpPr>
          <p:cNvPr id="68" name="任意多边形 67"/>
          <p:cNvSpPr/>
          <p:nvPr/>
        </p:nvSpPr>
        <p:spPr>
          <a:xfrm>
            <a:off x="0" y="4153618"/>
            <a:ext cx="9144000" cy="1164151"/>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70" name="文本框 69"/>
          <p:cNvSpPr txBox="1"/>
          <p:nvPr/>
        </p:nvSpPr>
        <p:spPr>
          <a:xfrm>
            <a:off x="1821925" y="986971"/>
            <a:ext cx="5500151" cy="784830"/>
          </a:xfrm>
          <a:prstGeom prst="rect">
            <a:avLst/>
          </a:prstGeom>
          <a:noFill/>
        </p:spPr>
        <p:txBody>
          <a:bodyPr wrap="square" rtlCol="0">
            <a:spAutoFit/>
          </a:bodyPr>
          <a:lstStyle/>
          <a:p>
            <a:pPr algn="dist"/>
            <a:r>
              <a:rPr lang="zh-CN" altLang="en-US" sz="4500" dirty="0">
                <a:latin typeface="方正粗宋简体" panose="03000509000000000000" pitchFamily="65" charset="-122"/>
                <a:ea typeface="方正粗宋简体" panose="03000509000000000000" pitchFamily="65" charset="-122"/>
              </a:rPr>
              <a:t>信息内容安全</a:t>
            </a:r>
          </a:p>
        </p:txBody>
      </p:sp>
      <p:sp>
        <p:nvSpPr>
          <p:cNvPr id="71" name="文本框 70"/>
          <p:cNvSpPr txBox="1"/>
          <p:nvPr/>
        </p:nvSpPr>
        <p:spPr>
          <a:xfrm>
            <a:off x="1821925" y="3780337"/>
            <a:ext cx="5314625" cy="438582"/>
          </a:xfrm>
          <a:prstGeom prst="rect">
            <a:avLst/>
          </a:prstGeom>
          <a:noFill/>
        </p:spPr>
        <p:txBody>
          <a:bodyPr wrap="square" rtlCol="0">
            <a:spAutoFit/>
          </a:bodyPr>
          <a:lstStyle/>
          <a:p>
            <a:pPr algn="dist"/>
            <a:r>
              <a:rPr lang="zh-CN" altLang="en-US" sz="2250" dirty="0">
                <a:latin typeface="微软雅黑" panose="020B0503020204020204" pitchFamily="34" charset="-122"/>
                <a:ea typeface="微软雅黑" panose="020B0503020204020204" pitchFamily="34" charset="-122"/>
              </a:rPr>
              <a:t>第四章   网络信息内容过滤</a:t>
            </a:r>
          </a:p>
        </p:txBody>
      </p:sp>
      <p:sp>
        <p:nvSpPr>
          <p:cNvPr id="102" name="文本框 101"/>
          <p:cNvSpPr txBox="1"/>
          <p:nvPr/>
        </p:nvSpPr>
        <p:spPr>
          <a:xfrm>
            <a:off x="2895438" y="4562568"/>
            <a:ext cx="3167597" cy="369332"/>
          </a:xfrm>
          <a:prstGeom prst="rect">
            <a:avLst/>
          </a:prstGeom>
          <a:noFill/>
        </p:spPr>
        <p:txBody>
          <a:bodyPr wrap="square" rtlCol="0">
            <a:spAutoFit/>
          </a:bodyPr>
          <a:lstStyle/>
          <a:p>
            <a:pPr algn="ctr"/>
            <a:r>
              <a:rPr lang="zh-CN" altLang="en-US" dirty="0">
                <a:solidFill>
                  <a:schemeClr val="bg2">
                    <a:lumMod val="10000"/>
                  </a:schemeClr>
                </a:solidFill>
                <a:latin typeface="黑体" panose="02010609060101010101" pitchFamily="49" charset="-122"/>
                <a:ea typeface="黑体" panose="02010609060101010101" pitchFamily="49" charset="-122"/>
              </a:rPr>
              <a:t>中国矿业大学 曹天杰</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a:t>
            </a:fld>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521" y="1010197"/>
            <a:ext cx="8698352" cy="4769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p:nvPr/>
        </p:nvSpPr>
        <p:spPr bwMode="auto">
          <a:xfrm>
            <a:off x="1537856" y="2498841"/>
            <a:ext cx="6134532" cy="1588770"/>
          </a:xfrm>
          <a:prstGeom prst="rect">
            <a:avLst/>
          </a:prstGeom>
          <a:noFill/>
          <a:ln w="9525">
            <a:noFill/>
            <a:miter lim="800000"/>
          </a:ln>
        </p:spPr>
        <p:txBody>
          <a:bodyPr/>
          <a:lstStyle/>
          <a:p>
            <a:r>
              <a:rPr lang="en-US" altLang="zh-CN" sz="3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4.2 </a:t>
            </a:r>
            <a:r>
              <a:rPr lang="zh-CN" altLang="en-US" sz="3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网络信息内容过滤技术的分类</a:t>
            </a:r>
            <a:endParaRPr lang="en-US" altLang="zh-CN" sz="3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10</a:t>
            </a:fld>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91482" y="1631349"/>
            <a:ext cx="7857860" cy="50207"/>
            <a:chOff x="655309" y="1032131"/>
            <a:chExt cx="10477147" cy="66943"/>
          </a:xfrm>
        </p:grpSpPr>
        <p:sp>
          <p:nvSpPr>
            <p:cNvPr id="338" name="矩形 337"/>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9" name="矩形 338"/>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0" name="矩形 339"/>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1" name="矩形 340"/>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2" name="矩形 341"/>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3" name="矩形 342"/>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4" name="矩形 343"/>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45" name="文本框 344"/>
          <p:cNvSpPr txBox="1"/>
          <p:nvPr/>
        </p:nvSpPr>
        <p:spPr>
          <a:xfrm>
            <a:off x="1870204" y="1105598"/>
            <a:ext cx="5186035" cy="553998"/>
          </a:xfrm>
          <a:prstGeom prst="rect">
            <a:avLst/>
          </a:prstGeom>
          <a:noFill/>
        </p:spPr>
        <p:txBody>
          <a:bodyPr wrap="none" rtlCol="0">
            <a:spAutoFit/>
          </a:bodyPr>
          <a:lstStyle/>
          <a:p>
            <a:r>
              <a:rPr lang="zh-CN" altLang="en-US" sz="3000" dirty="0">
                <a:solidFill>
                  <a:srgbClr val="31B5D6"/>
                </a:solidFill>
                <a:latin typeface="黑体" panose="02010609060101010101" pitchFamily="49" charset="-122"/>
                <a:ea typeface="黑体" panose="02010609060101010101" pitchFamily="49" charset="-122"/>
              </a:rPr>
              <a:t>网络信息内容过滤技术的分类</a:t>
            </a:r>
          </a:p>
        </p:txBody>
      </p:sp>
      <p:grpSp>
        <p:nvGrpSpPr>
          <p:cNvPr id="8" name="组合 7"/>
          <p:cNvGrpSpPr/>
          <p:nvPr/>
        </p:nvGrpSpPr>
        <p:grpSpPr>
          <a:xfrm>
            <a:off x="965570" y="2131373"/>
            <a:ext cx="0" cy="955525"/>
            <a:chOff x="1246610" y="1440872"/>
            <a:chExt cx="0" cy="955525"/>
          </a:xfrm>
        </p:grpSpPr>
        <p:cxnSp>
          <p:nvCxnSpPr>
            <p:cNvPr id="10" name="直接连接符 9"/>
            <p:cNvCxnSpPr/>
            <p:nvPr/>
          </p:nvCxnSpPr>
          <p:spPr>
            <a:xfrm flipV="1">
              <a:off x="1246610" y="1907384"/>
              <a:ext cx="0" cy="489013"/>
            </a:xfrm>
            <a:prstGeom prst="line">
              <a:avLst/>
            </a:prstGeom>
            <a:ln w="12700">
              <a:solidFill>
                <a:srgbClr val="5B8F9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246610" y="1440872"/>
              <a:ext cx="0" cy="489013"/>
            </a:xfrm>
            <a:prstGeom prst="line">
              <a:avLst/>
            </a:prstGeom>
            <a:ln w="44450">
              <a:solidFill>
                <a:srgbClr val="5B8F9F"/>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4456698" y="2141850"/>
            <a:ext cx="0" cy="955525"/>
            <a:chOff x="4375887" y="1440872"/>
            <a:chExt cx="0" cy="955525"/>
          </a:xfrm>
        </p:grpSpPr>
        <p:cxnSp>
          <p:nvCxnSpPr>
            <p:cNvPr id="13" name="直接连接符 12"/>
            <p:cNvCxnSpPr/>
            <p:nvPr/>
          </p:nvCxnSpPr>
          <p:spPr>
            <a:xfrm flipV="1">
              <a:off x="4375887" y="1907384"/>
              <a:ext cx="0" cy="489013"/>
            </a:xfrm>
            <a:prstGeom prst="line">
              <a:avLst/>
            </a:prstGeom>
            <a:ln w="12700">
              <a:solidFill>
                <a:srgbClr val="5B8F9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375887" y="1440872"/>
              <a:ext cx="0" cy="489013"/>
            </a:xfrm>
            <a:prstGeom prst="line">
              <a:avLst/>
            </a:prstGeom>
            <a:ln w="44450">
              <a:solidFill>
                <a:srgbClr val="5B8F9F"/>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2736401" y="4019901"/>
            <a:ext cx="0" cy="957026"/>
            <a:chOff x="2806749" y="3318922"/>
            <a:chExt cx="0" cy="957026"/>
          </a:xfrm>
        </p:grpSpPr>
        <p:cxnSp>
          <p:nvCxnSpPr>
            <p:cNvPr id="16" name="直接连接符 15"/>
            <p:cNvCxnSpPr/>
            <p:nvPr/>
          </p:nvCxnSpPr>
          <p:spPr>
            <a:xfrm>
              <a:off x="2806749" y="3318922"/>
              <a:ext cx="0" cy="490513"/>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806749" y="3786935"/>
              <a:ext cx="0" cy="48901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6176854" y="4019901"/>
            <a:ext cx="0" cy="957026"/>
            <a:chOff x="5942025" y="3318922"/>
            <a:chExt cx="0" cy="957026"/>
          </a:xfrm>
        </p:grpSpPr>
        <p:cxnSp>
          <p:nvCxnSpPr>
            <p:cNvPr id="19" name="直接连接符 18"/>
            <p:cNvCxnSpPr/>
            <p:nvPr/>
          </p:nvCxnSpPr>
          <p:spPr>
            <a:xfrm>
              <a:off x="5942025" y="3318922"/>
              <a:ext cx="0" cy="490513"/>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942025" y="3786935"/>
              <a:ext cx="0" cy="48901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011060" y="1977346"/>
            <a:ext cx="1978675" cy="817522"/>
          </a:xfrm>
          <a:prstGeom prst="rect">
            <a:avLst/>
          </a:prstGeom>
        </p:spPr>
        <p:txBody>
          <a:bodyPr lIns="86404" tIns="43202" rIns="86404" bIns="43202"/>
          <a:lstStyle/>
          <a:p>
            <a:pPr>
              <a:lnSpc>
                <a:spcPct val="120000"/>
              </a:lnSpc>
              <a:defRPr/>
            </a:pPr>
            <a:r>
              <a:rPr lang="zh-CN" altLang="en-US" dirty="0">
                <a:solidFill>
                  <a:schemeClr val="accent1"/>
                </a:solidFill>
                <a:latin typeface="微软雅黑" panose="020B0503020204020204" pitchFamily="34" charset="-122"/>
                <a:ea typeface="微软雅黑" panose="020B0503020204020204" pitchFamily="34" charset="-122"/>
              </a:rPr>
              <a:t>基于内容的过滤</a:t>
            </a:r>
          </a:p>
          <a:p>
            <a:pPr>
              <a:lnSpc>
                <a:spcPct val="120000"/>
              </a:lnSpc>
              <a:defRPr/>
            </a:pPr>
            <a:r>
              <a:rPr lang="zh-CN" altLang="en-US" dirty="0">
                <a:solidFill>
                  <a:schemeClr val="accent1"/>
                </a:solidFill>
                <a:latin typeface="微软雅黑" panose="020B0503020204020204" pitchFamily="34" charset="-122"/>
                <a:ea typeface="微软雅黑" panose="020B0503020204020204" pitchFamily="34" charset="-122"/>
              </a:rPr>
              <a:t>协作过滤</a:t>
            </a:r>
          </a:p>
        </p:txBody>
      </p:sp>
      <p:sp>
        <p:nvSpPr>
          <p:cNvPr id="22" name="矩形 21"/>
          <p:cNvSpPr/>
          <p:nvPr/>
        </p:nvSpPr>
        <p:spPr>
          <a:xfrm>
            <a:off x="4519296" y="1977707"/>
            <a:ext cx="2047240" cy="817245"/>
          </a:xfrm>
          <a:prstGeom prst="rect">
            <a:avLst/>
          </a:prstGeom>
        </p:spPr>
        <p:txBody>
          <a:bodyPr lIns="86404" tIns="43202" rIns="86404" bIns="43202"/>
          <a:lstStyle/>
          <a:p>
            <a:pPr>
              <a:lnSpc>
                <a:spcPct val="120000"/>
              </a:lnSpc>
              <a:defRPr/>
            </a:pPr>
            <a:r>
              <a:rPr lang="zh-CN" altLang="en-US" dirty="0">
                <a:solidFill>
                  <a:schemeClr val="accent1"/>
                </a:solidFill>
                <a:latin typeface="微软雅黑" panose="020B0503020204020204" pitchFamily="34" charset="-122"/>
                <a:ea typeface="微软雅黑" panose="020B0503020204020204" pitchFamily="34" charset="-122"/>
              </a:rPr>
              <a:t>上游过滤</a:t>
            </a:r>
          </a:p>
          <a:p>
            <a:pPr>
              <a:lnSpc>
                <a:spcPct val="120000"/>
              </a:lnSpc>
              <a:defRPr/>
            </a:pPr>
            <a:r>
              <a:rPr lang="zh-CN" altLang="en-US" dirty="0">
                <a:solidFill>
                  <a:schemeClr val="accent1"/>
                </a:solidFill>
                <a:latin typeface="微软雅黑" panose="020B0503020204020204" pitchFamily="34" charset="-122"/>
                <a:ea typeface="微软雅黑" panose="020B0503020204020204" pitchFamily="34" charset="-122"/>
              </a:rPr>
              <a:t>下游过滤</a:t>
            </a:r>
          </a:p>
        </p:txBody>
      </p:sp>
      <p:sp>
        <p:nvSpPr>
          <p:cNvPr id="23" name="矩形 22"/>
          <p:cNvSpPr/>
          <p:nvPr/>
        </p:nvSpPr>
        <p:spPr>
          <a:xfrm>
            <a:off x="6176963" y="4333399"/>
            <a:ext cx="1978819" cy="1126331"/>
          </a:xfrm>
          <a:prstGeom prst="rect">
            <a:avLst/>
          </a:prstGeom>
        </p:spPr>
        <p:txBody>
          <a:bodyPr lIns="86404" tIns="43202" rIns="86404" bIns="43202" anchor="b"/>
          <a:lstStyle/>
          <a:p>
            <a:pPr>
              <a:lnSpc>
                <a:spcPct val="120000"/>
              </a:lnSpc>
              <a:defRPr/>
            </a:pPr>
            <a:r>
              <a:rPr lang="zh-CN" altLang="en-US" dirty="0">
                <a:solidFill>
                  <a:schemeClr val="accent1"/>
                </a:solidFill>
                <a:latin typeface="微软雅黑" panose="020B0503020204020204" pitchFamily="34" charset="-122"/>
                <a:ea typeface="微软雅黑" panose="020B0503020204020204" pitchFamily="34" charset="-122"/>
              </a:rPr>
              <a:t>专门过滤软件</a:t>
            </a:r>
          </a:p>
          <a:p>
            <a:pPr>
              <a:lnSpc>
                <a:spcPct val="120000"/>
              </a:lnSpc>
              <a:defRPr/>
            </a:pPr>
            <a:r>
              <a:rPr lang="zh-CN" altLang="en-US" dirty="0">
                <a:solidFill>
                  <a:schemeClr val="accent1"/>
                </a:solidFill>
                <a:latin typeface="微软雅黑" panose="020B0503020204020204" pitchFamily="34" charset="-122"/>
                <a:ea typeface="微软雅黑" panose="020B0503020204020204" pitchFamily="34" charset="-122"/>
              </a:rPr>
              <a:t>网络应用程序</a:t>
            </a:r>
          </a:p>
          <a:p>
            <a:pPr>
              <a:lnSpc>
                <a:spcPct val="120000"/>
              </a:lnSpc>
              <a:defRPr/>
            </a:pPr>
            <a:r>
              <a:rPr lang="zh-CN" altLang="en-US" dirty="0">
                <a:solidFill>
                  <a:schemeClr val="accent1"/>
                </a:solidFill>
                <a:latin typeface="微软雅黑" panose="020B0503020204020204" pitchFamily="34" charset="-122"/>
                <a:ea typeface="微软雅黑" panose="020B0503020204020204" pitchFamily="34" charset="-122"/>
              </a:rPr>
              <a:t>其他过滤工具</a:t>
            </a:r>
          </a:p>
        </p:txBody>
      </p:sp>
      <p:sp>
        <p:nvSpPr>
          <p:cNvPr id="24" name="矩形 23"/>
          <p:cNvSpPr/>
          <p:nvPr/>
        </p:nvSpPr>
        <p:spPr>
          <a:xfrm>
            <a:off x="961073" y="3087053"/>
            <a:ext cx="1695450" cy="11049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sz="2299" dirty="0">
                <a:solidFill>
                  <a:schemeClr val="tx2"/>
                </a:solidFill>
                <a:latin typeface="微软雅黑" panose="020B0503020204020204" pitchFamily="34" charset="-122"/>
                <a:ea typeface="微软雅黑" panose="020B0503020204020204" pitchFamily="34" charset="-122"/>
              </a:rPr>
              <a:t>根据过滤方法分类</a:t>
            </a:r>
          </a:p>
        </p:txBody>
      </p:sp>
      <p:sp>
        <p:nvSpPr>
          <p:cNvPr id="25" name="矩形 24"/>
          <p:cNvSpPr/>
          <p:nvPr/>
        </p:nvSpPr>
        <p:spPr>
          <a:xfrm>
            <a:off x="2736533" y="3087053"/>
            <a:ext cx="1628299" cy="11049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sz="2299" dirty="0">
                <a:solidFill>
                  <a:schemeClr val="tx2"/>
                </a:solidFill>
                <a:latin typeface="微软雅黑" panose="020B0503020204020204" pitchFamily="34" charset="-122"/>
                <a:ea typeface="微软雅黑" panose="020B0503020204020204" pitchFamily="34" charset="-122"/>
              </a:rPr>
              <a:t>根据操作的主动性分类</a:t>
            </a:r>
          </a:p>
        </p:txBody>
      </p:sp>
      <p:sp>
        <p:nvSpPr>
          <p:cNvPr id="26" name="矩形 25"/>
          <p:cNvSpPr/>
          <p:nvPr/>
        </p:nvSpPr>
        <p:spPr>
          <a:xfrm>
            <a:off x="4456748" y="3087053"/>
            <a:ext cx="1616869" cy="110537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r>
              <a:rPr lang="zh-CN" altLang="en-US" sz="2299" dirty="0">
                <a:solidFill>
                  <a:schemeClr val="tx2"/>
                </a:solidFill>
                <a:latin typeface="微软雅黑" panose="020B0503020204020204" pitchFamily="34" charset="-122"/>
                <a:ea typeface="微软雅黑" panose="020B0503020204020204" pitchFamily="34" charset="-122"/>
              </a:rPr>
              <a:t>根据过滤位置分类</a:t>
            </a:r>
          </a:p>
        </p:txBody>
      </p:sp>
      <p:sp>
        <p:nvSpPr>
          <p:cNvPr id="27" name="矩形 26"/>
          <p:cNvSpPr/>
          <p:nvPr/>
        </p:nvSpPr>
        <p:spPr>
          <a:xfrm>
            <a:off x="6176963" y="3087053"/>
            <a:ext cx="1605439" cy="11049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r>
              <a:rPr lang="zh-CN" altLang="en-US" sz="2299" dirty="0">
                <a:solidFill>
                  <a:schemeClr val="tx2"/>
                </a:solidFill>
                <a:latin typeface="微软雅黑" panose="020B0503020204020204" pitchFamily="34" charset="-122"/>
                <a:ea typeface="微软雅黑" panose="020B0503020204020204" pitchFamily="34" charset="-122"/>
              </a:rPr>
              <a:t>根据过滤的不同应用分类</a:t>
            </a:r>
          </a:p>
        </p:txBody>
      </p:sp>
      <p:sp>
        <p:nvSpPr>
          <p:cNvPr id="30" name="矩形 29"/>
          <p:cNvSpPr/>
          <p:nvPr/>
        </p:nvSpPr>
        <p:spPr>
          <a:xfrm>
            <a:off x="2736513" y="4487660"/>
            <a:ext cx="1978675" cy="817522"/>
          </a:xfrm>
          <a:prstGeom prst="rect">
            <a:avLst/>
          </a:prstGeom>
        </p:spPr>
        <p:txBody>
          <a:bodyPr lIns="86404" tIns="43202" rIns="86404" bIns="43202"/>
          <a:lstStyle/>
          <a:p>
            <a:pPr>
              <a:lnSpc>
                <a:spcPct val="120000"/>
              </a:lnSpc>
              <a:defRPr/>
            </a:pPr>
            <a:r>
              <a:rPr lang="zh-CN" altLang="en-US" dirty="0">
                <a:solidFill>
                  <a:schemeClr val="accent1"/>
                </a:solidFill>
                <a:latin typeface="微软雅黑" panose="020B0503020204020204" pitchFamily="34" charset="-122"/>
                <a:ea typeface="微软雅黑" panose="020B0503020204020204" pitchFamily="34" charset="-122"/>
              </a:rPr>
              <a:t>主动过滤</a:t>
            </a:r>
          </a:p>
          <a:p>
            <a:pPr>
              <a:lnSpc>
                <a:spcPct val="120000"/>
              </a:lnSpc>
              <a:defRPr/>
            </a:pPr>
            <a:r>
              <a:rPr lang="zh-CN" altLang="en-US" dirty="0">
                <a:solidFill>
                  <a:schemeClr val="accent1"/>
                </a:solidFill>
                <a:latin typeface="微软雅黑" panose="020B0503020204020204" pitchFamily="34" charset="-122"/>
                <a:ea typeface="微软雅黑" panose="020B0503020204020204" pitchFamily="34" charset="-122"/>
              </a:rPr>
              <a:t>被动过滤</a:t>
            </a:r>
          </a:p>
        </p:txBody>
      </p:sp>
      <p:sp>
        <p:nvSpPr>
          <p:cNvPr id="3" name="灯片编号占位符 2"/>
          <p:cNvSpPr>
            <a:spLocks noGrp="1"/>
          </p:cNvSpPr>
          <p:nvPr>
            <p:ph type="sldNum" sz="quarter" idx="12"/>
          </p:nvPr>
        </p:nvSpPr>
        <p:spPr/>
        <p:txBody>
          <a:bodyPr/>
          <a:lstStyle/>
          <a:p>
            <a:pPr>
              <a:defRPr/>
            </a:pPr>
            <a:fld id="{B8A2BE66-3A1D-4F69-92F9-8180C3DFAFD8}" type="slidenum">
              <a:rPr lang="zh-CN" altLang="zh-CN" smtClean="0"/>
              <a:t>11</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500"/>
                            </p:stCondLst>
                            <p:childTnLst>
                              <p:par>
                                <p:cTn id="18" presetID="2" presetClass="entr" presetSubtype="1"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ppt_x"/>
                                          </p:val>
                                        </p:tav>
                                        <p:tav tm="100000">
                                          <p:val>
                                            <p:strVal val="#ppt_x"/>
                                          </p:val>
                                        </p:tav>
                                      </p:tavLst>
                                    </p:anim>
                                    <p:anim calcmode="lin" valueType="num">
                                      <p:cBhvr additive="base">
                                        <p:cTn id="21" dur="500" fill="hold"/>
                                        <p:tgtEl>
                                          <p:spTgt spid="25"/>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4000"/>
                            </p:stCondLst>
                            <p:childTnLst>
                              <p:par>
                                <p:cTn id="40" presetID="2" presetClass="entr" presetSubtype="1"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0-#ppt_h/2"/>
                                          </p:val>
                                        </p:tav>
                                        <p:tav tm="100000">
                                          <p:val>
                                            <p:strVal val="#ppt_y"/>
                                          </p:val>
                                        </p:tav>
                                      </p:tavLst>
                                    </p:anim>
                                  </p:childTnLst>
                                </p:cTn>
                              </p:par>
                            </p:childTnLst>
                          </p:cTn>
                        </p:par>
                        <p:par>
                          <p:cTn id="44" fill="hold">
                            <p:stCondLst>
                              <p:cond delay="4500"/>
                            </p:stCondLst>
                            <p:childTnLst>
                              <p:par>
                                <p:cTn id="45" presetID="22" presetClass="entr" presetSubtype="1"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bldLvl="0" animBg="1"/>
      <p:bldP spid="25" grpId="0" bldLvl="0" animBg="1"/>
      <p:bldP spid="26" grpId="0" bldLvl="0" animBg="1"/>
      <p:bldP spid="27" grpId="0" bldLvl="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Arial" pitchFamily="34" charset="0"/>
                <a:cs typeface="Arial" pitchFamily="34" charset="0"/>
              </a:rPr>
              <a:t>根据过滤系统的结构分类</a:t>
            </a:r>
            <a:endParaRPr lang="zh-CN" altLang="en-US" dirty="0"/>
          </a:p>
        </p:txBody>
      </p:sp>
      <p:sp>
        <p:nvSpPr>
          <p:cNvPr id="3" name="内容占位符 2"/>
          <p:cNvSpPr>
            <a:spLocks noGrp="1"/>
          </p:cNvSpPr>
          <p:nvPr>
            <p:ph idx="1"/>
          </p:nvPr>
        </p:nvSpPr>
        <p:spPr/>
        <p:txBody>
          <a:bodyPr>
            <a:normAutofit/>
          </a:bodyPr>
          <a:lstStyle/>
          <a:p>
            <a:pPr lvl="1"/>
            <a:r>
              <a:rPr lang="en-US" altLang="zh-CN" sz="2400" dirty="0">
                <a:latin typeface="Arial" pitchFamily="34" charset="0"/>
                <a:cs typeface="Arial" pitchFamily="34" charset="0"/>
              </a:rPr>
              <a:t>1987</a:t>
            </a:r>
            <a:r>
              <a:rPr lang="zh-CN" altLang="en-US" sz="2400" dirty="0">
                <a:latin typeface="Arial" pitchFamily="34" charset="0"/>
                <a:cs typeface="Arial" pitchFamily="34" charset="0"/>
              </a:rPr>
              <a:t>年，</a:t>
            </a:r>
            <a:r>
              <a:rPr lang="en-US" altLang="zh-CN" sz="2400" dirty="0">
                <a:latin typeface="Arial" pitchFamily="34" charset="0"/>
                <a:cs typeface="Arial" pitchFamily="34" charset="0"/>
              </a:rPr>
              <a:t>Malone</a:t>
            </a:r>
            <a:r>
              <a:rPr lang="zh-CN" altLang="en-US" sz="2400" dirty="0">
                <a:latin typeface="Arial" pitchFamily="34" charset="0"/>
                <a:cs typeface="Arial" pitchFamily="34" charset="0"/>
              </a:rPr>
              <a:t>及其同事把信息过滤方法分为</a:t>
            </a:r>
            <a:r>
              <a:rPr lang="en-US" altLang="zh-CN" sz="2400" dirty="0">
                <a:latin typeface="Arial" pitchFamily="34" charset="0"/>
                <a:cs typeface="Arial" pitchFamily="34" charset="0"/>
              </a:rPr>
              <a:t>3</a:t>
            </a:r>
            <a:r>
              <a:rPr lang="zh-CN" altLang="en-US" sz="2400" dirty="0">
                <a:latin typeface="Arial" pitchFamily="34" charset="0"/>
                <a:cs typeface="Arial" pitchFamily="34" charset="0"/>
              </a:rPr>
              <a:t>类：</a:t>
            </a:r>
            <a:endParaRPr lang="en-US" altLang="zh-CN" sz="2400" dirty="0">
              <a:latin typeface="Arial" pitchFamily="34" charset="0"/>
              <a:cs typeface="Arial" pitchFamily="34" charset="0"/>
            </a:endParaRPr>
          </a:p>
          <a:p>
            <a:pPr lvl="2"/>
            <a:r>
              <a:rPr lang="zh-CN" altLang="en-US" sz="2400" b="1" dirty="0">
                <a:latin typeface="Arial" pitchFamily="34" charset="0"/>
                <a:cs typeface="Arial" pitchFamily="34" charset="0"/>
              </a:rPr>
              <a:t>基于内容的过滤</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Content-based filtering</a:t>
            </a:r>
            <a:r>
              <a:rPr lang="zh-CN" altLang="en-US" sz="2400" dirty="0">
                <a:latin typeface="Arial" pitchFamily="34" charset="0"/>
                <a:cs typeface="Arial" pitchFamily="34" charset="0"/>
              </a:rPr>
              <a:t>），也叫认知过滤（</a:t>
            </a:r>
            <a:r>
              <a:rPr lang="en-US" altLang="zh-CN" sz="2400" dirty="0">
                <a:latin typeface="Arial" pitchFamily="34" charset="0"/>
                <a:cs typeface="Arial" pitchFamily="34" charset="0"/>
              </a:rPr>
              <a:t>Cognitive filtering</a:t>
            </a:r>
            <a:r>
              <a:rPr lang="zh-CN" altLang="en-US" sz="2400" dirty="0">
                <a:latin typeface="Arial" pitchFamily="34" charset="0"/>
                <a:cs typeface="Arial" pitchFamily="34" charset="0"/>
              </a:rPr>
              <a:t>）</a:t>
            </a:r>
            <a:endParaRPr lang="en-US" altLang="zh-CN" sz="2400" dirty="0">
              <a:latin typeface="Arial" pitchFamily="34" charset="0"/>
              <a:cs typeface="Arial" pitchFamily="34" charset="0"/>
            </a:endParaRPr>
          </a:p>
          <a:p>
            <a:pPr lvl="2"/>
            <a:r>
              <a:rPr lang="zh-CN" altLang="en-US" sz="2400" b="1" dirty="0">
                <a:latin typeface="Arial" pitchFamily="34" charset="0"/>
                <a:cs typeface="Arial" pitchFamily="34" charset="0"/>
              </a:rPr>
              <a:t>协作过滤</a:t>
            </a:r>
            <a:r>
              <a:rPr lang="zh-CN" altLang="en-US" sz="2400" dirty="0">
                <a:latin typeface="Arial" pitchFamily="34" charset="0"/>
                <a:cs typeface="Arial" pitchFamily="34" charset="0"/>
              </a:rPr>
              <a:t>（</a:t>
            </a:r>
            <a:r>
              <a:rPr lang="en-US" altLang="zh-CN" sz="2400" dirty="0">
                <a:latin typeface="Arial" pitchFamily="34" charset="0"/>
                <a:cs typeface="Arial" pitchFamily="34" charset="0"/>
              </a:rPr>
              <a:t>Collaborative filtering</a:t>
            </a:r>
            <a:r>
              <a:rPr lang="zh-CN" altLang="en-US" sz="2400" dirty="0">
                <a:latin typeface="Arial" pitchFamily="34" charset="0"/>
                <a:cs typeface="Arial" pitchFamily="34" charset="0"/>
              </a:rPr>
              <a:t>），社会过滤（</a:t>
            </a:r>
            <a:r>
              <a:rPr lang="en-US" altLang="zh-CN" sz="2400" dirty="0">
                <a:latin typeface="Arial" pitchFamily="34" charset="0"/>
                <a:cs typeface="Arial" pitchFamily="34" charset="0"/>
              </a:rPr>
              <a:t>social filtering</a:t>
            </a:r>
            <a:r>
              <a:rPr lang="zh-CN" altLang="en-US" sz="2400" dirty="0">
                <a:latin typeface="Arial" pitchFamily="34" charset="0"/>
                <a:cs typeface="Arial" pitchFamily="34" charset="0"/>
              </a:rPr>
              <a:t>）</a:t>
            </a:r>
            <a:endParaRPr lang="en-US" altLang="zh-CN" sz="2400" dirty="0">
              <a:latin typeface="Arial" pitchFamily="34" charset="0"/>
              <a:cs typeface="Arial" pitchFamily="34" charset="0"/>
            </a:endParaRPr>
          </a:p>
          <a:p>
            <a:pPr lvl="2"/>
            <a:r>
              <a:rPr lang="zh-CN" altLang="en-US" sz="2400" b="1" dirty="0">
                <a:latin typeface="Arial" pitchFamily="34" charset="0"/>
                <a:cs typeface="Arial" pitchFamily="34" charset="0"/>
              </a:rPr>
              <a:t>经济过滤（</a:t>
            </a:r>
            <a:r>
              <a:rPr lang="en-US" altLang="zh-CN" sz="2400" dirty="0">
                <a:latin typeface="Arial" pitchFamily="34" charset="0"/>
                <a:cs typeface="Arial" pitchFamily="34" charset="0"/>
              </a:rPr>
              <a:t>Economic filtering</a:t>
            </a:r>
            <a:r>
              <a:rPr lang="zh-CN" altLang="en-US" sz="2400" dirty="0">
                <a:latin typeface="Arial" pitchFamily="34" charset="0"/>
                <a:cs typeface="Arial" pitchFamily="34" charset="0"/>
              </a:rPr>
              <a:t>）。</a:t>
            </a:r>
            <a:endParaRPr lang="en-US" altLang="zh-CN" sz="2400" dirty="0">
              <a:latin typeface="Arial" pitchFamily="34" charset="0"/>
              <a:cs typeface="Arial" pitchFamily="34" charset="0"/>
            </a:endParaRPr>
          </a:p>
          <a:p>
            <a:pPr lvl="1"/>
            <a:r>
              <a:rPr lang="zh-CN" altLang="en-US" sz="2400" dirty="0">
                <a:latin typeface="Arial" pitchFamily="34" charset="0"/>
                <a:cs typeface="Arial" pitchFamily="34" charset="0"/>
              </a:rPr>
              <a:t>目前使用较多的就是基于内容的过滤和基于协作的过滤。</a:t>
            </a:r>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12</a:t>
            </a:fld>
            <a:endParaRPr lang="zh-CN" altLang="zh-CN"/>
          </a:p>
        </p:txBody>
      </p:sp>
    </p:spTree>
    <p:extLst>
      <p:ext uri="{BB962C8B-B14F-4D97-AF65-F5344CB8AC3E}">
        <p14:creationId xmlns:p14="http://schemas.microsoft.com/office/powerpoint/2010/main" val="279519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107622"/>
            <a:ext cx="7886700" cy="4382351"/>
          </a:xfrm>
        </p:spPr>
        <p:txBody>
          <a:bodyPr>
            <a:normAutofit fontScale="85000" lnSpcReduction="20000"/>
          </a:bodyPr>
          <a:lstStyle/>
          <a:p>
            <a:pPr lvl="1"/>
            <a:r>
              <a:rPr lang="zh-CN" altLang="en-US" b="1" dirty="0">
                <a:latin typeface="Arial" pitchFamily="34" charset="0"/>
                <a:cs typeface="Arial" pitchFamily="34" charset="0"/>
              </a:rPr>
              <a:t>基于内容的过滤</a:t>
            </a:r>
            <a:endParaRPr lang="en-US" altLang="zh-CN" b="1" dirty="0">
              <a:latin typeface="Arial" pitchFamily="34" charset="0"/>
              <a:cs typeface="Arial" pitchFamily="34" charset="0"/>
            </a:endParaRPr>
          </a:p>
          <a:p>
            <a:pPr lvl="2"/>
            <a:r>
              <a:rPr lang="zh-CN" altLang="en-US" dirty="0">
                <a:latin typeface="Arial" pitchFamily="34" charset="0"/>
                <a:cs typeface="Arial" pitchFamily="34" charset="0"/>
              </a:rPr>
              <a:t>这种方法</a:t>
            </a:r>
            <a:r>
              <a:rPr lang="zh-CN" altLang="en-US" dirty="0">
                <a:solidFill>
                  <a:srgbClr val="FF0000"/>
                </a:solidFill>
                <a:latin typeface="Arial" pitchFamily="34" charset="0"/>
                <a:cs typeface="Arial" pitchFamily="34" charset="0"/>
              </a:rPr>
              <a:t>按照信息内容的特征作出选择</a:t>
            </a:r>
            <a:r>
              <a:rPr lang="zh-CN" altLang="en-US" dirty="0">
                <a:latin typeface="Arial" pitchFamily="34" charset="0"/>
                <a:cs typeface="Arial" pitchFamily="34" charset="0"/>
              </a:rPr>
              <a:t>，主要采用自然语言处理、人工智能、概率统计和机器学习等技术进行过滤。</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内容过滤能够监测现有信息的内容特征，为用户提供与其曾经感兴趣信息相似的信息，但不能为用户发现新的兴趣信息。</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这种方法比较适合于分析文本信息，但对声音、图像、视频等形式的媒体信息还缺乏有效的自动分析方法。</a:t>
            </a:r>
            <a:endParaRPr lang="en-US" altLang="zh-CN" dirty="0">
              <a:latin typeface="Arial" pitchFamily="34" charset="0"/>
              <a:cs typeface="Arial" pitchFamily="34" charset="0"/>
            </a:endParaRPr>
          </a:p>
          <a:p>
            <a:pPr lvl="1"/>
            <a:r>
              <a:rPr lang="zh-CN" altLang="en-US" b="1" dirty="0">
                <a:latin typeface="Arial" pitchFamily="34" charset="0"/>
                <a:cs typeface="Arial" pitchFamily="34" charset="0"/>
              </a:rPr>
              <a:t>基于协作的过滤</a:t>
            </a:r>
            <a:endParaRPr lang="en-US" altLang="zh-CN" b="1" dirty="0">
              <a:latin typeface="Arial" pitchFamily="34" charset="0"/>
              <a:cs typeface="Arial" pitchFamily="34" charset="0"/>
            </a:endParaRPr>
          </a:p>
          <a:p>
            <a:pPr lvl="2"/>
            <a:r>
              <a:rPr lang="zh-CN" altLang="en-US" dirty="0">
                <a:latin typeface="Arial" pitchFamily="34" charset="0"/>
                <a:cs typeface="Arial" pitchFamily="34" charset="0"/>
              </a:rPr>
              <a:t>这种方法是</a:t>
            </a:r>
            <a:r>
              <a:rPr lang="zh-CN" altLang="en-US" dirty="0">
                <a:solidFill>
                  <a:srgbClr val="FF0000"/>
                </a:solidFill>
                <a:latin typeface="Arial" pitchFamily="34" charset="0"/>
                <a:cs typeface="Arial" pitchFamily="34" charset="0"/>
              </a:rPr>
              <a:t>“相似”用户间的相互协作过程</a:t>
            </a:r>
            <a:r>
              <a:rPr lang="zh-CN" altLang="en-US" dirty="0">
                <a:latin typeface="Arial" pitchFamily="34" charset="0"/>
                <a:cs typeface="Arial" pitchFamily="34" charset="0"/>
              </a:rPr>
              <a:t>。通过分析用户兴趣，在用户群体中找到与指定用户兴趣相同或相似的用户，综合这些相同或相似用户对某一信息的评价，形成系统对该指定用户对此信息的喜好程度预测。</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由于不依赖于内容，这种过滤方法不仅适用于文本信息，也可以推广到非文本形式的信息。</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局限是活动用户只能获取具有相同兴趣的用户喜欢的信息，而不能获取不同兴趣的用户喜欢的信息。</a:t>
            </a:r>
            <a:endParaRPr lang="en-US" altLang="zh-CN" dirty="0">
              <a:latin typeface="Arial" pitchFamily="34" charset="0"/>
              <a:cs typeface="Arial" pitchFamily="34" charset="0"/>
            </a:endParaRPr>
          </a:p>
          <a:p>
            <a:pPr lvl="1"/>
            <a:r>
              <a:rPr lang="zh-CN" altLang="en-US" b="1" dirty="0">
                <a:latin typeface="Arial" pitchFamily="34" charset="0"/>
                <a:cs typeface="Arial" pitchFamily="34" charset="0"/>
              </a:rPr>
              <a:t>经济过滤</a:t>
            </a:r>
            <a:endParaRPr lang="en-US" altLang="zh-CN" b="1" dirty="0">
              <a:latin typeface="Arial" pitchFamily="34" charset="0"/>
              <a:cs typeface="Arial" pitchFamily="34" charset="0"/>
            </a:endParaRPr>
          </a:p>
          <a:p>
            <a:pPr lvl="2"/>
            <a:r>
              <a:rPr lang="zh-CN" altLang="en-US" dirty="0"/>
              <a:t>这种方法</a:t>
            </a:r>
            <a:r>
              <a:rPr lang="zh-CN" altLang="en-US" dirty="0">
                <a:solidFill>
                  <a:srgbClr val="FF0000"/>
                </a:solidFill>
              </a:rPr>
              <a:t>依赖于成本和用户获益的计算</a:t>
            </a:r>
            <a:r>
              <a:rPr lang="zh-CN" altLang="en-US" dirty="0"/>
              <a:t>，依赖于价格机制。</a:t>
            </a:r>
            <a:endParaRPr lang="zh-CN" altLang="en-US" dirty="0">
              <a:latin typeface="Arial" pitchFamily="34" charset="0"/>
              <a:cs typeface="Arial" pitchFamily="34" charset="0"/>
            </a:endParaRPr>
          </a:p>
          <a:p>
            <a:pPr lvl="2"/>
            <a:endParaRPr lang="zh-CN" altLang="en-US" dirty="0">
              <a:latin typeface="Arial" pitchFamily="34" charset="0"/>
              <a:cs typeface="Arial" pitchFamily="34" charset="0"/>
            </a:endParaRPr>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13</a:t>
            </a:fld>
            <a:endParaRPr lang="zh-CN" altLang="zh-CN"/>
          </a:p>
        </p:txBody>
      </p:sp>
    </p:spTree>
    <p:extLst>
      <p:ext uri="{BB962C8B-B14F-4D97-AF65-F5344CB8AC3E}">
        <p14:creationId xmlns:p14="http://schemas.microsoft.com/office/powerpoint/2010/main" val="3301263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itchFamily="34" charset="0"/>
                <a:cs typeface="Arial" pitchFamily="34" charset="0"/>
              </a:rPr>
              <a:t>根据操作的主动性分类</a:t>
            </a:r>
            <a:endParaRPr lang="zh-CN" altLang="en-US" dirty="0"/>
          </a:p>
        </p:txBody>
      </p:sp>
      <p:sp>
        <p:nvSpPr>
          <p:cNvPr id="3" name="内容占位符 2"/>
          <p:cNvSpPr>
            <a:spLocks noGrp="1"/>
          </p:cNvSpPr>
          <p:nvPr>
            <p:ph idx="1"/>
          </p:nvPr>
        </p:nvSpPr>
        <p:spPr/>
        <p:txBody>
          <a:bodyPr>
            <a:normAutofit/>
          </a:bodyPr>
          <a:lstStyle/>
          <a:p>
            <a:pPr lvl="1"/>
            <a:r>
              <a:rPr lang="zh-CN" altLang="en-US" b="1" dirty="0">
                <a:latin typeface="Arial" pitchFamily="34" charset="0"/>
                <a:cs typeface="Arial" pitchFamily="34" charset="0"/>
              </a:rPr>
              <a:t>主动过滤</a:t>
            </a:r>
            <a:endParaRPr lang="en-US" altLang="zh-CN" b="1" dirty="0">
              <a:latin typeface="Arial" pitchFamily="34" charset="0"/>
              <a:cs typeface="Arial" pitchFamily="34" charset="0"/>
            </a:endParaRPr>
          </a:p>
          <a:p>
            <a:pPr lvl="2"/>
            <a:r>
              <a:rPr lang="zh-CN" altLang="en-US" dirty="0">
                <a:latin typeface="Arial" pitchFamily="34" charset="0"/>
                <a:cs typeface="Arial" pitchFamily="34" charset="0"/>
              </a:rPr>
              <a:t>系统主动从</a:t>
            </a:r>
            <a:r>
              <a:rPr lang="en-US" altLang="zh-CN" dirty="0">
                <a:latin typeface="Arial" pitchFamily="34" charset="0"/>
                <a:cs typeface="Arial" pitchFamily="34" charset="0"/>
              </a:rPr>
              <a:t>Web</a:t>
            </a:r>
            <a:r>
              <a:rPr lang="zh-CN" altLang="en-US" dirty="0">
                <a:latin typeface="Arial" pitchFamily="34" charset="0"/>
                <a:cs typeface="Arial" pitchFamily="34" charset="0"/>
              </a:rPr>
              <a:t>上为其用户推送相关的信息。</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在有些主动信息过滤系统中，预先对网络信息进行处理，例如对网页或者网站</a:t>
            </a:r>
            <a:r>
              <a:rPr lang="zh-CN" altLang="en-US" dirty="0">
                <a:solidFill>
                  <a:srgbClr val="FF0000"/>
                </a:solidFill>
                <a:latin typeface="Arial" pitchFamily="34" charset="0"/>
                <a:cs typeface="Arial" pitchFamily="34" charset="0"/>
              </a:rPr>
              <a:t>预先分级、建立允许或禁止访问的地址列表</a:t>
            </a:r>
            <a:r>
              <a:rPr lang="zh-CN" altLang="en-US" dirty="0">
                <a:latin typeface="Arial" pitchFamily="34" charset="0"/>
                <a:cs typeface="Arial" pitchFamily="34" charset="0"/>
              </a:rPr>
              <a:t>等，在过滤时可以根据分级标记或地址列表决定能否访问。</a:t>
            </a:r>
            <a:endParaRPr lang="en-US" altLang="zh-CN" dirty="0">
              <a:latin typeface="Arial" pitchFamily="34" charset="0"/>
              <a:cs typeface="Arial" pitchFamily="34" charset="0"/>
            </a:endParaRPr>
          </a:p>
          <a:p>
            <a:pPr lvl="1"/>
            <a:r>
              <a:rPr lang="zh-CN" altLang="en-US" b="1" dirty="0">
                <a:latin typeface="Arial" pitchFamily="34" charset="0"/>
                <a:cs typeface="Arial" pitchFamily="34" charset="0"/>
              </a:rPr>
              <a:t>被动过滤</a:t>
            </a:r>
            <a:endParaRPr lang="en-US" altLang="zh-CN" b="1" dirty="0">
              <a:latin typeface="Arial" pitchFamily="34" charset="0"/>
              <a:cs typeface="Arial" pitchFamily="34" charset="0"/>
            </a:endParaRPr>
          </a:p>
          <a:p>
            <a:pPr lvl="2"/>
            <a:r>
              <a:rPr lang="zh-CN" altLang="en-US" dirty="0">
                <a:solidFill>
                  <a:srgbClr val="FF0000"/>
                </a:solidFill>
              </a:rPr>
              <a:t>系统不对网络信息进行预处理</a:t>
            </a:r>
            <a:r>
              <a:rPr lang="zh-CN" altLang="en-US" dirty="0"/>
              <a:t>，当用户访问时才对地址、文本或图像等信息进行分析以决定是否过滤及如何过滤。</a:t>
            </a:r>
            <a:endParaRPr lang="zh-CN" altLang="en-US" dirty="0">
              <a:latin typeface="Arial" pitchFamily="34" charset="0"/>
              <a:cs typeface="Arial" pitchFamily="34" charset="0"/>
            </a:endParaRP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14</a:t>
            </a:fld>
            <a:endParaRPr lang="zh-CN" altLang="zh-CN"/>
          </a:p>
        </p:txBody>
      </p:sp>
    </p:spTree>
    <p:extLst>
      <p:ext uri="{BB962C8B-B14F-4D97-AF65-F5344CB8AC3E}">
        <p14:creationId xmlns:p14="http://schemas.microsoft.com/office/powerpoint/2010/main" val="105971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itchFamily="34" charset="0"/>
                <a:cs typeface="Arial" pitchFamily="34" charset="0"/>
              </a:rPr>
              <a:t>根据信息过滤的目的分类</a:t>
            </a:r>
            <a:endParaRPr lang="zh-CN" altLang="en-US" dirty="0"/>
          </a:p>
        </p:txBody>
      </p:sp>
      <p:sp>
        <p:nvSpPr>
          <p:cNvPr id="3" name="内容占位符 2"/>
          <p:cNvSpPr>
            <a:spLocks noGrp="1"/>
          </p:cNvSpPr>
          <p:nvPr>
            <p:ph idx="1"/>
          </p:nvPr>
        </p:nvSpPr>
        <p:spPr/>
        <p:txBody>
          <a:bodyPr>
            <a:normAutofit/>
          </a:bodyPr>
          <a:lstStyle/>
          <a:p>
            <a:pPr lvl="1"/>
            <a:r>
              <a:rPr lang="zh-CN" altLang="en-US" sz="2400" b="1" dirty="0">
                <a:latin typeface="Arial" pitchFamily="34" charset="0"/>
                <a:cs typeface="Arial" pitchFamily="34" charset="0"/>
              </a:rPr>
              <a:t>推荐系统</a:t>
            </a:r>
          </a:p>
          <a:p>
            <a:pPr lvl="2"/>
            <a:r>
              <a:rPr lang="zh-CN" altLang="en-US" sz="2400" dirty="0">
                <a:latin typeface="Arial" pitchFamily="34" charset="0"/>
                <a:cs typeface="Arial" pitchFamily="34" charset="0"/>
              </a:rPr>
              <a:t>根据用户对信息的评价把信息推荐给合适的接收者，属于协作过滤系统的一部分。</a:t>
            </a:r>
          </a:p>
          <a:p>
            <a:pPr lvl="1"/>
            <a:r>
              <a:rPr lang="zh-CN" altLang="en-US" sz="2400" b="1" dirty="0">
                <a:latin typeface="Arial" pitchFamily="34" charset="0"/>
                <a:cs typeface="Arial" pitchFamily="34" charset="0"/>
              </a:rPr>
              <a:t>阻挡系统</a:t>
            </a:r>
          </a:p>
          <a:p>
            <a:pPr lvl="2"/>
            <a:r>
              <a:rPr lang="zh-CN" altLang="en-US" sz="2400" dirty="0">
                <a:latin typeface="Arial" pitchFamily="34" charset="0"/>
                <a:cs typeface="Arial" pitchFamily="34" charset="0"/>
              </a:rPr>
              <a:t>通过设置一定的条件限制用户获取某些信息，而其他信息可以利用。</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15</a:t>
            </a:fld>
            <a:endParaRPr lang="zh-CN" altLang="zh-CN"/>
          </a:p>
        </p:txBody>
      </p:sp>
    </p:spTree>
    <p:extLst>
      <p:ext uri="{BB962C8B-B14F-4D97-AF65-F5344CB8AC3E}">
        <p14:creationId xmlns:p14="http://schemas.microsoft.com/office/powerpoint/2010/main" val="3690450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itchFamily="34" charset="0"/>
                <a:cs typeface="Arial" pitchFamily="34" charset="0"/>
              </a:rPr>
              <a:t>根据过滤模板所在的位置分类</a:t>
            </a:r>
            <a:endParaRPr lang="zh-CN" altLang="en-US" dirty="0"/>
          </a:p>
        </p:txBody>
      </p:sp>
      <p:sp>
        <p:nvSpPr>
          <p:cNvPr id="3" name="内容占位符 2"/>
          <p:cNvSpPr>
            <a:spLocks noGrp="1"/>
          </p:cNvSpPr>
          <p:nvPr>
            <p:ph idx="1"/>
          </p:nvPr>
        </p:nvSpPr>
        <p:spPr>
          <a:xfrm>
            <a:off x="478972" y="2226469"/>
            <a:ext cx="8262257" cy="3263504"/>
          </a:xfrm>
        </p:spPr>
        <p:txBody>
          <a:bodyPr>
            <a:normAutofit fontScale="85000" lnSpcReduction="20000"/>
          </a:bodyPr>
          <a:lstStyle/>
          <a:p>
            <a:pPr lvl="1"/>
            <a:r>
              <a:rPr lang="zh-CN" altLang="en-US" b="1" dirty="0">
                <a:latin typeface="Arial" pitchFamily="34" charset="0"/>
                <a:cs typeface="Arial" pitchFamily="34" charset="0"/>
              </a:rPr>
              <a:t>上游过滤</a:t>
            </a:r>
          </a:p>
          <a:p>
            <a:pPr lvl="2"/>
            <a:r>
              <a:rPr lang="zh-CN" altLang="en-US" dirty="0">
                <a:latin typeface="Arial" pitchFamily="34" charset="0"/>
                <a:cs typeface="Arial" pitchFamily="34" charset="0"/>
              </a:rPr>
              <a:t>又叫</a:t>
            </a:r>
            <a:r>
              <a:rPr lang="zh-CN" altLang="en-US" dirty="0">
                <a:solidFill>
                  <a:srgbClr val="FF0000"/>
                </a:solidFill>
                <a:latin typeface="Arial" pitchFamily="34" charset="0"/>
                <a:cs typeface="Arial" pitchFamily="34" charset="0"/>
              </a:rPr>
              <a:t>代理服务器过滤</a:t>
            </a:r>
            <a:r>
              <a:rPr lang="zh-CN" altLang="en-US" dirty="0">
                <a:latin typeface="Arial" pitchFamily="34" charset="0"/>
                <a:cs typeface="Arial" pitchFamily="34" charset="0"/>
              </a:rPr>
              <a:t>。用户需求模板存放在服务器端或者代理端。过滤系统也可能处在信息提供者与用户之间专门的中间服务器上，这种情况也叫做中间服务器过滤。</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上游过滤的优点是不仅支持基于内容的过滤，也支持协作过滤，缺点是模板不能用于不同的网络应用中。</a:t>
            </a:r>
            <a:endParaRPr lang="en-US" altLang="zh-CN" dirty="0">
              <a:latin typeface="Arial" pitchFamily="34" charset="0"/>
              <a:cs typeface="Arial" pitchFamily="34" charset="0"/>
            </a:endParaRPr>
          </a:p>
          <a:p>
            <a:pPr lvl="1"/>
            <a:r>
              <a:rPr lang="zh-CN" altLang="en-US" b="1" dirty="0">
                <a:latin typeface="Arial" pitchFamily="34" charset="0"/>
                <a:cs typeface="Arial" pitchFamily="34" charset="0"/>
              </a:rPr>
              <a:t>下游过滤</a:t>
            </a:r>
          </a:p>
          <a:p>
            <a:pPr lvl="2"/>
            <a:r>
              <a:rPr lang="zh-CN" altLang="en-US" dirty="0">
                <a:latin typeface="Arial" pitchFamily="34" charset="0"/>
                <a:cs typeface="Arial" pitchFamily="34" charset="0"/>
              </a:rPr>
              <a:t>又叫</a:t>
            </a:r>
            <a:r>
              <a:rPr lang="zh-CN" altLang="en-US" dirty="0">
                <a:solidFill>
                  <a:srgbClr val="FF0000"/>
                </a:solidFill>
                <a:latin typeface="Arial" pitchFamily="34" charset="0"/>
                <a:cs typeface="Arial" pitchFamily="34" charset="0"/>
              </a:rPr>
              <a:t>客户端过滤</a:t>
            </a:r>
            <a:r>
              <a:rPr lang="zh-CN" altLang="en-US" dirty="0">
                <a:latin typeface="Arial" pitchFamily="34" charset="0"/>
                <a:cs typeface="Arial" pitchFamily="34" charset="0"/>
              </a:rPr>
              <a:t>，用户需求模板存放在客户端上，用户根据自身需要设置一定的限定条件，将不感兴趣的信息排除在外。</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优点是模板可用于不同的网络应用，缺点是只能实现基于内容的过滤。</a:t>
            </a:r>
          </a:p>
          <a:p>
            <a:pPr lvl="1"/>
            <a:r>
              <a:rPr lang="zh-CN" altLang="en-US" b="1" dirty="0">
                <a:latin typeface="Arial" pitchFamily="34" charset="0"/>
                <a:cs typeface="Arial" pitchFamily="34" charset="0"/>
              </a:rPr>
              <a:t>信息源过滤</a:t>
            </a:r>
          </a:p>
          <a:p>
            <a:pPr lvl="2"/>
            <a:r>
              <a:rPr lang="zh-CN" altLang="en-US" dirty="0">
                <a:latin typeface="Arial" pitchFamily="34" charset="0"/>
                <a:cs typeface="Arial" pitchFamily="34" charset="0"/>
              </a:rPr>
              <a:t>又叫剪辑服务，用户将需求模板提交给一个信息提供者，由</a:t>
            </a:r>
            <a:r>
              <a:rPr lang="zh-CN" altLang="en-US" dirty="0">
                <a:solidFill>
                  <a:srgbClr val="FF0000"/>
                </a:solidFill>
                <a:latin typeface="Arial" pitchFamily="34" charset="0"/>
                <a:cs typeface="Arial" pitchFamily="34" charset="0"/>
              </a:rPr>
              <a:t>信息提供者为用户过滤信息</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16</a:t>
            </a:fld>
            <a:endParaRPr lang="zh-CN" altLang="zh-CN"/>
          </a:p>
        </p:txBody>
      </p:sp>
    </p:spTree>
    <p:extLst>
      <p:ext uri="{BB962C8B-B14F-4D97-AF65-F5344CB8AC3E}">
        <p14:creationId xmlns:p14="http://schemas.microsoft.com/office/powerpoint/2010/main" val="2651469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570" y="440214"/>
            <a:ext cx="7886700" cy="618785"/>
          </a:xfrm>
        </p:spPr>
        <p:txBody>
          <a:bodyPr>
            <a:normAutofit fontScale="90000"/>
          </a:bodyPr>
          <a:lstStyle/>
          <a:p>
            <a:r>
              <a:rPr lang="zh-CN" altLang="en-US" dirty="0">
                <a:latin typeface="Arial" pitchFamily="34" charset="0"/>
                <a:cs typeface="Arial" pitchFamily="34" charset="0"/>
              </a:rPr>
              <a:t>按照从用户获取信息的方法分类</a:t>
            </a:r>
            <a:endParaRPr lang="zh-CN" altLang="en-US" dirty="0"/>
          </a:p>
        </p:txBody>
      </p:sp>
      <p:sp>
        <p:nvSpPr>
          <p:cNvPr id="3" name="内容占位符 2"/>
          <p:cNvSpPr>
            <a:spLocks noGrp="1"/>
          </p:cNvSpPr>
          <p:nvPr>
            <p:ph idx="1"/>
          </p:nvPr>
        </p:nvSpPr>
        <p:spPr>
          <a:xfrm>
            <a:off x="76201" y="1662793"/>
            <a:ext cx="8708571" cy="4337957"/>
          </a:xfrm>
        </p:spPr>
        <p:txBody>
          <a:bodyPr>
            <a:normAutofit lnSpcReduction="10000"/>
          </a:bodyPr>
          <a:lstStyle/>
          <a:p>
            <a:pPr lvl="1"/>
            <a:r>
              <a:rPr lang="zh-CN" altLang="en-US" b="1" dirty="0">
                <a:latin typeface="Arial" pitchFamily="34" charset="0"/>
                <a:cs typeface="Arial" pitchFamily="34" charset="0"/>
              </a:rPr>
              <a:t>显式过滤</a:t>
            </a:r>
          </a:p>
          <a:p>
            <a:pPr lvl="2">
              <a:lnSpc>
                <a:spcPct val="90000"/>
              </a:lnSpc>
            </a:pPr>
            <a:r>
              <a:rPr lang="zh-CN" altLang="en-US" sz="1800" dirty="0"/>
              <a:t>用户直接填表、用关键词或文档集表达用户过滤需求</a:t>
            </a:r>
          </a:p>
          <a:p>
            <a:pPr lvl="2"/>
            <a:r>
              <a:rPr lang="zh-CN" altLang="en-US" sz="1800" dirty="0">
                <a:latin typeface="Arial" pitchFamily="34" charset="0"/>
                <a:cs typeface="Arial" pitchFamily="34" charset="0"/>
              </a:rPr>
              <a:t>通过用户交互提供的显式信息可以快速、明确描述用户的信息需求，减少系统学习的负担</a:t>
            </a:r>
            <a:endParaRPr lang="en-US" altLang="zh-CN" sz="1800" dirty="0">
              <a:latin typeface="Arial" pitchFamily="34" charset="0"/>
              <a:cs typeface="Arial" pitchFamily="34" charset="0"/>
            </a:endParaRPr>
          </a:p>
          <a:p>
            <a:pPr lvl="2"/>
            <a:r>
              <a:rPr lang="zh-CN" altLang="en-US" sz="1800" dirty="0">
                <a:latin typeface="Arial" pitchFamily="34" charset="0"/>
                <a:cs typeface="Arial" pitchFamily="34" charset="0"/>
              </a:rPr>
              <a:t>会增加用户的负担，加重用户使用系统的困难</a:t>
            </a:r>
            <a:endParaRPr lang="en-US" altLang="zh-CN" sz="1800" dirty="0">
              <a:latin typeface="Arial" pitchFamily="34" charset="0"/>
              <a:cs typeface="Arial" pitchFamily="34" charset="0"/>
            </a:endParaRPr>
          </a:p>
          <a:p>
            <a:pPr lvl="1"/>
            <a:r>
              <a:rPr lang="zh-CN" altLang="en-US" b="1" dirty="0">
                <a:latin typeface="Arial" pitchFamily="34" charset="0"/>
                <a:cs typeface="Arial" pitchFamily="34" charset="0"/>
              </a:rPr>
              <a:t>隐含式过滤</a:t>
            </a:r>
          </a:p>
          <a:p>
            <a:pPr lvl="2"/>
            <a:r>
              <a:rPr lang="zh-CN" altLang="en-US" sz="1800" dirty="0">
                <a:latin typeface="Arial" pitchFamily="34" charset="0"/>
                <a:cs typeface="Arial" pitchFamily="34" charset="0"/>
              </a:rPr>
              <a:t>无需用户直接参与，通过观察用户的动作行为判断用户需求</a:t>
            </a:r>
          </a:p>
          <a:p>
            <a:pPr lvl="2"/>
            <a:r>
              <a:rPr lang="zh-CN" altLang="en-US" sz="1800" dirty="0">
                <a:latin typeface="Arial" pitchFamily="34" charset="0"/>
                <a:cs typeface="Arial" pitchFamily="34" charset="0"/>
              </a:rPr>
              <a:t>用户在指定页面的停留时间、用户访问页面的频率、是否选择保存数据、是否打印、是否转发数据等对信息项的反应都能作为用户兴趣的标志。</a:t>
            </a:r>
            <a:endParaRPr lang="en-US" altLang="zh-CN" sz="1800" dirty="0">
              <a:latin typeface="Arial" pitchFamily="34" charset="0"/>
              <a:cs typeface="Arial" pitchFamily="34" charset="0"/>
            </a:endParaRPr>
          </a:p>
          <a:p>
            <a:pPr lvl="2"/>
            <a:r>
              <a:rPr lang="zh-CN" altLang="en-US" sz="1800" dirty="0">
                <a:latin typeface="Arial" pitchFamily="34" charset="0"/>
                <a:cs typeface="Arial" pitchFamily="34" charset="0"/>
              </a:rPr>
              <a:t>容易受到干扰的影响，通常用作显式方法的补充。</a:t>
            </a:r>
            <a:endParaRPr lang="en-US" altLang="zh-CN" sz="1800" dirty="0">
              <a:latin typeface="Arial" pitchFamily="34" charset="0"/>
              <a:cs typeface="Arial" pitchFamily="34" charset="0"/>
            </a:endParaRPr>
          </a:p>
          <a:p>
            <a:pPr lvl="1"/>
            <a:r>
              <a:rPr lang="zh-CN" altLang="en-US" b="1" dirty="0">
                <a:latin typeface="Arial" pitchFamily="34" charset="0"/>
                <a:cs typeface="Arial" pitchFamily="34" charset="0"/>
              </a:rPr>
              <a:t>混合式过滤</a:t>
            </a:r>
          </a:p>
          <a:p>
            <a:pPr lvl="2"/>
            <a:r>
              <a:rPr lang="zh-CN" altLang="en-US" sz="1800" dirty="0">
                <a:latin typeface="Arial" pitchFamily="34" charset="0"/>
                <a:cs typeface="Arial" pitchFamily="34" charset="0"/>
              </a:rPr>
              <a:t>介于显式方法和隐含式方法之间，它要求尽量减少用户的参与。</a:t>
            </a:r>
            <a:endParaRPr lang="en-US" altLang="zh-CN" sz="1800" dirty="0">
              <a:latin typeface="Arial" pitchFamily="34" charset="0"/>
              <a:cs typeface="Arial" pitchFamily="34" charset="0"/>
            </a:endParaRPr>
          </a:p>
          <a:p>
            <a:pPr lvl="3"/>
            <a:r>
              <a:rPr lang="zh-CN" altLang="en-US" dirty="0">
                <a:latin typeface="Arial" pitchFamily="34" charset="0"/>
                <a:cs typeface="Arial" pitchFamily="34" charset="0"/>
              </a:rPr>
              <a:t>通过文档空间来获取知识（基于案例的方法）</a:t>
            </a:r>
          </a:p>
          <a:p>
            <a:pPr lvl="3"/>
            <a:r>
              <a:rPr lang="zh-CN" altLang="en-US" dirty="0">
                <a:latin typeface="Arial" pitchFamily="34" charset="0"/>
                <a:cs typeface="Arial" pitchFamily="34" charset="0"/>
              </a:rPr>
              <a:t>通过原型参考来获取知识（推理，预先定义默认的</a:t>
            </a:r>
            <a:r>
              <a:rPr lang="en-US" altLang="zh-CN" dirty="0">
                <a:latin typeface="Arial" pitchFamily="34" charset="0"/>
                <a:cs typeface="Arial" pitchFamily="34" charset="0"/>
              </a:rPr>
              <a:t>profile</a:t>
            </a:r>
            <a:r>
              <a:rPr lang="zh-CN" altLang="en-US" dirty="0">
                <a:latin typeface="Arial" pitchFamily="34" charset="0"/>
                <a:cs typeface="Arial" pitchFamily="34" charset="0"/>
              </a:rPr>
              <a:t>，在扫描过程中再改变）</a:t>
            </a:r>
          </a:p>
          <a:p>
            <a:pPr lvl="2"/>
            <a:endParaRPr lang="zh-CN" altLang="en-US" sz="1800" dirty="0">
              <a:latin typeface="Arial" pitchFamily="34" charset="0"/>
              <a:cs typeface="Arial" pitchFamily="34" charset="0"/>
            </a:endParaRP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17</a:t>
            </a:fld>
            <a:endParaRPr lang="zh-CN" altLang="zh-CN"/>
          </a:p>
        </p:txBody>
      </p:sp>
    </p:spTree>
    <p:extLst>
      <p:ext uri="{BB962C8B-B14F-4D97-AF65-F5344CB8AC3E}">
        <p14:creationId xmlns:p14="http://schemas.microsoft.com/office/powerpoint/2010/main" val="2033018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内容阻塞</a:t>
            </a:r>
          </a:p>
        </p:txBody>
      </p:sp>
      <p:sp>
        <p:nvSpPr>
          <p:cNvPr id="3" name="内容占位符 2"/>
          <p:cNvSpPr>
            <a:spLocks noGrp="1"/>
          </p:cNvSpPr>
          <p:nvPr>
            <p:ph idx="1"/>
          </p:nvPr>
        </p:nvSpPr>
        <p:spPr/>
        <p:txBody>
          <a:bodyPr/>
          <a:lstStyle/>
          <a:p>
            <a:r>
              <a:rPr lang="zh-CN" altLang="en-US" dirty="0"/>
              <a:t>目的</a:t>
            </a:r>
            <a:endParaRPr lang="en-US" altLang="zh-CN" dirty="0"/>
          </a:p>
          <a:p>
            <a:pPr lvl="1"/>
            <a:r>
              <a:rPr lang="zh-CN" altLang="en-US" dirty="0"/>
              <a:t>对不良信息从源头进行控制，阻塞这些信息的传入通道</a:t>
            </a:r>
            <a:endParaRPr lang="en-US" altLang="zh-CN" dirty="0"/>
          </a:p>
          <a:p>
            <a:r>
              <a:rPr lang="zh-CN" altLang="en-US" dirty="0"/>
              <a:t>两种方式</a:t>
            </a:r>
            <a:endParaRPr lang="en-US" altLang="zh-CN" dirty="0"/>
          </a:p>
          <a:p>
            <a:pPr lvl="1"/>
            <a:r>
              <a:rPr lang="zh-CN" altLang="en-US" dirty="0"/>
              <a:t>网络层阻塞</a:t>
            </a:r>
            <a:endParaRPr lang="en-US" altLang="zh-CN" dirty="0"/>
          </a:p>
          <a:p>
            <a:pPr lvl="1"/>
            <a:r>
              <a:rPr lang="zh-CN" altLang="en-US" dirty="0"/>
              <a:t>应用层阻塞</a:t>
            </a:r>
            <a:endParaRPr lang="en-US" altLang="zh-CN" dirty="0"/>
          </a:p>
          <a:p>
            <a:r>
              <a:rPr lang="zh-CN" altLang="en-US" dirty="0"/>
              <a:t>部署位置</a:t>
            </a:r>
            <a:endParaRPr lang="en-US" altLang="zh-CN" dirty="0"/>
          </a:p>
          <a:p>
            <a:pPr lvl="1"/>
            <a:r>
              <a:rPr lang="zh-CN" altLang="en-US" dirty="0"/>
              <a:t>互联网骨干节点</a:t>
            </a:r>
            <a:endParaRPr lang="en-US" altLang="zh-CN" dirty="0"/>
          </a:p>
          <a:p>
            <a:pPr lvl="1"/>
            <a:r>
              <a:rPr lang="zh-CN" altLang="en-US" dirty="0"/>
              <a:t>企业网</a:t>
            </a:r>
            <a:r>
              <a:rPr lang="en-US" altLang="zh-CN" dirty="0"/>
              <a:t>/</a:t>
            </a:r>
            <a:r>
              <a:rPr lang="zh-CN" altLang="en-US" dirty="0"/>
              <a:t>园区网出口</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18</a:t>
            </a:fld>
            <a:endParaRPr lang="zh-CN" altLang="zh-CN"/>
          </a:p>
        </p:txBody>
      </p:sp>
    </p:spTree>
    <p:extLst>
      <p:ext uri="{BB962C8B-B14F-4D97-AF65-F5344CB8AC3E}">
        <p14:creationId xmlns:p14="http://schemas.microsoft.com/office/powerpoint/2010/main" val="3507559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7764" y="1148783"/>
            <a:ext cx="7886700" cy="3263504"/>
          </a:xfrm>
        </p:spPr>
        <p:txBody>
          <a:bodyPr>
            <a:normAutofit fontScale="85000" lnSpcReduction="20000"/>
          </a:bodyPr>
          <a:lstStyle/>
          <a:p>
            <a:r>
              <a:rPr lang="zh-CN" altLang="en-US" dirty="0"/>
              <a:t>网络层阻塞技术</a:t>
            </a:r>
            <a:endParaRPr lang="en-US" altLang="zh-CN" dirty="0"/>
          </a:p>
          <a:p>
            <a:pPr lvl="1"/>
            <a:r>
              <a:rPr lang="en-US" altLang="zh-CN" b="1" dirty="0"/>
              <a:t>DNS</a:t>
            </a:r>
            <a:r>
              <a:rPr lang="zh-CN" altLang="en-US" b="1" dirty="0"/>
              <a:t>过滤（</a:t>
            </a:r>
            <a:r>
              <a:rPr lang="en-US" altLang="zh-CN" b="1" dirty="0"/>
              <a:t>DNS</a:t>
            </a:r>
            <a:r>
              <a:rPr lang="zh-CN" altLang="en-US" b="1" dirty="0"/>
              <a:t>劫持）</a:t>
            </a:r>
            <a:endParaRPr lang="en-US" altLang="zh-CN" b="1" dirty="0"/>
          </a:p>
          <a:p>
            <a:pPr lvl="2"/>
            <a:r>
              <a:rPr lang="zh-CN" altLang="en-US" dirty="0"/>
              <a:t>指在特定的网络范围内，拦截域名解析的请求，分析请求的域名，把审查范围以外的请求放行，否则返回假的</a:t>
            </a:r>
            <a:r>
              <a:rPr lang="en-US" altLang="zh-CN" dirty="0"/>
              <a:t>IP</a:t>
            </a:r>
            <a:r>
              <a:rPr lang="zh-CN" altLang="en-US" dirty="0"/>
              <a:t>地址或者什么都不做使请求失去响应，其效果就是对特定的网络不能反应或访问的是假网址。</a:t>
            </a:r>
            <a:endParaRPr lang="en-US" altLang="zh-CN" dirty="0"/>
          </a:p>
          <a:p>
            <a:pPr lvl="2"/>
            <a:r>
              <a:rPr lang="zh-CN" altLang="en-US" dirty="0"/>
              <a:t>一般部署在互联网骨干节点</a:t>
            </a:r>
            <a:endParaRPr lang="en-US" altLang="zh-CN" dirty="0"/>
          </a:p>
          <a:p>
            <a:pPr lvl="2"/>
            <a:r>
              <a:rPr lang="zh-CN" altLang="en-US" dirty="0"/>
              <a:t>可以通过指定</a:t>
            </a:r>
            <a:r>
              <a:rPr lang="en-US" altLang="zh-CN" dirty="0"/>
              <a:t>DNS</a:t>
            </a:r>
            <a:r>
              <a:rPr lang="zh-CN" altLang="en-US" dirty="0"/>
              <a:t>服务器来绕过审查 </a:t>
            </a:r>
            <a:endParaRPr lang="en-US" altLang="zh-CN" dirty="0"/>
          </a:p>
          <a:p>
            <a:pPr lvl="1"/>
            <a:r>
              <a:rPr lang="en-US" altLang="zh-CN" b="1" dirty="0"/>
              <a:t>IP</a:t>
            </a:r>
            <a:r>
              <a:rPr lang="zh-CN" altLang="en-US" b="1" dirty="0"/>
              <a:t>地址过滤</a:t>
            </a:r>
            <a:endParaRPr lang="en-US" altLang="zh-CN" b="1" dirty="0"/>
          </a:p>
          <a:p>
            <a:pPr lvl="2"/>
            <a:r>
              <a:rPr lang="zh-CN" altLang="en-US" dirty="0"/>
              <a:t>利用网络设备的数据包过滤或访问控制功能，检查</a:t>
            </a:r>
            <a:r>
              <a:rPr lang="en-US" altLang="zh-CN" dirty="0"/>
              <a:t>IP</a:t>
            </a:r>
            <a:r>
              <a:rPr lang="zh-CN" altLang="en-US" dirty="0"/>
              <a:t>包的来源或目的，通过审核的才予以放行，否则将进行阻断</a:t>
            </a:r>
            <a:endParaRPr lang="en-US" altLang="zh-CN" dirty="0"/>
          </a:p>
          <a:p>
            <a:pPr lvl="2"/>
            <a:r>
              <a:rPr lang="zh-CN" altLang="en-US" dirty="0"/>
              <a:t>一般部署在互联网骨干节点，或是企业网</a:t>
            </a:r>
            <a:r>
              <a:rPr lang="en-US" altLang="zh-CN" dirty="0"/>
              <a:t>/</a:t>
            </a:r>
            <a:r>
              <a:rPr lang="zh-CN" altLang="en-US" dirty="0"/>
              <a:t>园区网的出口部分，通过防火墙、路由器等设备来实现</a:t>
            </a:r>
            <a:endParaRPr lang="en-US" altLang="zh-CN" dirty="0"/>
          </a:p>
          <a:p>
            <a:pPr lvl="2"/>
            <a:r>
              <a:rPr lang="en-US" altLang="zh-CN" dirty="0"/>
              <a:t>IP</a:t>
            </a:r>
            <a:r>
              <a:rPr lang="zh-CN" altLang="en-US" dirty="0"/>
              <a:t>地址的过滤名单更新太慢，且容易“误伤无辜”</a:t>
            </a:r>
          </a:p>
          <a:p>
            <a:pPr marL="685800" lvl="2" indent="0">
              <a:buNone/>
            </a:pPr>
            <a:endParaRPr lang="zh-CN" altLang="en-US" dirty="0"/>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19</a:t>
            </a:fld>
            <a:endParaRPr lang="zh-CN" altLang="zh-CN"/>
          </a:p>
        </p:txBody>
      </p:sp>
    </p:spTree>
    <p:extLst>
      <p:ext uri="{BB962C8B-B14F-4D97-AF65-F5344CB8AC3E}">
        <p14:creationId xmlns:p14="http://schemas.microsoft.com/office/powerpoint/2010/main" val="270672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a:spLocks noChangeArrowheads="1"/>
          </p:cNvSpPr>
          <p:nvPr/>
        </p:nvSpPr>
        <p:spPr bwMode="auto">
          <a:xfrm>
            <a:off x="1120776" y="1004024"/>
            <a:ext cx="582748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000" dirty="0">
                <a:solidFill>
                  <a:srgbClr val="31B5D6"/>
                </a:solidFill>
                <a:latin typeface="黑体" panose="02010609060101010101" pitchFamily="49" charset="-122"/>
                <a:ea typeface="黑体" panose="02010609060101010101" pitchFamily="49" charset="-122"/>
                <a:sym typeface="Calibri" panose="020F0502020204030204" pitchFamily="34" charset="0"/>
              </a:rPr>
              <a:t>目录</a:t>
            </a:r>
          </a:p>
        </p:txBody>
      </p:sp>
      <p:sp>
        <p:nvSpPr>
          <p:cNvPr id="18435" name="直接连接符 13"/>
          <p:cNvSpPr>
            <a:spLocks noChangeShapeType="1"/>
          </p:cNvSpPr>
          <p:nvPr/>
        </p:nvSpPr>
        <p:spPr bwMode="auto">
          <a:xfrm>
            <a:off x="506414" y="1491094"/>
            <a:ext cx="4645025"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sz="1350">
              <a:latin typeface="Arial" panose="020B0604020202020204" pitchFamily="34" charset="0"/>
            </a:endParaRPr>
          </a:p>
        </p:txBody>
      </p:sp>
      <p:grpSp>
        <p:nvGrpSpPr>
          <p:cNvPr id="5" name="Group 4"/>
          <p:cNvGrpSpPr/>
          <p:nvPr/>
        </p:nvGrpSpPr>
        <p:grpSpPr bwMode="auto">
          <a:xfrm>
            <a:off x="952475" y="2000837"/>
            <a:ext cx="762000" cy="498872"/>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grpSp>
      <p:sp>
        <p:nvSpPr>
          <p:cNvPr id="7" name="Line 8"/>
          <p:cNvSpPr>
            <a:spLocks noChangeShapeType="1"/>
          </p:cNvSpPr>
          <p:nvPr/>
        </p:nvSpPr>
        <p:spPr bwMode="auto">
          <a:xfrm>
            <a:off x="1562075" y="2458202"/>
            <a:ext cx="48006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1350">
              <a:latin typeface="微软雅黑" panose="020B0503020204020204" pitchFamily="34" charset="-122"/>
              <a:ea typeface="微软雅黑" panose="020B0503020204020204" pitchFamily="34" charset="-122"/>
            </a:endParaRPr>
          </a:p>
        </p:txBody>
      </p:sp>
      <p:sp>
        <p:nvSpPr>
          <p:cNvPr id="8" name="Text Box 9"/>
          <p:cNvSpPr txBox="1">
            <a:spLocks noChangeArrowheads="1"/>
          </p:cNvSpPr>
          <p:nvPr/>
        </p:nvSpPr>
        <p:spPr bwMode="auto">
          <a:xfrm>
            <a:off x="2243456" y="2048628"/>
            <a:ext cx="2423160" cy="923330"/>
          </a:xfrm>
          <a:prstGeom prst="rect">
            <a:avLst/>
          </a:prstGeom>
          <a:noFill/>
          <a:ln w="9525" algn="ctr">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网络信息内容过滤概述</a:t>
            </a:r>
          </a:p>
          <a:p>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 name="Text Box 10"/>
          <p:cNvSpPr txBox="1">
            <a:spLocks noChangeArrowheads="1"/>
          </p:cNvSpPr>
          <p:nvPr/>
        </p:nvSpPr>
        <p:spPr bwMode="gray">
          <a:xfrm>
            <a:off x="1166674" y="207482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a:solidFill>
                  <a:srgbClr val="F8F8F8"/>
                </a:solidFill>
                <a:latin typeface="微软雅黑" panose="020B0503020204020204" pitchFamily="34" charset="-122"/>
                <a:ea typeface="微软雅黑" panose="020B0503020204020204" pitchFamily="34" charset="-122"/>
              </a:rPr>
              <a:t>1</a:t>
            </a:r>
          </a:p>
        </p:txBody>
      </p:sp>
      <p:grpSp>
        <p:nvGrpSpPr>
          <p:cNvPr id="10" name="Group 11"/>
          <p:cNvGrpSpPr/>
          <p:nvPr/>
        </p:nvGrpSpPr>
        <p:grpSpPr bwMode="auto">
          <a:xfrm>
            <a:off x="952475" y="2560673"/>
            <a:ext cx="762000" cy="498872"/>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grpSp>
      <p:sp>
        <p:nvSpPr>
          <p:cNvPr id="11" name="Line 15"/>
          <p:cNvSpPr>
            <a:spLocks noChangeShapeType="1"/>
          </p:cNvSpPr>
          <p:nvPr/>
        </p:nvSpPr>
        <p:spPr bwMode="auto">
          <a:xfrm>
            <a:off x="1562075" y="3047562"/>
            <a:ext cx="48006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1350">
              <a:latin typeface="微软雅黑" panose="020B0503020204020204" pitchFamily="34" charset="-122"/>
              <a:ea typeface="微软雅黑" panose="020B0503020204020204" pitchFamily="34" charset="-122"/>
            </a:endParaRPr>
          </a:p>
        </p:txBody>
      </p:sp>
      <p:sp>
        <p:nvSpPr>
          <p:cNvPr id="13" name="Text Box 17"/>
          <p:cNvSpPr txBox="1">
            <a:spLocks noChangeArrowheads="1"/>
          </p:cNvSpPr>
          <p:nvPr/>
        </p:nvSpPr>
        <p:spPr bwMode="gray">
          <a:xfrm>
            <a:off x="1166674" y="2664182"/>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a:solidFill>
                  <a:srgbClr val="F8F8F8"/>
                </a:solidFill>
                <a:latin typeface="微软雅黑" panose="020B0503020204020204" pitchFamily="34" charset="-122"/>
                <a:ea typeface="微软雅黑" panose="020B0503020204020204" pitchFamily="34" charset="-122"/>
              </a:rPr>
              <a:t>2</a:t>
            </a:r>
          </a:p>
        </p:txBody>
      </p:sp>
      <p:grpSp>
        <p:nvGrpSpPr>
          <p:cNvPr id="14" name="Group 18"/>
          <p:cNvGrpSpPr/>
          <p:nvPr/>
        </p:nvGrpSpPr>
        <p:grpSpPr bwMode="auto">
          <a:xfrm>
            <a:off x="949618" y="3104793"/>
            <a:ext cx="762000" cy="498872"/>
            <a:chOff x="1110" y="2656"/>
            <a:chExt cx="1549" cy="1351"/>
          </a:xfrm>
          <a:solidFill>
            <a:schemeClr val="accent1">
              <a:alpha val="83000"/>
            </a:schemeClr>
          </a:soli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grpSp>
      <p:sp>
        <p:nvSpPr>
          <p:cNvPr id="15" name="Line 22"/>
          <p:cNvSpPr>
            <a:spLocks noChangeShapeType="1"/>
          </p:cNvSpPr>
          <p:nvPr/>
        </p:nvSpPr>
        <p:spPr bwMode="auto">
          <a:xfrm>
            <a:off x="1562075" y="3603584"/>
            <a:ext cx="48006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1350">
              <a:latin typeface="微软雅黑" panose="020B0503020204020204" pitchFamily="34" charset="-122"/>
              <a:ea typeface="微软雅黑" panose="020B0503020204020204" pitchFamily="34" charset="-122"/>
            </a:endParaRPr>
          </a:p>
        </p:txBody>
      </p:sp>
      <p:sp>
        <p:nvSpPr>
          <p:cNvPr id="16" name="Text Box 23"/>
          <p:cNvSpPr txBox="1">
            <a:spLocks noChangeArrowheads="1"/>
          </p:cNvSpPr>
          <p:nvPr/>
        </p:nvSpPr>
        <p:spPr bwMode="auto">
          <a:xfrm>
            <a:off x="2255901" y="2590202"/>
            <a:ext cx="3185487" cy="369332"/>
          </a:xfrm>
          <a:prstGeom prst="rect">
            <a:avLst/>
          </a:prstGeom>
          <a:noFill/>
          <a:ln w="9525" algn="ctr">
            <a:noFill/>
            <a:miter lim="800000"/>
          </a:ln>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网络信息内容过滤技术的分类</a:t>
            </a:r>
          </a:p>
        </p:txBody>
      </p:sp>
      <p:sp>
        <p:nvSpPr>
          <p:cNvPr id="17" name="Text Box 24"/>
          <p:cNvSpPr txBox="1">
            <a:spLocks noChangeArrowheads="1"/>
          </p:cNvSpPr>
          <p:nvPr/>
        </p:nvSpPr>
        <p:spPr bwMode="gray">
          <a:xfrm>
            <a:off x="1166674" y="3176388"/>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a:solidFill>
                  <a:srgbClr val="F8F8F8"/>
                </a:solidFill>
                <a:latin typeface="微软雅黑" panose="020B0503020204020204" pitchFamily="34" charset="-122"/>
                <a:ea typeface="微软雅黑" panose="020B0503020204020204" pitchFamily="34" charset="-122"/>
              </a:rPr>
              <a:t>3</a:t>
            </a:r>
          </a:p>
        </p:txBody>
      </p:sp>
      <p:grpSp>
        <p:nvGrpSpPr>
          <p:cNvPr id="18" name="Group 25"/>
          <p:cNvGrpSpPr/>
          <p:nvPr/>
        </p:nvGrpSpPr>
        <p:grpSpPr bwMode="auto">
          <a:xfrm>
            <a:off x="957238" y="3678916"/>
            <a:ext cx="762000" cy="498872"/>
            <a:chOff x="3174" y="2656"/>
            <a:chExt cx="1549" cy="1351"/>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grpSpPr>
        <p:sp>
          <p:nvSpPr>
            <p:cNvPr id="29"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sp>
          <p:nvSpPr>
            <p:cNvPr id="30"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sp>
          <p:nvSpPr>
            <p:cNvPr id="31"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grpSp>
      <p:sp>
        <p:nvSpPr>
          <p:cNvPr id="19" name="Line 29"/>
          <p:cNvSpPr>
            <a:spLocks noChangeShapeType="1"/>
          </p:cNvSpPr>
          <p:nvPr/>
        </p:nvSpPr>
        <p:spPr bwMode="auto">
          <a:xfrm>
            <a:off x="1562075" y="4178180"/>
            <a:ext cx="48006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1350">
              <a:latin typeface="微软雅黑" panose="020B0503020204020204" pitchFamily="34" charset="-122"/>
              <a:ea typeface="微软雅黑" panose="020B0503020204020204" pitchFamily="34" charset="-122"/>
            </a:endParaRPr>
          </a:p>
        </p:txBody>
      </p:sp>
      <p:sp>
        <p:nvSpPr>
          <p:cNvPr id="20" name="Text Box 30"/>
          <p:cNvSpPr txBox="1">
            <a:spLocks noChangeArrowheads="1"/>
          </p:cNvSpPr>
          <p:nvPr/>
        </p:nvSpPr>
        <p:spPr bwMode="auto">
          <a:xfrm>
            <a:off x="2243456" y="3731702"/>
            <a:ext cx="3185487" cy="369332"/>
          </a:xfrm>
          <a:prstGeom prst="rect">
            <a:avLst/>
          </a:prstGeom>
          <a:noFill/>
          <a:ln w="9525" algn="ctr">
            <a:noFill/>
            <a:miter lim="800000"/>
          </a:ln>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网络信息内容过滤的一般步骤</a:t>
            </a:r>
            <a:endParaRPr lang="en-US" altLang="zh-CN"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 name="Text Box 31"/>
          <p:cNvSpPr txBox="1">
            <a:spLocks noChangeArrowheads="1"/>
          </p:cNvSpPr>
          <p:nvPr/>
        </p:nvSpPr>
        <p:spPr bwMode="gray">
          <a:xfrm>
            <a:off x="1166674" y="3751460"/>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a:solidFill>
                  <a:srgbClr val="F8F8F8"/>
                </a:solidFill>
                <a:latin typeface="微软雅黑" panose="020B0503020204020204" pitchFamily="34" charset="-122"/>
                <a:ea typeface="微软雅黑" panose="020B0503020204020204" pitchFamily="34" charset="-122"/>
              </a:rPr>
              <a:t>4</a:t>
            </a:r>
          </a:p>
        </p:txBody>
      </p:sp>
      <p:grpSp>
        <p:nvGrpSpPr>
          <p:cNvPr id="22" name="Group 25"/>
          <p:cNvGrpSpPr/>
          <p:nvPr/>
        </p:nvGrpSpPr>
        <p:grpSpPr bwMode="auto">
          <a:xfrm>
            <a:off x="960596" y="4239578"/>
            <a:ext cx="762000" cy="499225"/>
            <a:chOff x="3174" y="2656"/>
            <a:chExt cx="1549" cy="1351"/>
          </a:xfrm>
          <a:solidFill>
            <a:srgbClr val="31B5D6"/>
          </a:solidFill>
        </p:grpSpPr>
        <p:sp>
          <p:nvSpPr>
            <p:cNvPr id="26"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sp>
          <p:nvSpPr>
            <p:cNvPr id="27"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sp>
          <p:nvSpPr>
            <p:cNvPr id="28"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grpSp>
      <p:sp>
        <p:nvSpPr>
          <p:cNvPr id="23" name="Line 29"/>
          <p:cNvSpPr>
            <a:spLocks noChangeShapeType="1"/>
          </p:cNvSpPr>
          <p:nvPr/>
        </p:nvSpPr>
        <p:spPr bwMode="auto">
          <a:xfrm>
            <a:off x="1562075" y="4738487"/>
            <a:ext cx="48006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1350">
              <a:latin typeface="微软雅黑" panose="020B0503020204020204" pitchFamily="34" charset="-122"/>
              <a:ea typeface="微软雅黑" panose="020B0503020204020204" pitchFamily="34" charset="-122"/>
            </a:endParaRPr>
          </a:p>
        </p:txBody>
      </p:sp>
      <p:sp>
        <p:nvSpPr>
          <p:cNvPr id="24" name="Text Box 30"/>
          <p:cNvSpPr txBox="1">
            <a:spLocks noChangeArrowheads="1"/>
          </p:cNvSpPr>
          <p:nvPr/>
        </p:nvSpPr>
        <p:spPr bwMode="auto">
          <a:xfrm>
            <a:off x="2256077" y="4303727"/>
            <a:ext cx="2492990" cy="369332"/>
          </a:xfrm>
          <a:prstGeom prst="rect">
            <a:avLst/>
          </a:prstGeom>
          <a:noFill/>
          <a:ln w="9525" algn="ctr">
            <a:noFill/>
            <a:miter lim="800000"/>
          </a:ln>
        </p:spPr>
        <p:txBody>
          <a:bodyPr wrap="none">
            <a:spAutoFit/>
          </a:bodyPr>
          <a:lstStyle>
            <a:defPPr>
              <a:defRPr lang="zh-CN"/>
            </a:defPPr>
            <a:lvl1pPr>
              <a:defRPr sz="2400">
                <a:effectLst>
                  <a:outerShdw blurRad="38100" dist="38100" dir="2700000" algn="tl">
                    <a:srgbClr val="C0C0C0"/>
                  </a:outerShdw>
                </a:effectLst>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zh-CN" altLang="en-US" sz="1800" dirty="0">
                <a:latin typeface="微软雅黑" panose="020B0503020204020204" pitchFamily="34" charset="-122"/>
                <a:ea typeface="微软雅黑" panose="020B0503020204020204" pitchFamily="34" charset="-122"/>
              </a:rPr>
              <a:t>网络信息内容过滤模型</a:t>
            </a:r>
            <a:endParaRPr lang="en-US" altLang="zh-CN" sz="1800" dirty="0">
              <a:latin typeface="微软雅黑" panose="020B0503020204020204" pitchFamily="34" charset="-122"/>
              <a:ea typeface="微软雅黑" panose="020B0503020204020204" pitchFamily="34" charset="-122"/>
            </a:endParaRPr>
          </a:p>
        </p:txBody>
      </p:sp>
      <p:sp>
        <p:nvSpPr>
          <p:cNvPr id="25" name="Text Box 31"/>
          <p:cNvSpPr txBox="1">
            <a:spLocks noChangeArrowheads="1"/>
          </p:cNvSpPr>
          <p:nvPr/>
        </p:nvSpPr>
        <p:spPr bwMode="gray">
          <a:xfrm>
            <a:off x="1176199" y="4268906"/>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a:solidFill>
                  <a:srgbClr val="F8F8F8"/>
                </a:solidFill>
                <a:latin typeface="微软雅黑" panose="020B0503020204020204" pitchFamily="34" charset="-122"/>
                <a:ea typeface="微软雅黑" panose="020B0503020204020204" pitchFamily="34" charset="-122"/>
              </a:rPr>
              <a:t>5</a:t>
            </a:r>
          </a:p>
        </p:txBody>
      </p:sp>
      <p:sp>
        <p:nvSpPr>
          <p:cNvPr id="42" name="Text Box 30"/>
          <p:cNvSpPr txBox="1">
            <a:spLocks noChangeArrowheads="1"/>
          </p:cNvSpPr>
          <p:nvPr/>
        </p:nvSpPr>
        <p:spPr bwMode="auto">
          <a:xfrm>
            <a:off x="2243431" y="4849930"/>
            <a:ext cx="3185487" cy="369332"/>
          </a:xfrm>
          <a:prstGeom prst="rect">
            <a:avLst/>
          </a:prstGeom>
          <a:noFill/>
          <a:ln w="9525" algn="ctr">
            <a:noFill/>
            <a:miter lim="800000"/>
          </a:ln>
        </p:spPr>
        <p:txBody>
          <a:bodyPr wrap="none">
            <a:spAutoFit/>
          </a:bodyPr>
          <a:lstStyle>
            <a:defPPr>
              <a:defRPr lang="zh-CN"/>
            </a:defPPr>
            <a:lvl1pPr>
              <a:defRPr sz="2400">
                <a:effectLst>
                  <a:outerShdw blurRad="38100" dist="38100" dir="2700000" algn="tl">
                    <a:srgbClr val="C0C0C0"/>
                  </a:outerShdw>
                </a:effectLst>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zh-CN" altLang="en-US" sz="1800" dirty="0">
                <a:latin typeface="微软雅黑" panose="020B0503020204020204" pitchFamily="34" charset="-122"/>
                <a:ea typeface="微软雅黑" panose="020B0503020204020204" pitchFamily="34" charset="-122"/>
              </a:rPr>
              <a:t>网络信息内容过滤的主要方法</a:t>
            </a:r>
            <a:endParaRPr lang="en-US" altLang="zh-CN" sz="1800" dirty="0">
              <a:latin typeface="微软雅黑" panose="020B0503020204020204" pitchFamily="34" charset="-122"/>
              <a:ea typeface="微软雅黑" panose="020B0503020204020204" pitchFamily="34" charset="-122"/>
            </a:endParaRPr>
          </a:p>
        </p:txBody>
      </p:sp>
      <p:sp>
        <p:nvSpPr>
          <p:cNvPr id="3" name="Text Box 31"/>
          <p:cNvSpPr txBox="1">
            <a:spLocks noChangeArrowheads="1"/>
          </p:cNvSpPr>
          <p:nvPr/>
        </p:nvSpPr>
        <p:spPr bwMode="gray">
          <a:xfrm>
            <a:off x="1166674" y="512806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a:solidFill>
                  <a:srgbClr val="F8F8F8"/>
                </a:solidFill>
                <a:latin typeface="微软雅黑" panose="020B0503020204020204" pitchFamily="34" charset="-122"/>
                <a:ea typeface="微软雅黑" panose="020B0503020204020204" pitchFamily="34" charset="-122"/>
              </a:rPr>
              <a:t>5</a:t>
            </a:r>
          </a:p>
        </p:txBody>
      </p:sp>
      <p:grpSp>
        <p:nvGrpSpPr>
          <p:cNvPr id="6" name="Group 25"/>
          <p:cNvGrpSpPr/>
          <p:nvPr/>
        </p:nvGrpSpPr>
        <p:grpSpPr bwMode="auto">
          <a:xfrm>
            <a:off x="969143" y="4786198"/>
            <a:ext cx="762000" cy="498872"/>
            <a:chOff x="3174" y="2656"/>
            <a:chExt cx="1549" cy="1351"/>
          </a:xfrm>
          <a:solidFill>
            <a:schemeClr val="accent6">
              <a:lumMod val="75000"/>
            </a:schemeClr>
          </a:solidFill>
        </p:grpSpPr>
        <p:sp>
          <p:nvSpPr>
            <p:cNvPr id="12"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sp>
          <p:nvSpPr>
            <p:cNvPr id="43"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sp>
          <p:nvSpPr>
            <p:cNvPr id="44"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sz="1350">
                <a:latin typeface="微软雅黑" panose="020B0503020204020204" pitchFamily="34" charset="-122"/>
                <a:ea typeface="微软雅黑" panose="020B0503020204020204" pitchFamily="34" charset="-122"/>
              </a:endParaRPr>
            </a:p>
          </p:txBody>
        </p:sp>
      </p:grpSp>
      <p:sp>
        <p:nvSpPr>
          <p:cNvPr id="45" name="Text Box 31"/>
          <p:cNvSpPr txBox="1">
            <a:spLocks noChangeArrowheads="1"/>
          </p:cNvSpPr>
          <p:nvPr/>
        </p:nvSpPr>
        <p:spPr bwMode="gray">
          <a:xfrm>
            <a:off x="1165245" y="484993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a:solidFill>
                  <a:srgbClr val="F8F8F8"/>
                </a:solidFill>
                <a:latin typeface="微软雅黑" panose="020B0503020204020204" pitchFamily="34" charset="-122"/>
                <a:ea typeface="微软雅黑" panose="020B0503020204020204" pitchFamily="34" charset="-122"/>
              </a:rPr>
              <a:t>6</a:t>
            </a:r>
          </a:p>
        </p:txBody>
      </p:sp>
      <p:sp>
        <p:nvSpPr>
          <p:cNvPr id="46" name="Line 29"/>
          <p:cNvSpPr>
            <a:spLocks noChangeShapeType="1"/>
          </p:cNvSpPr>
          <p:nvPr/>
        </p:nvSpPr>
        <p:spPr bwMode="auto">
          <a:xfrm>
            <a:off x="1562075" y="5301415"/>
            <a:ext cx="48006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1350">
              <a:latin typeface="微软雅黑" panose="020B0503020204020204" pitchFamily="34" charset="-122"/>
              <a:ea typeface="微软雅黑" panose="020B0503020204020204" pitchFamily="34" charset="-122"/>
            </a:endParaRPr>
          </a:p>
        </p:txBody>
      </p:sp>
      <p:sp>
        <p:nvSpPr>
          <p:cNvPr id="47" name="Text Box 30"/>
          <p:cNvSpPr txBox="1">
            <a:spLocks noChangeArrowheads="1"/>
          </p:cNvSpPr>
          <p:nvPr/>
        </p:nvSpPr>
        <p:spPr bwMode="auto">
          <a:xfrm>
            <a:off x="2256077" y="3137468"/>
            <a:ext cx="2492990" cy="369332"/>
          </a:xfrm>
          <a:prstGeom prst="rect">
            <a:avLst/>
          </a:prstGeom>
          <a:noFill/>
          <a:ln w="9525" algn="ctr">
            <a:noFill/>
            <a:miter lim="800000"/>
          </a:ln>
        </p:spPr>
        <p:txBody>
          <a:bodyPr wrap="none">
            <a:spAutoFit/>
          </a:bodyPr>
          <a:lstStyle>
            <a:defPPr>
              <a:defRPr lang="zh-CN"/>
            </a:defPPr>
            <a:lvl1pPr>
              <a:defRPr sz="2400">
                <a:effectLst>
                  <a:outerShdw blurRad="38100" dist="38100" dir="2700000" algn="tl">
                    <a:srgbClr val="C0C0C0"/>
                  </a:outerShdw>
                </a:effectLst>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zh-CN" altLang="en-US" sz="1800" dirty="0">
                <a:latin typeface="微软雅黑" panose="020B0503020204020204" pitchFamily="34" charset="-122"/>
                <a:ea typeface="微软雅黑" panose="020B0503020204020204" pitchFamily="34" charset="-122"/>
              </a:rPr>
              <a:t>网络信息内容分级审查</a:t>
            </a:r>
            <a:endParaRPr lang="en-US" altLang="zh-CN" sz="18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B8A2BE66-3A1D-4F69-92F9-8180C3DFAFD8}" type="slidenum">
              <a:rPr lang="zh-CN" altLang="zh-CN" smtClean="0"/>
              <a:t>2</a:t>
            </a:fld>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304079"/>
            <a:ext cx="7886700" cy="4351338"/>
          </a:xfrm>
        </p:spPr>
        <p:txBody>
          <a:bodyPr>
            <a:normAutofit/>
          </a:bodyPr>
          <a:lstStyle/>
          <a:p>
            <a:r>
              <a:rPr lang="zh-CN" altLang="en-US" dirty="0"/>
              <a:t>应用层阻塞技术</a:t>
            </a:r>
            <a:endParaRPr lang="en-US" altLang="zh-CN" dirty="0"/>
          </a:p>
          <a:p>
            <a:pPr lvl="1"/>
            <a:r>
              <a:rPr lang="en-US" altLang="zh-CN" b="1" dirty="0"/>
              <a:t>URL</a:t>
            </a:r>
            <a:r>
              <a:rPr lang="zh-CN" altLang="en-US" b="1" dirty="0"/>
              <a:t>阻塞</a:t>
            </a:r>
            <a:endParaRPr lang="en-US" altLang="zh-CN" b="1" dirty="0"/>
          </a:p>
          <a:p>
            <a:pPr lvl="2"/>
            <a:r>
              <a:rPr lang="zh-CN" altLang="en-US" dirty="0"/>
              <a:t>制定不能访问</a:t>
            </a:r>
            <a:r>
              <a:rPr lang="en-US" altLang="zh-CN" dirty="0"/>
              <a:t>URL</a:t>
            </a:r>
            <a:r>
              <a:rPr lang="zh-CN" altLang="en-US" dirty="0"/>
              <a:t>地址，以黑名单的形式存放在代理服务器或应用层网关中。在进行</a:t>
            </a:r>
            <a:r>
              <a:rPr lang="en-US" altLang="zh-CN" dirty="0"/>
              <a:t>HTTP</a:t>
            </a:r>
            <a:r>
              <a:rPr lang="zh-CN" altLang="en-US" dirty="0"/>
              <a:t>请求的时候，代理服务器或应用层网关会对</a:t>
            </a:r>
            <a:r>
              <a:rPr lang="en-US" altLang="zh-CN" dirty="0"/>
              <a:t>URL</a:t>
            </a:r>
            <a:r>
              <a:rPr lang="zh-CN" altLang="en-US" dirty="0"/>
              <a:t>进行审查，如果在黑名单中将予以阻塞</a:t>
            </a:r>
            <a:endParaRPr lang="en-US" altLang="zh-CN" dirty="0"/>
          </a:p>
          <a:p>
            <a:pPr lvl="1"/>
            <a:r>
              <a:rPr lang="zh-CN" altLang="en-US" b="1" dirty="0"/>
              <a:t>关键字审查</a:t>
            </a:r>
            <a:endParaRPr lang="en-US" altLang="zh-CN" b="1" dirty="0"/>
          </a:p>
          <a:p>
            <a:pPr lvl="2"/>
            <a:r>
              <a:rPr lang="zh-CN" altLang="en-US" dirty="0"/>
              <a:t>在互联网出口网关处收集信息，过滤、嗅探制定的关键字，针对包含关键字的通信过程进行阻断（缺点“黑</a:t>
            </a:r>
            <a:r>
              <a:rPr lang="zh-CN" altLang="en-US" dirty="0">
                <a:solidFill>
                  <a:srgbClr val="FF0000"/>
                </a:solidFill>
              </a:rPr>
              <a:t>夜总会</a:t>
            </a:r>
            <a:r>
              <a:rPr lang="zh-CN" altLang="en-US" dirty="0"/>
              <a:t>过去”）</a:t>
            </a:r>
            <a:endParaRPr lang="en-US" altLang="zh-CN" dirty="0"/>
          </a:p>
          <a:p>
            <a:pPr lvl="2"/>
            <a:r>
              <a:rPr lang="en-US" altLang="zh-CN" dirty="0"/>
              <a:t>HTTP</a:t>
            </a:r>
            <a:r>
              <a:rPr lang="zh-CN" altLang="en-US" dirty="0"/>
              <a:t>报文头部关键词</a:t>
            </a:r>
            <a:endParaRPr lang="en-US" altLang="zh-CN" dirty="0"/>
          </a:p>
          <a:p>
            <a:pPr lvl="2"/>
            <a:r>
              <a:rPr lang="zh-CN" altLang="en-US" dirty="0"/>
              <a:t>数据流内文关键词</a:t>
            </a:r>
            <a:endParaRPr lang="en-US" altLang="zh-CN" dirty="0"/>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20</a:t>
            </a:fld>
            <a:endParaRPr lang="zh-CN" altLang="zh-CN"/>
          </a:p>
        </p:txBody>
      </p:sp>
    </p:spTree>
    <p:extLst>
      <p:ext uri="{BB962C8B-B14F-4D97-AF65-F5344CB8AC3E}">
        <p14:creationId xmlns:p14="http://schemas.microsoft.com/office/powerpoint/2010/main" val="1944270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latin typeface="Arial" pitchFamily="34" charset="0"/>
                <a:cs typeface="Arial" pitchFamily="34" charset="0"/>
              </a:rPr>
              <a:t>应用层阻塞技术的部署方式</a:t>
            </a:r>
            <a:endParaRPr lang="en-US" altLang="zh-CN" dirty="0">
              <a:latin typeface="Arial" pitchFamily="34" charset="0"/>
              <a:cs typeface="Arial" pitchFamily="34" charset="0"/>
            </a:endParaRPr>
          </a:p>
          <a:p>
            <a:pPr lvl="1"/>
            <a:r>
              <a:rPr lang="zh-CN" altLang="en-US" b="1" dirty="0">
                <a:latin typeface="Arial" pitchFamily="34" charset="0"/>
                <a:cs typeface="Arial" pitchFamily="34" charset="0"/>
              </a:rPr>
              <a:t>旁路式（</a:t>
            </a:r>
            <a:r>
              <a:rPr lang="en-US" altLang="zh-CN" b="1" dirty="0" err="1">
                <a:latin typeface="Arial" pitchFamily="34" charset="0"/>
                <a:cs typeface="Arial" pitchFamily="34" charset="0"/>
              </a:rPr>
              <a:t>Passby</a:t>
            </a:r>
            <a:r>
              <a:rPr lang="zh-CN" altLang="en-US" b="1" dirty="0">
                <a:latin typeface="Arial" pitchFamily="34" charset="0"/>
                <a:cs typeface="Arial" pitchFamily="34" charset="0"/>
              </a:rPr>
              <a:t>）</a:t>
            </a:r>
            <a:endParaRPr lang="en-US" altLang="zh-CN" b="1" dirty="0">
              <a:latin typeface="Arial" pitchFamily="34" charset="0"/>
              <a:cs typeface="Arial" pitchFamily="34" charset="0"/>
            </a:endParaRPr>
          </a:p>
          <a:p>
            <a:pPr lvl="2"/>
            <a:r>
              <a:rPr lang="zh-CN" altLang="en-US" dirty="0">
                <a:latin typeface="Arial" pitchFamily="34" charset="0"/>
                <a:cs typeface="Arial" pitchFamily="34" charset="0"/>
              </a:rPr>
              <a:t>监听网络上所有信息，并有选择的对基于</a:t>
            </a:r>
            <a:r>
              <a:rPr lang="en-US" altLang="zh-CN" dirty="0">
                <a:latin typeface="Arial" pitchFamily="34" charset="0"/>
                <a:cs typeface="Arial" pitchFamily="34" charset="0"/>
              </a:rPr>
              <a:t>TCP</a:t>
            </a:r>
            <a:r>
              <a:rPr lang="zh-CN" altLang="en-US" dirty="0">
                <a:latin typeface="Arial" pitchFamily="34" charset="0"/>
                <a:cs typeface="Arial" pitchFamily="34" charset="0"/>
              </a:rPr>
              <a:t>的连接（如</a:t>
            </a:r>
            <a:r>
              <a:rPr lang="en-US" altLang="zh-CN" dirty="0">
                <a:latin typeface="Arial" pitchFamily="34" charset="0"/>
                <a:cs typeface="Arial" pitchFamily="34" charset="0"/>
              </a:rPr>
              <a:t>HTTP/HTTPS/FTP/TELNET/POP3/SMTP</a:t>
            </a:r>
            <a:r>
              <a:rPr lang="zh-CN" altLang="en-US" dirty="0">
                <a:latin typeface="Arial" pitchFamily="34" charset="0"/>
                <a:cs typeface="Arial" pitchFamily="34" charset="0"/>
              </a:rPr>
              <a:t>等）进行阻断</a:t>
            </a:r>
            <a:endParaRPr lang="en-US" altLang="zh-CN" dirty="0">
              <a:latin typeface="Arial" pitchFamily="34" charset="0"/>
              <a:cs typeface="Arial" pitchFamily="34" charset="0"/>
            </a:endParaRPr>
          </a:p>
          <a:p>
            <a:pPr lvl="2"/>
            <a:r>
              <a:rPr lang="zh-CN" altLang="en-US" dirty="0">
                <a:latin typeface="Arial" pitchFamily="34" charset="0"/>
                <a:cs typeface="Arial" pitchFamily="34" charset="0"/>
              </a:rPr>
              <a:t>旁路式过滤的原理基于</a:t>
            </a:r>
            <a:r>
              <a:rPr lang="en-US" altLang="zh-CN" dirty="0">
                <a:latin typeface="Arial" pitchFamily="34" charset="0"/>
                <a:cs typeface="Arial" pitchFamily="34" charset="0"/>
              </a:rPr>
              <a:t>TCP</a:t>
            </a:r>
            <a:r>
              <a:rPr lang="zh-CN" altLang="en-US" dirty="0">
                <a:latin typeface="Arial" pitchFamily="34" charset="0"/>
                <a:cs typeface="Arial" pitchFamily="34" charset="0"/>
              </a:rPr>
              <a:t>的连接性：跟踪所有</a:t>
            </a:r>
            <a:r>
              <a:rPr lang="en-US" altLang="zh-CN" dirty="0">
                <a:latin typeface="Arial" pitchFamily="34" charset="0"/>
                <a:cs typeface="Arial" pitchFamily="34" charset="0"/>
              </a:rPr>
              <a:t>TCP</a:t>
            </a:r>
            <a:r>
              <a:rPr lang="zh-CN" altLang="en-US" dirty="0">
                <a:latin typeface="Arial" pitchFamily="34" charset="0"/>
                <a:cs typeface="Arial" pitchFamily="34" charset="0"/>
              </a:rPr>
              <a:t>连接，阻断时以服务器身份向客户端发送</a:t>
            </a:r>
            <a:r>
              <a:rPr lang="en-US" altLang="zh-CN" dirty="0">
                <a:latin typeface="Arial" pitchFamily="34" charset="0"/>
                <a:cs typeface="Arial" pitchFamily="34" charset="0"/>
              </a:rPr>
              <a:t>HTTP ACK PSH FIN</a:t>
            </a:r>
            <a:r>
              <a:rPr lang="zh-CN" altLang="en-US" dirty="0">
                <a:latin typeface="Arial" pitchFamily="34" charset="0"/>
                <a:cs typeface="Arial" pitchFamily="34" charset="0"/>
              </a:rPr>
              <a:t>，同时以客户端身份向服务器发送</a:t>
            </a:r>
            <a:r>
              <a:rPr lang="en-US" altLang="zh-CN" dirty="0">
                <a:latin typeface="Arial" pitchFamily="34" charset="0"/>
                <a:cs typeface="Arial" pitchFamily="34" charset="0"/>
              </a:rPr>
              <a:t>HTTP RST</a:t>
            </a:r>
            <a:r>
              <a:rPr lang="zh-CN" altLang="en-US" dirty="0">
                <a:latin typeface="Arial" pitchFamily="34" charset="0"/>
                <a:cs typeface="Arial" pitchFamily="34" charset="0"/>
              </a:rPr>
              <a:t>。</a:t>
            </a:r>
            <a:endParaRPr lang="en-US" altLang="zh-CN" dirty="0">
              <a:latin typeface="Arial" pitchFamily="34" charset="0"/>
              <a:cs typeface="Arial" pitchFamily="34" charset="0"/>
            </a:endParaRPr>
          </a:p>
          <a:p>
            <a:pPr lvl="1"/>
            <a:r>
              <a:rPr lang="zh-CN" altLang="en-US" b="1" dirty="0">
                <a:latin typeface="Arial" pitchFamily="34" charset="0"/>
                <a:cs typeface="Arial" pitchFamily="34" charset="0"/>
              </a:rPr>
              <a:t>穿透式（</a:t>
            </a:r>
            <a:r>
              <a:rPr lang="en-US" altLang="zh-CN" b="1" dirty="0" err="1">
                <a:latin typeface="Arial" pitchFamily="34" charset="0"/>
                <a:cs typeface="Arial" pitchFamily="34" charset="0"/>
              </a:rPr>
              <a:t>Passthrough</a:t>
            </a:r>
            <a:r>
              <a:rPr lang="zh-CN" altLang="en-US" b="1" dirty="0">
                <a:latin typeface="Arial" pitchFamily="34" charset="0"/>
                <a:cs typeface="Arial" pitchFamily="34" charset="0"/>
              </a:rPr>
              <a:t>）</a:t>
            </a:r>
            <a:endParaRPr lang="en-US" altLang="zh-CN" b="1" dirty="0">
              <a:latin typeface="Arial" pitchFamily="34" charset="0"/>
              <a:cs typeface="Arial" pitchFamily="34" charset="0"/>
            </a:endParaRPr>
          </a:p>
          <a:p>
            <a:pPr lvl="2"/>
            <a:r>
              <a:rPr lang="zh-CN" altLang="en-US" dirty="0">
                <a:latin typeface="Arial" pitchFamily="34" charset="0"/>
                <a:cs typeface="Arial" pitchFamily="34" charset="0"/>
              </a:rPr>
              <a:t>依赖于代理服务器或应用层网关，直接禁止通信过程</a:t>
            </a:r>
            <a:endParaRPr lang="en-US" altLang="zh-CN" dirty="0">
              <a:latin typeface="Arial" pitchFamily="34" charset="0"/>
              <a:cs typeface="Arial" pitchFamily="34" charset="0"/>
            </a:endParaRPr>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21</a:t>
            </a:fld>
            <a:endParaRPr lang="zh-CN" altLang="zh-CN"/>
          </a:p>
        </p:txBody>
      </p:sp>
    </p:spTree>
    <p:extLst>
      <p:ext uri="{BB962C8B-B14F-4D97-AF65-F5344CB8AC3E}">
        <p14:creationId xmlns:p14="http://schemas.microsoft.com/office/powerpoint/2010/main" val="3481731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内容占位符 2"/>
          <p:cNvSpPr>
            <a:spLocks noGrp="1"/>
          </p:cNvSpPr>
          <p:nvPr>
            <p:ph idx="1"/>
          </p:nvPr>
        </p:nvSpPr>
        <p:spPr>
          <a:xfrm>
            <a:off x="628650" y="2226469"/>
            <a:ext cx="8014607" cy="3263504"/>
          </a:xfrm>
        </p:spPr>
        <p:txBody>
          <a:bodyPr>
            <a:normAutofit fontScale="92500" lnSpcReduction="20000"/>
          </a:bodyPr>
          <a:lstStyle/>
          <a:p>
            <a:r>
              <a:rPr lang="zh-CN" altLang="en-US" dirty="0"/>
              <a:t>最典型的例子：</a:t>
            </a:r>
            <a:r>
              <a:rPr lang="en-US" altLang="zh-CN" dirty="0"/>
              <a:t>GFW</a:t>
            </a:r>
          </a:p>
          <a:p>
            <a:pPr lvl="1"/>
            <a:r>
              <a:rPr lang="en-US" altLang="zh-CN" dirty="0"/>
              <a:t>Great Firewall</a:t>
            </a:r>
            <a:r>
              <a:rPr lang="zh-CN" altLang="en-US" dirty="0"/>
              <a:t>，防火长城，也称“中国防火墙”或“中国国家防火墙”，指中华人民共和国政府在其管辖互联网内部建立的多套网络审查系统的总称，包括金盾系统和相关行政审查系统。</a:t>
            </a:r>
            <a:endParaRPr lang="en-US" altLang="zh-CN" dirty="0"/>
          </a:p>
          <a:p>
            <a:pPr lvl="1"/>
            <a:r>
              <a:rPr lang="zh-CN" altLang="en-US" dirty="0"/>
              <a:t>一般所说的</a:t>
            </a:r>
            <a:r>
              <a:rPr lang="en-US" altLang="zh-CN" dirty="0"/>
              <a:t>GFW</a:t>
            </a:r>
            <a:r>
              <a:rPr lang="zh-CN" altLang="en-US" dirty="0"/>
              <a:t>，主要指公共网络监控系统，尤其是指对境外涉及敏感内容的网站、</a:t>
            </a:r>
            <a:r>
              <a:rPr lang="en-US" altLang="zh-CN" dirty="0"/>
              <a:t>IP</a:t>
            </a:r>
            <a:r>
              <a:rPr lang="zh-CN" altLang="en-US" dirty="0"/>
              <a:t>地址、关键词、网址等的过滤。</a:t>
            </a:r>
            <a:endParaRPr lang="en-US" altLang="zh-CN" dirty="0"/>
          </a:p>
          <a:p>
            <a:pPr lvl="1"/>
            <a:r>
              <a:rPr lang="zh-CN" altLang="en-US" dirty="0"/>
              <a:t>国家防火墙并非中国的专利。实际上，美国也有国家网络监控系统，对进出美国的每一封电子邮件进行内容扫描。不同的是，中国的国家防火墙会直接切断一些敏感连接，而美国的国家防火墙则只是做数据监控记录。</a:t>
            </a:r>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22</a:t>
            </a:fld>
            <a:endParaRPr lang="zh-CN" altLang="zh-CN"/>
          </a:p>
        </p:txBody>
      </p:sp>
    </p:spTree>
    <p:extLst>
      <p:ext uri="{BB962C8B-B14F-4D97-AF65-F5344CB8AC3E}">
        <p14:creationId xmlns:p14="http://schemas.microsoft.com/office/powerpoint/2010/main" val="3293811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GFW</a:t>
            </a:r>
            <a:r>
              <a:rPr lang="zh-CN" altLang="en-US" dirty="0"/>
              <a:t>的主要技术</a:t>
            </a:r>
            <a:endParaRPr lang="en-US" altLang="zh-CN" dirty="0"/>
          </a:p>
          <a:p>
            <a:pPr lvl="1"/>
            <a:r>
              <a:rPr lang="zh-CN" altLang="en-US" dirty="0"/>
              <a:t>域名劫持</a:t>
            </a:r>
            <a:endParaRPr lang="en-US" altLang="zh-CN" dirty="0"/>
          </a:p>
          <a:p>
            <a:pPr lvl="1"/>
            <a:r>
              <a:rPr lang="en-US" altLang="zh-CN" dirty="0"/>
              <a:t>IP</a:t>
            </a:r>
            <a:r>
              <a:rPr lang="zh-CN" altLang="en-US" dirty="0"/>
              <a:t>封锁</a:t>
            </a:r>
          </a:p>
          <a:p>
            <a:pPr lvl="1"/>
            <a:r>
              <a:rPr lang="zh-CN" altLang="en-US" dirty="0"/>
              <a:t>关键字过滤阻断</a:t>
            </a:r>
          </a:p>
          <a:p>
            <a:pPr lvl="1"/>
            <a:r>
              <a:rPr lang="en-US" altLang="zh-CN" dirty="0"/>
              <a:t>HTTPS</a:t>
            </a:r>
            <a:r>
              <a:rPr lang="zh-CN" altLang="en-US" dirty="0"/>
              <a:t>证书过滤</a:t>
            </a:r>
          </a:p>
          <a:p>
            <a:pPr lvl="1"/>
            <a:r>
              <a:rPr lang="zh-CN" altLang="en-US" dirty="0"/>
              <a:t>对破网软件的反制</a:t>
            </a:r>
          </a:p>
        </p:txBody>
      </p:sp>
      <p:sp>
        <p:nvSpPr>
          <p:cNvPr id="5" name="灯片编号占位符 4"/>
          <p:cNvSpPr>
            <a:spLocks noGrp="1"/>
          </p:cNvSpPr>
          <p:nvPr>
            <p:ph type="sldNum" sz="quarter" idx="12"/>
          </p:nvPr>
        </p:nvSpPr>
        <p:spPr/>
        <p:txBody>
          <a:bodyPr/>
          <a:lstStyle/>
          <a:p>
            <a:pPr>
              <a:defRPr/>
            </a:pPr>
            <a:fld id="{54D9912E-CD21-4B76-91AB-8AF6576DF20D}" type="slidenum">
              <a:rPr lang="zh-CN" altLang="zh-CN" smtClean="0"/>
              <a:t>23</a:t>
            </a:fld>
            <a:endParaRPr lang="zh-CN" altLang="zh-CN"/>
          </a:p>
        </p:txBody>
      </p:sp>
    </p:spTree>
    <p:extLst>
      <p:ext uri="{BB962C8B-B14F-4D97-AF65-F5344CB8AC3E}">
        <p14:creationId xmlns:p14="http://schemas.microsoft.com/office/powerpoint/2010/main" val="2568240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637" y="1044487"/>
            <a:ext cx="8698352" cy="4769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7500938" y="5679281"/>
            <a:ext cx="1409700" cy="200025"/>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825" dirty="0" err="1">
                <a:solidFill>
                  <a:schemeClr val="tx1">
                    <a:tint val="75000"/>
                  </a:schemeClr>
                </a:solidFill>
              </a:rPr>
              <a:t>Jasmine.More</a:t>
            </a:r>
            <a:endParaRPr lang="zh-CN" altLang="en-US" sz="825" dirty="0">
              <a:solidFill>
                <a:schemeClr val="tx1">
                  <a:tint val="75000"/>
                </a:schemeClr>
              </a:solidFill>
            </a:endParaRPr>
          </a:p>
        </p:txBody>
      </p:sp>
      <p:sp>
        <p:nvSpPr>
          <p:cNvPr id="4" name="副标题 4"/>
          <p:cNvSpPr txBox="1"/>
          <p:nvPr/>
        </p:nvSpPr>
        <p:spPr bwMode="auto">
          <a:xfrm>
            <a:off x="1320554" y="2588550"/>
            <a:ext cx="6962299" cy="1942624"/>
          </a:xfrm>
          <a:prstGeom prst="rect">
            <a:avLst/>
          </a:prstGeom>
          <a:noFill/>
          <a:ln w="9525">
            <a:noFill/>
            <a:miter lim="800000"/>
          </a:ln>
        </p:spPr>
        <p:txBody>
          <a:bodyPr/>
          <a:lstStyle/>
          <a:p>
            <a:r>
              <a:rPr lang="en-US" altLang="zh-CN" sz="33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4.3 </a:t>
            </a:r>
            <a:r>
              <a:rPr lang="zh-CN" altLang="en-US" sz="33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网络信息内容分级审查</a:t>
            </a: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24</a:t>
            </a:fld>
            <a:endParaRPr lang="zh-CN"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内容分级审查</a:t>
            </a:r>
          </a:p>
        </p:txBody>
      </p:sp>
      <p:sp>
        <p:nvSpPr>
          <p:cNvPr id="3" name="内容占位符 2"/>
          <p:cNvSpPr>
            <a:spLocks noGrp="1"/>
          </p:cNvSpPr>
          <p:nvPr>
            <p:ph idx="1"/>
          </p:nvPr>
        </p:nvSpPr>
        <p:spPr/>
        <p:txBody>
          <a:bodyPr/>
          <a:lstStyle/>
          <a:p>
            <a:r>
              <a:rPr lang="zh-CN" altLang="en-US" dirty="0"/>
              <a:t>内容安全分级审查是一种</a:t>
            </a:r>
            <a:r>
              <a:rPr lang="zh-CN" altLang="en-US" dirty="0">
                <a:solidFill>
                  <a:srgbClr val="FF0000"/>
                </a:solidFill>
              </a:rPr>
              <a:t>主动</a:t>
            </a:r>
            <a:r>
              <a:rPr lang="zh-CN" altLang="en-US" dirty="0"/>
              <a:t>的安全技术。</a:t>
            </a:r>
            <a:endParaRPr lang="en-US" altLang="zh-CN" dirty="0"/>
          </a:p>
          <a:p>
            <a:r>
              <a:rPr lang="zh-CN" altLang="en-US" dirty="0"/>
              <a:t>旨在内容发布前，在内容中</a:t>
            </a:r>
            <a:r>
              <a:rPr lang="zh-CN" altLang="en-US" dirty="0">
                <a:solidFill>
                  <a:srgbClr val="FF0000"/>
                </a:solidFill>
              </a:rPr>
              <a:t>嵌入分级标识</a:t>
            </a:r>
            <a:r>
              <a:rPr lang="zh-CN" altLang="en-US" dirty="0"/>
              <a:t>，随后的各种审查措施基于分级标识进行。</a:t>
            </a:r>
            <a:endParaRPr lang="en-US" altLang="zh-CN" dirty="0"/>
          </a:p>
          <a:p>
            <a:r>
              <a:rPr lang="zh-CN" altLang="en-US" dirty="0"/>
              <a:t>这种监管技术可以对信息提供的过程（信源、信息服务和信息的中转等环节）实施主动的审查，以避免不必要的信息及不良信息的传播，通过监管来净化网络环境。</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25</a:t>
            </a:fld>
            <a:endParaRPr lang="zh-CN" altLang="zh-CN"/>
          </a:p>
        </p:txBody>
      </p:sp>
    </p:spTree>
    <p:extLst>
      <p:ext uri="{BB962C8B-B14F-4D97-AF65-F5344CB8AC3E}">
        <p14:creationId xmlns:p14="http://schemas.microsoft.com/office/powerpoint/2010/main" val="2375985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内容安全分级审查的模型</a:t>
            </a:r>
          </a:p>
        </p:txBody>
      </p:sp>
      <p:sp>
        <p:nvSpPr>
          <p:cNvPr id="3" name="灯片编号占位符 2"/>
          <p:cNvSpPr>
            <a:spLocks noGrp="1"/>
          </p:cNvSpPr>
          <p:nvPr>
            <p:ph type="sldNum" sz="quarter" idx="12"/>
          </p:nvPr>
        </p:nvSpPr>
        <p:spPr/>
        <p:txBody>
          <a:bodyPr/>
          <a:lstStyle/>
          <a:p>
            <a:pPr>
              <a:defRPr/>
            </a:pPr>
            <a:fld id="{54D9912E-CD21-4B76-91AB-8AF6576DF20D}" type="slidenum">
              <a:rPr lang="zh-CN" altLang="zh-CN" smtClean="0"/>
              <a:t>26</a:t>
            </a:fld>
            <a:endParaRPr lang="zh-CN" altLang="zh-CN"/>
          </a:p>
        </p:txBody>
      </p:sp>
      <p:grpSp>
        <p:nvGrpSpPr>
          <p:cNvPr id="20" name="组合 19"/>
          <p:cNvGrpSpPr/>
          <p:nvPr/>
        </p:nvGrpSpPr>
        <p:grpSpPr>
          <a:xfrm>
            <a:off x="431801" y="2240534"/>
            <a:ext cx="8280400" cy="3564731"/>
            <a:chOff x="539750" y="1484313"/>
            <a:chExt cx="8280400" cy="4752975"/>
          </a:xfrm>
        </p:grpSpPr>
        <p:sp>
          <p:nvSpPr>
            <p:cNvPr id="21" name="Oval 9"/>
            <p:cNvSpPr>
              <a:spLocks noChangeArrowheads="1"/>
            </p:cNvSpPr>
            <p:nvPr/>
          </p:nvSpPr>
          <p:spPr bwMode="auto">
            <a:xfrm>
              <a:off x="3348038" y="1557338"/>
              <a:ext cx="2663825" cy="1150937"/>
            </a:xfrm>
            <a:prstGeom prst="ellipse">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a:defRPr/>
              </a:pPr>
              <a:r>
                <a:rPr lang="zh-CN" altLang="en-US" sz="2100" kern="0">
                  <a:solidFill>
                    <a:srgbClr val="000099"/>
                  </a:solidFill>
                  <a:ea typeface="华文中宋" pitchFamily="2" charset="-122"/>
                </a:rPr>
                <a:t>过滤中心</a:t>
              </a:r>
            </a:p>
          </p:txBody>
        </p:sp>
        <p:sp>
          <p:nvSpPr>
            <p:cNvPr id="22" name="AutoShape 11"/>
            <p:cNvSpPr>
              <a:spLocks noChangeArrowheads="1"/>
            </p:cNvSpPr>
            <p:nvPr/>
          </p:nvSpPr>
          <p:spPr bwMode="auto">
            <a:xfrm>
              <a:off x="539750" y="1484313"/>
              <a:ext cx="1584325" cy="1296987"/>
            </a:xfrm>
            <a:prstGeom prst="roundRect">
              <a:avLst>
                <a:gd name="adj" fmla="val 16667"/>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a:defRPr/>
              </a:pPr>
              <a:r>
                <a:rPr lang="zh-CN" altLang="en-US" sz="2100" kern="0">
                  <a:solidFill>
                    <a:srgbClr val="000099"/>
                  </a:solidFill>
                  <a:ea typeface="华文中宋" pitchFamily="2" charset="-122"/>
                </a:rPr>
                <a:t>信息源</a:t>
              </a:r>
            </a:p>
          </p:txBody>
        </p:sp>
        <p:sp>
          <p:nvSpPr>
            <p:cNvPr id="23" name="AutoShape 12"/>
            <p:cNvSpPr>
              <a:spLocks noChangeArrowheads="1"/>
            </p:cNvSpPr>
            <p:nvPr/>
          </p:nvSpPr>
          <p:spPr bwMode="auto">
            <a:xfrm>
              <a:off x="539750" y="5157788"/>
              <a:ext cx="1727200" cy="1079500"/>
            </a:xfrm>
            <a:prstGeom prst="roundRect">
              <a:avLst>
                <a:gd name="adj" fmla="val 16667"/>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a:defRPr/>
              </a:pPr>
              <a:r>
                <a:rPr lang="zh-CN" altLang="en-US" sz="2100" kern="0">
                  <a:solidFill>
                    <a:srgbClr val="000099"/>
                  </a:solidFill>
                  <a:ea typeface="华文中宋" pitchFamily="2" charset="-122"/>
                </a:rPr>
                <a:t>信息</a:t>
              </a:r>
            </a:p>
            <a:p>
              <a:pPr algn="ctr" defTabSz="685800">
                <a:defRPr/>
              </a:pPr>
              <a:r>
                <a:rPr lang="zh-CN" altLang="en-US" sz="2100" kern="0">
                  <a:solidFill>
                    <a:srgbClr val="000099"/>
                  </a:solidFill>
                  <a:ea typeface="华文中宋" pitchFamily="2" charset="-122"/>
                </a:rPr>
                <a:t>发布者</a:t>
              </a:r>
            </a:p>
          </p:txBody>
        </p:sp>
        <p:sp>
          <p:nvSpPr>
            <p:cNvPr id="24" name="AutoShape 13"/>
            <p:cNvSpPr>
              <a:spLocks noChangeArrowheads="1"/>
            </p:cNvSpPr>
            <p:nvPr/>
          </p:nvSpPr>
          <p:spPr bwMode="auto">
            <a:xfrm>
              <a:off x="7019925" y="1484313"/>
              <a:ext cx="1800225" cy="1296987"/>
            </a:xfrm>
            <a:prstGeom prst="roundRect">
              <a:avLst>
                <a:gd name="adj" fmla="val 16667"/>
              </a:avLst>
            </a:prstGeom>
            <a:solidFill>
              <a:srgbClr val="AFBF39"/>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a:defRPr/>
              </a:pPr>
              <a:r>
                <a:rPr lang="zh-CN" altLang="en-US" sz="2100" kern="0">
                  <a:solidFill>
                    <a:srgbClr val="000099"/>
                  </a:solidFill>
                  <a:ea typeface="华文中宋" pitchFamily="2" charset="-122"/>
                </a:rPr>
                <a:t>信息受众</a:t>
              </a:r>
            </a:p>
          </p:txBody>
        </p:sp>
        <p:sp>
          <p:nvSpPr>
            <p:cNvPr id="25" name="Oval 14"/>
            <p:cNvSpPr>
              <a:spLocks noChangeArrowheads="1"/>
            </p:cNvSpPr>
            <p:nvPr/>
          </p:nvSpPr>
          <p:spPr bwMode="auto">
            <a:xfrm>
              <a:off x="3419475" y="4005263"/>
              <a:ext cx="2663825" cy="1150937"/>
            </a:xfrm>
            <a:prstGeom prst="ellipse">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a:defRPr/>
              </a:pPr>
              <a:r>
                <a:rPr lang="zh-CN" altLang="en-US" sz="2100" kern="0">
                  <a:solidFill>
                    <a:srgbClr val="000099"/>
                  </a:solidFill>
                  <a:ea typeface="华文中宋" pitchFamily="2" charset="-122"/>
                </a:rPr>
                <a:t>分级标准</a:t>
              </a:r>
            </a:p>
          </p:txBody>
        </p:sp>
        <p:sp>
          <p:nvSpPr>
            <p:cNvPr id="26" name="Line 16"/>
            <p:cNvSpPr>
              <a:spLocks noChangeShapeType="1"/>
            </p:cNvSpPr>
            <p:nvPr/>
          </p:nvSpPr>
          <p:spPr bwMode="auto">
            <a:xfrm flipV="1">
              <a:off x="1331913" y="2781300"/>
              <a:ext cx="0" cy="237648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solidFill>
                  <a:sysClr val="windowText" lastClr="000000"/>
                </a:solidFill>
              </a:endParaRPr>
            </a:p>
          </p:txBody>
        </p:sp>
        <p:sp>
          <p:nvSpPr>
            <p:cNvPr id="27" name="Line 17"/>
            <p:cNvSpPr>
              <a:spLocks noChangeShapeType="1"/>
            </p:cNvSpPr>
            <p:nvPr/>
          </p:nvSpPr>
          <p:spPr bwMode="auto">
            <a:xfrm flipH="1" flipV="1">
              <a:off x="2051050" y="2708275"/>
              <a:ext cx="1800225" cy="144145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solidFill>
                  <a:sysClr val="windowText" lastClr="000000"/>
                </a:solidFill>
              </a:endParaRPr>
            </a:p>
          </p:txBody>
        </p:sp>
        <p:sp>
          <p:nvSpPr>
            <p:cNvPr id="28" name="Line 18"/>
            <p:cNvSpPr>
              <a:spLocks noChangeShapeType="1"/>
            </p:cNvSpPr>
            <p:nvPr/>
          </p:nvSpPr>
          <p:spPr bwMode="auto">
            <a:xfrm>
              <a:off x="2124075" y="2133600"/>
              <a:ext cx="1223963"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solidFill>
                  <a:sysClr val="windowText" lastClr="000000"/>
                </a:solidFill>
              </a:endParaRPr>
            </a:p>
          </p:txBody>
        </p:sp>
        <p:sp>
          <p:nvSpPr>
            <p:cNvPr id="29" name="Line 19"/>
            <p:cNvSpPr>
              <a:spLocks noChangeShapeType="1"/>
            </p:cNvSpPr>
            <p:nvPr/>
          </p:nvSpPr>
          <p:spPr bwMode="auto">
            <a:xfrm flipV="1">
              <a:off x="4716463" y="2708275"/>
              <a:ext cx="0" cy="129698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solidFill>
                  <a:sysClr val="windowText" lastClr="000000"/>
                </a:solidFill>
              </a:endParaRPr>
            </a:p>
          </p:txBody>
        </p:sp>
        <p:sp>
          <p:nvSpPr>
            <p:cNvPr id="30" name="Line 20"/>
            <p:cNvSpPr>
              <a:spLocks noChangeShapeType="1"/>
            </p:cNvSpPr>
            <p:nvPr/>
          </p:nvSpPr>
          <p:spPr bwMode="auto">
            <a:xfrm>
              <a:off x="6084888" y="2133600"/>
              <a:ext cx="935037"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solidFill>
                  <a:sysClr val="windowText" lastClr="000000"/>
                </a:solidFill>
              </a:endParaRPr>
            </a:p>
          </p:txBody>
        </p:sp>
        <p:sp>
          <p:nvSpPr>
            <p:cNvPr id="31" name="Line 21"/>
            <p:cNvSpPr>
              <a:spLocks noChangeShapeType="1"/>
            </p:cNvSpPr>
            <p:nvPr/>
          </p:nvSpPr>
          <p:spPr bwMode="auto">
            <a:xfrm flipV="1">
              <a:off x="5867400" y="2781300"/>
              <a:ext cx="1225550" cy="1439863"/>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solidFill>
                  <a:sysClr val="windowText" lastClr="000000"/>
                </a:solidFill>
              </a:endParaRPr>
            </a:p>
          </p:txBody>
        </p:sp>
        <p:sp>
          <p:nvSpPr>
            <p:cNvPr id="32" name="Text Box 22"/>
            <p:cNvSpPr txBox="1">
              <a:spLocks noChangeArrowheads="1"/>
            </p:cNvSpPr>
            <p:nvPr/>
          </p:nvSpPr>
          <p:spPr bwMode="auto">
            <a:xfrm>
              <a:off x="1521756" y="2961481"/>
              <a:ext cx="46166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257175" indent="-257175" defTabSz="685800">
                <a:spcBef>
                  <a:spcPct val="50000"/>
                </a:spcBef>
                <a:defRPr/>
              </a:pPr>
              <a:r>
                <a:rPr lang="zh-CN" altLang="en-US" sz="1800" kern="0" dirty="0">
                  <a:solidFill>
                    <a:srgbClr val="000000"/>
                  </a:solidFill>
                </a:rPr>
                <a:t>添加分级标签</a:t>
              </a:r>
            </a:p>
          </p:txBody>
        </p:sp>
        <p:sp>
          <p:nvSpPr>
            <p:cNvPr id="33" name="Text Box 23"/>
            <p:cNvSpPr txBox="1">
              <a:spLocks noChangeArrowheads="1"/>
            </p:cNvSpPr>
            <p:nvPr/>
          </p:nvSpPr>
          <p:spPr bwMode="auto">
            <a:xfrm>
              <a:off x="3203575" y="2997200"/>
              <a:ext cx="936625" cy="553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257175" indent="-257175" defTabSz="685800">
                <a:spcBef>
                  <a:spcPct val="50000"/>
                </a:spcBef>
                <a:defRPr/>
              </a:pPr>
              <a:r>
                <a:rPr lang="zh-CN" altLang="en-US" sz="2100" kern="0">
                  <a:solidFill>
                    <a:srgbClr val="000000"/>
                  </a:solidFill>
                </a:rPr>
                <a:t>分级</a:t>
              </a:r>
            </a:p>
          </p:txBody>
        </p:sp>
        <p:sp>
          <p:nvSpPr>
            <p:cNvPr id="34" name="Text Box 24"/>
            <p:cNvSpPr txBox="1">
              <a:spLocks noChangeArrowheads="1"/>
            </p:cNvSpPr>
            <p:nvPr/>
          </p:nvSpPr>
          <p:spPr bwMode="auto">
            <a:xfrm>
              <a:off x="6443663" y="3716338"/>
              <a:ext cx="936625" cy="553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257175" indent="-257175" defTabSz="685800">
                <a:spcBef>
                  <a:spcPct val="50000"/>
                </a:spcBef>
                <a:defRPr/>
              </a:pPr>
              <a:r>
                <a:rPr lang="zh-CN" altLang="en-US" sz="2100" kern="0">
                  <a:solidFill>
                    <a:srgbClr val="000000"/>
                  </a:solidFill>
                </a:rPr>
                <a:t>分级</a:t>
              </a:r>
            </a:p>
          </p:txBody>
        </p:sp>
        <p:sp>
          <p:nvSpPr>
            <p:cNvPr id="35" name="Text Box 25"/>
            <p:cNvSpPr txBox="1">
              <a:spLocks noChangeArrowheads="1"/>
            </p:cNvSpPr>
            <p:nvPr/>
          </p:nvSpPr>
          <p:spPr bwMode="auto">
            <a:xfrm>
              <a:off x="4859338" y="3141662"/>
              <a:ext cx="936625" cy="553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257175" indent="-257175" defTabSz="685800">
                <a:spcBef>
                  <a:spcPct val="50000"/>
                </a:spcBef>
                <a:defRPr/>
              </a:pPr>
              <a:r>
                <a:rPr lang="zh-CN" altLang="en-US" sz="2100" kern="0">
                  <a:solidFill>
                    <a:srgbClr val="000000"/>
                  </a:solidFill>
                </a:rPr>
                <a:t>分级</a:t>
              </a:r>
            </a:p>
          </p:txBody>
        </p:sp>
      </p:grpSp>
    </p:spTree>
    <p:extLst>
      <p:ext uri="{BB962C8B-B14F-4D97-AF65-F5344CB8AC3E}">
        <p14:creationId xmlns:p14="http://schemas.microsoft.com/office/powerpoint/2010/main" val="1953039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内容的分级</a:t>
            </a:r>
          </a:p>
        </p:txBody>
      </p:sp>
      <p:sp>
        <p:nvSpPr>
          <p:cNvPr id="3" name="内容占位符 2"/>
          <p:cNvSpPr>
            <a:spLocks noGrp="1"/>
          </p:cNvSpPr>
          <p:nvPr>
            <p:ph idx="1"/>
          </p:nvPr>
        </p:nvSpPr>
        <p:spPr/>
        <p:txBody>
          <a:bodyPr/>
          <a:lstStyle/>
          <a:p>
            <a:r>
              <a:rPr lang="zh-CN" altLang="en-US" dirty="0">
                <a:latin typeface="Arial" pitchFamily="34" charset="0"/>
                <a:cs typeface="Arial" pitchFamily="34" charset="0"/>
              </a:rPr>
              <a:t>任何接受监管的内容必须要按照统一的标准被分级，内容分级标准是整个审查体系的基础，一般一个信息包括</a:t>
            </a:r>
            <a:r>
              <a:rPr lang="zh-CN" altLang="en-US" dirty="0">
                <a:solidFill>
                  <a:srgbClr val="FF0000"/>
                </a:solidFill>
                <a:latin typeface="Arial" pitchFamily="34" charset="0"/>
                <a:cs typeface="Arial" pitchFamily="34" charset="0"/>
              </a:rPr>
              <a:t>内容类别标志和等级标志</a:t>
            </a:r>
            <a:r>
              <a:rPr lang="zh-CN" altLang="en-US" dirty="0">
                <a:latin typeface="Arial" pitchFamily="34" charset="0"/>
                <a:cs typeface="Arial" pitchFamily="34" charset="0"/>
              </a:rPr>
              <a:t>，如“暴力 </a:t>
            </a:r>
            <a:r>
              <a:rPr lang="en-US" altLang="zh-CN" dirty="0">
                <a:latin typeface="Arial" pitchFamily="34" charset="0"/>
                <a:cs typeface="Arial" pitchFamily="34" charset="0"/>
              </a:rPr>
              <a:t>2</a:t>
            </a:r>
            <a:r>
              <a:rPr lang="zh-CN" altLang="en-US" dirty="0">
                <a:latin typeface="Arial" pitchFamily="34" charset="0"/>
                <a:cs typeface="Arial" pitchFamily="34" charset="0"/>
              </a:rPr>
              <a:t>级”。</a:t>
            </a:r>
          </a:p>
          <a:p>
            <a:r>
              <a:rPr lang="zh-CN" altLang="en-US" dirty="0">
                <a:latin typeface="Arial" pitchFamily="34" charset="0"/>
                <a:cs typeface="Arial" pitchFamily="34" charset="0"/>
              </a:rPr>
              <a:t>目前，</a:t>
            </a:r>
            <a:r>
              <a:rPr lang="en-US" altLang="zh-CN" dirty="0">
                <a:latin typeface="Arial" pitchFamily="34" charset="0"/>
                <a:cs typeface="Arial" pitchFamily="34" charset="0"/>
              </a:rPr>
              <a:t>W3C</a:t>
            </a:r>
            <a:r>
              <a:rPr lang="zh-CN" altLang="en-US" dirty="0">
                <a:latin typeface="Arial" pitchFamily="34" charset="0"/>
                <a:cs typeface="Arial" pitchFamily="34" charset="0"/>
              </a:rPr>
              <a:t>提出的 </a:t>
            </a:r>
            <a:r>
              <a:rPr lang="en-US" altLang="zh-CN" dirty="0">
                <a:latin typeface="Arial" pitchFamily="34" charset="0"/>
                <a:cs typeface="Arial" pitchFamily="34" charset="0"/>
              </a:rPr>
              <a:t>Internet</a:t>
            </a:r>
            <a:r>
              <a:rPr lang="zh-CN" altLang="en-US" dirty="0">
                <a:latin typeface="Arial" pitchFamily="34" charset="0"/>
                <a:cs typeface="Arial" pitchFamily="34" charset="0"/>
              </a:rPr>
              <a:t>内容选择平台（</a:t>
            </a:r>
            <a:r>
              <a:rPr lang="en-US" altLang="zh-CN" dirty="0">
                <a:latin typeface="Arial" pitchFamily="34" charset="0"/>
                <a:cs typeface="Arial" pitchFamily="34" charset="0"/>
              </a:rPr>
              <a:t>PICS</a:t>
            </a:r>
            <a:r>
              <a:rPr lang="zh-CN" altLang="en-US" dirty="0">
                <a:latin typeface="Arial" pitchFamily="34" charset="0"/>
                <a:cs typeface="Arial" pitchFamily="34" charset="0"/>
              </a:rPr>
              <a:t>，</a:t>
            </a:r>
            <a:r>
              <a:rPr lang="en-US" altLang="zh-CN" dirty="0">
                <a:latin typeface="Arial" pitchFamily="34" charset="0"/>
                <a:cs typeface="Arial" pitchFamily="34" charset="0"/>
              </a:rPr>
              <a:t>Platform for  Internet  Content Selection</a:t>
            </a:r>
            <a:r>
              <a:rPr lang="zh-CN" altLang="en-US" dirty="0">
                <a:latin typeface="Arial" pitchFamily="34" charset="0"/>
                <a:cs typeface="Arial" pitchFamily="34" charset="0"/>
              </a:rPr>
              <a:t>）标准是一个比较完整的分级标准体系。</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27</a:t>
            </a:fld>
            <a:endParaRPr lang="zh-CN" altLang="zh-CN"/>
          </a:p>
        </p:txBody>
      </p:sp>
    </p:spTree>
    <p:extLst>
      <p:ext uri="{BB962C8B-B14F-4D97-AF65-F5344CB8AC3E}">
        <p14:creationId xmlns:p14="http://schemas.microsoft.com/office/powerpoint/2010/main" val="2163115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内容的分级</a:t>
            </a:r>
          </a:p>
        </p:txBody>
      </p:sp>
      <p:sp>
        <p:nvSpPr>
          <p:cNvPr id="3" name="内容占位符 2"/>
          <p:cNvSpPr>
            <a:spLocks noGrp="1"/>
          </p:cNvSpPr>
          <p:nvPr>
            <p:ph idx="1"/>
          </p:nvPr>
        </p:nvSpPr>
        <p:spPr/>
        <p:txBody>
          <a:bodyPr>
            <a:normAutofit/>
          </a:bodyPr>
          <a:lstStyle/>
          <a:p>
            <a:r>
              <a:rPr lang="en-US" altLang="zh-CN" dirty="0"/>
              <a:t>PICS</a:t>
            </a:r>
          </a:p>
          <a:p>
            <a:pPr lvl="1"/>
            <a:r>
              <a:rPr lang="en-US" altLang="zh-CN" dirty="0">
                <a:solidFill>
                  <a:srgbClr val="000000"/>
                </a:solidFill>
              </a:rPr>
              <a:t>PICS</a:t>
            </a:r>
            <a:r>
              <a:rPr lang="zh-CN" altLang="en-US" dirty="0">
                <a:solidFill>
                  <a:srgbClr val="000000"/>
                </a:solidFill>
              </a:rPr>
              <a:t>提供了对互联网上信息的内容进行标记的一个开放平台</a:t>
            </a:r>
            <a:endParaRPr lang="en-US" altLang="zh-CN" dirty="0">
              <a:solidFill>
                <a:srgbClr val="000000"/>
              </a:solidFill>
            </a:endParaRPr>
          </a:p>
          <a:p>
            <a:pPr lvl="1"/>
            <a:r>
              <a:rPr lang="en-US" altLang="zh-CN" dirty="0">
                <a:solidFill>
                  <a:srgbClr val="000000"/>
                </a:solidFill>
              </a:rPr>
              <a:t>PICS</a:t>
            </a:r>
            <a:r>
              <a:rPr lang="zh-CN" altLang="en-US" dirty="0">
                <a:solidFill>
                  <a:srgbClr val="000000"/>
                </a:solidFill>
              </a:rPr>
              <a:t>提供了有关内容分级的元数据和一种方便于任何独立群体开发自己元数据词汇的机制</a:t>
            </a:r>
            <a:endParaRPr lang="en-US" altLang="zh-CN" dirty="0">
              <a:solidFill>
                <a:srgbClr val="000000"/>
              </a:solidFill>
            </a:endParaRPr>
          </a:p>
          <a:p>
            <a:pPr lvl="1"/>
            <a:r>
              <a:rPr lang="zh-CN" altLang="en-US" dirty="0">
                <a:solidFill>
                  <a:srgbClr val="000000"/>
                </a:solidFill>
              </a:rPr>
              <a:t>元数据包括</a:t>
            </a:r>
            <a:r>
              <a:rPr lang="en-US" altLang="zh-CN" dirty="0">
                <a:solidFill>
                  <a:srgbClr val="000000"/>
                </a:solidFill>
              </a:rPr>
              <a:t>PICS</a:t>
            </a:r>
            <a:r>
              <a:rPr lang="zh-CN" altLang="en-US" dirty="0">
                <a:solidFill>
                  <a:srgbClr val="000000"/>
                </a:solidFill>
              </a:rPr>
              <a:t>标记词汇和</a:t>
            </a:r>
            <a:r>
              <a:rPr lang="en-US" altLang="zh-CN" dirty="0">
                <a:solidFill>
                  <a:srgbClr val="000000"/>
                </a:solidFill>
              </a:rPr>
              <a:t>PICS</a:t>
            </a:r>
            <a:r>
              <a:rPr lang="zh-CN" altLang="en-US" dirty="0">
                <a:solidFill>
                  <a:srgbClr val="000000"/>
                </a:solidFill>
              </a:rPr>
              <a:t>分级服务描述词汇</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28</a:t>
            </a:fld>
            <a:endParaRPr lang="zh-CN" altLang="zh-CN"/>
          </a:p>
        </p:txBody>
      </p:sp>
    </p:spTree>
    <p:extLst>
      <p:ext uri="{BB962C8B-B14F-4D97-AF65-F5344CB8AC3E}">
        <p14:creationId xmlns:p14="http://schemas.microsoft.com/office/powerpoint/2010/main" val="2293271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内容的分级</a:t>
            </a:r>
          </a:p>
        </p:txBody>
      </p:sp>
      <p:sp>
        <p:nvSpPr>
          <p:cNvPr id="3" name="内容占位符 2"/>
          <p:cNvSpPr>
            <a:spLocks noGrp="1"/>
          </p:cNvSpPr>
          <p:nvPr>
            <p:ph idx="1"/>
          </p:nvPr>
        </p:nvSpPr>
        <p:spPr/>
        <p:txBody>
          <a:bodyPr>
            <a:normAutofit/>
          </a:bodyPr>
          <a:lstStyle/>
          <a:p>
            <a:r>
              <a:rPr lang="en-US" altLang="zh-CN" dirty="0" err="1"/>
              <a:t>RSACi</a:t>
            </a:r>
            <a:r>
              <a:rPr lang="zh-CN" altLang="en-US" dirty="0"/>
              <a:t>分级系统</a:t>
            </a:r>
            <a:endParaRPr lang="en-US" altLang="zh-CN" dirty="0"/>
          </a:p>
          <a:p>
            <a:pPr lvl="1"/>
            <a:r>
              <a:rPr lang="zh-CN" altLang="en-US" dirty="0">
                <a:solidFill>
                  <a:srgbClr val="000000"/>
                </a:solidFill>
              </a:rPr>
              <a:t>类似于电影分级制度，原先由娱乐厂商向购买者提供产品的等级信息</a:t>
            </a:r>
            <a:endParaRPr lang="en-US" altLang="zh-CN" dirty="0">
              <a:solidFill>
                <a:srgbClr val="000000"/>
              </a:solidFill>
            </a:endParaRPr>
          </a:p>
          <a:p>
            <a:pPr lvl="1"/>
            <a:r>
              <a:rPr lang="zh-CN" altLang="en-US" dirty="0">
                <a:solidFill>
                  <a:srgbClr val="000000"/>
                </a:solidFill>
              </a:rPr>
              <a:t>在互联网内容等级协会（</a:t>
            </a:r>
            <a:r>
              <a:rPr lang="en-US" altLang="zh-CN" dirty="0">
                <a:solidFill>
                  <a:srgbClr val="000000"/>
                </a:solidFill>
              </a:rPr>
              <a:t>Internet Content Rating Association</a:t>
            </a:r>
            <a:r>
              <a:rPr lang="zh-CN" altLang="en-US" dirty="0">
                <a:solidFill>
                  <a:srgbClr val="000000"/>
                </a:solidFill>
              </a:rPr>
              <a:t>，</a:t>
            </a:r>
            <a:r>
              <a:rPr lang="en-US" altLang="zh-CN" dirty="0">
                <a:solidFill>
                  <a:srgbClr val="000000"/>
                </a:solidFill>
              </a:rPr>
              <a:t>ICRA</a:t>
            </a:r>
            <a:r>
              <a:rPr lang="zh-CN" altLang="en-US" dirty="0">
                <a:solidFill>
                  <a:srgbClr val="000000"/>
                </a:solidFill>
              </a:rPr>
              <a:t>）倡导下，形成了</a:t>
            </a:r>
            <a:r>
              <a:rPr lang="en-US" altLang="zh-CN" dirty="0" err="1">
                <a:solidFill>
                  <a:srgbClr val="000000"/>
                </a:solidFill>
              </a:rPr>
              <a:t>RSACi</a:t>
            </a:r>
            <a:r>
              <a:rPr lang="zh-CN" altLang="en-US" dirty="0">
                <a:solidFill>
                  <a:srgbClr val="000000"/>
                </a:solidFill>
              </a:rPr>
              <a:t>分级服务（</a:t>
            </a:r>
            <a:r>
              <a:rPr lang="en-US" altLang="zh-CN" dirty="0">
                <a:solidFill>
                  <a:srgbClr val="000000"/>
                </a:solidFill>
              </a:rPr>
              <a:t> Recreational Software Advisory Council on the Internet</a:t>
            </a:r>
            <a:r>
              <a:rPr lang="zh-CN" altLang="en-US" dirty="0">
                <a:solidFill>
                  <a:srgbClr val="000000"/>
                </a:solidFill>
              </a:rPr>
              <a:t>）</a:t>
            </a:r>
            <a:endParaRPr lang="en-US" altLang="zh-CN" dirty="0">
              <a:solidFill>
                <a:srgbClr val="000000"/>
              </a:solidFill>
            </a:endParaRPr>
          </a:p>
          <a:p>
            <a:pPr lvl="1"/>
            <a:r>
              <a:rPr lang="zh-CN" altLang="en-US" dirty="0">
                <a:solidFill>
                  <a:srgbClr val="000000"/>
                </a:solidFill>
              </a:rPr>
              <a:t>将互联网上的信息大致分为</a:t>
            </a:r>
            <a:r>
              <a:rPr lang="zh-CN" altLang="en-US" dirty="0">
                <a:solidFill>
                  <a:srgbClr val="FF0000"/>
                </a:solidFill>
              </a:rPr>
              <a:t>性、暴力、语言和裸体</a:t>
            </a:r>
            <a:r>
              <a:rPr lang="en-US" altLang="zh-CN" dirty="0">
                <a:solidFill>
                  <a:srgbClr val="000000"/>
                </a:solidFill>
              </a:rPr>
              <a:t>4</a:t>
            </a:r>
            <a:r>
              <a:rPr lang="zh-CN" altLang="en-US" dirty="0">
                <a:solidFill>
                  <a:srgbClr val="000000"/>
                </a:solidFill>
              </a:rPr>
              <a:t>个方面，每个方面的信息又分为</a:t>
            </a:r>
            <a:r>
              <a:rPr lang="en-US" altLang="zh-CN" dirty="0">
                <a:solidFill>
                  <a:srgbClr val="FF0000"/>
                </a:solidFill>
              </a:rPr>
              <a:t>0</a:t>
            </a:r>
            <a:r>
              <a:rPr lang="zh-CN" altLang="en-US" dirty="0">
                <a:solidFill>
                  <a:srgbClr val="FF0000"/>
                </a:solidFill>
              </a:rPr>
              <a:t>～</a:t>
            </a:r>
            <a:r>
              <a:rPr lang="en-US" altLang="zh-CN" dirty="0">
                <a:solidFill>
                  <a:srgbClr val="FF0000"/>
                </a:solidFill>
              </a:rPr>
              <a:t>4</a:t>
            </a:r>
            <a:r>
              <a:rPr lang="zh-CN" altLang="en-US" dirty="0">
                <a:solidFill>
                  <a:srgbClr val="FF0000"/>
                </a:solidFill>
              </a:rPr>
              <a:t>级</a:t>
            </a:r>
            <a:r>
              <a:rPr lang="zh-CN" altLang="en-US" dirty="0">
                <a:solidFill>
                  <a:srgbClr val="000000"/>
                </a:solidFill>
              </a:rPr>
              <a:t>。</a:t>
            </a:r>
            <a:r>
              <a:rPr lang="en-US" altLang="zh-CN" dirty="0">
                <a:solidFill>
                  <a:srgbClr val="000000"/>
                </a:solidFill>
              </a:rPr>
              <a:t>0</a:t>
            </a:r>
            <a:r>
              <a:rPr lang="zh-CN" altLang="en-US" dirty="0">
                <a:solidFill>
                  <a:srgbClr val="000000"/>
                </a:solidFill>
              </a:rPr>
              <a:t>级表示无害， 级别越高，危害越大。</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29</a:t>
            </a:fld>
            <a:endParaRPr lang="zh-CN" altLang="zh-CN"/>
          </a:p>
        </p:txBody>
      </p:sp>
    </p:spTree>
    <p:extLst>
      <p:ext uri="{BB962C8B-B14F-4D97-AF65-F5344CB8AC3E}">
        <p14:creationId xmlns:p14="http://schemas.microsoft.com/office/powerpoint/2010/main" val="297892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521" y="1010197"/>
            <a:ext cx="8698352" cy="4769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p:nvPr/>
        </p:nvSpPr>
        <p:spPr bwMode="auto">
          <a:xfrm>
            <a:off x="1496378" y="2800351"/>
            <a:ext cx="7019925" cy="1257776"/>
          </a:xfrm>
          <a:prstGeom prst="rect">
            <a:avLst/>
          </a:prstGeom>
          <a:noFill/>
          <a:ln w="9525">
            <a:noFill/>
            <a:miter lim="800000"/>
          </a:ln>
        </p:spPr>
        <p:txBody>
          <a:bodyPr/>
          <a:lstStyle/>
          <a:p>
            <a:r>
              <a:rPr lang="en-US" altLang="zh-CN" sz="45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4.1</a:t>
            </a:r>
            <a:r>
              <a:rPr lang="zh-CN" altLang="en-US" sz="45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网络信息内容过滤概述</a:t>
            </a:r>
          </a:p>
          <a:p>
            <a:endParaRPr lang="en-US" altLang="zh-CN" sz="45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3</a:t>
            </a:fld>
            <a:endParaRPr lang="zh-CN"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内容的分级</a:t>
            </a:r>
          </a:p>
        </p:txBody>
      </p:sp>
      <p:sp>
        <p:nvSpPr>
          <p:cNvPr id="3" name="内容占位符 2"/>
          <p:cNvSpPr>
            <a:spLocks noGrp="1"/>
          </p:cNvSpPr>
          <p:nvPr>
            <p:ph idx="1"/>
          </p:nvPr>
        </p:nvSpPr>
        <p:spPr/>
        <p:txBody>
          <a:bodyPr>
            <a:normAutofit/>
          </a:bodyPr>
          <a:lstStyle/>
          <a:p>
            <a:r>
              <a:rPr lang="en-US" altLang="zh-CN" dirty="0"/>
              <a:t>PICS</a:t>
            </a:r>
            <a:r>
              <a:rPr lang="zh-CN" altLang="en-US" dirty="0"/>
              <a:t>技术的实现</a:t>
            </a:r>
            <a:endParaRPr lang="en-US" altLang="zh-CN" dirty="0"/>
          </a:p>
          <a:p>
            <a:pPr lvl="1"/>
            <a:r>
              <a:rPr lang="zh-CN" altLang="en-US" dirty="0"/>
              <a:t>资源描述框</a:t>
            </a:r>
            <a:r>
              <a:rPr lang="en-US" altLang="zh-CN" dirty="0"/>
              <a:t>RDF</a:t>
            </a:r>
            <a:r>
              <a:rPr lang="zh-CN" altLang="en-US" dirty="0"/>
              <a:t>（</a:t>
            </a:r>
            <a:r>
              <a:rPr lang="en-US" altLang="zh-CN" dirty="0"/>
              <a:t>Resource Description Framework</a:t>
            </a:r>
            <a:r>
              <a:rPr lang="zh-CN" altLang="en-US" dirty="0"/>
              <a:t>）</a:t>
            </a:r>
            <a:endParaRPr lang="en-US" altLang="zh-CN" dirty="0"/>
          </a:p>
          <a:p>
            <a:pPr lvl="2"/>
            <a:r>
              <a:rPr lang="zh-CN" altLang="en-US" dirty="0">
                <a:solidFill>
                  <a:srgbClr val="000000"/>
                </a:solidFill>
              </a:rPr>
              <a:t>同时携带多种元数据在网络上传播</a:t>
            </a:r>
            <a:endParaRPr lang="en-US" altLang="zh-CN" dirty="0">
              <a:solidFill>
                <a:srgbClr val="000000"/>
              </a:solidFill>
            </a:endParaRPr>
          </a:p>
          <a:p>
            <a:pPr lvl="2"/>
            <a:r>
              <a:rPr lang="zh-CN" altLang="en-US" dirty="0">
                <a:solidFill>
                  <a:srgbClr val="000000"/>
                </a:solidFill>
              </a:rPr>
              <a:t>一个基础结构来支持彼此独立而又互补的元数据的共存</a:t>
            </a:r>
            <a:endParaRPr lang="en-US" altLang="zh-CN" dirty="0">
              <a:solidFill>
                <a:srgbClr val="000000"/>
              </a:solidFill>
            </a:endParaRPr>
          </a:p>
          <a:p>
            <a:pPr lvl="2"/>
            <a:r>
              <a:rPr lang="zh-CN" altLang="en-US" dirty="0">
                <a:solidFill>
                  <a:srgbClr val="000000"/>
                </a:solidFill>
              </a:rPr>
              <a:t>可以满足许多不同信息提供者对元数据的要求</a:t>
            </a:r>
            <a:endParaRPr lang="en-US" altLang="zh-CN" dirty="0">
              <a:solidFill>
                <a:srgbClr val="000000"/>
              </a:solidFill>
            </a:endParaRPr>
          </a:p>
          <a:p>
            <a:pPr lvl="2"/>
            <a:r>
              <a:rPr lang="en-US" altLang="zh-CN" dirty="0">
                <a:solidFill>
                  <a:srgbClr val="000000"/>
                </a:solidFill>
              </a:rPr>
              <a:t>RDF</a:t>
            </a:r>
            <a:r>
              <a:rPr lang="zh-CN" altLang="en-US" dirty="0">
                <a:solidFill>
                  <a:srgbClr val="000000"/>
                </a:solidFill>
              </a:rPr>
              <a:t>的核心定义基于以下假设：任一个可被标识的“资源”都可以被一些可选择的”属性”描述，每一个属性的描述都有一个“值”</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30</a:t>
            </a:fld>
            <a:endParaRPr lang="zh-CN" altLang="zh-CN"/>
          </a:p>
        </p:txBody>
      </p:sp>
    </p:spTree>
    <p:extLst>
      <p:ext uri="{BB962C8B-B14F-4D97-AF65-F5344CB8AC3E}">
        <p14:creationId xmlns:p14="http://schemas.microsoft.com/office/powerpoint/2010/main" val="2795498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内容的分级</a:t>
            </a:r>
          </a:p>
        </p:txBody>
      </p:sp>
      <p:sp>
        <p:nvSpPr>
          <p:cNvPr id="3" name="内容占位符 2"/>
          <p:cNvSpPr>
            <a:spLocks noGrp="1"/>
          </p:cNvSpPr>
          <p:nvPr>
            <p:ph idx="1"/>
          </p:nvPr>
        </p:nvSpPr>
        <p:spPr/>
        <p:txBody>
          <a:bodyPr>
            <a:normAutofit/>
          </a:bodyPr>
          <a:lstStyle/>
          <a:p>
            <a:r>
              <a:rPr lang="en-US" altLang="zh-CN" dirty="0"/>
              <a:t>PICS</a:t>
            </a:r>
            <a:r>
              <a:rPr lang="zh-CN" altLang="en-US" dirty="0"/>
              <a:t>技术的实现</a:t>
            </a:r>
            <a:endParaRPr lang="en-US" altLang="zh-CN" dirty="0"/>
          </a:p>
          <a:p>
            <a:pPr lvl="1"/>
            <a:r>
              <a:rPr lang="en-US" altLang="zh-CN" dirty="0"/>
              <a:t>RDF</a:t>
            </a:r>
            <a:r>
              <a:rPr lang="zh-CN" altLang="en-US" dirty="0"/>
              <a:t>的例子</a:t>
            </a:r>
            <a:endParaRPr lang="en-US" altLang="zh-CN" dirty="0"/>
          </a:p>
          <a:p>
            <a:pPr marL="576072" lvl="2" indent="0">
              <a:buNone/>
            </a:pPr>
            <a:r>
              <a:rPr lang="en-US" altLang="zh-CN" dirty="0"/>
              <a:t>&lt;</a:t>
            </a:r>
            <a:r>
              <a:rPr lang="en-US" altLang="zh-CN" dirty="0" err="1"/>
              <a:t>rdf</a:t>
            </a:r>
            <a:r>
              <a:rPr lang="en-US" altLang="zh-CN" dirty="0"/>
              <a:t> : Description about=‘http://www.textuality. com/RDF/Why-RDF.html’&gt; </a:t>
            </a:r>
          </a:p>
          <a:p>
            <a:pPr marL="576072" lvl="2" indent="0">
              <a:buNone/>
            </a:pPr>
            <a:r>
              <a:rPr lang="en-US" altLang="zh-CN" dirty="0"/>
              <a:t>      &lt;Author&gt; Liu &lt;/Author&gt;</a:t>
            </a:r>
          </a:p>
          <a:p>
            <a:pPr marL="576072" lvl="2" indent="0">
              <a:buNone/>
            </a:pPr>
            <a:r>
              <a:rPr lang="en-US" altLang="zh-CN" dirty="0"/>
              <a:t>      &lt;Home-Page </a:t>
            </a:r>
            <a:r>
              <a:rPr lang="en-US" altLang="zh-CN" dirty="0" err="1"/>
              <a:t>rdf:resource</a:t>
            </a:r>
            <a:r>
              <a:rPr lang="en-US" altLang="zh-CN" dirty="0"/>
              <a:t>='http://www.textuality.com/'&gt; </a:t>
            </a:r>
            <a:br>
              <a:rPr lang="en-US" altLang="zh-CN" dirty="0"/>
            </a:br>
            <a:r>
              <a:rPr lang="en-US" altLang="zh-CN" dirty="0"/>
              <a:t>&lt;/</a:t>
            </a:r>
            <a:r>
              <a:rPr lang="en-US" altLang="zh-CN" dirty="0" err="1"/>
              <a:t>rdf</a:t>
            </a:r>
            <a:r>
              <a:rPr lang="en-US" altLang="zh-CN" dirty="0"/>
              <a:t>: Description&gt; </a:t>
            </a:r>
          </a:p>
          <a:p>
            <a:pPr lvl="1"/>
            <a:r>
              <a:rPr lang="zh-CN" altLang="en-US" dirty="0"/>
              <a:t>解释：指明被描述资源的</a:t>
            </a:r>
            <a:r>
              <a:rPr lang="en-US" altLang="zh-CN" dirty="0"/>
              <a:t>URI, </a:t>
            </a:r>
            <a:r>
              <a:rPr lang="zh-CN" altLang="en-US" dirty="0"/>
              <a:t>它是</a:t>
            </a:r>
            <a:r>
              <a:rPr lang="en-US" altLang="zh-CN" dirty="0"/>
              <a:t>Web</a:t>
            </a:r>
            <a:r>
              <a:rPr lang="zh-CN" altLang="en-US" dirty="0"/>
              <a:t>资源的唯一标识，它是统一资源定位符</a:t>
            </a:r>
            <a:r>
              <a:rPr lang="en-US" altLang="zh-CN" dirty="0"/>
              <a:t>URL</a:t>
            </a:r>
            <a:r>
              <a:rPr lang="zh-CN" altLang="en-US" dirty="0"/>
              <a:t>的超集；被描述资源有一个叫</a:t>
            </a:r>
            <a:r>
              <a:rPr lang="en-US" altLang="zh-CN" dirty="0"/>
              <a:t>Author</a:t>
            </a:r>
            <a:r>
              <a:rPr lang="zh-CN" altLang="en-US" dirty="0"/>
              <a:t>即作者的属性，其值是</a:t>
            </a:r>
            <a:r>
              <a:rPr lang="en-US" altLang="zh-CN" dirty="0"/>
              <a:t>Liu</a:t>
            </a:r>
            <a:r>
              <a:rPr lang="zh-CN" altLang="en-US" dirty="0"/>
              <a:t>；被描述资源有一叫</a:t>
            </a:r>
            <a:r>
              <a:rPr lang="en-US" altLang="zh-CN" dirty="0"/>
              <a:t>Home-Page</a:t>
            </a:r>
            <a:r>
              <a:rPr lang="zh-CN" altLang="en-US" dirty="0"/>
              <a:t>即主页的属性，其值指向另一资源。</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31</a:t>
            </a:fld>
            <a:endParaRPr lang="zh-CN" altLang="zh-CN"/>
          </a:p>
        </p:txBody>
      </p:sp>
    </p:spTree>
    <p:extLst>
      <p:ext uri="{BB962C8B-B14F-4D97-AF65-F5344CB8AC3E}">
        <p14:creationId xmlns:p14="http://schemas.microsoft.com/office/powerpoint/2010/main" val="4226335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lstStyle/>
          <a:p>
            <a:r>
              <a:rPr lang="zh-CN" altLang="en-US" dirty="0"/>
              <a:t>将制定的分级标签与发布的信息内容相结合，可以采用如下</a:t>
            </a:r>
            <a:r>
              <a:rPr lang="en-US" altLang="zh-CN" dirty="0"/>
              <a:t>3</a:t>
            </a:r>
            <a:r>
              <a:rPr lang="zh-CN" altLang="en-US" dirty="0"/>
              <a:t>种机制：</a:t>
            </a:r>
          </a:p>
          <a:p>
            <a:pPr lvl="1"/>
            <a:r>
              <a:rPr lang="en-US" altLang="zh-CN" dirty="0"/>
              <a:t>META</a:t>
            </a:r>
            <a:r>
              <a:rPr lang="zh-CN" altLang="en-US" dirty="0"/>
              <a:t>标签</a:t>
            </a:r>
          </a:p>
          <a:p>
            <a:pPr lvl="1"/>
            <a:r>
              <a:rPr lang="en-US" altLang="zh-CN" dirty="0">
                <a:solidFill>
                  <a:srgbClr val="000000"/>
                </a:solidFill>
              </a:rPr>
              <a:t>RFC-822</a:t>
            </a:r>
          </a:p>
          <a:p>
            <a:pPr lvl="1"/>
            <a:r>
              <a:rPr lang="zh-CN" altLang="en-US" dirty="0">
                <a:solidFill>
                  <a:srgbClr val="000000"/>
                </a:solidFill>
                <a:latin typeface="Times New Roman"/>
              </a:rPr>
              <a:t>“</a:t>
            </a:r>
            <a:r>
              <a:rPr lang="zh-CN" altLang="en-US" dirty="0">
                <a:solidFill>
                  <a:srgbClr val="000000"/>
                </a:solidFill>
              </a:rPr>
              <a:t>标签局</a:t>
            </a:r>
            <a:r>
              <a:rPr lang="zh-CN" altLang="en-US" dirty="0">
                <a:solidFill>
                  <a:srgbClr val="000000"/>
                </a:solidFill>
                <a:latin typeface="Times New Roman"/>
              </a:rPr>
              <a:t>”</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32</a:t>
            </a:fld>
            <a:endParaRPr lang="zh-CN" altLang="zh-CN"/>
          </a:p>
        </p:txBody>
      </p:sp>
    </p:spTree>
    <p:extLst>
      <p:ext uri="{BB962C8B-B14F-4D97-AF65-F5344CB8AC3E}">
        <p14:creationId xmlns:p14="http://schemas.microsoft.com/office/powerpoint/2010/main" val="792566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normAutofit/>
          </a:bodyPr>
          <a:lstStyle/>
          <a:p>
            <a:r>
              <a:rPr lang="en-US" altLang="zh-CN" dirty="0"/>
              <a:t>META</a:t>
            </a:r>
            <a:r>
              <a:rPr lang="zh-CN" altLang="en-US" dirty="0"/>
              <a:t>标签</a:t>
            </a:r>
          </a:p>
          <a:p>
            <a:pPr lvl="1"/>
            <a:r>
              <a:rPr lang="zh-CN" altLang="en-US" dirty="0">
                <a:solidFill>
                  <a:srgbClr val="FF0000"/>
                </a:solidFill>
              </a:rPr>
              <a:t>利用</a:t>
            </a:r>
            <a:r>
              <a:rPr lang="en-US" altLang="zh-CN" dirty="0">
                <a:solidFill>
                  <a:srgbClr val="FF0000"/>
                </a:solidFill>
              </a:rPr>
              <a:t>HTML</a:t>
            </a:r>
            <a:r>
              <a:rPr lang="zh-CN" altLang="en-US" dirty="0">
                <a:solidFill>
                  <a:srgbClr val="FF0000"/>
                </a:solidFill>
              </a:rPr>
              <a:t>格式的</a:t>
            </a:r>
            <a:r>
              <a:rPr lang="en-US" altLang="zh-CN" dirty="0">
                <a:solidFill>
                  <a:srgbClr val="FF0000"/>
                </a:solidFill>
              </a:rPr>
              <a:t>META</a:t>
            </a:r>
            <a:r>
              <a:rPr lang="zh-CN" altLang="en-US" dirty="0">
                <a:solidFill>
                  <a:srgbClr val="FF0000"/>
                </a:solidFill>
              </a:rPr>
              <a:t>标记，将标签嵌入在</a:t>
            </a:r>
            <a:r>
              <a:rPr lang="en-US" altLang="zh-CN" dirty="0">
                <a:solidFill>
                  <a:srgbClr val="FF0000"/>
                </a:solidFill>
              </a:rPr>
              <a:t>HTML</a:t>
            </a:r>
            <a:r>
              <a:rPr lang="zh-CN" altLang="en-US" dirty="0">
                <a:solidFill>
                  <a:srgbClr val="FF0000"/>
                </a:solidFill>
              </a:rPr>
              <a:t>头文件中</a:t>
            </a:r>
            <a:endParaRPr lang="en-US" altLang="zh-CN" dirty="0">
              <a:solidFill>
                <a:srgbClr val="FF0000"/>
              </a:solidFill>
            </a:endParaRPr>
          </a:p>
          <a:p>
            <a:pPr marL="576072" lvl="2" indent="0">
              <a:buNone/>
            </a:pPr>
            <a:r>
              <a:rPr lang="en-US" altLang="zh-CN" dirty="0"/>
              <a:t>&lt;meta http-</a:t>
            </a:r>
            <a:r>
              <a:rPr lang="en-US" altLang="zh-CN" dirty="0" err="1"/>
              <a:t>equiv</a:t>
            </a:r>
            <a:r>
              <a:rPr lang="en-US" altLang="zh-CN" dirty="0"/>
              <a:t>=“PICS-Label” </a:t>
            </a:r>
          </a:p>
          <a:p>
            <a:pPr marL="576072" lvl="2" indent="0">
              <a:buNone/>
            </a:pPr>
            <a:r>
              <a:rPr lang="en-US" altLang="zh-CN" dirty="0"/>
              <a:t>Content=‘(PICS-1.1 Http://pics-server/  by “XX”</a:t>
            </a:r>
          </a:p>
          <a:p>
            <a:pPr marL="576072" lvl="2" indent="0">
              <a:buNone/>
            </a:pPr>
            <a:r>
              <a:rPr lang="en-US" altLang="zh-CN" dirty="0"/>
              <a:t>   Label on “2010.12.04”</a:t>
            </a:r>
          </a:p>
          <a:p>
            <a:pPr marL="576072" lvl="2" indent="0">
              <a:buNone/>
            </a:pPr>
            <a:r>
              <a:rPr lang="en-US" altLang="zh-CN" dirty="0"/>
              <a:t>    Until “2012.12.04”</a:t>
            </a:r>
          </a:p>
          <a:p>
            <a:pPr marL="576072" lvl="2" indent="0">
              <a:buNone/>
            </a:pPr>
            <a:r>
              <a:rPr lang="en-US" altLang="zh-CN" dirty="0"/>
              <a:t>   For http://someserver/somepage.html</a:t>
            </a:r>
          </a:p>
          <a:p>
            <a:pPr marL="576072" lvl="2" indent="0">
              <a:buNone/>
            </a:pPr>
            <a:r>
              <a:rPr lang="en-US" altLang="zh-CN" dirty="0"/>
              <a:t>    </a:t>
            </a:r>
            <a:r>
              <a:rPr lang="en-US" altLang="zh-CN" dirty="0">
                <a:solidFill>
                  <a:srgbClr val="FF0000"/>
                </a:solidFill>
              </a:rPr>
              <a:t>Ratings(s 1 v 2 p 0)</a:t>
            </a:r>
            <a:r>
              <a:rPr lang="en-US" altLang="zh-CN" dirty="0"/>
              <a:t>)’&gt;</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33</a:t>
            </a:fld>
            <a:endParaRPr lang="zh-CN" altLang="zh-CN"/>
          </a:p>
        </p:txBody>
      </p:sp>
    </p:spTree>
    <p:extLst>
      <p:ext uri="{BB962C8B-B14F-4D97-AF65-F5344CB8AC3E}">
        <p14:creationId xmlns:p14="http://schemas.microsoft.com/office/powerpoint/2010/main" val="231079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normAutofit/>
          </a:bodyPr>
          <a:lstStyle/>
          <a:p>
            <a:r>
              <a:rPr lang="en-US" altLang="zh-CN" dirty="0"/>
              <a:t>META</a:t>
            </a:r>
            <a:r>
              <a:rPr lang="zh-CN" altLang="en-US" dirty="0"/>
              <a:t>标签</a:t>
            </a:r>
          </a:p>
          <a:p>
            <a:pPr lvl="1"/>
            <a:r>
              <a:rPr lang="en-US" altLang="zh-CN" dirty="0">
                <a:solidFill>
                  <a:srgbClr val="000000"/>
                </a:solidFill>
              </a:rPr>
              <a:t>PICS</a:t>
            </a:r>
            <a:r>
              <a:rPr lang="zh-CN" altLang="en-US" dirty="0">
                <a:solidFill>
                  <a:srgbClr val="000000"/>
                </a:solidFill>
              </a:rPr>
              <a:t>标准的版本信息，所遵循的分级标准颁布的组织</a:t>
            </a:r>
            <a:r>
              <a:rPr lang="en-US" altLang="zh-CN" dirty="0">
                <a:solidFill>
                  <a:srgbClr val="000000"/>
                </a:solidFill>
              </a:rPr>
              <a:t>(http://pics-server)</a:t>
            </a:r>
            <a:r>
              <a:rPr lang="zh-CN" altLang="en-US" dirty="0">
                <a:solidFill>
                  <a:srgbClr val="000000"/>
                </a:solidFill>
              </a:rPr>
              <a:t>；</a:t>
            </a:r>
            <a:endParaRPr lang="en-US" altLang="zh-CN" dirty="0">
              <a:solidFill>
                <a:srgbClr val="000000"/>
              </a:solidFill>
            </a:endParaRPr>
          </a:p>
          <a:p>
            <a:pPr lvl="1"/>
            <a:r>
              <a:rPr lang="zh-CN" altLang="en-US" dirty="0">
                <a:solidFill>
                  <a:srgbClr val="000000"/>
                </a:solidFill>
              </a:rPr>
              <a:t>标签的制定者；</a:t>
            </a:r>
            <a:endParaRPr lang="en-US" altLang="zh-CN" dirty="0">
              <a:solidFill>
                <a:srgbClr val="000000"/>
              </a:solidFill>
            </a:endParaRPr>
          </a:p>
          <a:p>
            <a:pPr lvl="1"/>
            <a:r>
              <a:rPr lang="zh-CN" altLang="en-US" dirty="0">
                <a:solidFill>
                  <a:srgbClr val="000000"/>
                </a:solidFill>
              </a:rPr>
              <a:t>标签生成的时间和失效时间；</a:t>
            </a:r>
            <a:endParaRPr lang="en-US" altLang="zh-CN" dirty="0">
              <a:solidFill>
                <a:srgbClr val="000000"/>
              </a:solidFill>
            </a:endParaRPr>
          </a:p>
          <a:p>
            <a:pPr lvl="1"/>
            <a:r>
              <a:rPr lang="zh-CN" altLang="en-US" dirty="0">
                <a:solidFill>
                  <a:srgbClr val="000000"/>
                </a:solidFill>
              </a:rPr>
              <a:t>标签应用的</a:t>
            </a:r>
            <a:r>
              <a:rPr lang="en-US" altLang="zh-CN" dirty="0">
                <a:solidFill>
                  <a:srgbClr val="000000"/>
                </a:solidFill>
              </a:rPr>
              <a:t>HTML</a:t>
            </a:r>
            <a:r>
              <a:rPr lang="zh-CN" altLang="en-US" dirty="0">
                <a:solidFill>
                  <a:srgbClr val="000000"/>
                </a:solidFill>
              </a:rPr>
              <a:t>页面；</a:t>
            </a:r>
            <a:endParaRPr lang="en-US" altLang="zh-CN" dirty="0">
              <a:solidFill>
                <a:srgbClr val="000000"/>
              </a:solidFill>
            </a:endParaRPr>
          </a:p>
          <a:p>
            <a:pPr lvl="1"/>
            <a:r>
              <a:rPr lang="zh-CN" altLang="en-US" dirty="0">
                <a:solidFill>
                  <a:srgbClr val="000000"/>
                </a:solidFill>
              </a:rPr>
              <a:t>页面内容的评级信息</a:t>
            </a:r>
            <a:r>
              <a:rPr lang="en-US" altLang="zh-CN" dirty="0">
                <a:solidFill>
                  <a:srgbClr val="000000"/>
                </a:solidFill>
              </a:rPr>
              <a:t>Ratings</a:t>
            </a:r>
            <a:r>
              <a:rPr lang="zh-CN" altLang="en-US" dirty="0">
                <a:solidFill>
                  <a:srgbClr val="000000"/>
                </a:solidFill>
              </a:rPr>
              <a:t>，括号中</a:t>
            </a:r>
            <a:r>
              <a:rPr lang="en-US" altLang="zh-CN" dirty="0">
                <a:solidFill>
                  <a:srgbClr val="000000"/>
                </a:solidFill>
              </a:rPr>
              <a:t>s</a:t>
            </a:r>
            <a:r>
              <a:rPr lang="zh-CN" altLang="en-US" dirty="0">
                <a:solidFill>
                  <a:srgbClr val="000000"/>
                </a:solidFill>
              </a:rPr>
              <a:t>、</a:t>
            </a:r>
            <a:r>
              <a:rPr lang="en-US" altLang="zh-CN" dirty="0">
                <a:solidFill>
                  <a:srgbClr val="000000"/>
                </a:solidFill>
              </a:rPr>
              <a:t>v</a:t>
            </a:r>
            <a:r>
              <a:rPr lang="zh-CN" altLang="en-US" dirty="0">
                <a:solidFill>
                  <a:srgbClr val="000000"/>
                </a:solidFill>
              </a:rPr>
              <a:t>、</a:t>
            </a:r>
            <a:r>
              <a:rPr lang="en-US" altLang="zh-CN" dirty="0">
                <a:solidFill>
                  <a:srgbClr val="000000"/>
                </a:solidFill>
              </a:rPr>
              <a:t>p</a:t>
            </a:r>
            <a:r>
              <a:rPr lang="zh-CN" altLang="en-US" dirty="0">
                <a:solidFill>
                  <a:srgbClr val="000000"/>
                </a:solidFill>
              </a:rPr>
              <a:t>都是</a:t>
            </a:r>
            <a:r>
              <a:rPr lang="en-US" altLang="zh-CN" dirty="0">
                <a:solidFill>
                  <a:srgbClr val="000000"/>
                </a:solidFill>
              </a:rPr>
              <a:t>http://pics-server</a:t>
            </a:r>
            <a:r>
              <a:rPr lang="zh-CN" altLang="en-US" dirty="0">
                <a:solidFill>
                  <a:srgbClr val="000000"/>
                </a:solidFill>
              </a:rPr>
              <a:t>分级标准定义的关键词，分别代表“性</a:t>
            </a:r>
            <a:r>
              <a:rPr lang="en-US" altLang="zh-CN" dirty="0">
                <a:solidFill>
                  <a:srgbClr val="000000"/>
                </a:solidFill>
              </a:rPr>
              <a:t>sex</a:t>
            </a:r>
            <a:r>
              <a:rPr lang="zh-CN" altLang="en-US" dirty="0">
                <a:solidFill>
                  <a:srgbClr val="000000"/>
                </a:solidFill>
              </a:rPr>
              <a:t>、暴力</a:t>
            </a:r>
            <a:r>
              <a:rPr lang="en-US" altLang="zh-CN" dirty="0">
                <a:solidFill>
                  <a:srgbClr val="000000"/>
                </a:solidFill>
              </a:rPr>
              <a:t>violent</a:t>
            </a:r>
            <a:r>
              <a:rPr lang="zh-CN" altLang="en-US" dirty="0">
                <a:solidFill>
                  <a:srgbClr val="000000"/>
                </a:solidFill>
              </a:rPr>
              <a:t>、政治</a:t>
            </a:r>
            <a:r>
              <a:rPr lang="en-US" altLang="zh-CN" dirty="0">
                <a:solidFill>
                  <a:srgbClr val="000000"/>
                </a:solidFill>
              </a:rPr>
              <a:t>politics”</a:t>
            </a:r>
            <a:r>
              <a:rPr lang="zh-CN" altLang="en-US" dirty="0">
                <a:solidFill>
                  <a:srgbClr val="000000"/>
                </a:solidFill>
              </a:rPr>
              <a:t>，随后的数字是信息内容的评级</a:t>
            </a:r>
            <a:r>
              <a:rPr lang="en-US" altLang="zh-CN" dirty="0">
                <a:solidFill>
                  <a:srgbClr val="000000"/>
                </a:solidFill>
              </a:rPr>
              <a:t>(Level)</a:t>
            </a:r>
            <a:r>
              <a:rPr lang="zh-CN" altLang="en-US" dirty="0">
                <a:solidFill>
                  <a:srgbClr val="000000"/>
                </a:solidFill>
              </a:rPr>
              <a:t>信息。</a:t>
            </a:r>
            <a:endParaRPr lang="zh-CN" altLang="en-US"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34</a:t>
            </a:fld>
            <a:endParaRPr lang="zh-CN" altLang="zh-CN"/>
          </a:p>
        </p:txBody>
      </p:sp>
    </p:spTree>
    <p:extLst>
      <p:ext uri="{BB962C8B-B14F-4D97-AF65-F5344CB8AC3E}">
        <p14:creationId xmlns:p14="http://schemas.microsoft.com/office/powerpoint/2010/main" val="980759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normAutofit/>
          </a:bodyPr>
          <a:lstStyle/>
          <a:p>
            <a:r>
              <a:rPr lang="en-US" altLang="zh-CN" dirty="0"/>
              <a:t>RFC-822</a:t>
            </a:r>
          </a:p>
          <a:p>
            <a:pPr lvl="1"/>
            <a:r>
              <a:rPr lang="zh-CN" altLang="en-US" dirty="0">
                <a:solidFill>
                  <a:srgbClr val="FF0000"/>
                </a:solidFill>
              </a:rPr>
              <a:t>它约定了</a:t>
            </a:r>
            <a:r>
              <a:rPr lang="en-US" altLang="zh-CN" dirty="0">
                <a:solidFill>
                  <a:srgbClr val="FF0000"/>
                </a:solidFill>
              </a:rPr>
              <a:t>Internet</a:t>
            </a:r>
            <a:r>
              <a:rPr lang="zh-CN" altLang="en-US" dirty="0">
                <a:solidFill>
                  <a:srgbClr val="FF0000"/>
                </a:solidFill>
              </a:rPr>
              <a:t>中一些文本消息的格式，如电子邮件、</a:t>
            </a:r>
            <a:r>
              <a:rPr lang="en-US" altLang="zh-CN" dirty="0">
                <a:solidFill>
                  <a:srgbClr val="FF0000"/>
                </a:solidFill>
              </a:rPr>
              <a:t>HTTP</a:t>
            </a:r>
            <a:r>
              <a:rPr lang="zh-CN" altLang="en-US" dirty="0">
                <a:solidFill>
                  <a:srgbClr val="FF0000"/>
                </a:solidFill>
              </a:rPr>
              <a:t>、</a:t>
            </a:r>
            <a:r>
              <a:rPr lang="en-US" altLang="zh-CN" dirty="0">
                <a:solidFill>
                  <a:srgbClr val="FF0000"/>
                </a:solidFill>
              </a:rPr>
              <a:t>FTP</a:t>
            </a:r>
            <a:r>
              <a:rPr lang="zh-CN" altLang="en-US" dirty="0">
                <a:solidFill>
                  <a:srgbClr val="FF0000"/>
                </a:solidFill>
              </a:rPr>
              <a:t>、</a:t>
            </a:r>
            <a:r>
              <a:rPr lang="en-US" altLang="zh-CN" dirty="0">
                <a:solidFill>
                  <a:srgbClr val="FF0000"/>
                </a:solidFill>
              </a:rPr>
              <a:t>USENET</a:t>
            </a:r>
            <a:r>
              <a:rPr lang="zh-CN" altLang="en-US" dirty="0">
                <a:solidFill>
                  <a:srgbClr val="FF0000"/>
                </a:solidFill>
              </a:rPr>
              <a:t>等应用协议</a:t>
            </a:r>
            <a:r>
              <a:rPr lang="zh-CN" altLang="en-US" dirty="0"/>
              <a:t>。</a:t>
            </a:r>
            <a:endParaRPr lang="en-US" altLang="zh-CN" dirty="0"/>
          </a:p>
          <a:p>
            <a:pPr lvl="1"/>
            <a:r>
              <a:rPr lang="en-US" altLang="zh-CN" dirty="0"/>
              <a:t>PICS</a:t>
            </a:r>
            <a:r>
              <a:rPr lang="zh-CN" altLang="en-US" dirty="0"/>
              <a:t>定义了针对</a:t>
            </a:r>
            <a:r>
              <a:rPr lang="en-US" altLang="zh-CN" dirty="0"/>
              <a:t>HTTP</a:t>
            </a:r>
            <a:r>
              <a:rPr lang="zh-CN" altLang="en-US" dirty="0"/>
              <a:t>协议特定的扩展，允许一个</a:t>
            </a:r>
            <a:r>
              <a:rPr lang="en-US" altLang="zh-CN" dirty="0"/>
              <a:t>HTTP</a:t>
            </a:r>
            <a:r>
              <a:rPr lang="zh-CN" altLang="en-US" dirty="0"/>
              <a:t>客户</a:t>
            </a:r>
            <a:r>
              <a:rPr lang="en-US" altLang="zh-CN" dirty="0"/>
              <a:t>(</a:t>
            </a:r>
            <a:r>
              <a:rPr lang="zh-CN" altLang="en-US" dirty="0"/>
              <a:t>浏览器</a:t>
            </a:r>
            <a:r>
              <a:rPr lang="en-US" altLang="zh-CN" dirty="0"/>
              <a:t>)</a:t>
            </a:r>
            <a:r>
              <a:rPr lang="zh-CN" altLang="en-US" dirty="0"/>
              <a:t>请求与一个文件一起传送的它想要的那个标记。</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35</a:t>
            </a:fld>
            <a:endParaRPr lang="zh-CN" altLang="zh-CN"/>
          </a:p>
        </p:txBody>
      </p:sp>
    </p:spTree>
    <p:extLst>
      <p:ext uri="{BB962C8B-B14F-4D97-AF65-F5344CB8AC3E}">
        <p14:creationId xmlns:p14="http://schemas.microsoft.com/office/powerpoint/2010/main" val="465173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normAutofit/>
          </a:bodyPr>
          <a:lstStyle/>
          <a:p>
            <a:r>
              <a:rPr lang="zh-CN" altLang="en-US" dirty="0"/>
              <a:t>“标签局”</a:t>
            </a:r>
            <a:endParaRPr lang="en-US" altLang="zh-CN" dirty="0"/>
          </a:p>
          <a:p>
            <a:pPr lvl="1"/>
            <a:r>
              <a:rPr lang="zh-CN" altLang="en-US" dirty="0">
                <a:solidFill>
                  <a:srgbClr val="FF0000"/>
                </a:solidFill>
              </a:rPr>
              <a:t>首先它是一个数据库，存储了大量分级标签，每一个分级标签与标签来源的</a:t>
            </a:r>
            <a:r>
              <a:rPr lang="en-US" altLang="zh-CN" dirty="0">
                <a:solidFill>
                  <a:srgbClr val="FF0000"/>
                </a:solidFill>
              </a:rPr>
              <a:t>URL</a:t>
            </a:r>
            <a:r>
              <a:rPr lang="zh-CN" altLang="en-US" dirty="0">
                <a:solidFill>
                  <a:srgbClr val="FF0000"/>
                </a:solidFill>
              </a:rPr>
              <a:t>对应</a:t>
            </a:r>
            <a:r>
              <a:rPr lang="zh-CN" altLang="en-US" dirty="0"/>
              <a:t>。</a:t>
            </a:r>
            <a:endParaRPr lang="en-US" altLang="zh-CN" dirty="0"/>
          </a:p>
          <a:p>
            <a:pPr lvl="1"/>
            <a:r>
              <a:rPr lang="zh-CN" altLang="en-US" dirty="0"/>
              <a:t>对应方式有两种：</a:t>
            </a:r>
            <a:r>
              <a:rPr lang="en-US" altLang="zh-CN" dirty="0"/>
              <a:t>1</a:t>
            </a:r>
            <a:r>
              <a:rPr lang="zh-CN" altLang="en-US" dirty="0"/>
              <a:t>个分级标签对应</a:t>
            </a:r>
            <a:r>
              <a:rPr lang="en-US" altLang="zh-CN" dirty="0"/>
              <a:t>1</a:t>
            </a:r>
            <a:r>
              <a:rPr lang="zh-CN" altLang="en-US" dirty="0"/>
              <a:t>个文档，或者</a:t>
            </a:r>
            <a:r>
              <a:rPr lang="en-US" altLang="zh-CN" dirty="0"/>
              <a:t>1</a:t>
            </a:r>
            <a:r>
              <a:rPr lang="zh-CN" altLang="en-US" dirty="0"/>
              <a:t>个分级标签对应特定</a:t>
            </a:r>
            <a:r>
              <a:rPr lang="en-US" altLang="zh-CN" dirty="0"/>
              <a:t>URL</a:t>
            </a:r>
            <a:r>
              <a:rPr lang="zh-CN" altLang="en-US" dirty="0"/>
              <a:t>目录下的所有文档。</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36</a:t>
            </a:fld>
            <a:endParaRPr lang="zh-CN" altLang="zh-CN"/>
          </a:p>
        </p:txBody>
      </p:sp>
    </p:spTree>
    <p:extLst>
      <p:ext uri="{BB962C8B-B14F-4D97-AF65-F5344CB8AC3E}">
        <p14:creationId xmlns:p14="http://schemas.microsoft.com/office/powerpoint/2010/main" val="3632436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生成并嵌入标签</a:t>
            </a:r>
          </a:p>
        </p:txBody>
      </p:sp>
      <p:sp>
        <p:nvSpPr>
          <p:cNvPr id="3" name="内容占位符 2"/>
          <p:cNvSpPr>
            <a:spLocks noGrp="1"/>
          </p:cNvSpPr>
          <p:nvPr>
            <p:ph idx="1"/>
          </p:nvPr>
        </p:nvSpPr>
        <p:spPr/>
        <p:txBody>
          <a:bodyPr>
            <a:normAutofit/>
          </a:bodyPr>
          <a:lstStyle/>
          <a:p>
            <a:r>
              <a:rPr lang="zh-CN" altLang="en-US" dirty="0"/>
              <a:t>“标签局”</a:t>
            </a:r>
            <a:endParaRPr lang="en-US" altLang="zh-CN" dirty="0"/>
          </a:p>
          <a:p>
            <a:pPr lvl="1"/>
            <a:r>
              <a:rPr lang="zh-CN" altLang="en-US" dirty="0"/>
              <a:t>标签局为用户提供分级标签的查询服务，用户向标签局发起</a:t>
            </a:r>
            <a:r>
              <a:rPr lang="en-US" altLang="zh-CN" dirty="0"/>
              <a:t>URL</a:t>
            </a:r>
            <a:r>
              <a:rPr lang="zh-CN" altLang="en-US" dirty="0"/>
              <a:t>请求，标签局向用户返回该</a:t>
            </a:r>
            <a:r>
              <a:rPr lang="en-US" altLang="zh-CN" dirty="0"/>
              <a:t>URL</a:t>
            </a:r>
            <a:r>
              <a:rPr lang="zh-CN" altLang="en-US" dirty="0"/>
              <a:t>对应的分级标签，然后监管中心可以根据标签局返回的分级标签，实施过滤行为。</a:t>
            </a:r>
          </a:p>
          <a:p>
            <a:pPr lvl="1"/>
            <a:endParaRPr lang="en-US" altLang="zh-CN" dirty="0"/>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37</a:t>
            </a:fld>
            <a:endParaRPr lang="zh-CN" altLang="zh-CN"/>
          </a:p>
        </p:txBody>
      </p:sp>
      <p:grpSp>
        <p:nvGrpSpPr>
          <p:cNvPr id="17" name="组合 16"/>
          <p:cNvGrpSpPr/>
          <p:nvPr/>
        </p:nvGrpSpPr>
        <p:grpSpPr>
          <a:xfrm>
            <a:off x="827460" y="4077072"/>
            <a:ext cx="7489080" cy="1780367"/>
            <a:chOff x="395288" y="3500438"/>
            <a:chExt cx="7921625" cy="2946076"/>
          </a:xfrm>
        </p:grpSpPr>
        <p:sp>
          <p:nvSpPr>
            <p:cNvPr id="18" name="Rectangle 8"/>
            <p:cNvSpPr>
              <a:spLocks noChangeArrowheads="1"/>
            </p:cNvSpPr>
            <p:nvPr/>
          </p:nvSpPr>
          <p:spPr bwMode="auto">
            <a:xfrm>
              <a:off x="611188" y="5084763"/>
              <a:ext cx="14398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defRPr/>
              </a:pPr>
              <a:endParaRPr lang="zh-CN" altLang="en-US" sz="1350" kern="0"/>
            </a:p>
          </p:txBody>
        </p:sp>
        <p:sp>
          <p:nvSpPr>
            <p:cNvPr id="19" name="Rectangle 12"/>
            <p:cNvSpPr>
              <a:spLocks noChangeArrowheads="1"/>
            </p:cNvSpPr>
            <p:nvPr/>
          </p:nvSpPr>
          <p:spPr bwMode="auto">
            <a:xfrm>
              <a:off x="6588125" y="5013325"/>
              <a:ext cx="1655763" cy="1008063"/>
            </a:xfrm>
            <a:prstGeom prst="rect">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57175" indent="-257175" algn="ctr" defTabSz="685800" eaLnBrk="0" hangingPunct="0">
                <a:spcBef>
                  <a:spcPct val="20000"/>
                </a:spcBef>
                <a:defRPr/>
              </a:pPr>
              <a:r>
                <a:rPr lang="zh-CN" altLang="en-US" sz="1350" kern="0">
                  <a:latin typeface="Times New Roman" pitchFamily="18" charset="0"/>
                </a:rPr>
                <a:t>文件过滤</a:t>
              </a:r>
            </a:p>
          </p:txBody>
        </p:sp>
        <p:sp>
          <p:nvSpPr>
            <p:cNvPr id="20" name="AutoShape 15"/>
            <p:cNvSpPr>
              <a:spLocks noChangeArrowheads="1"/>
            </p:cNvSpPr>
            <p:nvPr/>
          </p:nvSpPr>
          <p:spPr bwMode="auto">
            <a:xfrm>
              <a:off x="2555875" y="3573463"/>
              <a:ext cx="1728788" cy="865187"/>
            </a:xfrm>
            <a:prstGeom prst="flowChartMagneticDisk">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57175" indent="-257175" algn="ctr" defTabSz="685800" eaLnBrk="0" hangingPunct="0">
                <a:spcBef>
                  <a:spcPct val="20000"/>
                </a:spcBef>
                <a:defRPr/>
              </a:pPr>
              <a:endParaRPr lang="zh-CN" altLang="en-US" sz="1350" kern="0" dirty="0">
                <a:latin typeface="Times New Roman" pitchFamily="18" charset="0"/>
              </a:endParaRPr>
            </a:p>
            <a:p>
              <a:pPr marL="257175" indent="-257175" algn="ctr" defTabSz="685800" eaLnBrk="0" hangingPunct="0">
                <a:spcBef>
                  <a:spcPct val="20000"/>
                </a:spcBef>
                <a:defRPr/>
              </a:pPr>
              <a:r>
                <a:rPr lang="zh-CN" altLang="en-US" sz="1350" kern="0" dirty="0">
                  <a:latin typeface="Times New Roman" pitchFamily="18" charset="0"/>
                </a:rPr>
                <a:t>标签局</a:t>
              </a:r>
            </a:p>
            <a:p>
              <a:pPr marL="257175" indent="-257175" algn="ctr" defTabSz="685800" eaLnBrk="0" hangingPunct="0">
                <a:spcBef>
                  <a:spcPct val="20000"/>
                </a:spcBef>
                <a:defRPr/>
              </a:pPr>
              <a:endParaRPr lang="zh-CN" altLang="en-US" sz="1350" kern="0" dirty="0">
                <a:latin typeface="Times New Roman" pitchFamily="18" charset="0"/>
              </a:endParaRPr>
            </a:p>
          </p:txBody>
        </p:sp>
        <p:sp>
          <p:nvSpPr>
            <p:cNvPr id="21" name="AutoShape 21"/>
            <p:cNvSpPr>
              <a:spLocks noChangeArrowheads="1"/>
            </p:cNvSpPr>
            <p:nvPr/>
          </p:nvSpPr>
          <p:spPr bwMode="auto">
            <a:xfrm>
              <a:off x="395288" y="5013325"/>
              <a:ext cx="2305050" cy="1008063"/>
            </a:xfrm>
            <a:prstGeom prst="rightArrowCallout">
              <a:avLst>
                <a:gd name="adj1" fmla="val 25000"/>
                <a:gd name="adj2" fmla="val 25000"/>
                <a:gd name="adj3" fmla="val 38110"/>
                <a:gd name="adj4" fmla="val 66667"/>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57175" indent="-257175" algn="ctr" defTabSz="685800" eaLnBrk="0" hangingPunct="0">
                <a:spcBef>
                  <a:spcPct val="20000"/>
                </a:spcBef>
                <a:defRPr/>
              </a:pPr>
              <a:r>
                <a:rPr lang="zh-CN" altLang="en-US" sz="1350" kern="0">
                  <a:latin typeface="Times New Roman" pitchFamily="18" charset="0"/>
                </a:rPr>
                <a:t>不含分</a:t>
              </a:r>
            </a:p>
            <a:p>
              <a:pPr marL="257175" indent="-257175" algn="ctr" defTabSz="685800" eaLnBrk="0" hangingPunct="0">
                <a:spcBef>
                  <a:spcPct val="20000"/>
                </a:spcBef>
                <a:defRPr/>
              </a:pPr>
              <a:r>
                <a:rPr lang="zh-CN" altLang="en-US" sz="1350" kern="0">
                  <a:latin typeface="Times New Roman" pitchFamily="18" charset="0"/>
                </a:rPr>
                <a:t>级标签</a:t>
              </a:r>
            </a:p>
          </p:txBody>
        </p:sp>
        <p:sp>
          <p:nvSpPr>
            <p:cNvPr id="22" name="AutoShape 22"/>
            <p:cNvSpPr>
              <a:spLocks noChangeArrowheads="1"/>
            </p:cNvSpPr>
            <p:nvPr/>
          </p:nvSpPr>
          <p:spPr bwMode="auto">
            <a:xfrm>
              <a:off x="2700338" y="4941888"/>
              <a:ext cx="1871662" cy="1079500"/>
            </a:xfrm>
            <a:prstGeom prst="rightArrowCallout">
              <a:avLst>
                <a:gd name="adj1" fmla="val 25000"/>
                <a:gd name="adj2" fmla="val 25000"/>
                <a:gd name="adj3" fmla="val 28897"/>
                <a:gd name="adj4" fmla="val 66667"/>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57175" indent="-257175" algn="ctr" defTabSz="685800" eaLnBrk="0" hangingPunct="0">
                <a:spcBef>
                  <a:spcPct val="20000"/>
                </a:spcBef>
                <a:defRPr/>
              </a:pPr>
              <a:r>
                <a:rPr lang="zh-CN" altLang="en-US" sz="1350" kern="0">
                  <a:latin typeface="Times New Roman" pitchFamily="18" charset="0"/>
                </a:rPr>
                <a:t>监管</a:t>
              </a:r>
            </a:p>
            <a:p>
              <a:pPr marL="257175" indent="-257175" algn="ctr" defTabSz="685800" eaLnBrk="0" hangingPunct="0">
                <a:spcBef>
                  <a:spcPct val="20000"/>
                </a:spcBef>
                <a:defRPr/>
              </a:pPr>
              <a:r>
                <a:rPr lang="zh-CN" altLang="en-US" sz="1350" kern="0">
                  <a:latin typeface="Times New Roman" pitchFamily="18" charset="0"/>
                </a:rPr>
                <a:t>中心</a:t>
              </a:r>
            </a:p>
          </p:txBody>
        </p:sp>
        <p:sp>
          <p:nvSpPr>
            <p:cNvPr id="23" name="AutoShape 23"/>
            <p:cNvSpPr>
              <a:spLocks noChangeArrowheads="1"/>
            </p:cNvSpPr>
            <p:nvPr/>
          </p:nvSpPr>
          <p:spPr bwMode="auto">
            <a:xfrm>
              <a:off x="4643438" y="4941888"/>
              <a:ext cx="1944687" cy="1079500"/>
            </a:xfrm>
            <a:prstGeom prst="rightArrowCallout">
              <a:avLst>
                <a:gd name="adj1" fmla="val 25000"/>
                <a:gd name="adj2" fmla="val 25000"/>
                <a:gd name="adj3" fmla="val 30025"/>
                <a:gd name="adj4" fmla="val 66667"/>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57175" indent="-257175" algn="ctr" defTabSz="685800" eaLnBrk="0" hangingPunct="0">
                <a:spcBef>
                  <a:spcPct val="20000"/>
                </a:spcBef>
                <a:defRPr/>
              </a:pPr>
              <a:r>
                <a:rPr lang="zh-CN" altLang="en-US" sz="1350" kern="0">
                  <a:latin typeface="Times New Roman" pitchFamily="18" charset="0"/>
                </a:rPr>
                <a:t>标签</a:t>
              </a:r>
            </a:p>
            <a:p>
              <a:pPr marL="257175" indent="-257175" algn="ctr" defTabSz="685800" eaLnBrk="0" hangingPunct="0">
                <a:spcBef>
                  <a:spcPct val="20000"/>
                </a:spcBef>
                <a:defRPr/>
              </a:pPr>
              <a:r>
                <a:rPr lang="zh-CN" altLang="en-US" sz="1350" kern="0">
                  <a:latin typeface="Times New Roman" pitchFamily="18" charset="0"/>
                </a:rPr>
                <a:t>确认</a:t>
              </a:r>
            </a:p>
          </p:txBody>
        </p:sp>
        <p:sp>
          <p:nvSpPr>
            <p:cNvPr id="24" name="AutoShape 25"/>
            <p:cNvSpPr>
              <a:spLocks noChangeArrowheads="1"/>
            </p:cNvSpPr>
            <p:nvPr/>
          </p:nvSpPr>
          <p:spPr bwMode="auto">
            <a:xfrm>
              <a:off x="6516688" y="3500438"/>
              <a:ext cx="1800225" cy="1441450"/>
            </a:xfrm>
            <a:prstGeom prst="downArrowCallout">
              <a:avLst>
                <a:gd name="adj1" fmla="val 31222"/>
                <a:gd name="adj2" fmla="val 31222"/>
                <a:gd name="adj3" fmla="val 16667"/>
                <a:gd name="adj4" fmla="val 66667"/>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57175" indent="-257175" algn="ctr" defTabSz="685800" eaLnBrk="0" hangingPunct="0">
                <a:spcBef>
                  <a:spcPct val="20000"/>
                </a:spcBef>
                <a:defRPr/>
              </a:pPr>
              <a:r>
                <a:rPr lang="zh-CN" altLang="en-US" sz="1350" kern="0">
                  <a:latin typeface="Times New Roman" pitchFamily="18" charset="0"/>
                </a:rPr>
                <a:t>准则分析</a:t>
              </a:r>
            </a:p>
          </p:txBody>
        </p:sp>
        <p:sp>
          <p:nvSpPr>
            <p:cNvPr id="25" name="Line 26"/>
            <p:cNvSpPr>
              <a:spLocks noChangeShapeType="1"/>
            </p:cNvSpPr>
            <p:nvPr/>
          </p:nvSpPr>
          <p:spPr bwMode="auto">
            <a:xfrm flipH="1" flipV="1">
              <a:off x="2987675" y="4437063"/>
              <a:ext cx="0" cy="5048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p>
          </p:txBody>
        </p:sp>
        <p:sp>
          <p:nvSpPr>
            <p:cNvPr id="26" name="Line 27"/>
            <p:cNvSpPr>
              <a:spLocks noChangeShapeType="1"/>
            </p:cNvSpPr>
            <p:nvPr/>
          </p:nvSpPr>
          <p:spPr bwMode="auto">
            <a:xfrm>
              <a:off x="3635375" y="4437063"/>
              <a:ext cx="0" cy="50641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p>
          </p:txBody>
        </p:sp>
        <p:sp>
          <p:nvSpPr>
            <p:cNvPr id="27" name="Text Box 28"/>
            <p:cNvSpPr txBox="1">
              <a:spLocks noChangeArrowheads="1"/>
            </p:cNvSpPr>
            <p:nvPr/>
          </p:nvSpPr>
          <p:spPr bwMode="auto">
            <a:xfrm>
              <a:off x="5435601" y="5949951"/>
              <a:ext cx="2303463" cy="49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257175" indent="-257175" defTabSz="685800">
                <a:spcBef>
                  <a:spcPct val="50000"/>
                </a:spcBef>
                <a:defRPr/>
              </a:pPr>
              <a:r>
                <a:rPr lang="zh-CN" altLang="en-US" sz="1350" kern="0"/>
                <a:t>有效标签</a:t>
              </a:r>
            </a:p>
          </p:txBody>
        </p:sp>
        <p:sp>
          <p:nvSpPr>
            <p:cNvPr id="28" name="Text Box 29"/>
            <p:cNvSpPr txBox="1">
              <a:spLocks noChangeArrowheads="1"/>
            </p:cNvSpPr>
            <p:nvPr/>
          </p:nvSpPr>
          <p:spPr bwMode="auto">
            <a:xfrm>
              <a:off x="2175720" y="3716338"/>
              <a:ext cx="415080"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257175" indent="-257175" defTabSz="685800">
                <a:spcBef>
                  <a:spcPct val="50000"/>
                </a:spcBef>
                <a:defRPr/>
              </a:pPr>
              <a:r>
                <a:rPr lang="en-US" altLang="zh-CN" sz="1350" kern="0" dirty="0"/>
                <a:t>URL</a:t>
              </a:r>
              <a:r>
                <a:rPr lang="zh-CN" altLang="en-US" sz="1350" kern="0" dirty="0"/>
                <a:t>请求</a:t>
              </a:r>
            </a:p>
          </p:txBody>
        </p:sp>
        <p:sp>
          <p:nvSpPr>
            <p:cNvPr id="29" name="Text Box 30"/>
            <p:cNvSpPr txBox="1">
              <a:spLocks noChangeArrowheads="1"/>
            </p:cNvSpPr>
            <p:nvPr/>
          </p:nvSpPr>
          <p:spPr bwMode="auto">
            <a:xfrm>
              <a:off x="4191847" y="3789362"/>
              <a:ext cx="415080" cy="1800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257175" indent="-257175" defTabSz="685800">
                <a:spcBef>
                  <a:spcPct val="50000"/>
                </a:spcBef>
                <a:defRPr/>
              </a:pPr>
              <a:r>
                <a:rPr lang="zh-CN" altLang="en-US" sz="1350" kern="0"/>
                <a:t>分级标签</a:t>
              </a:r>
            </a:p>
          </p:txBody>
        </p:sp>
      </p:grpSp>
    </p:spTree>
    <p:extLst>
      <p:ext uri="{BB962C8B-B14F-4D97-AF65-F5344CB8AC3E}">
        <p14:creationId xmlns:p14="http://schemas.microsoft.com/office/powerpoint/2010/main" val="3493864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对识别的标签实施审核</a:t>
            </a:r>
          </a:p>
        </p:txBody>
      </p:sp>
      <p:sp>
        <p:nvSpPr>
          <p:cNvPr id="3" name="内容占位符 2"/>
          <p:cNvSpPr>
            <a:spLocks noGrp="1"/>
          </p:cNvSpPr>
          <p:nvPr>
            <p:ph idx="1"/>
          </p:nvPr>
        </p:nvSpPr>
        <p:spPr/>
        <p:txBody>
          <a:bodyPr>
            <a:normAutofit fontScale="92500" lnSpcReduction="10000"/>
          </a:bodyPr>
          <a:lstStyle/>
          <a:p>
            <a:r>
              <a:rPr lang="zh-CN" altLang="en-US" dirty="0"/>
              <a:t>中间模式</a:t>
            </a:r>
            <a:endParaRPr lang="en-US" altLang="zh-CN" dirty="0"/>
          </a:p>
          <a:p>
            <a:pPr lvl="1"/>
            <a:r>
              <a:rPr lang="zh-CN" altLang="en-US" dirty="0"/>
              <a:t>包含</a:t>
            </a:r>
            <a:r>
              <a:rPr lang="zh-CN" altLang="en-US" dirty="0">
                <a:solidFill>
                  <a:srgbClr val="FF0000"/>
                </a:solidFill>
              </a:rPr>
              <a:t>过滤中心</a:t>
            </a:r>
            <a:r>
              <a:rPr lang="zh-CN" altLang="en-US" dirty="0"/>
              <a:t>与</a:t>
            </a:r>
            <a:r>
              <a:rPr lang="zh-CN" altLang="en-US" dirty="0">
                <a:solidFill>
                  <a:srgbClr val="FF0000"/>
                </a:solidFill>
              </a:rPr>
              <a:t>监管中心</a:t>
            </a:r>
            <a:r>
              <a:rPr lang="zh-CN" altLang="en-US" dirty="0"/>
              <a:t>两个机制，它们可以作为代理服务器配置于信息发布源和信息受众的信息通路上，管理流过的一切信息内容。</a:t>
            </a:r>
            <a:endParaRPr lang="en-US" altLang="zh-CN" dirty="0"/>
          </a:p>
          <a:p>
            <a:pPr lvl="1"/>
            <a:r>
              <a:rPr lang="zh-CN" altLang="en-US" dirty="0"/>
              <a:t>过滤中心通过识别信息内容携带的分级标签，依照预先设置的过滤策略实现对信息的过滤管理。</a:t>
            </a:r>
          </a:p>
          <a:p>
            <a:pPr lvl="1"/>
            <a:r>
              <a:rPr lang="zh-CN" altLang="en-US" dirty="0"/>
              <a:t>监管中心的主要职责是监控信息内容分级标签的准确性和合法性，先于过滤中心拦截含有非法分级标签的信息内容。</a:t>
            </a:r>
            <a:endParaRPr lang="en-US" altLang="zh-CN" dirty="0"/>
          </a:p>
          <a:p>
            <a:r>
              <a:rPr lang="zh-CN" altLang="en-US" dirty="0"/>
              <a:t>客户端过滤模式</a:t>
            </a:r>
            <a:endParaRPr lang="en-US" altLang="zh-CN" dirty="0"/>
          </a:p>
          <a:p>
            <a:pPr lvl="1"/>
            <a:r>
              <a:rPr lang="zh-CN" altLang="en-US" dirty="0"/>
              <a:t>客户端软件模式利用客户端的外插式软件或一些高级浏览器（如</a:t>
            </a:r>
            <a:r>
              <a:rPr lang="en-US" altLang="zh-CN" dirty="0"/>
              <a:t>IE5.0</a:t>
            </a:r>
            <a:r>
              <a:rPr lang="zh-CN" altLang="en-US" dirty="0"/>
              <a:t>以上版本）</a:t>
            </a:r>
            <a:r>
              <a:rPr lang="zh-CN" altLang="en-US" dirty="0">
                <a:solidFill>
                  <a:srgbClr val="FF0000"/>
                </a:solidFill>
              </a:rPr>
              <a:t>自带的分级审查工具</a:t>
            </a:r>
            <a:r>
              <a:rPr lang="zh-CN" altLang="en-US" dirty="0"/>
              <a:t>，按照分级标准中心颁布的分级标准，对已添加分级标准的页面进行过滤，过滤之前同样需要监管中心进行安全监管。</a:t>
            </a: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t>38</a:t>
            </a:fld>
            <a:endParaRPr lang="zh-CN" altLang="zh-CN"/>
          </a:p>
        </p:txBody>
      </p:sp>
    </p:spTree>
    <p:extLst>
      <p:ext uri="{BB962C8B-B14F-4D97-AF65-F5344CB8AC3E}">
        <p14:creationId xmlns:p14="http://schemas.microsoft.com/office/powerpoint/2010/main" val="4278596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对识别的标签实施审核</a:t>
            </a:r>
          </a:p>
        </p:txBody>
      </p:sp>
      <p:sp>
        <p:nvSpPr>
          <p:cNvPr id="3" name="灯片编号占位符 2"/>
          <p:cNvSpPr>
            <a:spLocks noGrp="1"/>
          </p:cNvSpPr>
          <p:nvPr>
            <p:ph type="sldNum" sz="quarter" idx="12"/>
          </p:nvPr>
        </p:nvSpPr>
        <p:spPr/>
        <p:txBody>
          <a:bodyPr/>
          <a:lstStyle/>
          <a:p>
            <a:pPr>
              <a:defRPr/>
            </a:pPr>
            <a:fld id="{54D9912E-CD21-4B76-91AB-8AF6576DF20D}" type="slidenum">
              <a:rPr lang="zh-CN" altLang="zh-CN" smtClean="0"/>
              <a:t>39</a:t>
            </a:fld>
            <a:endParaRPr lang="zh-CN" altLang="zh-CN"/>
          </a:p>
        </p:txBody>
      </p:sp>
      <p:grpSp>
        <p:nvGrpSpPr>
          <p:cNvPr id="34" name="组合 33"/>
          <p:cNvGrpSpPr/>
          <p:nvPr/>
        </p:nvGrpSpPr>
        <p:grpSpPr>
          <a:xfrm>
            <a:off x="396083" y="2078850"/>
            <a:ext cx="8351837" cy="3817113"/>
            <a:chOff x="179388" y="1341438"/>
            <a:chExt cx="8351837" cy="5089483"/>
          </a:xfrm>
        </p:grpSpPr>
        <p:sp>
          <p:nvSpPr>
            <p:cNvPr id="35" name="Line 13"/>
            <p:cNvSpPr>
              <a:spLocks noChangeShapeType="1"/>
            </p:cNvSpPr>
            <p:nvPr/>
          </p:nvSpPr>
          <p:spPr bwMode="auto">
            <a:xfrm>
              <a:off x="2771775" y="2708275"/>
              <a:ext cx="115252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solidFill>
                  <a:sysClr val="windowText" lastClr="000000"/>
                </a:solidFill>
              </a:endParaRPr>
            </a:p>
          </p:txBody>
        </p:sp>
        <p:sp>
          <p:nvSpPr>
            <p:cNvPr id="36" name="AutoShape 15"/>
            <p:cNvSpPr>
              <a:spLocks noChangeArrowheads="1"/>
            </p:cNvSpPr>
            <p:nvPr/>
          </p:nvSpPr>
          <p:spPr bwMode="auto">
            <a:xfrm>
              <a:off x="323850" y="1989138"/>
              <a:ext cx="1873250" cy="1439862"/>
            </a:xfrm>
            <a:prstGeom prst="roundRect">
              <a:avLst>
                <a:gd name="adj" fmla="val 16667"/>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a:defRPr/>
              </a:pPr>
              <a:r>
                <a:rPr lang="en-US" altLang="zh-CN" kern="0">
                  <a:solidFill>
                    <a:srgbClr val="000099"/>
                  </a:solidFill>
                  <a:ea typeface="华文中宋" pitchFamily="2" charset="-122"/>
                </a:rPr>
                <a:t>Internet</a:t>
              </a:r>
              <a:r>
                <a:rPr lang="zh-CN" altLang="en-US" kern="0">
                  <a:solidFill>
                    <a:srgbClr val="000099"/>
                  </a:solidFill>
                  <a:ea typeface="华文中宋" pitchFamily="2" charset="-122"/>
                </a:rPr>
                <a:t>含有</a:t>
              </a:r>
            </a:p>
            <a:p>
              <a:pPr algn="ctr" defTabSz="685800">
                <a:defRPr/>
              </a:pPr>
              <a:r>
                <a:rPr lang="zh-CN" altLang="en-US" kern="0">
                  <a:solidFill>
                    <a:srgbClr val="000099"/>
                  </a:solidFill>
                  <a:ea typeface="华文中宋" pitchFamily="2" charset="-122"/>
                </a:rPr>
                <a:t>非法分级标签</a:t>
              </a:r>
            </a:p>
            <a:p>
              <a:pPr algn="ctr" defTabSz="685800">
                <a:defRPr/>
              </a:pPr>
              <a:r>
                <a:rPr lang="zh-CN" altLang="en-US" kern="0">
                  <a:solidFill>
                    <a:srgbClr val="000099"/>
                  </a:solidFill>
                  <a:ea typeface="华文中宋" pitchFamily="2" charset="-122"/>
                </a:rPr>
                <a:t>的内容</a:t>
              </a:r>
            </a:p>
          </p:txBody>
        </p:sp>
        <p:sp>
          <p:nvSpPr>
            <p:cNvPr id="37" name="AutoShape 17"/>
            <p:cNvSpPr>
              <a:spLocks noChangeArrowheads="1"/>
            </p:cNvSpPr>
            <p:nvPr/>
          </p:nvSpPr>
          <p:spPr bwMode="auto">
            <a:xfrm>
              <a:off x="179388" y="4149725"/>
              <a:ext cx="2017712" cy="1439863"/>
            </a:xfrm>
            <a:prstGeom prst="roundRect">
              <a:avLst>
                <a:gd name="adj" fmla="val 16667"/>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a:defRPr/>
              </a:pPr>
              <a:r>
                <a:rPr lang="en-US" altLang="zh-CN" kern="0">
                  <a:solidFill>
                    <a:srgbClr val="000099"/>
                  </a:solidFill>
                  <a:ea typeface="华文中宋" pitchFamily="2" charset="-122"/>
                </a:rPr>
                <a:t>Internet</a:t>
              </a:r>
              <a:r>
                <a:rPr lang="zh-CN" altLang="en-US" kern="0">
                  <a:solidFill>
                    <a:srgbClr val="000099"/>
                  </a:solidFill>
                  <a:ea typeface="华文中宋" pitchFamily="2" charset="-122"/>
                </a:rPr>
                <a:t>含有</a:t>
              </a:r>
            </a:p>
            <a:p>
              <a:pPr algn="ctr" defTabSz="685800">
                <a:defRPr/>
              </a:pPr>
              <a:r>
                <a:rPr lang="zh-CN" altLang="en-US" kern="0">
                  <a:solidFill>
                    <a:srgbClr val="000099"/>
                  </a:solidFill>
                  <a:ea typeface="华文中宋" pitchFamily="2" charset="-122"/>
                </a:rPr>
                <a:t>合法分级标签</a:t>
              </a:r>
            </a:p>
            <a:p>
              <a:pPr algn="ctr" defTabSz="685800">
                <a:defRPr/>
              </a:pPr>
              <a:r>
                <a:rPr lang="zh-CN" altLang="en-US" kern="0">
                  <a:solidFill>
                    <a:srgbClr val="000099"/>
                  </a:solidFill>
                  <a:ea typeface="华文中宋" pitchFamily="2" charset="-122"/>
                </a:rPr>
                <a:t>的内容</a:t>
              </a:r>
            </a:p>
          </p:txBody>
        </p:sp>
        <p:sp>
          <p:nvSpPr>
            <p:cNvPr id="38" name="Line 18"/>
            <p:cNvSpPr>
              <a:spLocks noChangeShapeType="1"/>
            </p:cNvSpPr>
            <p:nvPr/>
          </p:nvSpPr>
          <p:spPr bwMode="auto">
            <a:xfrm flipV="1">
              <a:off x="2124075" y="2781300"/>
              <a:ext cx="935038" cy="13684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solidFill>
                  <a:sysClr val="windowText" lastClr="000000"/>
                </a:solidFill>
              </a:endParaRPr>
            </a:p>
          </p:txBody>
        </p:sp>
        <p:sp>
          <p:nvSpPr>
            <p:cNvPr id="39" name="Line 19"/>
            <p:cNvSpPr>
              <a:spLocks noChangeShapeType="1"/>
            </p:cNvSpPr>
            <p:nvPr/>
          </p:nvSpPr>
          <p:spPr bwMode="auto">
            <a:xfrm>
              <a:off x="2268538" y="2420938"/>
              <a:ext cx="790575"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solidFill>
                  <a:sysClr val="windowText" lastClr="000000"/>
                </a:solidFill>
              </a:endParaRPr>
            </a:p>
          </p:txBody>
        </p:sp>
        <p:sp>
          <p:nvSpPr>
            <p:cNvPr id="40" name="AutoShape 21"/>
            <p:cNvSpPr>
              <a:spLocks noChangeArrowheads="1"/>
            </p:cNvSpPr>
            <p:nvPr/>
          </p:nvSpPr>
          <p:spPr bwMode="auto">
            <a:xfrm>
              <a:off x="3132138" y="1844675"/>
              <a:ext cx="1079500" cy="1079500"/>
            </a:xfrm>
            <a:prstGeom prst="roundRect">
              <a:avLst>
                <a:gd name="adj" fmla="val 16667"/>
              </a:avLst>
            </a:prstGeom>
            <a:solidFill>
              <a:srgbClr val="AFBF39">
                <a:alpha val="89999"/>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a:defRPr/>
              </a:pPr>
              <a:r>
                <a:rPr lang="zh-CN" altLang="en-US" sz="2100" kern="0">
                  <a:solidFill>
                    <a:srgbClr val="000099"/>
                  </a:solidFill>
                  <a:ea typeface="华文中宋" pitchFamily="2" charset="-122"/>
                </a:rPr>
                <a:t>监管</a:t>
              </a:r>
            </a:p>
            <a:p>
              <a:pPr algn="ctr" defTabSz="685800">
                <a:defRPr/>
              </a:pPr>
              <a:r>
                <a:rPr lang="zh-CN" altLang="en-US" sz="2100" kern="0">
                  <a:solidFill>
                    <a:srgbClr val="000099"/>
                  </a:solidFill>
                  <a:ea typeface="华文中宋" pitchFamily="2" charset="-122"/>
                </a:rPr>
                <a:t>中心</a:t>
              </a:r>
            </a:p>
          </p:txBody>
        </p:sp>
        <p:sp>
          <p:nvSpPr>
            <p:cNvPr id="41" name="Line 22"/>
            <p:cNvSpPr>
              <a:spLocks noChangeShapeType="1"/>
            </p:cNvSpPr>
            <p:nvPr/>
          </p:nvSpPr>
          <p:spPr bwMode="auto">
            <a:xfrm flipH="1">
              <a:off x="3708400" y="2924175"/>
              <a:ext cx="0" cy="2090738"/>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solidFill>
                  <a:sysClr val="windowText" lastClr="000000"/>
                </a:solidFill>
              </a:endParaRPr>
            </a:p>
          </p:txBody>
        </p:sp>
        <p:sp>
          <p:nvSpPr>
            <p:cNvPr id="42" name="Line 23"/>
            <p:cNvSpPr>
              <a:spLocks noChangeShapeType="1"/>
            </p:cNvSpPr>
            <p:nvPr/>
          </p:nvSpPr>
          <p:spPr bwMode="auto">
            <a:xfrm flipV="1">
              <a:off x="3708400" y="5013325"/>
              <a:ext cx="1295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solidFill>
                  <a:sysClr val="windowText" lastClr="000000"/>
                </a:solidFill>
              </a:endParaRPr>
            </a:p>
          </p:txBody>
        </p:sp>
        <p:sp>
          <p:nvSpPr>
            <p:cNvPr id="43" name="AutoShape 24"/>
            <p:cNvSpPr>
              <a:spLocks noChangeArrowheads="1"/>
            </p:cNvSpPr>
            <p:nvPr/>
          </p:nvSpPr>
          <p:spPr bwMode="auto">
            <a:xfrm>
              <a:off x="5003800" y="4437063"/>
              <a:ext cx="1728788" cy="1079500"/>
            </a:xfrm>
            <a:prstGeom prst="flowChartTerminator">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57175" indent="-257175" algn="ctr" defTabSz="685800" eaLnBrk="0" hangingPunct="0">
                <a:spcBef>
                  <a:spcPct val="20000"/>
                </a:spcBef>
                <a:defRPr/>
              </a:pPr>
              <a:r>
                <a:rPr lang="zh-CN" altLang="en-US" sz="2100" kern="0">
                  <a:solidFill>
                    <a:srgbClr val="000099"/>
                  </a:solidFill>
                  <a:latin typeface="Times New Roman" pitchFamily="18" charset="0"/>
                </a:rPr>
                <a:t>客户端</a:t>
              </a:r>
            </a:p>
            <a:p>
              <a:pPr marL="257175" indent="-257175" algn="ctr" defTabSz="685800" eaLnBrk="0" hangingPunct="0">
                <a:spcBef>
                  <a:spcPct val="20000"/>
                </a:spcBef>
                <a:defRPr/>
              </a:pPr>
              <a:r>
                <a:rPr lang="zh-CN" altLang="en-US" sz="2100" kern="0">
                  <a:solidFill>
                    <a:srgbClr val="000099"/>
                  </a:solidFill>
                  <a:latin typeface="Times New Roman" pitchFamily="18" charset="0"/>
                </a:rPr>
                <a:t>过滤软件</a:t>
              </a:r>
            </a:p>
          </p:txBody>
        </p:sp>
        <p:cxnSp>
          <p:nvCxnSpPr>
            <p:cNvPr id="44" name="AutoShape 25"/>
            <p:cNvCxnSpPr>
              <a:cxnSpLocks noChangeShapeType="1"/>
            </p:cNvCxnSpPr>
            <p:nvPr/>
          </p:nvCxnSpPr>
          <p:spPr bwMode="auto">
            <a:xfrm>
              <a:off x="5580063" y="5373688"/>
              <a:ext cx="0" cy="2159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AutoShape 26"/>
            <p:cNvSpPr>
              <a:spLocks noChangeArrowheads="1"/>
            </p:cNvSpPr>
            <p:nvPr/>
          </p:nvSpPr>
          <p:spPr bwMode="auto">
            <a:xfrm>
              <a:off x="4932363" y="1989138"/>
              <a:ext cx="1800225" cy="863600"/>
            </a:xfrm>
            <a:prstGeom prst="flowChartTerminator">
              <a:avLst/>
            </a:prstGeom>
            <a:solidFill>
              <a:srgbClr val="AFBF3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257175" indent="-257175" algn="ctr" defTabSz="685800" eaLnBrk="0" hangingPunct="0">
                <a:spcBef>
                  <a:spcPct val="20000"/>
                </a:spcBef>
                <a:defRPr/>
              </a:pPr>
              <a:r>
                <a:rPr lang="zh-CN" altLang="en-US" sz="2100" kern="0">
                  <a:solidFill>
                    <a:srgbClr val="000099"/>
                  </a:solidFill>
                  <a:latin typeface="Times New Roman" pitchFamily="18" charset="0"/>
                </a:rPr>
                <a:t>过滤中心</a:t>
              </a:r>
            </a:p>
          </p:txBody>
        </p:sp>
        <p:sp>
          <p:nvSpPr>
            <p:cNvPr id="46" name="Line 27"/>
            <p:cNvSpPr>
              <a:spLocks noChangeShapeType="1"/>
            </p:cNvSpPr>
            <p:nvPr/>
          </p:nvSpPr>
          <p:spPr bwMode="auto">
            <a:xfrm>
              <a:off x="4211638" y="2420938"/>
              <a:ext cx="71755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solidFill>
                  <a:sysClr val="windowText" lastClr="000000"/>
                </a:solidFill>
              </a:endParaRPr>
            </a:p>
          </p:txBody>
        </p:sp>
        <p:sp>
          <p:nvSpPr>
            <p:cNvPr id="47" name="AutoShape 28"/>
            <p:cNvSpPr>
              <a:spLocks noChangeArrowheads="1"/>
            </p:cNvSpPr>
            <p:nvPr/>
          </p:nvSpPr>
          <p:spPr bwMode="auto">
            <a:xfrm>
              <a:off x="7451725" y="3141663"/>
              <a:ext cx="1079500" cy="1079500"/>
            </a:xfrm>
            <a:prstGeom prst="roundRect">
              <a:avLst>
                <a:gd name="adj" fmla="val 16667"/>
              </a:avLst>
            </a:prstGeom>
            <a:solidFill>
              <a:srgbClr val="AFBF3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85800">
                <a:defRPr/>
              </a:pPr>
              <a:r>
                <a:rPr lang="zh-CN" altLang="en-US" sz="2100" kern="0">
                  <a:solidFill>
                    <a:srgbClr val="000099"/>
                  </a:solidFill>
                  <a:ea typeface="华文中宋" pitchFamily="2" charset="-122"/>
                </a:rPr>
                <a:t>信息</a:t>
              </a:r>
            </a:p>
            <a:p>
              <a:pPr algn="ctr" defTabSz="685800">
                <a:defRPr/>
              </a:pPr>
              <a:r>
                <a:rPr lang="zh-CN" altLang="en-US" sz="2100" kern="0">
                  <a:solidFill>
                    <a:srgbClr val="000099"/>
                  </a:solidFill>
                  <a:ea typeface="华文中宋" pitchFamily="2" charset="-122"/>
                </a:rPr>
                <a:t>用户</a:t>
              </a:r>
            </a:p>
          </p:txBody>
        </p:sp>
        <p:cxnSp>
          <p:nvCxnSpPr>
            <p:cNvPr id="48" name="AutoShape 29"/>
            <p:cNvCxnSpPr>
              <a:cxnSpLocks noChangeShapeType="1"/>
              <a:stCxn id="47" idx="0"/>
              <a:endCxn id="45" idx="3"/>
            </p:cNvCxnSpPr>
            <p:nvPr/>
          </p:nvCxnSpPr>
          <p:spPr bwMode="auto">
            <a:xfrm rot="5400000" flipH="1">
              <a:off x="7001669" y="2151857"/>
              <a:ext cx="720725" cy="1258887"/>
            </a:xfrm>
            <a:prstGeom prst="curvedConnector2">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Line 30"/>
            <p:cNvSpPr>
              <a:spLocks noChangeShapeType="1"/>
            </p:cNvSpPr>
            <p:nvPr/>
          </p:nvSpPr>
          <p:spPr bwMode="auto">
            <a:xfrm>
              <a:off x="6732588" y="2420938"/>
              <a:ext cx="990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solidFill>
                  <a:sysClr val="windowText" lastClr="000000"/>
                </a:solidFill>
              </a:endParaRPr>
            </a:p>
          </p:txBody>
        </p:sp>
        <p:sp>
          <p:nvSpPr>
            <p:cNvPr id="50" name="Line 31"/>
            <p:cNvSpPr>
              <a:spLocks noChangeShapeType="1"/>
            </p:cNvSpPr>
            <p:nvPr/>
          </p:nvSpPr>
          <p:spPr bwMode="auto">
            <a:xfrm>
              <a:off x="6732588" y="5013325"/>
              <a:ext cx="990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solidFill>
                  <a:sysClr val="windowText" lastClr="000000"/>
                </a:solidFill>
              </a:endParaRPr>
            </a:p>
          </p:txBody>
        </p:sp>
        <p:sp>
          <p:nvSpPr>
            <p:cNvPr id="51" name="Line 32"/>
            <p:cNvSpPr>
              <a:spLocks noChangeShapeType="1"/>
            </p:cNvSpPr>
            <p:nvPr/>
          </p:nvSpPr>
          <p:spPr bwMode="auto">
            <a:xfrm>
              <a:off x="7740650" y="2420938"/>
              <a:ext cx="215900" cy="7207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solidFill>
                  <a:sysClr val="windowText" lastClr="000000"/>
                </a:solidFill>
              </a:endParaRPr>
            </a:p>
          </p:txBody>
        </p:sp>
        <p:sp>
          <p:nvSpPr>
            <p:cNvPr id="52" name="Line 33"/>
            <p:cNvSpPr>
              <a:spLocks noChangeShapeType="1"/>
            </p:cNvSpPr>
            <p:nvPr/>
          </p:nvSpPr>
          <p:spPr bwMode="auto">
            <a:xfrm flipV="1">
              <a:off x="7740650" y="4221163"/>
              <a:ext cx="287338" cy="7921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defRPr/>
              </a:pPr>
              <a:endParaRPr lang="zh-CN" altLang="en-US" sz="1350" kern="0">
                <a:solidFill>
                  <a:sysClr val="windowText" lastClr="000000"/>
                </a:solidFill>
              </a:endParaRPr>
            </a:p>
          </p:txBody>
        </p:sp>
        <p:sp>
          <p:nvSpPr>
            <p:cNvPr id="53" name="Text Box 34"/>
            <p:cNvSpPr txBox="1">
              <a:spLocks noChangeArrowheads="1"/>
            </p:cNvSpPr>
            <p:nvPr/>
          </p:nvSpPr>
          <p:spPr bwMode="auto">
            <a:xfrm>
              <a:off x="4211638" y="1341438"/>
              <a:ext cx="1728787" cy="553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257175" indent="-257175" defTabSz="685800">
                <a:spcBef>
                  <a:spcPct val="20000"/>
                </a:spcBef>
                <a:defRPr/>
              </a:pPr>
              <a:r>
                <a:rPr lang="zh-CN" altLang="en-US" sz="2100" kern="0">
                  <a:solidFill>
                    <a:srgbClr val="000000"/>
                  </a:solidFill>
                </a:rPr>
                <a:t>中间模式</a:t>
              </a:r>
            </a:p>
          </p:txBody>
        </p:sp>
        <p:sp>
          <p:nvSpPr>
            <p:cNvPr id="54" name="Text Box 35"/>
            <p:cNvSpPr txBox="1">
              <a:spLocks noChangeArrowheads="1"/>
            </p:cNvSpPr>
            <p:nvPr/>
          </p:nvSpPr>
          <p:spPr bwMode="auto">
            <a:xfrm>
              <a:off x="4500563" y="5876924"/>
              <a:ext cx="2808287" cy="553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257175" indent="-257175" defTabSz="685800">
                <a:spcBef>
                  <a:spcPct val="20000"/>
                </a:spcBef>
                <a:defRPr/>
              </a:pPr>
              <a:r>
                <a:rPr lang="zh-CN" altLang="en-US" sz="2100" kern="0">
                  <a:solidFill>
                    <a:srgbClr val="000000"/>
                  </a:solidFill>
                </a:rPr>
                <a:t>客户端过滤模式</a:t>
              </a:r>
            </a:p>
          </p:txBody>
        </p:sp>
        <p:cxnSp>
          <p:nvCxnSpPr>
            <p:cNvPr id="55" name="AutoShape 37"/>
            <p:cNvCxnSpPr>
              <a:cxnSpLocks noChangeShapeType="1"/>
            </p:cNvCxnSpPr>
            <p:nvPr/>
          </p:nvCxnSpPr>
          <p:spPr bwMode="auto">
            <a:xfrm>
              <a:off x="2195513" y="1557338"/>
              <a:ext cx="360362" cy="50323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AutoShape 38"/>
            <p:cNvCxnSpPr>
              <a:cxnSpLocks noChangeShapeType="1"/>
            </p:cNvCxnSpPr>
            <p:nvPr/>
          </p:nvCxnSpPr>
          <p:spPr bwMode="auto">
            <a:xfrm flipH="1" flipV="1">
              <a:off x="2339975" y="2133600"/>
              <a:ext cx="431800" cy="503238"/>
            </a:xfrm>
            <a:prstGeom prst="straightConnector1">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 Box 39"/>
            <p:cNvSpPr txBox="1">
              <a:spLocks noChangeArrowheads="1"/>
            </p:cNvSpPr>
            <p:nvPr/>
          </p:nvSpPr>
          <p:spPr bwMode="auto">
            <a:xfrm>
              <a:off x="2124075" y="1557338"/>
              <a:ext cx="936625" cy="553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257175" indent="-257175" defTabSz="685800">
                <a:spcBef>
                  <a:spcPct val="50000"/>
                </a:spcBef>
                <a:defRPr/>
              </a:pPr>
              <a:r>
                <a:rPr lang="zh-CN" altLang="en-US" sz="2100" kern="0">
                  <a:solidFill>
                    <a:srgbClr val="000000"/>
                  </a:solidFill>
                </a:rPr>
                <a:t>拒绝</a:t>
              </a:r>
            </a:p>
          </p:txBody>
        </p:sp>
        <p:sp>
          <p:nvSpPr>
            <p:cNvPr id="58" name="Text Box 40"/>
            <p:cNvSpPr txBox="1">
              <a:spLocks noChangeArrowheads="1"/>
            </p:cNvSpPr>
            <p:nvPr/>
          </p:nvSpPr>
          <p:spPr bwMode="auto">
            <a:xfrm>
              <a:off x="7019925" y="1916113"/>
              <a:ext cx="1439863" cy="553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257175" indent="-257175" defTabSz="685800">
                <a:spcBef>
                  <a:spcPct val="50000"/>
                </a:spcBef>
                <a:defRPr/>
              </a:pPr>
              <a:r>
                <a:rPr lang="en-US" altLang="zh-CN" sz="2100" kern="0">
                  <a:solidFill>
                    <a:srgbClr val="000000"/>
                  </a:solidFill>
                </a:rPr>
                <a:t>Internet</a:t>
              </a:r>
            </a:p>
          </p:txBody>
        </p:sp>
        <p:sp>
          <p:nvSpPr>
            <p:cNvPr id="59" name="Text Box 41"/>
            <p:cNvSpPr txBox="1">
              <a:spLocks noChangeArrowheads="1"/>
            </p:cNvSpPr>
            <p:nvPr/>
          </p:nvSpPr>
          <p:spPr bwMode="auto">
            <a:xfrm>
              <a:off x="3779838" y="4437063"/>
              <a:ext cx="1439862" cy="553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257175" indent="-257175" defTabSz="685800">
                <a:spcBef>
                  <a:spcPct val="50000"/>
                </a:spcBef>
                <a:defRPr/>
              </a:pPr>
              <a:r>
                <a:rPr lang="en-US" altLang="zh-CN" sz="2100" kern="0">
                  <a:solidFill>
                    <a:srgbClr val="000000"/>
                  </a:solidFill>
                </a:rPr>
                <a:t>Internet</a:t>
              </a:r>
            </a:p>
          </p:txBody>
        </p:sp>
        <p:sp>
          <p:nvSpPr>
            <p:cNvPr id="60" name="Text Box 46"/>
            <p:cNvSpPr txBox="1">
              <a:spLocks noChangeArrowheads="1"/>
            </p:cNvSpPr>
            <p:nvPr/>
          </p:nvSpPr>
          <p:spPr bwMode="auto">
            <a:xfrm>
              <a:off x="2555875" y="3573463"/>
              <a:ext cx="936625" cy="553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257175" indent="-257175" defTabSz="685800">
                <a:spcBef>
                  <a:spcPct val="50000"/>
                </a:spcBef>
                <a:defRPr/>
              </a:pPr>
              <a:r>
                <a:rPr lang="zh-CN" altLang="en-US" sz="2100" kern="0">
                  <a:solidFill>
                    <a:srgbClr val="000000"/>
                  </a:solidFill>
                </a:rPr>
                <a:t>通过</a:t>
              </a:r>
            </a:p>
          </p:txBody>
        </p:sp>
        <p:sp>
          <p:nvSpPr>
            <p:cNvPr id="61" name="Text Box 47"/>
            <p:cNvSpPr txBox="1">
              <a:spLocks noChangeArrowheads="1"/>
            </p:cNvSpPr>
            <p:nvPr/>
          </p:nvSpPr>
          <p:spPr bwMode="auto">
            <a:xfrm>
              <a:off x="4716463" y="3068638"/>
              <a:ext cx="18716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257175" indent="-257175" defTabSz="685800">
                <a:spcBef>
                  <a:spcPct val="50000"/>
                </a:spcBef>
                <a:defRPr/>
              </a:pPr>
              <a:r>
                <a:rPr lang="zh-CN" altLang="en-US" sz="1800" kern="0">
                  <a:solidFill>
                    <a:srgbClr val="000000"/>
                  </a:solidFill>
                </a:rPr>
                <a:t>  预先设置的过滤策略</a:t>
              </a:r>
            </a:p>
          </p:txBody>
        </p:sp>
        <p:sp>
          <p:nvSpPr>
            <p:cNvPr id="62" name="Text Box 48"/>
            <p:cNvSpPr txBox="1">
              <a:spLocks noChangeArrowheads="1"/>
            </p:cNvSpPr>
            <p:nvPr/>
          </p:nvSpPr>
          <p:spPr bwMode="auto">
            <a:xfrm>
              <a:off x="6624638" y="5084763"/>
              <a:ext cx="16192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257175" indent="-257175" defTabSz="685800">
                <a:spcBef>
                  <a:spcPct val="50000"/>
                </a:spcBef>
                <a:defRPr/>
              </a:pPr>
              <a:r>
                <a:rPr lang="zh-CN" altLang="en-US" sz="1800" kern="0">
                  <a:solidFill>
                    <a:srgbClr val="000000"/>
                  </a:solidFill>
                </a:rPr>
                <a:t>自带审查工具</a:t>
              </a:r>
            </a:p>
          </p:txBody>
        </p:sp>
      </p:grpSp>
    </p:spTree>
    <p:extLst>
      <p:ext uri="{BB962C8B-B14F-4D97-AF65-F5344CB8AC3E}">
        <p14:creationId xmlns:p14="http://schemas.microsoft.com/office/powerpoint/2010/main" val="248385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圆角矩形 77"/>
          <p:cNvSpPr/>
          <p:nvPr/>
        </p:nvSpPr>
        <p:spPr>
          <a:xfrm>
            <a:off x="1121093" y="1832134"/>
            <a:ext cx="6997541" cy="1224031"/>
          </a:xfrm>
          <a:prstGeom prst="roundRect">
            <a:avLst>
              <a:gd name="adj" fmla="val 9394"/>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9" name="矩形 78"/>
          <p:cNvSpPr/>
          <p:nvPr/>
        </p:nvSpPr>
        <p:spPr>
          <a:xfrm>
            <a:off x="1351025" y="2024922"/>
            <a:ext cx="6639090" cy="830997"/>
          </a:xfrm>
          <a:prstGeom prst="rect">
            <a:avLst/>
          </a:prstGeom>
        </p:spPr>
        <p:txBody>
          <a:bodyPr wrap="square">
            <a:spAutoFit/>
          </a:bodyPr>
          <a:lstStyle/>
          <a:p>
            <a:r>
              <a:rPr lang="zh-CN" altLang="en-US"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随着互联网内容的极大丰富，信息海量化正在导致信息垃圾化。</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0" name="文本框 4"/>
          <p:cNvSpPr>
            <a:spLocks noChangeArrowheads="1"/>
          </p:cNvSpPr>
          <p:nvPr/>
        </p:nvSpPr>
        <p:spPr bwMode="auto">
          <a:xfrm>
            <a:off x="1120776" y="1052512"/>
            <a:ext cx="582748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000" dirty="0">
                <a:solidFill>
                  <a:srgbClr val="31B5D6"/>
                </a:solidFill>
                <a:latin typeface="黑体" panose="02010609060101010101" pitchFamily="49" charset="-122"/>
                <a:ea typeface="黑体" panose="02010609060101010101" pitchFamily="49" charset="-122"/>
                <a:sym typeface="Calibri" panose="020F0502020204030204" pitchFamily="34" charset="0"/>
              </a:rPr>
              <a:t>网络信息内容过滤概述</a:t>
            </a:r>
            <a:r>
              <a:rPr lang="en-US" altLang="zh-CN" sz="3000" dirty="0">
                <a:solidFill>
                  <a:srgbClr val="31B5D6"/>
                </a:solidFill>
                <a:latin typeface="黑体" panose="02010609060101010101" pitchFamily="49" charset="-122"/>
                <a:ea typeface="黑体" panose="02010609060101010101" pitchFamily="49" charset="-122"/>
                <a:sym typeface="Calibri" panose="020F0502020204030204" pitchFamily="34" charset="0"/>
              </a:rPr>
              <a:t>---</a:t>
            </a:r>
            <a:r>
              <a:rPr lang="zh-CN" altLang="en-US" sz="3000" dirty="0">
                <a:solidFill>
                  <a:srgbClr val="31B5D6"/>
                </a:solidFill>
                <a:latin typeface="黑体" panose="02010609060101010101" pitchFamily="49" charset="-122"/>
                <a:ea typeface="黑体" panose="02010609060101010101" pitchFamily="49" charset="-122"/>
                <a:sym typeface="Calibri" panose="020F0502020204030204" pitchFamily="34" charset="0"/>
              </a:rPr>
              <a:t>背景</a:t>
            </a:r>
          </a:p>
        </p:txBody>
      </p:sp>
      <p:sp>
        <p:nvSpPr>
          <p:cNvPr id="81" name="直接连接符 13"/>
          <p:cNvSpPr>
            <a:spLocks noChangeShapeType="1"/>
          </p:cNvSpPr>
          <p:nvPr/>
        </p:nvSpPr>
        <p:spPr bwMode="auto">
          <a:xfrm>
            <a:off x="506413" y="1552575"/>
            <a:ext cx="623535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sz="1350">
              <a:latin typeface="Arial" panose="020B0604020202020204" pitchFamily="34" charset="0"/>
            </a:endParaRPr>
          </a:p>
        </p:txBody>
      </p:sp>
      <p:sp>
        <p:nvSpPr>
          <p:cNvPr id="3" name="灯片编号占位符 2"/>
          <p:cNvSpPr>
            <a:spLocks noGrp="1"/>
          </p:cNvSpPr>
          <p:nvPr>
            <p:ph type="sldNum" sz="quarter" idx="12"/>
          </p:nvPr>
        </p:nvSpPr>
        <p:spPr/>
        <p:txBody>
          <a:bodyPr/>
          <a:lstStyle/>
          <a:p>
            <a:pPr>
              <a:defRPr/>
            </a:pPr>
            <a:fld id="{B8A2BE66-3A1D-4F69-92F9-8180C3DFAFD8}" type="slidenum">
              <a:rPr lang="zh-CN" altLang="zh-CN" smtClean="0"/>
              <a:t>4</a:t>
            </a:fld>
            <a:endParaRPr lang="zh-CN" altLang="zh-CN"/>
          </a:p>
        </p:txBody>
      </p:sp>
      <p:pic>
        <p:nvPicPr>
          <p:cNvPr id="8" name="Picture 5" descr="ACF52C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823" y="3056165"/>
            <a:ext cx="2160240" cy="2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4314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521" y="1010197"/>
            <a:ext cx="8698352" cy="4769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p:nvPr/>
        </p:nvSpPr>
        <p:spPr bwMode="auto">
          <a:xfrm>
            <a:off x="1433946" y="2360295"/>
            <a:ext cx="6238442" cy="1588770"/>
          </a:xfrm>
          <a:prstGeom prst="rect">
            <a:avLst/>
          </a:prstGeom>
          <a:noFill/>
          <a:ln w="9525">
            <a:noFill/>
            <a:miter lim="800000"/>
          </a:ln>
        </p:spPr>
        <p:txBody>
          <a:bodyPr/>
          <a:lstStyle/>
          <a:p>
            <a:r>
              <a:rPr lang="en-US" altLang="zh-CN" sz="3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4.4 </a:t>
            </a:r>
            <a:r>
              <a:rPr lang="zh-CN" altLang="en-US" sz="3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网络信息内容过滤的一般流程</a:t>
            </a:r>
            <a:endParaRPr lang="en-US" altLang="zh-CN" sz="30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40</a:t>
            </a:fld>
            <a:endParaRPr lang="zh-CN" altLang="zh-CN"/>
          </a:p>
        </p:txBody>
      </p:sp>
    </p:spTree>
    <p:extLst>
      <p:ext uri="{BB962C8B-B14F-4D97-AF65-F5344CB8AC3E}">
        <p14:creationId xmlns:p14="http://schemas.microsoft.com/office/powerpoint/2010/main" val="3589077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矩形 267"/>
          <p:cNvSpPr/>
          <p:nvPr/>
        </p:nvSpPr>
        <p:spPr>
          <a:xfrm flipV="1">
            <a:off x="491482"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9" name="矩形 268"/>
          <p:cNvSpPr/>
          <p:nvPr/>
        </p:nvSpPr>
        <p:spPr>
          <a:xfrm flipV="1">
            <a:off x="1614034"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0" name="矩形 269"/>
          <p:cNvSpPr/>
          <p:nvPr/>
        </p:nvSpPr>
        <p:spPr>
          <a:xfrm flipV="1">
            <a:off x="2736586"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1" name="矩形 270"/>
          <p:cNvSpPr/>
          <p:nvPr/>
        </p:nvSpPr>
        <p:spPr>
          <a:xfrm flipV="1">
            <a:off x="3859137"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2" name="矩形 271"/>
          <p:cNvSpPr/>
          <p:nvPr/>
        </p:nvSpPr>
        <p:spPr>
          <a:xfrm flipV="1">
            <a:off x="4981688"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3" name="矩形 272"/>
          <p:cNvSpPr/>
          <p:nvPr/>
        </p:nvSpPr>
        <p:spPr>
          <a:xfrm flipV="1">
            <a:off x="6104239" y="1631349"/>
            <a:ext cx="1122551" cy="502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4" name="矩形 273"/>
          <p:cNvSpPr/>
          <p:nvPr/>
        </p:nvSpPr>
        <p:spPr>
          <a:xfrm flipV="1">
            <a:off x="7226791" y="1631349"/>
            <a:ext cx="1122551" cy="50207"/>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6" name="文本框 335"/>
          <p:cNvSpPr txBox="1"/>
          <p:nvPr/>
        </p:nvSpPr>
        <p:spPr>
          <a:xfrm>
            <a:off x="1613803" y="1105598"/>
            <a:ext cx="5186035" cy="553998"/>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3000" dirty="0">
                <a:latin typeface="黑体" panose="02010609060101010101" pitchFamily="49" charset="-122"/>
                <a:ea typeface="黑体" panose="02010609060101010101" pitchFamily="49" charset="-122"/>
              </a:rPr>
              <a:t>网络信息内容过滤的一般流程</a:t>
            </a:r>
          </a:p>
        </p:txBody>
      </p:sp>
      <p:sp>
        <p:nvSpPr>
          <p:cNvPr id="71" name="文本框 70"/>
          <p:cNvSpPr txBox="1"/>
          <p:nvPr/>
        </p:nvSpPr>
        <p:spPr>
          <a:xfrm>
            <a:off x="5291138" y="2113121"/>
            <a:ext cx="3763804" cy="553998"/>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500" dirty="0">
                <a:solidFill>
                  <a:schemeClr val="tx1"/>
                </a:solidFill>
                <a:latin typeface="微软雅黑" panose="020B0503020204020204" pitchFamily="34" charset="-122"/>
                <a:ea typeface="微软雅黑" panose="020B0503020204020204" pitchFamily="34" charset="-122"/>
              </a:rPr>
              <a:t>用户通过网络产生信息，用户需求模板将信息以计算机可识别的形式揭示出来</a:t>
            </a:r>
          </a:p>
        </p:txBody>
      </p:sp>
      <p:grpSp>
        <p:nvGrpSpPr>
          <p:cNvPr id="98" name="组合 97"/>
          <p:cNvGrpSpPr/>
          <p:nvPr/>
        </p:nvGrpSpPr>
        <p:grpSpPr>
          <a:xfrm>
            <a:off x="491482" y="1631349"/>
            <a:ext cx="7857860" cy="50207"/>
            <a:chOff x="655309" y="1032131"/>
            <a:chExt cx="10477147" cy="66943"/>
          </a:xfrm>
        </p:grpSpPr>
        <p:sp>
          <p:nvSpPr>
            <p:cNvPr id="99" name="矩形 98"/>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0" name="矩形 99"/>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1" name="矩形 100"/>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2" name="矩形 101"/>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 name="矩形 103"/>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5" name="矩形 104"/>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6" name="矩形 105"/>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aphicFrame>
        <p:nvGraphicFramePr>
          <p:cNvPr id="2" name="对象 -2147482449"/>
          <p:cNvGraphicFramePr/>
          <p:nvPr/>
        </p:nvGraphicFramePr>
        <p:xfrm>
          <a:off x="844392" y="1796891"/>
          <a:ext cx="3907631" cy="3470910"/>
        </p:xfrm>
        <a:graphic>
          <a:graphicData uri="http://schemas.openxmlformats.org/presentationml/2006/ole">
            <mc:AlternateContent xmlns:mc="http://schemas.openxmlformats.org/markup-compatibility/2006">
              <mc:Choice xmlns:v="urn:schemas-microsoft-com:vml" Requires="v">
                <p:oleObj spid="_x0000_s12306" r:id="rId4" imgW="5765800" imgH="6375400" progId="Visio.Drawing.11">
                  <p:embed/>
                </p:oleObj>
              </mc:Choice>
              <mc:Fallback>
                <p:oleObj r:id="rId4" imgW="5765800" imgH="6375400" progId="Visio.Drawing.11">
                  <p:embed/>
                  <p:pic>
                    <p:nvPicPr>
                      <p:cNvPr id="0" name=""/>
                      <p:cNvPicPr/>
                      <p:nvPr/>
                    </p:nvPicPr>
                    <p:blipFill>
                      <a:blip r:embed="rId5"/>
                      <a:stretch>
                        <a:fillRect/>
                      </a:stretch>
                    </p:blipFill>
                    <p:spPr>
                      <a:xfrm>
                        <a:off x="844392" y="1796891"/>
                        <a:ext cx="3907631" cy="3470910"/>
                      </a:xfrm>
                      <a:prstGeom prst="rect">
                        <a:avLst/>
                      </a:prstGeom>
                      <a:noFill/>
                      <a:ln w="38100">
                        <a:noFill/>
                        <a:miter/>
                      </a:ln>
                    </p:spPr>
                  </p:pic>
                </p:oleObj>
              </mc:Fallback>
            </mc:AlternateContent>
          </a:graphicData>
        </a:graphic>
      </p:graphicFrame>
      <p:sp>
        <p:nvSpPr>
          <p:cNvPr id="8" name="文本框 7"/>
          <p:cNvSpPr txBox="1"/>
          <p:nvPr/>
        </p:nvSpPr>
        <p:spPr>
          <a:xfrm>
            <a:off x="1470184" y="5473541"/>
            <a:ext cx="2655570" cy="300082"/>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350" dirty="0">
                <a:solidFill>
                  <a:schemeClr val="tx1"/>
                </a:solidFill>
                <a:latin typeface="微软雅黑" panose="020B0503020204020204" pitchFamily="34" charset="-122"/>
                <a:ea typeface="微软雅黑" panose="020B0503020204020204" pitchFamily="34" charset="-122"/>
              </a:rPr>
              <a:t>网络信息内容过滤一般流程</a:t>
            </a:r>
          </a:p>
        </p:txBody>
      </p:sp>
      <p:sp>
        <p:nvSpPr>
          <p:cNvPr id="78" name="矩形 77"/>
          <p:cNvSpPr/>
          <p:nvPr/>
        </p:nvSpPr>
        <p:spPr bwMode="auto">
          <a:xfrm>
            <a:off x="4981571" y="2302957"/>
            <a:ext cx="162000" cy="162018"/>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291138" y="2913221"/>
            <a:ext cx="3763804" cy="7848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500" dirty="0">
                <a:solidFill>
                  <a:schemeClr val="tx1"/>
                </a:solidFill>
                <a:latin typeface="微软雅黑" panose="020B0503020204020204" pitchFamily="34" charset="-122"/>
                <a:ea typeface="微软雅黑" panose="020B0503020204020204" pitchFamily="34" charset="-122"/>
              </a:rPr>
              <a:t>对动态的网络信息集不作预处理，只是当信息流经过系统时才运用一定的算法把信息揭示出来</a:t>
            </a:r>
          </a:p>
        </p:txBody>
      </p:sp>
      <p:sp>
        <p:nvSpPr>
          <p:cNvPr id="15" name="文本框 14"/>
          <p:cNvSpPr txBox="1"/>
          <p:nvPr/>
        </p:nvSpPr>
        <p:spPr>
          <a:xfrm>
            <a:off x="5291138" y="3839051"/>
            <a:ext cx="3763804" cy="553998"/>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500" dirty="0">
                <a:solidFill>
                  <a:schemeClr val="tx1"/>
                </a:solidFill>
                <a:latin typeface="微软雅黑" panose="020B0503020204020204" pitchFamily="34" charset="-122"/>
                <a:ea typeface="微软雅黑" panose="020B0503020204020204" pitchFamily="34" charset="-122"/>
              </a:rPr>
              <a:t>通过反馈机制作用于用户和用户需求模板，使用户逐渐清晰自己的信息需求</a:t>
            </a:r>
          </a:p>
        </p:txBody>
      </p:sp>
      <p:sp>
        <p:nvSpPr>
          <p:cNvPr id="18" name="文本框 17"/>
          <p:cNvSpPr txBox="1"/>
          <p:nvPr/>
        </p:nvSpPr>
        <p:spPr>
          <a:xfrm>
            <a:off x="5291138" y="4604861"/>
            <a:ext cx="3763804" cy="7848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500" dirty="0">
                <a:solidFill>
                  <a:schemeClr val="tx1"/>
                </a:solidFill>
                <a:latin typeface="微软雅黑" panose="020B0503020204020204" pitchFamily="34" charset="-122"/>
                <a:ea typeface="微软雅黑" panose="020B0503020204020204" pitchFamily="34" charset="-122"/>
              </a:rPr>
              <a:t>反馈模块主要用于处理用户的反馈信息并依据反馈信息进一步精化用户模型，并保存</a:t>
            </a:r>
          </a:p>
        </p:txBody>
      </p:sp>
      <p:sp>
        <p:nvSpPr>
          <p:cNvPr id="19" name="矩形 18"/>
          <p:cNvSpPr/>
          <p:nvPr/>
        </p:nvSpPr>
        <p:spPr bwMode="auto">
          <a:xfrm>
            <a:off x="4981571" y="3217357"/>
            <a:ext cx="162000" cy="162018"/>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4981571" y="4028887"/>
            <a:ext cx="162000" cy="162018"/>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4981571" y="4794697"/>
            <a:ext cx="162000" cy="162018"/>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050" dirty="0">
              <a:solidFill>
                <a:schemeClr val="bg1"/>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flipV="1">
            <a:off x="5291137" y="2748916"/>
            <a:ext cx="3681413" cy="47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5332095" y="3683794"/>
            <a:ext cx="3681413" cy="47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5291137" y="4506754"/>
            <a:ext cx="3681413" cy="47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5291137" y="5267802"/>
            <a:ext cx="3681413" cy="47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pPr>
              <a:defRPr/>
            </a:pPr>
            <a:fld id="{B8A2BE66-3A1D-4F69-92F9-8180C3DFAFD8}" type="slidenum">
              <a:rPr lang="zh-CN" altLang="zh-CN" smtClean="0"/>
              <a:t>41</a:t>
            </a:fld>
            <a:endParaRPr lang="zh-CN" altLang="zh-CN"/>
          </a:p>
        </p:txBody>
      </p:sp>
    </p:spTree>
    <p:extLst>
      <p:ext uri="{BB962C8B-B14F-4D97-AF65-F5344CB8AC3E}">
        <p14:creationId xmlns:p14="http://schemas.microsoft.com/office/powerpoint/2010/main" val="281160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矩形 267"/>
          <p:cNvSpPr/>
          <p:nvPr/>
        </p:nvSpPr>
        <p:spPr>
          <a:xfrm flipV="1">
            <a:off x="491482"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9" name="矩形 268"/>
          <p:cNvSpPr/>
          <p:nvPr/>
        </p:nvSpPr>
        <p:spPr>
          <a:xfrm flipV="1">
            <a:off x="1614034"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0" name="矩形 269"/>
          <p:cNvSpPr/>
          <p:nvPr/>
        </p:nvSpPr>
        <p:spPr>
          <a:xfrm flipV="1">
            <a:off x="2736586"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1" name="矩形 270"/>
          <p:cNvSpPr/>
          <p:nvPr/>
        </p:nvSpPr>
        <p:spPr>
          <a:xfrm flipV="1">
            <a:off x="3859137"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2" name="矩形 271"/>
          <p:cNvSpPr/>
          <p:nvPr/>
        </p:nvSpPr>
        <p:spPr>
          <a:xfrm flipV="1">
            <a:off x="4981688"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3" name="矩形 272"/>
          <p:cNvSpPr/>
          <p:nvPr/>
        </p:nvSpPr>
        <p:spPr>
          <a:xfrm flipV="1">
            <a:off x="6104239" y="1631349"/>
            <a:ext cx="1122551" cy="502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4" name="矩形 273"/>
          <p:cNvSpPr/>
          <p:nvPr/>
        </p:nvSpPr>
        <p:spPr>
          <a:xfrm flipV="1">
            <a:off x="7226791" y="1631349"/>
            <a:ext cx="1122551" cy="50207"/>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6" name="文本框 335"/>
          <p:cNvSpPr txBox="1"/>
          <p:nvPr/>
        </p:nvSpPr>
        <p:spPr>
          <a:xfrm>
            <a:off x="1613803" y="1105598"/>
            <a:ext cx="4031873" cy="553998"/>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3000" dirty="0">
                <a:latin typeface="黑体" panose="02010609060101010101" pitchFamily="49" charset="-122"/>
                <a:ea typeface="黑体" panose="02010609060101010101" pitchFamily="49" charset="-122"/>
              </a:rPr>
              <a:t>网络文本信息过滤模型</a:t>
            </a:r>
          </a:p>
        </p:txBody>
      </p:sp>
      <p:grpSp>
        <p:nvGrpSpPr>
          <p:cNvPr id="98" name="组合 97"/>
          <p:cNvGrpSpPr/>
          <p:nvPr/>
        </p:nvGrpSpPr>
        <p:grpSpPr>
          <a:xfrm>
            <a:off x="491482" y="1631349"/>
            <a:ext cx="7857860" cy="50207"/>
            <a:chOff x="655309" y="1032131"/>
            <a:chExt cx="10477147" cy="66943"/>
          </a:xfrm>
        </p:grpSpPr>
        <p:sp>
          <p:nvSpPr>
            <p:cNvPr id="99" name="矩形 98"/>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0" name="矩形 99"/>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1" name="矩形 100"/>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2" name="矩形 101"/>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 name="矩形 103"/>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5" name="矩形 104"/>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6" name="矩形 105"/>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8" name="文本框 7"/>
          <p:cNvSpPr txBox="1"/>
          <p:nvPr/>
        </p:nvSpPr>
        <p:spPr>
          <a:xfrm>
            <a:off x="3111342" y="5573077"/>
            <a:ext cx="1981676" cy="300082"/>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350" dirty="0">
                <a:solidFill>
                  <a:schemeClr val="tx1"/>
                </a:solidFill>
                <a:latin typeface="微软雅黑" panose="020B0503020204020204" pitchFamily="34" charset="-122"/>
                <a:ea typeface="微软雅黑" panose="020B0503020204020204" pitchFamily="34" charset="-122"/>
              </a:rPr>
              <a:t>网络文本信息过滤模型</a:t>
            </a:r>
          </a:p>
        </p:txBody>
      </p:sp>
      <p:graphicFrame>
        <p:nvGraphicFramePr>
          <p:cNvPr id="2" name="对象 -2147482448"/>
          <p:cNvGraphicFramePr/>
          <p:nvPr/>
        </p:nvGraphicFramePr>
        <p:xfrm>
          <a:off x="4050506" y="1797844"/>
          <a:ext cx="4298633" cy="4063841"/>
        </p:xfrm>
        <a:graphic>
          <a:graphicData uri="http://schemas.openxmlformats.org/presentationml/2006/ole">
            <mc:AlternateContent xmlns:mc="http://schemas.openxmlformats.org/markup-compatibility/2006">
              <mc:Choice xmlns:v="urn:schemas-microsoft-com:vml" Requires="v">
                <p:oleObj spid="_x0000_s13330" r:id="rId4" imgW="6553200" imgH="6997700" progId="Visio.Drawing.11">
                  <p:embed/>
                </p:oleObj>
              </mc:Choice>
              <mc:Fallback>
                <p:oleObj r:id="rId4" imgW="6553200" imgH="6997700" progId="Visio.Drawing.11">
                  <p:embed/>
                  <p:pic>
                    <p:nvPicPr>
                      <p:cNvPr id="0" name=""/>
                      <p:cNvPicPr/>
                      <p:nvPr/>
                    </p:nvPicPr>
                    <p:blipFill>
                      <a:blip r:embed="rId5"/>
                      <a:stretch>
                        <a:fillRect/>
                      </a:stretch>
                    </p:blipFill>
                    <p:spPr>
                      <a:xfrm>
                        <a:off x="4050506" y="1797844"/>
                        <a:ext cx="4298633" cy="4063841"/>
                      </a:xfrm>
                      <a:prstGeom prst="rect">
                        <a:avLst/>
                      </a:prstGeom>
                      <a:noFill/>
                      <a:ln w="38100">
                        <a:noFill/>
                        <a:miter/>
                      </a:ln>
                    </p:spPr>
                  </p:pic>
                </p:oleObj>
              </mc:Fallback>
            </mc:AlternateContent>
          </a:graphicData>
        </a:graphic>
      </p:graphicFrame>
      <p:sp>
        <p:nvSpPr>
          <p:cNvPr id="6" name="文本框 5"/>
          <p:cNvSpPr txBox="1"/>
          <p:nvPr/>
        </p:nvSpPr>
        <p:spPr>
          <a:xfrm>
            <a:off x="515303" y="1968818"/>
            <a:ext cx="2975610" cy="369332"/>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rgbClr val="F784A5"/>
                </a:solidFill>
                <a:latin typeface="微软雅黑" panose="020B0503020204020204" pitchFamily="34" charset="-122"/>
                <a:ea typeface="微软雅黑" panose="020B0503020204020204" pitchFamily="34" charset="-122"/>
              </a:rPr>
              <a:t>模型中各部分主要技术</a:t>
            </a:r>
          </a:p>
        </p:txBody>
      </p:sp>
      <p:sp>
        <p:nvSpPr>
          <p:cNvPr id="7" name="十字星 6"/>
          <p:cNvSpPr/>
          <p:nvPr/>
        </p:nvSpPr>
        <p:spPr>
          <a:xfrm>
            <a:off x="270510" y="2612708"/>
            <a:ext cx="244793" cy="25146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十字星 8"/>
          <p:cNvSpPr/>
          <p:nvPr/>
        </p:nvSpPr>
        <p:spPr>
          <a:xfrm>
            <a:off x="270510" y="3303270"/>
            <a:ext cx="244793" cy="25146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十字星 9"/>
          <p:cNvSpPr/>
          <p:nvPr/>
        </p:nvSpPr>
        <p:spPr>
          <a:xfrm>
            <a:off x="270510" y="3989070"/>
            <a:ext cx="244793" cy="25146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十字星 10"/>
          <p:cNvSpPr/>
          <p:nvPr/>
        </p:nvSpPr>
        <p:spPr>
          <a:xfrm>
            <a:off x="270510" y="4709160"/>
            <a:ext cx="244793" cy="25146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文本框 11"/>
          <p:cNvSpPr txBox="1"/>
          <p:nvPr/>
        </p:nvSpPr>
        <p:spPr>
          <a:xfrm>
            <a:off x="697706" y="2491264"/>
            <a:ext cx="3014663" cy="507831"/>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350" dirty="0">
                <a:solidFill>
                  <a:schemeClr val="tx1"/>
                </a:solidFill>
                <a:latin typeface="微软雅黑" panose="020B0503020204020204" pitchFamily="34" charset="-122"/>
                <a:ea typeface="微软雅黑" panose="020B0503020204020204" pitchFamily="34" charset="-122"/>
              </a:rPr>
              <a:t>文本表示：布尔模型、向量空间模型、概率模型</a:t>
            </a:r>
          </a:p>
        </p:txBody>
      </p:sp>
      <p:sp>
        <p:nvSpPr>
          <p:cNvPr id="14" name="文本框 13"/>
          <p:cNvSpPr txBox="1"/>
          <p:nvPr/>
        </p:nvSpPr>
        <p:spPr>
          <a:xfrm>
            <a:off x="623411" y="3181827"/>
            <a:ext cx="3014663" cy="507831"/>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350" dirty="0">
                <a:solidFill>
                  <a:schemeClr val="tx1"/>
                </a:solidFill>
                <a:latin typeface="微软雅黑" panose="020B0503020204020204" pitchFamily="34" charset="-122"/>
                <a:ea typeface="微软雅黑" panose="020B0503020204020204" pitchFamily="34" charset="-122"/>
              </a:rPr>
              <a:t>用户模板建立：向量空间模型、预定义关键字、层次概念集、分类目录</a:t>
            </a:r>
          </a:p>
        </p:txBody>
      </p:sp>
      <p:sp>
        <p:nvSpPr>
          <p:cNvPr id="16" name="文本框 15"/>
          <p:cNvSpPr txBox="1"/>
          <p:nvPr/>
        </p:nvSpPr>
        <p:spPr>
          <a:xfrm>
            <a:off x="623411" y="3867627"/>
            <a:ext cx="3014663" cy="507831"/>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350" dirty="0">
                <a:solidFill>
                  <a:schemeClr val="tx1"/>
                </a:solidFill>
                <a:latin typeface="微软雅黑" panose="020B0503020204020204" pitchFamily="34" charset="-122"/>
                <a:ea typeface="微软雅黑" panose="020B0503020204020204" pitchFamily="34" charset="-122"/>
              </a:rPr>
              <a:t>用户模板与文本的匹配：布尔模型、向量空间模型、概率模型</a:t>
            </a:r>
          </a:p>
        </p:txBody>
      </p:sp>
      <p:sp>
        <p:nvSpPr>
          <p:cNvPr id="17" name="文本框 16"/>
          <p:cNvSpPr txBox="1"/>
          <p:nvPr/>
        </p:nvSpPr>
        <p:spPr>
          <a:xfrm>
            <a:off x="557689" y="4709160"/>
            <a:ext cx="3014663" cy="300082"/>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350" dirty="0">
                <a:solidFill>
                  <a:schemeClr val="tx1"/>
                </a:solidFill>
                <a:latin typeface="微软雅黑" panose="020B0503020204020204" pitchFamily="34" charset="-122"/>
                <a:ea typeface="微软雅黑" panose="020B0503020204020204" pitchFamily="34" charset="-122"/>
              </a:rPr>
              <a:t>用户反馈：机器学习方法</a:t>
            </a:r>
          </a:p>
        </p:txBody>
      </p:sp>
      <p:sp>
        <p:nvSpPr>
          <p:cNvPr id="4" name="灯片编号占位符 3"/>
          <p:cNvSpPr>
            <a:spLocks noGrp="1"/>
          </p:cNvSpPr>
          <p:nvPr>
            <p:ph type="sldNum" sz="quarter" idx="12"/>
          </p:nvPr>
        </p:nvSpPr>
        <p:spPr/>
        <p:txBody>
          <a:bodyPr/>
          <a:lstStyle/>
          <a:p>
            <a:pPr>
              <a:defRPr/>
            </a:pPr>
            <a:fld id="{B8A2BE66-3A1D-4F69-92F9-8180C3DFAFD8}" type="slidenum">
              <a:rPr lang="zh-CN" altLang="zh-CN" smtClean="0"/>
              <a:t>42</a:t>
            </a:fld>
            <a:endParaRPr lang="zh-CN" altLang="zh-CN"/>
          </a:p>
        </p:txBody>
      </p:sp>
    </p:spTree>
    <p:extLst>
      <p:ext uri="{BB962C8B-B14F-4D97-AF65-F5344CB8AC3E}">
        <p14:creationId xmlns:p14="http://schemas.microsoft.com/office/powerpoint/2010/main" val="3124586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矩形 267"/>
          <p:cNvSpPr/>
          <p:nvPr/>
        </p:nvSpPr>
        <p:spPr>
          <a:xfrm flipV="1">
            <a:off x="491482"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9" name="矩形 268"/>
          <p:cNvSpPr/>
          <p:nvPr/>
        </p:nvSpPr>
        <p:spPr>
          <a:xfrm flipV="1">
            <a:off x="1614034"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0" name="矩形 269"/>
          <p:cNvSpPr/>
          <p:nvPr/>
        </p:nvSpPr>
        <p:spPr>
          <a:xfrm flipV="1">
            <a:off x="2736586"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1" name="矩形 270"/>
          <p:cNvSpPr/>
          <p:nvPr/>
        </p:nvSpPr>
        <p:spPr>
          <a:xfrm flipV="1">
            <a:off x="3859137"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2" name="矩形 271"/>
          <p:cNvSpPr/>
          <p:nvPr/>
        </p:nvSpPr>
        <p:spPr>
          <a:xfrm flipV="1">
            <a:off x="4981688"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3" name="矩形 272"/>
          <p:cNvSpPr/>
          <p:nvPr/>
        </p:nvSpPr>
        <p:spPr>
          <a:xfrm flipV="1">
            <a:off x="6104239" y="1631349"/>
            <a:ext cx="1122551" cy="502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4" name="矩形 273"/>
          <p:cNvSpPr/>
          <p:nvPr/>
        </p:nvSpPr>
        <p:spPr>
          <a:xfrm flipV="1">
            <a:off x="7226791" y="1631349"/>
            <a:ext cx="1122551" cy="50207"/>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6" name="文本框 335"/>
          <p:cNvSpPr txBox="1"/>
          <p:nvPr/>
        </p:nvSpPr>
        <p:spPr>
          <a:xfrm>
            <a:off x="1613803" y="1105598"/>
            <a:ext cx="1723549" cy="553998"/>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3000" dirty="0">
                <a:latin typeface="黑体" panose="02010609060101010101" pitchFamily="49" charset="-122"/>
                <a:ea typeface="黑体" panose="02010609060101010101" pitchFamily="49" charset="-122"/>
              </a:rPr>
              <a:t>实例分析</a:t>
            </a:r>
          </a:p>
        </p:txBody>
      </p:sp>
      <p:grpSp>
        <p:nvGrpSpPr>
          <p:cNvPr id="98" name="组合 97"/>
          <p:cNvGrpSpPr/>
          <p:nvPr/>
        </p:nvGrpSpPr>
        <p:grpSpPr>
          <a:xfrm>
            <a:off x="491482" y="1631349"/>
            <a:ext cx="7857860" cy="50207"/>
            <a:chOff x="655309" y="1032131"/>
            <a:chExt cx="10477147" cy="66943"/>
          </a:xfrm>
        </p:grpSpPr>
        <p:sp>
          <p:nvSpPr>
            <p:cNvPr id="99" name="矩形 98"/>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0" name="矩形 99"/>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1" name="矩形 100"/>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2" name="矩形 101"/>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 name="矩形 103"/>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5" name="矩形 104"/>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6" name="矩形 105"/>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8" name="文本框 7"/>
          <p:cNvSpPr txBox="1"/>
          <p:nvPr/>
        </p:nvSpPr>
        <p:spPr>
          <a:xfrm>
            <a:off x="757714" y="5163502"/>
            <a:ext cx="3032284" cy="300082"/>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350" dirty="0">
                <a:solidFill>
                  <a:schemeClr val="tx1"/>
                </a:solidFill>
                <a:latin typeface="微软雅黑" panose="020B0503020204020204" pitchFamily="34" charset="-122"/>
                <a:ea typeface="微软雅黑" panose="020B0503020204020204" pitchFamily="34" charset="-122"/>
              </a:rPr>
              <a:t>Websense Enteprise过滤系统示意图</a:t>
            </a:r>
          </a:p>
        </p:txBody>
      </p:sp>
      <p:graphicFrame>
        <p:nvGraphicFramePr>
          <p:cNvPr id="2" name="对象 -2147482447"/>
          <p:cNvGraphicFramePr/>
          <p:nvPr/>
        </p:nvGraphicFramePr>
        <p:xfrm>
          <a:off x="403860" y="1769269"/>
          <a:ext cx="4081463" cy="3319463"/>
        </p:xfrm>
        <a:graphic>
          <a:graphicData uri="http://schemas.openxmlformats.org/presentationml/2006/ole">
            <mc:AlternateContent xmlns:mc="http://schemas.openxmlformats.org/markup-compatibility/2006">
              <mc:Choice xmlns:v="urn:schemas-microsoft-com:vml" Requires="v">
                <p:oleObj spid="_x0000_s14354" r:id="rId4" imgW="6972300" imgH="6896100" progId="Visio.Drawing.11">
                  <p:embed/>
                </p:oleObj>
              </mc:Choice>
              <mc:Fallback>
                <p:oleObj r:id="rId4" imgW="6972300" imgH="6896100" progId="Visio.Drawing.11">
                  <p:embed/>
                  <p:pic>
                    <p:nvPicPr>
                      <p:cNvPr id="0" name=""/>
                      <p:cNvPicPr/>
                      <p:nvPr/>
                    </p:nvPicPr>
                    <p:blipFill>
                      <a:blip r:embed="rId5"/>
                      <a:stretch>
                        <a:fillRect/>
                      </a:stretch>
                    </p:blipFill>
                    <p:spPr>
                      <a:xfrm>
                        <a:off x="403860" y="1769269"/>
                        <a:ext cx="4081463" cy="3319463"/>
                      </a:xfrm>
                      <a:prstGeom prst="rect">
                        <a:avLst/>
                      </a:prstGeom>
                      <a:noFill/>
                      <a:ln w="38100">
                        <a:noFill/>
                        <a:miter/>
                      </a:ln>
                    </p:spPr>
                  </p:pic>
                </p:oleObj>
              </mc:Fallback>
            </mc:AlternateContent>
          </a:graphicData>
        </a:graphic>
      </p:graphicFrame>
      <p:sp>
        <p:nvSpPr>
          <p:cNvPr id="4" name="Freeform 7"/>
          <p:cNvSpPr>
            <a:spLocks noChangeArrowheads="1"/>
          </p:cNvSpPr>
          <p:nvPr/>
        </p:nvSpPr>
        <p:spPr bwMode="auto">
          <a:xfrm>
            <a:off x="4773930" y="2172415"/>
            <a:ext cx="623888" cy="280988"/>
          </a:xfrm>
          <a:custGeom>
            <a:avLst/>
            <a:gdLst>
              <a:gd name="T0" fmla="*/ 816862 w 222"/>
              <a:gd name="T1" fmla="*/ 176086 h 100"/>
              <a:gd name="T2" fmla="*/ 629508 w 222"/>
              <a:gd name="T3" fmla="*/ 78677 h 100"/>
              <a:gd name="T4" fmla="*/ 607026 w 222"/>
              <a:gd name="T5" fmla="*/ 93663 h 100"/>
              <a:gd name="T6" fmla="*/ 607026 w 222"/>
              <a:gd name="T7" fmla="*/ 127381 h 100"/>
              <a:gd name="T8" fmla="*/ 498361 w 222"/>
              <a:gd name="T9" fmla="*/ 127381 h 100"/>
              <a:gd name="T10" fmla="*/ 472131 w 222"/>
              <a:gd name="T11" fmla="*/ 0 h 100"/>
              <a:gd name="T12" fmla="*/ 0 w 222"/>
              <a:gd name="T13" fmla="*/ 164846 h 100"/>
              <a:gd name="T14" fmla="*/ 453396 w 222"/>
              <a:gd name="T15" fmla="*/ 374650 h 100"/>
              <a:gd name="T16" fmla="*/ 490866 w 222"/>
              <a:gd name="T17" fmla="*/ 239776 h 100"/>
              <a:gd name="T18" fmla="*/ 603279 w 222"/>
              <a:gd name="T19" fmla="*/ 243523 h 100"/>
              <a:gd name="T20" fmla="*/ 603279 w 222"/>
              <a:gd name="T21" fmla="*/ 277241 h 100"/>
              <a:gd name="T22" fmla="*/ 625761 w 222"/>
              <a:gd name="T23" fmla="*/ 292227 h 100"/>
              <a:gd name="T24" fmla="*/ 816862 w 222"/>
              <a:gd name="T25" fmla="*/ 202311 h 100"/>
              <a:gd name="T26" fmla="*/ 816862 w 222"/>
              <a:gd name="T27" fmla="*/ 176086 h 1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2"/>
              <a:gd name="T43" fmla="*/ 0 h 100"/>
              <a:gd name="T44" fmla="*/ 222 w 222"/>
              <a:gd name="T45" fmla="*/ 100 h 1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2" h="100">
                <a:moveTo>
                  <a:pt x="218" y="47"/>
                </a:moveTo>
                <a:cubicBezTo>
                  <a:pt x="168" y="21"/>
                  <a:pt x="168" y="21"/>
                  <a:pt x="168" y="21"/>
                </a:cubicBezTo>
                <a:cubicBezTo>
                  <a:pt x="165" y="20"/>
                  <a:pt x="162" y="21"/>
                  <a:pt x="162" y="25"/>
                </a:cubicBezTo>
                <a:cubicBezTo>
                  <a:pt x="162" y="34"/>
                  <a:pt x="162" y="34"/>
                  <a:pt x="162" y="34"/>
                </a:cubicBezTo>
                <a:cubicBezTo>
                  <a:pt x="133" y="34"/>
                  <a:pt x="133" y="34"/>
                  <a:pt x="133" y="34"/>
                </a:cubicBezTo>
                <a:cubicBezTo>
                  <a:pt x="132" y="22"/>
                  <a:pt x="129" y="11"/>
                  <a:pt x="126" y="0"/>
                </a:cubicBezTo>
                <a:cubicBezTo>
                  <a:pt x="0" y="44"/>
                  <a:pt x="0" y="44"/>
                  <a:pt x="0" y="44"/>
                </a:cubicBezTo>
                <a:cubicBezTo>
                  <a:pt x="121" y="100"/>
                  <a:pt x="121" y="100"/>
                  <a:pt x="121" y="100"/>
                </a:cubicBezTo>
                <a:cubicBezTo>
                  <a:pt x="126" y="89"/>
                  <a:pt x="129" y="77"/>
                  <a:pt x="131" y="64"/>
                </a:cubicBezTo>
                <a:cubicBezTo>
                  <a:pt x="161" y="65"/>
                  <a:pt x="161" y="65"/>
                  <a:pt x="161" y="65"/>
                </a:cubicBezTo>
                <a:cubicBezTo>
                  <a:pt x="161" y="74"/>
                  <a:pt x="161" y="74"/>
                  <a:pt x="161" y="74"/>
                </a:cubicBezTo>
                <a:cubicBezTo>
                  <a:pt x="161" y="78"/>
                  <a:pt x="163" y="80"/>
                  <a:pt x="167" y="78"/>
                </a:cubicBezTo>
                <a:cubicBezTo>
                  <a:pt x="218" y="54"/>
                  <a:pt x="218" y="54"/>
                  <a:pt x="218" y="54"/>
                </a:cubicBezTo>
                <a:cubicBezTo>
                  <a:pt x="222" y="52"/>
                  <a:pt x="222" y="49"/>
                  <a:pt x="218" y="47"/>
                </a:cubicBezTo>
                <a:close/>
              </a:path>
            </a:pathLst>
          </a:custGeom>
          <a:solidFill>
            <a:srgbClr val="0070C0"/>
          </a:solidFill>
          <a:ln>
            <a:noFill/>
          </a:ln>
        </p:spPr>
        <p:txBody>
          <a:bodyPr/>
          <a:lstStyle/>
          <a:p>
            <a:endParaRPr lang="zh-CN" altLang="en-US" sz="1350">
              <a:solidFill>
                <a:schemeClr val="accent1"/>
              </a:solidFill>
            </a:endParaRPr>
          </a:p>
        </p:txBody>
      </p:sp>
      <p:sp>
        <p:nvSpPr>
          <p:cNvPr id="5" name="Freeform 7"/>
          <p:cNvSpPr>
            <a:spLocks noChangeArrowheads="1"/>
          </p:cNvSpPr>
          <p:nvPr/>
        </p:nvSpPr>
        <p:spPr bwMode="auto">
          <a:xfrm>
            <a:off x="4773930" y="4024075"/>
            <a:ext cx="623888" cy="280988"/>
          </a:xfrm>
          <a:custGeom>
            <a:avLst/>
            <a:gdLst>
              <a:gd name="T0" fmla="*/ 816862 w 222"/>
              <a:gd name="T1" fmla="*/ 176086 h 100"/>
              <a:gd name="T2" fmla="*/ 629508 w 222"/>
              <a:gd name="T3" fmla="*/ 78677 h 100"/>
              <a:gd name="T4" fmla="*/ 607026 w 222"/>
              <a:gd name="T5" fmla="*/ 93663 h 100"/>
              <a:gd name="T6" fmla="*/ 607026 w 222"/>
              <a:gd name="T7" fmla="*/ 127381 h 100"/>
              <a:gd name="T8" fmla="*/ 498361 w 222"/>
              <a:gd name="T9" fmla="*/ 127381 h 100"/>
              <a:gd name="T10" fmla="*/ 472131 w 222"/>
              <a:gd name="T11" fmla="*/ 0 h 100"/>
              <a:gd name="T12" fmla="*/ 0 w 222"/>
              <a:gd name="T13" fmla="*/ 164846 h 100"/>
              <a:gd name="T14" fmla="*/ 453396 w 222"/>
              <a:gd name="T15" fmla="*/ 374650 h 100"/>
              <a:gd name="T16" fmla="*/ 490866 w 222"/>
              <a:gd name="T17" fmla="*/ 239776 h 100"/>
              <a:gd name="T18" fmla="*/ 603279 w 222"/>
              <a:gd name="T19" fmla="*/ 243523 h 100"/>
              <a:gd name="T20" fmla="*/ 603279 w 222"/>
              <a:gd name="T21" fmla="*/ 277241 h 100"/>
              <a:gd name="T22" fmla="*/ 625761 w 222"/>
              <a:gd name="T23" fmla="*/ 292227 h 100"/>
              <a:gd name="T24" fmla="*/ 816862 w 222"/>
              <a:gd name="T25" fmla="*/ 202311 h 100"/>
              <a:gd name="T26" fmla="*/ 816862 w 222"/>
              <a:gd name="T27" fmla="*/ 176086 h 1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2"/>
              <a:gd name="T43" fmla="*/ 0 h 100"/>
              <a:gd name="T44" fmla="*/ 222 w 222"/>
              <a:gd name="T45" fmla="*/ 100 h 1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2" h="100">
                <a:moveTo>
                  <a:pt x="218" y="47"/>
                </a:moveTo>
                <a:cubicBezTo>
                  <a:pt x="168" y="21"/>
                  <a:pt x="168" y="21"/>
                  <a:pt x="168" y="21"/>
                </a:cubicBezTo>
                <a:cubicBezTo>
                  <a:pt x="165" y="20"/>
                  <a:pt x="162" y="21"/>
                  <a:pt x="162" y="25"/>
                </a:cubicBezTo>
                <a:cubicBezTo>
                  <a:pt x="162" y="34"/>
                  <a:pt x="162" y="34"/>
                  <a:pt x="162" y="34"/>
                </a:cubicBezTo>
                <a:cubicBezTo>
                  <a:pt x="133" y="34"/>
                  <a:pt x="133" y="34"/>
                  <a:pt x="133" y="34"/>
                </a:cubicBezTo>
                <a:cubicBezTo>
                  <a:pt x="132" y="22"/>
                  <a:pt x="129" y="11"/>
                  <a:pt x="126" y="0"/>
                </a:cubicBezTo>
                <a:cubicBezTo>
                  <a:pt x="0" y="44"/>
                  <a:pt x="0" y="44"/>
                  <a:pt x="0" y="44"/>
                </a:cubicBezTo>
                <a:cubicBezTo>
                  <a:pt x="121" y="100"/>
                  <a:pt x="121" y="100"/>
                  <a:pt x="121" y="100"/>
                </a:cubicBezTo>
                <a:cubicBezTo>
                  <a:pt x="126" y="89"/>
                  <a:pt x="129" y="77"/>
                  <a:pt x="131" y="64"/>
                </a:cubicBezTo>
                <a:cubicBezTo>
                  <a:pt x="161" y="65"/>
                  <a:pt x="161" y="65"/>
                  <a:pt x="161" y="65"/>
                </a:cubicBezTo>
                <a:cubicBezTo>
                  <a:pt x="161" y="74"/>
                  <a:pt x="161" y="74"/>
                  <a:pt x="161" y="74"/>
                </a:cubicBezTo>
                <a:cubicBezTo>
                  <a:pt x="161" y="78"/>
                  <a:pt x="163" y="80"/>
                  <a:pt x="167" y="78"/>
                </a:cubicBezTo>
                <a:cubicBezTo>
                  <a:pt x="218" y="54"/>
                  <a:pt x="218" y="54"/>
                  <a:pt x="218" y="54"/>
                </a:cubicBezTo>
                <a:cubicBezTo>
                  <a:pt x="222" y="52"/>
                  <a:pt x="222" y="49"/>
                  <a:pt x="218" y="47"/>
                </a:cubicBezTo>
                <a:close/>
              </a:path>
            </a:pathLst>
          </a:custGeom>
          <a:solidFill>
            <a:srgbClr val="0070C0"/>
          </a:solidFill>
          <a:ln>
            <a:noFill/>
          </a:ln>
        </p:spPr>
        <p:txBody>
          <a:bodyPr/>
          <a:lstStyle/>
          <a:p>
            <a:endParaRPr lang="zh-CN" altLang="en-US" sz="1350">
              <a:solidFill>
                <a:schemeClr val="accent1"/>
              </a:solidFill>
            </a:endParaRPr>
          </a:p>
        </p:txBody>
      </p:sp>
      <p:sp>
        <p:nvSpPr>
          <p:cNvPr id="13" name="文本框 12"/>
          <p:cNvSpPr txBox="1"/>
          <p:nvPr/>
        </p:nvSpPr>
        <p:spPr>
          <a:xfrm>
            <a:off x="5466874" y="2131695"/>
            <a:ext cx="3032284" cy="369332"/>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Websense主数据库</a:t>
            </a:r>
          </a:p>
        </p:txBody>
      </p:sp>
      <p:sp>
        <p:nvSpPr>
          <p:cNvPr id="15" name="文本框 14"/>
          <p:cNvSpPr txBox="1"/>
          <p:nvPr/>
        </p:nvSpPr>
        <p:spPr>
          <a:xfrm>
            <a:off x="5349717" y="2606992"/>
            <a:ext cx="3517106" cy="1131079"/>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350" dirty="0">
                <a:solidFill>
                  <a:schemeClr val="tx1"/>
                </a:solidFill>
                <a:latin typeface="微软雅黑" panose="020B0503020204020204" pitchFamily="34" charset="-122"/>
                <a:ea typeface="微软雅黑" panose="020B0503020204020204" pitchFamily="34" charset="-122"/>
              </a:rPr>
              <a:t>将收集的网页分级，分级结果保存在Websense的分级数据库中，Enterprise应用程序每天都会自动从分级数据库中下载最新的内容，更新主数据库的记录，专门工具定期回访网页，对网页重新分级</a:t>
            </a:r>
          </a:p>
        </p:txBody>
      </p:sp>
      <p:sp>
        <p:nvSpPr>
          <p:cNvPr id="18" name="文本框 17"/>
          <p:cNvSpPr txBox="1"/>
          <p:nvPr/>
        </p:nvSpPr>
        <p:spPr>
          <a:xfrm>
            <a:off x="5397818" y="3983355"/>
            <a:ext cx="3420904" cy="369332"/>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Websense Enterprise应用程序</a:t>
            </a:r>
          </a:p>
        </p:txBody>
      </p:sp>
      <p:sp>
        <p:nvSpPr>
          <p:cNvPr id="19" name="文本框 18"/>
          <p:cNvSpPr txBox="1"/>
          <p:nvPr/>
        </p:nvSpPr>
        <p:spPr>
          <a:xfrm>
            <a:off x="5349717" y="4504373"/>
            <a:ext cx="3517106" cy="1338828"/>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350" dirty="0">
                <a:solidFill>
                  <a:schemeClr val="tx1"/>
                </a:solidFill>
                <a:latin typeface="微软雅黑" panose="020B0503020204020204" pitchFamily="34" charset="-122"/>
                <a:ea typeface="微软雅黑" panose="020B0503020204020204" pitchFamily="34" charset="-122"/>
              </a:rPr>
              <a:t>为每一类目分别设置：</a:t>
            </a:r>
          </a:p>
          <a:p>
            <a:pPr marL="214313" indent="-214313">
              <a:buFont typeface="Arial" panose="020B0604020202020204" pitchFamily="34" charset="0"/>
              <a:buChar char="•"/>
            </a:pPr>
            <a:r>
              <a:rPr lang="zh-CN" altLang="en-US" sz="1350" dirty="0">
                <a:solidFill>
                  <a:schemeClr val="tx1"/>
                </a:solidFill>
                <a:latin typeface="微软雅黑" panose="020B0503020204020204" pitchFamily="34" charset="-122"/>
                <a:ea typeface="微软雅黑" panose="020B0503020204020204" pitchFamily="34" charset="-122"/>
              </a:rPr>
              <a:t>时基限额</a:t>
            </a:r>
          </a:p>
          <a:p>
            <a:pPr marL="214313" indent="-214313">
              <a:buFont typeface="Arial" panose="020B0604020202020204" pitchFamily="34" charset="0"/>
              <a:buChar char="•"/>
            </a:pPr>
            <a:r>
              <a:rPr lang="zh-CN" altLang="en-US" sz="1350" dirty="0">
                <a:solidFill>
                  <a:schemeClr val="tx1"/>
                </a:solidFill>
                <a:latin typeface="微软雅黑" panose="020B0503020204020204" pitchFamily="34" charset="-122"/>
                <a:ea typeface="微软雅黑" panose="020B0503020204020204" pitchFamily="34" charset="-122"/>
              </a:rPr>
              <a:t>继续，延迟</a:t>
            </a:r>
          </a:p>
          <a:p>
            <a:pPr marL="214313" indent="-214313">
              <a:buFont typeface="Arial" panose="020B0604020202020204" pitchFamily="34" charset="0"/>
              <a:buChar char="•"/>
            </a:pPr>
            <a:r>
              <a:rPr lang="zh-CN" altLang="en-US" sz="1350" dirty="0">
                <a:solidFill>
                  <a:schemeClr val="tx1"/>
                </a:solidFill>
                <a:latin typeface="微软雅黑" panose="020B0503020204020204" pitchFamily="34" charset="-122"/>
                <a:ea typeface="微软雅黑" panose="020B0503020204020204" pitchFamily="34" charset="-122"/>
              </a:rPr>
              <a:t>设定时段</a:t>
            </a:r>
          </a:p>
          <a:p>
            <a:pPr marL="214313" indent="-214313">
              <a:buFont typeface="Wingdings" panose="05000000000000000000" charset="0"/>
              <a:buChar char="u"/>
            </a:pPr>
            <a:endParaRPr lang="zh-CN" altLang="en-US" sz="1350" dirty="0">
              <a:solidFill>
                <a:schemeClr val="tx1"/>
              </a:solidFill>
              <a:latin typeface="微软雅黑" panose="020B0503020204020204" pitchFamily="34" charset="-122"/>
              <a:ea typeface="微软雅黑" panose="020B0503020204020204" pitchFamily="34" charset="-122"/>
            </a:endParaRPr>
          </a:p>
          <a:p>
            <a:endParaRPr lang="zh-CN" altLang="en-US" sz="1350" dirty="0">
              <a:solidFill>
                <a:schemeClr val="tx1"/>
              </a:solidFill>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pPr>
              <a:defRPr/>
            </a:pPr>
            <a:fld id="{B8A2BE66-3A1D-4F69-92F9-8180C3DFAFD8}" type="slidenum">
              <a:rPr lang="zh-CN" altLang="zh-CN" smtClean="0"/>
              <a:t>43</a:t>
            </a:fld>
            <a:endParaRPr lang="zh-CN" altLang="zh-CN"/>
          </a:p>
        </p:txBody>
      </p:sp>
    </p:spTree>
    <p:extLst>
      <p:ext uri="{BB962C8B-B14F-4D97-AF65-F5344CB8AC3E}">
        <p14:creationId xmlns:p14="http://schemas.microsoft.com/office/powerpoint/2010/main" val="41520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521" y="1044487"/>
            <a:ext cx="8698352" cy="4769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7500938" y="5679281"/>
            <a:ext cx="1409700" cy="200025"/>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825" dirty="0" err="1">
                <a:solidFill>
                  <a:schemeClr val="tx1">
                    <a:tint val="75000"/>
                  </a:schemeClr>
                </a:solidFill>
              </a:rPr>
              <a:t>Jasmine.More</a:t>
            </a:r>
            <a:endParaRPr lang="zh-CN" altLang="en-US" sz="825" dirty="0">
              <a:solidFill>
                <a:schemeClr val="tx1">
                  <a:tint val="75000"/>
                </a:schemeClr>
              </a:solidFill>
            </a:endParaRPr>
          </a:p>
        </p:txBody>
      </p:sp>
      <p:sp>
        <p:nvSpPr>
          <p:cNvPr id="4" name="副标题 4"/>
          <p:cNvSpPr txBox="1"/>
          <p:nvPr/>
        </p:nvSpPr>
        <p:spPr bwMode="auto">
          <a:xfrm>
            <a:off x="1119664" y="2794635"/>
            <a:ext cx="6962299" cy="982980"/>
          </a:xfrm>
          <a:prstGeom prst="rect">
            <a:avLst/>
          </a:prstGeom>
          <a:noFill/>
          <a:ln w="9525">
            <a:noFill/>
            <a:miter lim="800000"/>
          </a:ln>
        </p:spPr>
        <p:txBody>
          <a:bodyPr/>
          <a:lstStyle/>
          <a:p>
            <a:r>
              <a:rPr lang="en-US" altLang="zh-CN" sz="45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4.5</a:t>
            </a:r>
            <a:r>
              <a:rPr lang="zh-CN" altLang="en-US" sz="45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网络信息内容过滤模型</a:t>
            </a:r>
            <a:endParaRPr lang="en-US" altLang="zh-CN" sz="45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44</a:t>
            </a:fld>
            <a:endParaRPr lang="zh-CN" altLang="zh-CN"/>
          </a:p>
        </p:txBody>
      </p:sp>
    </p:spTree>
    <p:extLst>
      <p:ext uri="{BB962C8B-B14F-4D97-AF65-F5344CB8AC3E}">
        <p14:creationId xmlns:p14="http://schemas.microsoft.com/office/powerpoint/2010/main" val="3293738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Freeform 12"/>
          <p:cNvSpPr/>
          <p:nvPr/>
        </p:nvSpPr>
        <p:spPr bwMode="auto">
          <a:xfrm flipH="1" flipV="1">
            <a:off x="7883431" y="5362267"/>
            <a:ext cx="396479" cy="397669"/>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2" name="AutoShape 8" descr="“服务器 成本”的图片搜索结果"/>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350"/>
          </a:p>
        </p:txBody>
      </p:sp>
      <p:sp>
        <p:nvSpPr>
          <p:cNvPr id="164" name="矩形 163"/>
          <p:cNvSpPr/>
          <p:nvPr/>
        </p:nvSpPr>
        <p:spPr>
          <a:xfrm flipV="1">
            <a:off x="491482"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5" name="矩形 164"/>
          <p:cNvSpPr/>
          <p:nvPr/>
        </p:nvSpPr>
        <p:spPr>
          <a:xfrm flipV="1">
            <a:off x="1614034"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6" name="矩形 165"/>
          <p:cNvSpPr/>
          <p:nvPr/>
        </p:nvSpPr>
        <p:spPr>
          <a:xfrm flipV="1">
            <a:off x="2736586"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7" name="矩形 166"/>
          <p:cNvSpPr/>
          <p:nvPr/>
        </p:nvSpPr>
        <p:spPr>
          <a:xfrm flipV="1">
            <a:off x="3859137"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8" name="矩形 167"/>
          <p:cNvSpPr/>
          <p:nvPr/>
        </p:nvSpPr>
        <p:spPr>
          <a:xfrm flipV="1">
            <a:off x="4981688"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9" name="矩形 168"/>
          <p:cNvSpPr/>
          <p:nvPr/>
        </p:nvSpPr>
        <p:spPr>
          <a:xfrm flipV="1">
            <a:off x="6104239" y="1631349"/>
            <a:ext cx="1122551" cy="502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0" name="矩形 169"/>
          <p:cNvSpPr/>
          <p:nvPr/>
        </p:nvSpPr>
        <p:spPr>
          <a:xfrm flipV="1">
            <a:off x="7226791" y="1631349"/>
            <a:ext cx="1122551" cy="50207"/>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1" name="文本框 335"/>
          <p:cNvSpPr txBox="1"/>
          <p:nvPr/>
        </p:nvSpPr>
        <p:spPr>
          <a:xfrm>
            <a:off x="1613803" y="1059402"/>
            <a:ext cx="4031873" cy="553998"/>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3000" dirty="0">
                <a:latin typeface="黑体" panose="02010609060101010101" pitchFamily="49" charset="-122"/>
                <a:ea typeface="黑体" panose="02010609060101010101" pitchFamily="49" charset="-122"/>
              </a:rPr>
              <a:t>网络信息内容过滤模型</a:t>
            </a:r>
          </a:p>
        </p:txBody>
      </p:sp>
      <p:grpSp>
        <p:nvGrpSpPr>
          <p:cNvPr id="172" name="组合 171"/>
          <p:cNvGrpSpPr/>
          <p:nvPr/>
        </p:nvGrpSpPr>
        <p:grpSpPr>
          <a:xfrm>
            <a:off x="491482" y="1631349"/>
            <a:ext cx="7857860" cy="50207"/>
            <a:chOff x="655309" y="1032131"/>
            <a:chExt cx="10477147" cy="66943"/>
          </a:xfrm>
        </p:grpSpPr>
        <p:sp>
          <p:nvSpPr>
            <p:cNvPr id="173" name="矩形 172"/>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4" name="矩形 173"/>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5" name="矩形 174"/>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6" name="矩形 175"/>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7" name="矩形 176"/>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8" name="矩形 177"/>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9" name="矩形 178"/>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Text Placeholder 9"/>
          <p:cNvSpPr txBox="1"/>
          <p:nvPr/>
        </p:nvSpPr>
        <p:spPr>
          <a:xfrm>
            <a:off x="3904298" y="2010728"/>
            <a:ext cx="1397794" cy="40195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dirty="0">
                <a:solidFill>
                  <a:srgbClr val="00B0F0"/>
                </a:solidFill>
                <a:latin typeface="微软雅黑" panose="020B0503020204020204" pitchFamily="34" charset="-122"/>
                <a:ea typeface="微软雅黑" panose="020B0503020204020204" pitchFamily="34" charset="-122"/>
              </a:rPr>
              <a:t>布尔模型</a:t>
            </a:r>
          </a:p>
        </p:txBody>
      </p:sp>
      <p:sp>
        <p:nvSpPr>
          <p:cNvPr id="8" name="平行四边形 7"/>
          <p:cNvSpPr/>
          <p:nvPr/>
        </p:nvSpPr>
        <p:spPr>
          <a:xfrm rot="20362696" flipV="1">
            <a:off x="3893344" y="2941796"/>
            <a:ext cx="1867376" cy="943928"/>
          </a:xfrm>
          <a:prstGeom prst="parallelogram">
            <a:avLst>
              <a:gd name="adj" fmla="val 6895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 name="平行四边形 8"/>
          <p:cNvSpPr/>
          <p:nvPr/>
        </p:nvSpPr>
        <p:spPr>
          <a:xfrm rot="5400000">
            <a:off x="3396139" y="3758089"/>
            <a:ext cx="1654016" cy="951071"/>
          </a:xfrm>
          <a:prstGeom prst="parallelogram">
            <a:avLst>
              <a:gd name="adj" fmla="val 6895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 name="平行四边形 9"/>
          <p:cNvSpPr/>
          <p:nvPr/>
        </p:nvSpPr>
        <p:spPr>
          <a:xfrm rot="5400000" flipH="1">
            <a:off x="4662488" y="3762375"/>
            <a:ext cx="1463040" cy="1154430"/>
          </a:xfrm>
          <a:prstGeom prst="parallelogram">
            <a:avLst>
              <a:gd name="adj" fmla="val 3832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cxnSp>
        <p:nvCxnSpPr>
          <p:cNvPr id="11" name="直接连接符 10"/>
          <p:cNvCxnSpPr/>
          <p:nvPr/>
        </p:nvCxnSpPr>
        <p:spPr>
          <a:xfrm flipV="1">
            <a:off x="4698743" y="2784932"/>
            <a:ext cx="0" cy="63132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01854" y="4706422"/>
            <a:ext cx="630436" cy="35450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3602892" y="4498301"/>
            <a:ext cx="527744" cy="29646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bwMode="auto">
          <a:xfrm>
            <a:off x="4477703" y="2412445"/>
            <a:ext cx="442020" cy="4420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5" name="椭圆 14"/>
          <p:cNvSpPr/>
          <p:nvPr/>
        </p:nvSpPr>
        <p:spPr bwMode="auto">
          <a:xfrm>
            <a:off x="3232965" y="4740831"/>
            <a:ext cx="442019" cy="44112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椭圆 15"/>
          <p:cNvSpPr/>
          <p:nvPr/>
        </p:nvSpPr>
        <p:spPr bwMode="auto">
          <a:xfrm>
            <a:off x="5867580" y="4879123"/>
            <a:ext cx="442019" cy="44201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TextBox 35"/>
          <p:cNvSpPr txBox="1">
            <a:spLocks noChangeArrowheads="1"/>
          </p:cNvSpPr>
          <p:nvPr/>
        </p:nvSpPr>
        <p:spPr bwMode="auto">
          <a:xfrm>
            <a:off x="1391782" y="1860590"/>
            <a:ext cx="203686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spcBef>
                <a:spcPct val="0"/>
              </a:spcBef>
            </a:pPr>
            <a:r>
              <a:rPr lang="zh-CN" altLang="en-US" sz="1350" dirty="0">
                <a:solidFill>
                  <a:srgbClr val="00B0F0"/>
                </a:solidFill>
                <a:latin typeface="微软雅黑" panose="020B0503020204020204" pitchFamily="34" charset="-122"/>
                <a:ea typeface="微软雅黑" panose="020B0503020204020204" pitchFamily="34" charset="-122"/>
              </a:rPr>
              <a:t>优点</a:t>
            </a:r>
          </a:p>
          <a:p>
            <a:pPr algn="r">
              <a:spcBef>
                <a:spcPct val="0"/>
              </a:spcBef>
            </a:pPr>
            <a:r>
              <a:rPr lang="zh-CN" altLang="en-US" sz="1350" dirty="0">
                <a:solidFill>
                  <a:srgbClr val="00B0F0"/>
                </a:solidFill>
                <a:latin typeface="微软雅黑" panose="020B0503020204020204" pitchFamily="34" charset="-122"/>
                <a:ea typeface="微软雅黑" panose="020B0503020204020204" pitchFamily="34" charset="-122"/>
              </a:rPr>
              <a:t>实现简单</a:t>
            </a:r>
          </a:p>
          <a:p>
            <a:pPr algn="r">
              <a:spcBef>
                <a:spcPct val="0"/>
              </a:spcBef>
            </a:pPr>
            <a:r>
              <a:rPr lang="zh-CN" altLang="en-US" sz="1350" dirty="0">
                <a:solidFill>
                  <a:srgbClr val="00B0F0"/>
                </a:solidFill>
                <a:latin typeface="微软雅黑" panose="020B0503020204020204" pitchFamily="34" charset="-122"/>
                <a:ea typeface="微软雅黑" panose="020B0503020204020204" pitchFamily="34" charset="-122"/>
              </a:rPr>
              <a:t>检索速度快</a:t>
            </a:r>
          </a:p>
          <a:p>
            <a:pPr algn="r">
              <a:spcBef>
                <a:spcPct val="0"/>
              </a:spcBef>
            </a:pPr>
            <a:r>
              <a:rPr lang="zh-CN" altLang="en-US" sz="1350" dirty="0">
                <a:solidFill>
                  <a:srgbClr val="00B0F0"/>
                </a:solidFill>
                <a:latin typeface="微软雅黑" panose="020B0503020204020204" pitchFamily="34" charset="-122"/>
                <a:ea typeface="微软雅黑" panose="020B0503020204020204" pitchFamily="34" charset="-122"/>
              </a:rPr>
              <a:t>易于理解</a:t>
            </a:r>
          </a:p>
        </p:txBody>
      </p:sp>
      <p:sp>
        <p:nvSpPr>
          <p:cNvPr id="19" name="文本框 18"/>
          <p:cNvSpPr txBox="1">
            <a:spLocks noChangeArrowheads="1"/>
          </p:cNvSpPr>
          <p:nvPr/>
        </p:nvSpPr>
        <p:spPr bwMode="auto">
          <a:xfrm>
            <a:off x="5844541" y="5362099"/>
            <a:ext cx="220075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100" b="1" dirty="0">
                <a:solidFill>
                  <a:srgbClr val="0070C0"/>
                </a:solidFill>
                <a:latin typeface="微软雅黑" panose="020B0503020204020204" pitchFamily="34" charset="-122"/>
                <a:ea typeface="微软雅黑" panose="020B0503020204020204" pitchFamily="34" charset="-122"/>
              </a:rPr>
              <a:t>神经网络模型</a:t>
            </a:r>
          </a:p>
        </p:txBody>
      </p:sp>
      <p:sp>
        <p:nvSpPr>
          <p:cNvPr id="20" name="TextBox 35"/>
          <p:cNvSpPr txBox="1">
            <a:spLocks noChangeArrowheads="1"/>
          </p:cNvSpPr>
          <p:nvPr/>
        </p:nvSpPr>
        <p:spPr bwMode="auto">
          <a:xfrm>
            <a:off x="6497003" y="3798094"/>
            <a:ext cx="2423636"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3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模拟人脑对信息的处理方式，在其内部存储可行模式的整个集合，这些模式可被外部暗示唤起，即使“外部”提供的资料不足，也可以在其内部进行构造。</a:t>
            </a:r>
          </a:p>
        </p:txBody>
      </p:sp>
      <p:sp>
        <p:nvSpPr>
          <p:cNvPr id="21" name="文本框 20"/>
          <p:cNvSpPr txBox="1">
            <a:spLocks noChangeArrowheads="1"/>
          </p:cNvSpPr>
          <p:nvPr/>
        </p:nvSpPr>
        <p:spPr bwMode="auto">
          <a:xfrm>
            <a:off x="2107406" y="5321141"/>
            <a:ext cx="175164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100" b="1" dirty="0">
                <a:solidFill>
                  <a:srgbClr val="92D050"/>
                </a:solidFill>
                <a:latin typeface="微软雅黑" panose="020B0503020204020204" pitchFamily="34" charset="-122"/>
                <a:ea typeface="微软雅黑" panose="020B0503020204020204" pitchFamily="34" charset="-122"/>
              </a:rPr>
              <a:t>向量空间模型</a:t>
            </a:r>
          </a:p>
        </p:txBody>
      </p:sp>
      <p:sp>
        <p:nvSpPr>
          <p:cNvPr id="22" name="TextBox 35"/>
          <p:cNvSpPr txBox="1">
            <a:spLocks noChangeArrowheads="1"/>
          </p:cNvSpPr>
          <p:nvPr/>
        </p:nvSpPr>
        <p:spPr bwMode="auto">
          <a:xfrm>
            <a:off x="141923" y="4055745"/>
            <a:ext cx="311610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350" dirty="0">
                <a:solidFill>
                  <a:srgbClr val="92D050"/>
                </a:solidFill>
                <a:latin typeface="微软雅黑" panose="020B0503020204020204" pitchFamily="34" charset="-122"/>
                <a:ea typeface="微软雅黑" panose="020B0503020204020204" pitchFamily="34" charset="-122"/>
                <a:sym typeface="方正兰亭黑_GBK" panose="02000000000000000000" pitchFamily="2" charset="-122"/>
              </a:rPr>
              <a:t>给出原始信息的向量表示</a:t>
            </a:r>
          </a:p>
          <a:p>
            <a:pPr>
              <a:spcBef>
                <a:spcPct val="0"/>
              </a:spcBef>
            </a:pPr>
            <a:r>
              <a:rPr lang="zh-CN" altLang="en-US" sz="1350" dirty="0">
                <a:solidFill>
                  <a:srgbClr val="92D050"/>
                </a:solidFill>
                <a:latin typeface="微软雅黑" panose="020B0503020204020204" pitchFamily="34" charset="-122"/>
                <a:ea typeface="微软雅黑" panose="020B0503020204020204" pitchFamily="34" charset="-122"/>
                <a:sym typeface="方正兰亭黑_GBK" panose="02000000000000000000" pitchFamily="2" charset="-122"/>
              </a:rPr>
              <a:t>给出用户模板的向量表示</a:t>
            </a:r>
          </a:p>
          <a:p>
            <a:pPr>
              <a:spcBef>
                <a:spcPct val="0"/>
              </a:spcBef>
            </a:pPr>
            <a:r>
              <a:rPr lang="zh-CN" altLang="en-US" sz="1350" dirty="0">
                <a:solidFill>
                  <a:srgbClr val="92D050"/>
                </a:solidFill>
                <a:latin typeface="微软雅黑" panose="020B0503020204020204" pitchFamily="34" charset="-122"/>
                <a:ea typeface="微软雅黑" panose="020B0503020204020204" pitchFamily="34" charset="-122"/>
                <a:sym typeface="方正兰亭黑_GBK" panose="02000000000000000000" pitchFamily="2" charset="-122"/>
              </a:rPr>
              <a:t>计算原始信息和用户模板之间的相似度</a:t>
            </a:r>
          </a:p>
          <a:p>
            <a:pPr>
              <a:spcBef>
                <a:spcPct val="0"/>
              </a:spcBef>
            </a:pPr>
            <a:r>
              <a:rPr lang="zh-CN" altLang="en-US" sz="1350" dirty="0">
                <a:solidFill>
                  <a:srgbClr val="92D050"/>
                </a:solidFill>
                <a:latin typeface="微软雅黑" panose="020B0503020204020204" pitchFamily="34" charset="-122"/>
                <a:ea typeface="微软雅黑" panose="020B0503020204020204" pitchFamily="34" charset="-122"/>
                <a:sym typeface="方正兰亭黑_GBK" panose="02000000000000000000" pitchFamily="2" charset="-122"/>
              </a:rPr>
              <a:t>将条件信息提供给用户，获得反馈</a:t>
            </a:r>
          </a:p>
        </p:txBody>
      </p:sp>
      <p:sp>
        <p:nvSpPr>
          <p:cNvPr id="23" name="文本框 22"/>
          <p:cNvSpPr txBox="1">
            <a:spLocks noChangeArrowheads="1"/>
          </p:cNvSpPr>
          <p:nvPr/>
        </p:nvSpPr>
        <p:spPr bwMode="auto">
          <a:xfrm>
            <a:off x="4502893" y="2494936"/>
            <a:ext cx="39143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350" b="1" dirty="0">
                <a:solidFill>
                  <a:schemeClr val="accent2"/>
                </a:solidFill>
                <a:latin typeface="微软雅黑" panose="020B0503020204020204" pitchFamily="34" charset="-122"/>
                <a:ea typeface="微软雅黑" panose="020B0503020204020204" pitchFamily="34" charset="-122"/>
              </a:rPr>
              <a:t>01</a:t>
            </a:r>
            <a:endParaRPr lang="zh-CN" altLang="en-US" sz="1350" b="1" dirty="0">
              <a:solidFill>
                <a:schemeClr val="accent2"/>
              </a:solidFill>
              <a:latin typeface="微软雅黑" panose="020B0503020204020204" pitchFamily="34" charset="-122"/>
              <a:ea typeface="微软雅黑" panose="020B0503020204020204" pitchFamily="34" charset="-122"/>
            </a:endParaRPr>
          </a:p>
        </p:txBody>
      </p:sp>
      <p:sp>
        <p:nvSpPr>
          <p:cNvPr id="24" name="文本框 23"/>
          <p:cNvSpPr txBox="1">
            <a:spLocks noChangeArrowheads="1"/>
          </p:cNvSpPr>
          <p:nvPr/>
        </p:nvSpPr>
        <p:spPr bwMode="auto">
          <a:xfrm>
            <a:off x="5892442" y="4961632"/>
            <a:ext cx="39143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350" b="1" dirty="0">
                <a:solidFill>
                  <a:schemeClr val="accent2"/>
                </a:solidFill>
                <a:latin typeface="微软雅黑" panose="020B0503020204020204" pitchFamily="34" charset="-122"/>
                <a:ea typeface="微软雅黑" panose="020B0503020204020204" pitchFamily="34" charset="-122"/>
              </a:rPr>
              <a:t>02</a:t>
            </a:r>
            <a:endParaRPr lang="zh-CN" altLang="en-US" sz="1350" b="1" dirty="0">
              <a:solidFill>
                <a:schemeClr val="accent2"/>
              </a:solidFill>
              <a:latin typeface="微软雅黑" panose="020B0503020204020204" pitchFamily="34" charset="-122"/>
              <a:ea typeface="微软雅黑" panose="020B0503020204020204" pitchFamily="34" charset="-122"/>
            </a:endParaRPr>
          </a:p>
        </p:txBody>
      </p:sp>
      <p:sp>
        <p:nvSpPr>
          <p:cNvPr id="25" name="文本框 24"/>
          <p:cNvSpPr txBox="1">
            <a:spLocks noChangeArrowheads="1"/>
          </p:cNvSpPr>
          <p:nvPr/>
        </p:nvSpPr>
        <p:spPr bwMode="auto">
          <a:xfrm>
            <a:off x="3258184" y="4822894"/>
            <a:ext cx="39143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350" b="1" dirty="0">
                <a:solidFill>
                  <a:schemeClr val="accent2"/>
                </a:solidFill>
                <a:latin typeface="微软雅黑" panose="020B0503020204020204" pitchFamily="34" charset="-122"/>
                <a:ea typeface="微软雅黑" panose="020B0503020204020204" pitchFamily="34" charset="-122"/>
              </a:rPr>
              <a:t>03</a:t>
            </a:r>
            <a:endParaRPr lang="zh-CN" altLang="en-US" sz="1350" b="1" dirty="0">
              <a:solidFill>
                <a:schemeClr val="accent2"/>
              </a:solidFill>
              <a:latin typeface="微软雅黑" panose="020B0503020204020204" pitchFamily="34" charset="-122"/>
              <a:ea typeface="微软雅黑" panose="020B0503020204020204" pitchFamily="34" charset="-122"/>
            </a:endParaRPr>
          </a:p>
        </p:txBody>
      </p:sp>
      <p:sp>
        <p:nvSpPr>
          <p:cNvPr id="3" name="TextBox 35"/>
          <p:cNvSpPr txBox="1">
            <a:spLocks noChangeArrowheads="1"/>
          </p:cNvSpPr>
          <p:nvPr/>
        </p:nvSpPr>
        <p:spPr bwMode="auto">
          <a:xfrm>
            <a:off x="5892641" y="1860709"/>
            <a:ext cx="321754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350" dirty="0">
                <a:solidFill>
                  <a:srgbClr val="00B0F0"/>
                </a:solidFill>
                <a:latin typeface="微软雅黑" panose="020B0503020204020204" pitchFamily="34" charset="-122"/>
                <a:ea typeface="微软雅黑" panose="020B0503020204020204" pitchFamily="34" charset="-122"/>
              </a:rPr>
              <a:t>不足</a:t>
            </a:r>
          </a:p>
          <a:p>
            <a:pPr>
              <a:spcBef>
                <a:spcPct val="0"/>
              </a:spcBef>
            </a:pPr>
            <a:r>
              <a:rPr lang="zh-CN" altLang="en-US" sz="1350" dirty="0">
                <a:solidFill>
                  <a:srgbClr val="00B0F0"/>
                </a:solidFill>
                <a:latin typeface="微软雅黑" panose="020B0503020204020204" pitchFamily="34" charset="-122"/>
                <a:ea typeface="微软雅黑" panose="020B0503020204020204" pitchFamily="34" charset="-122"/>
              </a:rPr>
              <a:t>原始信息表示不精确</a:t>
            </a:r>
          </a:p>
          <a:p>
            <a:pPr>
              <a:spcBef>
                <a:spcPct val="0"/>
              </a:spcBef>
            </a:pPr>
            <a:r>
              <a:rPr lang="zh-CN" altLang="en-US" sz="1350" dirty="0">
                <a:solidFill>
                  <a:srgbClr val="00B0F0"/>
                </a:solidFill>
                <a:latin typeface="微软雅黑" panose="020B0503020204020204" pitchFamily="34" charset="-122"/>
                <a:ea typeface="微软雅黑" panose="020B0503020204020204" pitchFamily="34" charset="-122"/>
              </a:rPr>
              <a:t>匹配规则过于严格，容易造成漏检</a:t>
            </a:r>
          </a:p>
          <a:p>
            <a:pPr>
              <a:spcBef>
                <a:spcPct val="0"/>
              </a:spcBef>
            </a:pPr>
            <a:r>
              <a:rPr lang="zh-CN" altLang="en-US" sz="1350" dirty="0">
                <a:solidFill>
                  <a:srgbClr val="00B0F0"/>
                </a:solidFill>
                <a:latin typeface="微软雅黑" panose="020B0503020204020204" pitchFamily="34" charset="-122"/>
                <a:ea typeface="微软雅黑" panose="020B0503020204020204" pitchFamily="34" charset="-122"/>
              </a:rPr>
              <a:t>二值性导致系统无法准确提供信息</a:t>
            </a:r>
            <a:endParaRPr lang="zh-CN" altLang="en-US" sz="1500" dirty="0">
              <a:solidFill>
                <a:srgbClr val="00B0F0"/>
              </a:solidFill>
              <a:latin typeface="微软雅黑" panose="020B0503020204020204" pitchFamily="34" charset="-122"/>
              <a:ea typeface="微软雅黑" panose="020B0503020204020204" pitchFamily="34" charset="-122"/>
            </a:endParaRPr>
          </a:p>
        </p:txBody>
      </p:sp>
      <p:sp>
        <p:nvSpPr>
          <p:cNvPr id="4" name="左箭头 3"/>
          <p:cNvSpPr/>
          <p:nvPr/>
        </p:nvSpPr>
        <p:spPr>
          <a:xfrm>
            <a:off x="3602356" y="2086928"/>
            <a:ext cx="391001" cy="2343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右箭头 4"/>
          <p:cNvSpPr/>
          <p:nvPr/>
        </p:nvSpPr>
        <p:spPr>
          <a:xfrm>
            <a:off x="5365433" y="2086452"/>
            <a:ext cx="354806" cy="219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灯片编号占位符 16"/>
          <p:cNvSpPr>
            <a:spLocks noGrp="1"/>
          </p:cNvSpPr>
          <p:nvPr>
            <p:ph type="sldNum" sz="quarter" idx="12"/>
          </p:nvPr>
        </p:nvSpPr>
        <p:spPr/>
        <p:txBody>
          <a:bodyPr/>
          <a:lstStyle/>
          <a:p>
            <a:pPr>
              <a:defRPr/>
            </a:pPr>
            <a:fld id="{B8A2BE66-3A1D-4F69-92F9-8180C3DFAFD8}" type="slidenum">
              <a:rPr lang="zh-CN" altLang="zh-CN" smtClean="0"/>
              <a:t>45</a:t>
            </a:fld>
            <a:endParaRPr lang="zh-CN" altLang="zh-CN"/>
          </a:p>
        </p:txBody>
      </p:sp>
    </p:spTree>
    <p:extLst>
      <p:ext uri="{BB962C8B-B14F-4D97-AF65-F5344CB8AC3E}">
        <p14:creationId xmlns:p14="http://schemas.microsoft.com/office/powerpoint/2010/main" val="29242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7.85742E-7 -3.33333E-6 L -0.39495 -0.11018 " pathEditMode="relative" rAng="0" ptsTypes="AA">
                                      <p:cBhvr>
                                        <p:cTn id="8" dur="500" spd="-99900" fill="hold"/>
                                        <p:tgtEl>
                                          <p:spTgt spid="95"/>
                                        </p:tgtEl>
                                        <p:attrNameLst>
                                          <p:attrName>ppt_x</p:attrName>
                                          <p:attrName>ppt_y</p:attrName>
                                        </p:attrNameLst>
                                      </p:cBhvr>
                                      <p:rCtr x="-19748" y="-5509"/>
                                    </p:animMotion>
                                  </p:childTnLst>
                                </p:cTn>
                              </p:par>
                            </p:childTnLst>
                          </p:cTn>
                        </p:par>
                        <p:par>
                          <p:cTn id="9" fill="hold">
                            <p:stCondLst>
                              <p:cond delay="0"/>
                            </p:stCondLst>
                            <p:childTnLst>
                              <p:par>
                                <p:cTn id="10" presetID="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 presetClass="entr" presetSubtype="1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6"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par>
                          <p:cTn id="28" fill="hold">
                            <p:stCondLst>
                              <p:cond delay="2000"/>
                            </p:stCondLst>
                            <p:childTnLst>
                              <p:par>
                                <p:cTn id="29" presetID="22" presetClass="entr" presetSubtype="2"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right)">
                                      <p:cBhvr>
                                        <p:cTn id="31" dur="500"/>
                                        <p:tgtEl>
                                          <p:spTgt spid="13"/>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animEffect transition="in" filter="fade">
                                      <p:cBhvr>
                                        <p:cTn id="41" dur="500"/>
                                        <p:tgtEl>
                                          <p:spTgt spid="23"/>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Effect transition="in" filter="fade">
                                      <p:cBhvr>
                                        <p:cTn id="47" dur="500"/>
                                        <p:tgtEl>
                                          <p:spTgt spid="24"/>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p:cTn id="51" dur="500" fill="hold"/>
                                        <p:tgtEl>
                                          <p:spTgt spid="25"/>
                                        </p:tgtEl>
                                        <p:attrNameLst>
                                          <p:attrName>ppt_w</p:attrName>
                                        </p:attrNameLst>
                                      </p:cBhvr>
                                      <p:tavLst>
                                        <p:tav tm="0">
                                          <p:val>
                                            <p:fltVal val="0"/>
                                          </p:val>
                                        </p:tav>
                                        <p:tav tm="100000">
                                          <p:val>
                                            <p:strVal val="#ppt_w"/>
                                          </p:val>
                                        </p:tav>
                                      </p:tavLst>
                                    </p:anim>
                                    <p:anim calcmode="lin" valueType="num">
                                      <p:cBhvr>
                                        <p:cTn id="52" dur="500" fill="hold"/>
                                        <p:tgtEl>
                                          <p:spTgt spid="25"/>
                                        </p:tgtEl>
                                        <p:attrNameLst>
                                          <p:attrName>ppt_h</p:attrName>
                                        </p:attrNameLst>
                                      </p:cBhvr>
                                      <p:tavLst>
                                        <p:tav tm="0">
                                          <p:val>
                                            <p:fltVal val="0"/>
                                          </p:val>
                                        </p:tav>
                                        <p:tav tm="100000">
                                          <p:val>
                                            <p:strVal val="#ppt_h"/>
                                          </p:val>
                                        </p:tav>
                                      </p:tavLst>
                                    </p:anim>
                                    <p:animEffect transition="in" filter="fade">
                                      <p:cBhvr>
                                        <p:cTn id="53" dur="500"/>
                                        <p:tgtEl>
                                          <p:spTgt spid="25"/>
                                        </p:tgtEl>
                                      </p:cBhvr>
                                    </p:animEffect>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childTnLst>
                          </p:cTn>
                        </p:par>
                        <p:par>
                          <p:cTn id="60" fill="hold">
                            <p:stCondLst>
                              <p:cond delay="5000"/>
                            </p:stCondLst>
                            <p:childTnLst>
                              <p:par>
                                <p:cTn id="61" presetID="53" presetClass="entr" presetSubtype="16"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childTnLst>
                                </p:cTn>
                              </p:par>
                            </p:childTnLst>
                          </p:cTn>
                        </p:par>
                        <p:par>
                          <p:cTn id="66" fill="hold">
                            <p:stCondLst>
                              <p:cond delay="5500"/>
                            </p:stCondLst>
                            <p:childTnLst>
                              <p:par>
                                <p:cTn id="67" presetID="53" presetClass="entr" presetSubtype="16"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fltVal val="0"/>
                                          </p:val>
                                        </p:tav>
                                        <p:tav tm="100000">
                                          <p:val>
                                            <p:strVal val="#ppt_w"/>
                                          </p:val>
                                        </p:tav>
                                      </p:tavLst>
                                    </p:anim>
                                    <p:anim calcmode="lin" valueType="num">
                                      <p:cBhvr>
                                        <p:cTn id="70" dur="500" fill="hold"/>
                                        <p:tgtEl>
                                          <p:spTgt spid="15"/>
                                        </p:tgtEl>
                                        <p:attrNameLst>
                                          <p:attrName>ppt_h</p:attrName>
                                        </p:attrNameLst>
                                      </p:cBhvr>
                                      <p:tavLst>
                                        <p:tav tm="0">
                                          <p:val>
                                            <p:fltVal val="0"/>
                                          </p:val>
                                        </p:tav>
                                        <p:tav tm="100000">
                                          <p:val>
                                            <p:strVal val="#ppt_h"/>
                                          </p:val>
                                        </p:tav>
                                      </p:tavLst>
                                    </p:anim>
                                    <p:animEffect transition="in" filter="fade">
                                      <p:cBhvr>
                                        <p:cTn id="71" dur="500"/>
                                        <p:tgtEl>
                                          <p:spTgt spid="15"/>
                                        </p:tgtEl>
                                      </p:cBhvr>
                                    </p:animEffect>
                                  </p:childTnLst>
                                </p:cTn>
                              </p:par>
                            </p:childTnLst>
                          </p:cTn>
                        </p:par>
                        <p:par>
                          <p:cTn id="72" fill="hold">
                            <p:stCondLst>
                              <p:cond delay="6000"/>
                            </p:stCondLst>
                            <p:childTnLst>
                              <p:par>
                                <p:cTn id="73" presetID="22" presetClass="entr" presetSubtype="8"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500"/>
                                        <p:tgtEl>
                                          <p:spTgt spid="21"/>
                                        </p:tgtEl>
                                      </p:cBhvr>
                                    </p:animEffect>
                                  </p:childTnLst>
                                </p:cTn>
                              </p:par>
                            </p:childTnLst>
                          </p:cTn>
                        </p:par>
                        <p:par>
                          <p:cTn id="76" fill="hold">
                            <p:stCondLst>
                              <p:cond delay="6500"/>
                            </p:stCondLst>
                            <p:childTnLst>
                              <p:par>
                                <p:cTn id="77" presetID="22" presetClass="entr" presetSubtype="8"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left)">
                                      <p:cBhvr>
                                        <p:cTn id="79" dur="500"/>
                                        <p:tgtEl>
                                          <p:spTgt spid="19"/>
                                        </p:tgtEl>
                                      </p:cBhvr>
                                    </p:animEffect>
                                  </p:childTnLst>
                                </p:cTn>
                              </p:par>
                            </p:childTnLst>
                          </p:cTn>
                        </p:par>
                        <p:par>
                          <p:cTn id="80" fill="hold">
                            <p:stCondLst>
                              <p:cond delay="7000"/>
                            </p:stCondLst>
                            <p:childTnLst>
                              <p:par>
                                <p:cTn id="81" presetID="2" presetClass="entr" presetSubtype="2"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1+#ppt_w/2"/>
                                          </p:val>
                                        </p:tav>
                                        <p:tav tm="100000">
                                          <p:val>
                                            <p:strVal val="#ppt_x"/>
                                          </p:val>
                                        </p:tav>
                                      </p:tavLst>
                                    </p:anim>
                                    <p:anim calcmode="lin" valueType="num">
                                      <p:cBhvr additive="base">
                                        <p:cTn id="84" dur="500" fill="hold"/>
                                        <p:tgtEl>
                                          <p:spTgt spid="18"/>
                                        </p:tgtEl>
                                        <p:attrNameLst>
                                          <p:attrName>ppt_y</p:attrName>
                                        </p:attrNameLst>
                                      </p:cBhvr>
                                      <p:tavLst>
                                        <p:tav tm="0">
                                          <p:val>
                                            <p:strVal val="#ppt_y"/>
                                          </p:val>
                                        </p:tav>
                                        <p:tav tm="100000">
                                          <p:val>
                                            <p:strVal val="#ppt_y"/>
                                          </p:val>
                                        </p:tav>
                                      </p:tavLst>
                                    </p:anim>
                                  </p:childTnLst>
                                </p:cTn>
                              </p:par>
                            </p:childTnLst>
                          </p:cTn>
                        </p:par>
                        <p:par>
                          <p:cTn id="85" fill="hold">
                            <p:stCondLst>
                              <p:cond delay="7500"/>
                            </p:stCondLst>
                            <p:childTnLst>
                              <p:par>
                                <p:cTn id="86" presetID="2" presetClass="entr" presetSubtype="8"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fill="hold"/>
                                        <p:tgtEl>
                                          <p:spTgt spid="22"/>
                                        </p:tgtEl>
                                        <p:attrNameLst>
                                          <p:attrName>ppt_x</p:attrName>
                                        </p:attrNameLst>
                                      </p:cBhvr>
                                      <p:tavLst>
                                        <p:tav tm="0">
                                          <p:val>
                                            <p:strVal val="0-#ppt_w/2"/>
                                          </p:val>
                                        </p:tav>
                                        <p:tav tm="100000">
                                          <p:val>
                                            <p:strVal val="#ppt_x"/>
                                          </p:val>
                                        </p:tav>
                                      </p:tavLst>
                                    </p:anim>
                                    <p:anim calcmode="lin" valueType="num">
                                      <p:cBhvr additive="base">
                                        <p:cTn id="89" dur="500" fill="hold"/>
                                        <p:tgtEl>
                                          <p:spTgt spid="22"/>
                                        </p:tgtEl>
                                        <p:attrNameLst>
                                          <p:attrName>ppt_y</p:attrName>
                                        </p:attrNameLst>
                                      </p:cBhvr>
                                      <p:tavLst>
                                        <p:tav tm="0">
                                          <p:val>
                                            <p:strVal val="#ppt_y"/>
                                          </p:val>
                                        </p:tav>
                                        <p:tav tm="100000">
                                          <p:val>
                                            <p:strVal val="#ppt_y"/>
                                          </p:val>
                                        </p:tav>
                                      </p:tavLst>
                                    </p:anim>
                                  </p:childTnLst>
                                </p:cTn>
                              </p:par>
                            </p:childTnLst>
                          </p:cTn>
                        </p:par>
                        <p:par>
                          <p:cTn id="90" fill="hold">
                            <p:stCondLst>
                              <p:cond delay="8000"/>
                            </p:stCondLst>
                            <p:childTnLst>
                              <p:par>
                                <p:cTn id="91" presetID="2" presetClass="entr" presetSubtype="2"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ppt_y"/>
                                          </p:val>
                                        </p:tav>
                                        <p:tav tm="100000">
                                          <p:val>
                                            <p:strVal val="#ppt_y"/>
                                          </p:val>
                                        </p:tav>
                                      </p:tavLst>
                                    </p:anim>
                                  </p:childTnLst>
                                </p:cTn>
                              </p:par>
                            </p:childTnLst>
                          </p:cTn>
                        </p:par>
                        <p:par>
                          <p:cTn id="95" fill="hold">
                            <p:stCondLst>
                              <p:cond delay="8500"/>
                            </p:stCondLst>
                            <p:childTnLst>
                              <p:par>
                                <p:cTn id="96" presetID="2" presetClass="entr" presetSubtype="2" fill="hold" grpId="0" nodeType="afterEffect">
                                  <p:stCondLst>
                                    <p:cond delay="0"/>
                                  </p:stCondLst>
                                  <p:childTnLst>
                                    <p:set>
                                      <p:cBhvr>
                                        <p:cTn id="97" dur="1" fill="hold">
                                          <p:stCondLst>
                                            <p:cond delay="0"/>
                                          </p:stCondLst>
                                        </p:cTn>
                                        <p:tgtEl>
                                          <p:spTgt spid="3"/>
                                        </p:tgtEl>
                                        <p:attrNameLst>
                                          <p:attrName>style.visibility</p:attrName>
                                        </p:attrNameLst>
                                      </p:cBhvr>
                                      <p:to>
                                        <p:strVal val="visible"/>
                                      </p:to>
                                    </p:set>
                                    <p:anim calcmode="lin" valueType="num">
                                      <p:cBhvr additive="base">
                                        <p:cTn id="98" dur="500" fill="hold"/>
                                        <p:tgtEl>
                                          <p:spTgt spid="3"/>
                                        </p:tgtEl>
                                        <p:attrNameLst>
                                          <p:attrName>ppt_x</p:attrName>
                                        </p:attrNameLst>
                                      </p:cBhvr>
                                      <p:tavLst>
                                        <p:tav tm="0">
                                          <p:val>
                                            <p:strVal val="1+#ppt_w/2"/>
                                          </p:val>
                                        </p:tav>
                                        <p:tav tm="100000">
                                          <p:val>
                                            <p:strVal val="#ppt_x"/>
                                          </p:val>
                                        </p:tav>
                                      </p:tavLst>
                                    </p:anim>
                                    <p:anim calcmode="lin" valueType="num">
                                      <p:cBhvr additive="base">
                                        <p:cTn id="9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8" grpId="0" bldLvl="0" animBg="1"/>
      <p:bldP spid="9" grpId="0" bldLvl="0" animBg="1"/>
      <p:bldP spid="10" grpId="0" bldLvl="0" animBg="1"/>
      <p:bldP spid="14" grpId="0" bldLvl="0" animBg="1"/>
      <p:bldP spid="15" grpId="0" bldLvl="0" animBg="1"/>
      <p:bldP spid="16" grpId="0" bldLvl="0" animBg="1"/>
      <p:bldP spid="18" grpId="0"/>
      <p:bldP spid="19" grpId="0"/>
      <p:bldP spid="20" grpId="0"/>
      <p:bldP spid="21" grpId="0"/>
      <p:bldP spid="22" grpId="0"/>
      <p:bldP spid="23" grpId="0"/>
      <p:bldP spid="24" grpId="0"/>
      <p:bldP spid="25"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521" y="1044487"/>
            <a:ext cx="8698352" cy="4769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p:nvPr/>
        </p:nvSpPr>
        <p:spPr bwMode="auto">
          <a:xfrm>
            <a:off x="1119546" y="2394585"/>
            <a:ext cx="6962299" cy="982980"/>
          </a:xfrm>
          <a:prstGeom prst="rect">
            <a:avLst/>
          </a:prstGeom>
          <a:noFill/>
          <a:ln w="9525">
            <a:noFill/>
            <a:miter lim="800000"/>
          </a:ln>
        </p:spPr>
        <p:txBody>
          <a:bodyPr/>
          <a:lstStyle/>
          <a:p>
            <a:r>
              <a:rPr lang="en-US" altLang="zh-CN" sz="33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4.6</a:t>
            </a:r>
            <a:r>
              <a:rPr lang="zh-CN" altLang="en-US" sz="3300"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网络信息内容过滤的主要方法</a:t>
            </a: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t>46</a:t>
            </a:fld>
            <a:endParaRPr lang="zh-CN" altLang="zh-CN"/>
          </a:p>
        </p:txBody>
      </p:sp>
    </p:spTree>
    <p:extLst>
      <p:ext uri="{BB962C8B-B14F-4D97-AF65-F5344CB8AC3E}">
        <p14:creationId xmlns:p14="http://schemas.microsoft.com/office/powerpoint/2010/main" val="2857299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矩形 145"/>
          <p:cNvSpPr/>
          <p:nvPr/>
        </p:nvSpPr>
        <p:spPr>
          <a:xfrm flipV="1">
            <a:off x="491482"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7" name="矩形 146"/>
          <p:cNvSpPr/>
          <p:nvPr/>
        </p:nvSpPr>
        <p:spPr>
          <a:xfrm flipV="1">
            <a:off x="1614034"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8" name="矩形 147"/>
          <p:cNvSpPr/>
          <p:nvPr/>
        </p:nvSpPr>
        <p:spPr>
          <a:xfrm flipV="1">
            <a:off x="2736586"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9" name="矩形 148"/>
          <p:cNvSpPr/>
          <p:nvPr/>
        </p:nvSpPr>
        <p:spPr>
          <a:xfrm flipV="1">
            <a:off x="3859137"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0" name="矩形 149"/>
          <p:cNvSpPr/>
          <p:nvPr/>
        </p:nvSpPr>
        <p:spPr>
          <a:xfrm flipV="1">
            <a:off x="4981688"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1" name="矩形 150"/>
          <p:cNvSpPr/>
          <p:nvPr/>
        </p:nvSpPr>
        <p:spPr>
          <a:xfrm flipV="1">
            <a:off x="6104239" y="1631349"/>
            <a:ext cx="1122551" cy="502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2" name="矩形 151"/>
          <p:cNvSpPr/>
          <p:nvPr/>
        </p:nvSpPr>
        <p:spPr>
          <a:xfrm flipV="1">
            <a:off x="7226791" y="1631349"/>
            <a:ext cx="1122551" cy="50207"/>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文本框 335"/>
          <p:cNvSpPr txBox="1"/>
          <p:nvPr/>
        </p:nvSpPr>
        <p:spPr>
          <a:xfrm>
            <a:off x="1613803" y="1091311"/>
            <a:ext cx="5186035" cy="553998"/>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3000" dirty="0">
                <a:latin typeface="黑体" panose="02010609060101010101" pitchFamily="49" charset="-122"/>
                <a:ea typeface="黑体" panose="02010609060101010101" pitchFamily="49" charset="-122"/>
              </a:rPr>
              <a:t>网络信息内容过滤的主要方法</a:t>
            </a:r>
          </a:p>
        </p:txBody>
      </p:sp>
      <p:grpSp>
        <p:nvGrpSpPr>
          <p:cNvPr id="154" name="组合 153"/>
          <p:cNvGrpSpPr/>
          <p:nvPr/>
        </p:nvGrpSpPr>
        <p:grpSpPr>
          <a:xfrm>
            <a:off x="491482" y="1631349"/>
            <a:ext cx="7857860" cy="50207"/>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8" name="Oval 22"/>
          <p:cNvSpPr>
            <a:spLocks noChangeArrowheads="1"/>
          </p:cNvSpPr>
          <p:nvPr/>
        </p:nvSpPr>
        <p:spPr bwMode="auto">
          <a:xfrm>
            <a:off x="5481104" y="2645169"/>
            <a:ext cx="768714" cy="768219"/>
          </a:xfrm>
          <a:prstGeom prst="ellipse">
            <a:avLst/>
          </a:prstGeom>
          <a:solidFill>
            <a:srgbClr val="0070C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rgbClr val="F784A5"/>
                </a:solidFill>
                <a:latin typeface="微软雅黑" panose="020B0503020204020204" pitchFamily="34" charset="-122"/>
                <a:ea typeface="微软雅黑" panose="020B0503020204020204" pitchFamily="34" charset="-122"/>
              </a:rPr>
              <a:t>过滤方法</a:t>
            </a:r>
          </a:p>
        </p:txBody>
      </p:sp>
      <p:sp>
        <p:nvSpPr>
          <p:cNvPr id="9" name="Line 23"/>
          <p:cNvSpPr>
            <a:spLocks noChangeShapeType="1"/>
          </p:cNvSpPr>
          <p:nvPr/>
        </p:nvSpPr>
        <p:spPr bwMode="auto">
          <a:xfrm flipH="1">
            <a:off x="3638889" y="3028822"/>
            <a:ext cx="1866027" cy="0"/>
          </a:xfrm>
          <a:prstGeom prst="line">
            <a:avLst/>
          </a:prstGeom>
          <a:noFill/>
          <a:ln w="5" cap="flat">
            <a:solidFill>
              <a:srgbClr val="0070C0"/>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56620" tIns="28310" rIns="56620" bIns="28310" numCol="1" anchor="t" anchorCtr="0" compatLnSpc="1"/>
          <a:lstStyle/>
          <a:p>
            <a:endParaRPr lang="zh-CN" altLang="en-US" sz="1350">
              <a:latin typeface="微软雅黑" panose="020B0503020204020204" pitchFamily="34" charset="-122"/>
              <a:ea typeface="微软雅黑" panose="020B0503020204020204" pitchFamily="34" charset="-122"/>
            </a:endParaRPr>
          </a:p>
        </p:txBody>
      </p:sp>
      <p:sp>
        <p:nvSpPr>
          <p:cNvPr id="10" name="Freeform 27"/>
          <p:cNvSpPr/>
          <p:nvPr/>
        </p:nvSpPr>
        <p:spPr bwMode="auto">
          <a:xfrm>
            <a:off x="4981633" y="3090542"/>
            <a:ext cx="1028204" cy="873241"/>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12" name="Freeform 29"/>
          <p:cNvSpPr/>
          <p:nvPr/>
        </p:nvSpPr>
        <p:spPr bwMode="auto">
          <a:xfrm>
            <a:off x="3955147" y="3090249"/>
            <a:ext cx="2054456" cy="1898180"/>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chemeClr val="accent1">
              <a:lumMod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16" name="Freeform 24"/>
          <p:cNvSpPr>
            <a:spLocks noEditPoints="1"/>
          </p:cNvSpPr>
          <p:nvPr/>
        </p:nvSpPr>
        <p:spPr bwMode="auto">
          <a:xfrm>
            <a:off x="4917250" y="2925230"/>
            <a:ext cx="216567" cy="215879"/>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18" name="Freeform 26"/>
          <p:cNvSpPr>
            <a:spLocks noEditPoints="1"/>
          </p:cNvSpPr>
          <p:nvPr/>
        </p:nvSpPr>
        <p:spPr bwMode="auto">
          <a:xfrm>
            <a:off x="3858934" y="2925230"/>
            <a:ext cx="220469" cy="215879"/>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1F4E7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2" name="TextBox 35"/>
          <p:cNvSpPr txBox="1">
            <a:spLocks noChangeArrowheads="1"/>
          </p:cNvSpPr>
          <p:nvPr/>
        </p:nvSpPr>
        <p:spPr bwMode="auto">
          <a:xfrm>
            <a:off x="304324" y="2287429"/>
            <a:ext cx="321754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14313" indent="-214313">
              <a:spcBef>
                <a:spcPct val="0"/>
              </a:spcBef>
              <a:buFont typeface="Wingdings" panose="05000000000000000000" charset="0"/>
              <a:buChar char="Ø"/>
            </a:pPr>
            <a:r>
              <a:rPr lang="zh-CN" altLang="en-US" dirty="0">
                <a:latin typeface="微软雅黑" panose="020B0503020204020204" pitchFamily="34" charset="-122"/>
                <a:ea typeface="微软雅黑" panose="020B0503020204020204" pitchFamily="34" charset="-122"/>
              </a:rPr>
              <a:t>分类是一个有指导的学习过程，也是网络信息内容过滤中的一个重要技术方法</a:t>
            </a:r>
          </a:p>
          <a:p>
            <a:pPr>
              <a:spcBef>
                <a:spcPct val="0"/>
              </a:spcBef>
            </a:pPr>
            <a:endParaRPr lang="zh-CN" altLang="en-US" dirty="0">
              <a:latin typeface="微软雅黑" panose="020B0503020204020204" pitchFamily="34" charset="-122"/>
              <a:ea typeface="微软雅黑" panose="020B0503020204020204" pitchFamily="34" charset="-122"/>
            </a:endParaRPr>
          </a:p>
          <a:p>
            <a:pPr>
              <a:spcBef>
                <a:spcPct val="0"/>
              </a:spcBef>
            </a:pPr>
            <a:endParaRPr lang="zh-CN" altLang="en-US" dirty="0">
              <a:latin typeface="微软雅黑" panose="020B0503020204020204" pitchFamily="34" charset="-122"/>
              <a:ea typeface="微软雅黑" panose="020B0503020204020204" pitchFamily="34" charset="-122"/>
            </a:endParaRPr>
          </a:p>
          <a:p>
            <a:pPr marL="214313" indent="-214313">
              <a:spcBef>
                <a:spcPct val="0"/>
              </a:spcBef>
              <a:buFont typeface="Wingdings" panose="05000000000000000000" charset="0"/>
              <a:buChar char="Ø"/>
            </a:pPr>
            <a:r>
              <a:rPr lang="zh-CN" altLang="en-US" dirty="0">
                <a:latin typeface="微软雅黑" panose="020B0503020204020204" pitchFamily="34" charset="-122"/>
                <a:ea typeface="微软雅黑" panose="020B0503020204020204" pitchFamily="34" charset="-122"/>
              </a:rPr>
              <a:t>基于内容的文本过滤在不考虑学习和自适应能力时是一个分类过程</a:t>
            </a:r>
          </a:p>
          <a:p>
            <a:pPr>
              <a:spcBef>
                <a:spcPct val="0"/>
              </a:spcBef>
            </a:pPr>
            <a:endParaRPr lang="zh-CN" altLang="en-US" dirty="0">
              <a:latin typeface="微软雅黑" panose="020B0503020204020204" pitchFamily="34" charset="-122"/>
              <a:ea typeface="微软雅黑" panose="020B0503020204020204" pitchFamily="34" charset="-122"/>
            </a:endParaRPr>
          </a:p>
          <a:p>
            <a:pPr>
              <a:spcBef>
                <a:spcPct val="0"/>
              </a:spcBef>
            </a:pPr>
            <a:endParaRPr lang="zh-CN" altLang="en-US" dirty="0">
              <a:latin typeface="微软雅黑" panose="020B0503020204020204" pitchFamily="34" charset="-122"/>
              <a:ea typeface="微软雅黑" panose="020B0503020204020204" pitchFamily="34" charset="-122"/>
            </a:endParaRPr>
          </a:p>
          <a:p>
            <a:pPr marL="214313" indent="-214313">
              <a:spcBef>
                <a:spcPct val="0"/>
              </a:spcBef>
              <a:buFont typeface="Wingdings" panose="05000000000000000000" charset="0"/>
              <a:buChar char="Ø"/>
            </a:pPr>
            <a:r>
              <a:rPr lang="zh-CN" altLang="en-US" dirty="0">
                <a:latin typeface="微软雅黑" panose="020B0503020204020204" pitchFamily="34" charset="-122"/>
                <a:ea typeface="微软雅黑" panose="020B0503020204020204" pitchFamily="34" charset="-122"/>
              </a:rPr>
              <a:t>过滤算法的选择是影响文本过滤效果好坏的重要因素</a:t>
            </a:r>
          </a:p>
        </p:txBody>
      </p:sp>
      <p:sp>
        <p:nvSpPr>
          <p:cNvPr id="4" name="文本框 3"/>
          <p:cNvSpPr txBox="1"/>
          <p:nvPr/>
        </p:nvSpPr>
        <p:spPr>
          <a:xfrm>
            <a:off x="6318409" y="3620929"/>
            <a:ext cx="1364456" cy="415498"/>
          </a:xfrm>
          <a:prstGeom prst="rect">
            <a:avLst/>
          </a:prstGeom>
          <a:noFill/>
          <a:ln w="9525">
            <a:noFill/>
          </a:ln>
        </p:spPr>
        <p:txBody>
          <a:bodyPr wrap="square">
            <a:spAutoFit/>
          </a:bodyPr>
          <a:lstStyle/>
          <a:p>
            <a:r>
              <a:rPr lang="zh-CN" altLang="en-US" sz="2100">
                <a:solidFill>
                  <a:srgbClr val="44546A"/>
                </a:solidFill>
                <a:latin typeface="微软雅黑" panose="020B0503020204020204" pitchFamily="34" charset="-122"/>
                <a:ea typeface="微软雅黑" panose="020B0503020204020204" pitchFamily="34" charset="-122"/>
              </a:rPr>
              <a:t>统计方法</a:t>
            </a:r>
          </a:p>
        </p:txBody>
      </p:sp>
      <p:sp>
        <p:nvSpPr>
          <p:cNvPr id="5" name="文本框 4"/>
          <p:cNvSpPr txBox="1"/>
          <p:nvPr/>
        </p:nvSpPr>
        <p:spPr>
          <a:xfrm>
            <a:off x="6318409" y="4683442"/>
            <a:ext cx="1364456" cy="415498"/>
          </a:xfrm>
          <a:prstGeom prst="rect">
            <a:avLst/>
          </a:prstGeom>
          <a:noFill/>
          <a:ln w="9525">
            <a:noFill/>
          </a:ln>
        </p:spPr>
        <p:txBody>
          <a:bodyPr wrap="square">
            <a:spAutoFit/>
          </a:bodyPr>
          <a:lstStyle/>
          <a:p>
            <a:r>
              <a:rPr lang="zh-CN" altLang="en-US" sz="2100">
                <a:solidFill>
                  <a:srgbClr val="1F4E79"/>
                </a:solidFill>
                <a:latin typeface="微软雅黑" panose="020B0503020204020204" pitchFamily="34" charset="-122"/>
                <a:ea typeface="微软雅黑" panose="020B0503020204020204" pitchFamily="34" charset="-122"/>
              </a:rPr>
              <a:t>逻辑方法</a:t>
            </a:r>
          </a:p>
        </p:txBody>
      </p:sp>
      <p:sp>
        <p:nvSpPr>
          <p:cNvPr id="6" name="灯片编号占位符 5"/>
          <p:cNvSpPr>
            <a:spLocks noGrp="1"/>
          </p:cNvSpPr>
          <p:nvPr>
            <p:ph type="sldNum" sz="quarter" idx="12"/>
          </p:nvPr>
        </p:nvSpPr>
        <p:spPr/>
        <p:txBody>
          <a:bodyPr/>
          <a:lstStyle/>
          <a:p>
            <a:pPr>
              <a:defRPr/>
            </a:pPr>
            <a:fld id="{B8A2BE66-3A1D-4F69-92F9-8180C3DFAFD8}" type="slidenum">
              <a:rPr lang="zh-CN" altLang="zh-CN" smtClean="0"/>
              <a:t>47</a:t>
            </a:fld>
            <a:endParaRPr lang="zh-CN" altLang="zh-CN"/>
          </a:p>
        </p:txBody>
      </p:sp>
    </p:spTree>
    <p:extLst>
      <p:ext uri="{BB962C8B-B14F-4D97-AF65-F5344CB8AC3E}">
        <p14:creationId xmlns:p14="http://schemas.microsoft.com/office/powerpoint/2010/main" val="243641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500"/>
                                        <p:tgtEl>
                                          <p:spTgt spid="9"/>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animEffect transition="in" filter="fade">
                                      <p:cBhvr>
                                        <p:cTn id="25" dur="500"/>
                                        <p:tgtEl>
                                          <p:spTgt spid="18"/>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1+#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2" grpId="0" bldLvl="0" animBg="1"/>
      <p:bldP spid="16" grpId="0" bldLvl="0" animBg="1"/>
      <p:bldP spid="18" grpId="0" bldLvl="0" animBg="1"/>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矩形 145"/>
          <p:cNvSpPr/>
          <p:nvPr/>
        </p:nvSpPr>
        <p:spPr>
          <a:xfrm flipV="1">
            <a:off x="491482"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7" name="矩形 146"/>
          <p:cNvSpPr/>
          <p:nvPr/>
        </p:nvSpPr>
        <p:spPr>
          <a:xfrm flipV="1">
            <a:off x="1614034"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8" name="矩形 147"/>
          <p:cNvSpPr/>
          <p:nvPr/>
        </p:nvSpPr>
        <p:spPr>
          <a:xfrm flipV="1">
            <a:off x="2736586"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9" name="矩形 148"/>
          <p:cNvSpPr/>
          <p:nvPr/>
        </p:nvSpPr>
        <p:spPr>
          <a:xfrm flipV="1">
            <a:off x="3859137"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0" name="矩形 149"/>
          <p:cNvSpPr/>
          <p:nvPr/>
        </p:nvSpPr>
        <p:spPr>
          <a:xfrm flipV="1">
            <a:off x="4981688"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1" name="矩形 150"/>
          <p:cNvSpPr/>
          <p:nvPr/>
        </p:nvSpPr>
        <p:spPr>
          <a:xfrm flipV="1">
            <a:off x="6104239" y="1631349"/>
            <a:ext cx="1122551" cy="502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2" name="矩形 151"/>
          <p:cNvSpPr/>
          <p:nvPr/>
        </p:nvSpPr>
        <p:spPr>
          <a:xfrm flipV="1">
            <a:off x="7226791" y="1631349"/>
            <a:ext cx="1122551" cy="50207"/>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文本框 335"/>
          <p:cNvSpPr txBox="1"/>
          <p:nvPr/>
        </p:nvSpPr>
        <p:spPr>
          <a:xfrm>
            <a:off x="1613803" y="1091311"/>
            <a:ext cx="5186035" cy="553998"/>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3000" dirty="0">
                <a:latin typeface="黑体" panose="02010609060101010101" pitchFamily="49" charset="-122"/>
                <a:ea typeface="黑体" panose="02010609060101010101" pitchFamily="49" charset="-122"/>
              </a:rPr>
              <a:t>网络信息内容过滤的主要方法</a:t>
            </a:r>
          </a:p>
        </p:txBody>
      </p:sp>
      <p:grpSp>
        <p:nvGrpSpPr>
          <p:cNvPr id="154" name="组合 153"/>
          <p:cNvGrpSpPr/>
          <p:nvPr/>
        </p:nvGrpSpPr>
        <p:grpSpPr>
          <a:xfrm>
            <a:off x="491482" y="1631349"/>
            <a:ext cx="7857860" cy="50207"/>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4" name="Group 57"/>
          <p:cNvGrpSpPr/>
          <p:nvPr/>
        </p:nvGrpSpPr>
        <p:grpSpPr>
          <a:xfrm>
            <a:off x="620274" y="2596411"/>
            <a:ext cx="2290922" cy="2034134"/>
            <a:chOff x="5625793" y="1599766"/>
            <a:chExt cx="4594903" cy="4080928"/>
          </a:xfrm>
          <a:solidFill>
            <a:srgbClr val="DC4415"/>
          </a:solidFill>
        </p:grpSpPr>
        <p:grpSp>
          <p:nvGrpSpPr>
            <p:cNvPr id="15" name="Group 58"/>
            <p:cNvGrpSpPr/>
            <p:nvPr/>
          </p:nvGrpSpPr>
          <p:grpSpPr>
            <a:xfrm>
              <a:off x="6191250" y="1599766"/>
              <a:ext cx="3473482" cy="1069614"/>
              <a:chOff x="6191250" y="1599766"/>
              <a:chExt cx="3473482" cy="1069614"/>
            </a:xfrm>
            <a:grpFill/>
          </p:grpSpPr>
          <p:sp>
            <p:nvSpPr>
              <p:cNvPr id="21" name="Freeform 64"/>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9DC3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2" name="Freeform 65"/>
              <p:cNvSpPr/>
              <p:nvPr/>
            </p:nvSpPr>
            <p:spPr bwMode="auto">
              <a:xfrm flipH="1">
                <a:off x="8043101"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 name="Group 59"/>
            <p:cNvGrpSpPr/>
            <p:nvPr/>
          </p:nvGrpSpPr>
          <p:grpSpPr>
            <a:xfrm flipV="1">
              <a:off x="6191251" y="4611080"/>
              <a:ext cx="3473482" cy="1069614"/>
              <a:chOff x="6191251" y="1599766"/>
              <a:chExt cx="3473482" cy="1069614"/>
            </a:xfrm>
            <a:grpFill/>
          </p:grpSpPr>
          <p:sp>
            <p:nvSpPr>
              <p:cNvPr id="19" name="Freeform 62"/>
              <p:cNvSpPr/>
              <p:nvPr/>
            </p:nvSpPr>
            <p:spPr bwMode="auto">
              <a:xfrm>
                <a:off x="6191251"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0" name="Freeform 63"/>
              <p:cNvSpPr/>
              <p:nvPr/>
            </p:nvSpPr>
            <p:spPr bwMode="auto">
              <a:xfrm flipH="1">
                <a:off x="8043102"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7" name="Freeform 60"/>
            <p:cNvSpPr/>
            <p:nvPr/>
          </p:nvSpPr>
          <p:spPr bwMode="auto">
            <a:xfrm rot="17954294">
              <a:off x="5349784"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Freeform 61"/>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9DC3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7" name="Group 101"/>
          <p:cNvGrpSpPr/>
          <p:nvPr/>
        </p:nvGrpSpPr>
        <p:grpSpPr>
          <a:xfrm>
            <a:off x="3386614" y="5303044"/>
            <a:ext cx="292894" cy="274320"/>
            <a:chOff x="8698531" y="3979675"/>
            <a:chExt cx="828966" cy="736049"/>
          </a:xfrm>
          <a:solidFill>
            <a:schemeClr val="tx2"/>
          </a:solidFill>
        </p:grpSpPr>
        <p:sp>
          <p:nvSpPr>
            <p:cNvPr id="38"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39" name="Group 103"/>
            <p:cNvGrpSpPr/>
            <p:nvPr/>
          </p:nvGrpSpPr>
          <p:grpSpPr>
            <a:xfrm>
              <a:off x="8698531" y="3979675"/>
              <a:ext cx="828966" cy="736049"/>
              <a:chOff x="5625794" y="1599766"/>
              <a:chExt cx="4594902" cy="4080930"/>
            </a:xfrm>
            <a:grpFill/>
          </p:grpSpPr>
          <p:grpSp>
            <p:nvGrpSpPr>
              <p:cNvPr id="40" name="Group 104"/>
              <p:cNvGrpSpPr/>
              <p:nvPr/>
            </p:nvGrpSpPr>
            <p:grpSpPr>
              <a:xfrm>
                <a:off x="6191250" y="1599766"/>
                <a:ext cx="3473485" cy="1069614"/>
                <a:chOff x="6191250" y="1599766"/>
                <a:chExt cx="3473485" cy="1069614"/>
              </a:xfrm>
              <a:grpFill/>
            </p:grpSpPr>
            <p:sp>
              <p:nvSpPr>
                <p:cNvPr id="46"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41" name="Group 105"/>
              <p:cNvGrpSpPr/>
              <p:nvPr/>
            </p:nvGrpSpPr>
            <p:grpSpPr>
              <a:xfrm flipV="1">
                <a:off x="6191250" y="4611080"/>
                <a:ext cx="3473483" cy="1069616"/>
                <a:chOff x="6191250" y="1599764"/>
                <a:chExt cx="3473483" cy="1069616"/>
              </a:xfrm>
              <a:grpFill/>
            </p:grpSpPr>
            <p:sp>
              <p:nvSpPr>
                <p:cNvPr id="4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42"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3"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sp>
        <p:nvSpPr>
          <p:cNvPr id="48" name="Right Brace 112"/>
          <p:cNvSpPr/>
          <p:nvPr/>
        </p:nvSpPr>
        <p:spPr>
          <a:xfrm rot="10800000">
            <a:off x="2888457" y="1951673"/>
            <a:ext cx="320516" cy="3545681"/>
          </a:xfrm>
          <a:prstGeom prst="rightBrace">
            <a:avLst>
              <a:gd name="adj1" fmla="val 47292"/>
              <a:gd name="adj2" fmla="val 50110"/>
            </a:avLst>
          </a:prstGeom>
          <a:ln w="12700">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txBody>
          <a:bodyPr lIns="52422" tIns="26212" rIns="52422" bIns="26212" rtlCol="0" anchor="ctr"/>
          <a:lstStyle/>
          <a:p>
            <a:pPr algn="ctr" defTabSz="524351"/>
            <a:endParaRPr lang="en-US" sz="1013">
              <a:solidFill>
                <a:schemeClr val="accent1"/>
              </a:solidFill>
              <a:latin typeface="微软雅黑" panose="020B0503020204020204" pitchFamily="34" charset="-122"/>
              <a:ea typeface="微软雅黑" panose="020B0503020204020204" pitchFamily="34" charset="-122"/>
            </a:endParaRPr>
          </a:p>
        </p:txBody>
      </p:sp>
      <p:sp>
        <p:nvSpPr>
          <p:cNvPr id="61" name="Rectangle 56"/>
          <p:cNvSpPr/>
          <p:nvPr/>
        </p:nvSpPr>
        <p:spPr>
          <a:xfrm>
            <a:off x="1290161" y="3244215"/>
            <a:ext cx="928688" cy="720197"/>
          </a:xfrm>
          <a:prstGeom prst="rect">
            <a:avLst/>
          </a:prstGeom>
          <a:noFill/>
          <a:ln>
            <a:noFill/>
          </a:ln>
        </p:spPr>
        <p:txBody>
          <a:bodyPr wrap="square">
            <a:spAutoFit/>
          </a:bodyPr>
          <a:lstStyle/>
          <a:p>
            <a:pPr algn="ctr" defTabSz="523875" fontAlgn="base">
              <a:lnSpc>
                <a:spcPct val="85000"/>
              </a:lnSpc>
              <a:spcBef>
                <a:spcPct val="0"/>
              </a:spcBef>
              <a:spcAft>
                <a:spcPct val="0"/>
              </a:spcAft>
            </a:pPr>
            <a:r>
              <a:rPr lang="zh-CN" altLang="en-US" sz="2400">
                <a:solidFill>
                  <a:srgbClr val="44546A"/>
                </a:solidFill>
                <a:latin typeface="微软雅黑" panose="020B0503020204020204" pitchFamily="34" charset="-122"/>
                <a:ea typeface="微软雅黑" panose="020B0503020204020204" pitchFamily="34" charset="-122"/>
                <a:sym typeface="+mn-ea"/>
              </a:rPr>
              <a:t>统计方法</a:t>
            </a:r>
            <a:endParaRPr lang="en-US" altLang="zh-CN" sz="2400" b="1"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7" name="Group 101"/>
          <p:cNvGrpSpPr/>
          <p:nvPr/>
        </p:nvGrpSpPr>
        <p:grpSpPr>
          <a:xfrm>
            <a:off x="3376137" y="2031683"/>
            <a:ext cx="292894" cy="274320"/>
            <a:chOff x="8698531" y="3979675"/>
            <a:chExt cx="828966" cy="736049"/>
          </a:xfrm>
          <a:solidFill>
            <a:schemeClr val="tx2"/>
          </a:solidFill>
        </p:grpSpPr>
        <p:sp>
          <p:nvSpPr>
            <p:cNvPr id="11"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3" name="Group 103"/>
            <p:cNvGrpSpPr/>
            <p:nvPr/>
          </p:nvGrpSpPr>
          <p:grpSpPr>
            <a:xfrm>
              <a:off x="8698531" y="3979675"/>
              <a:ext cx="828966" cy="736049"/>
              <a:chOff x="5625794" y="1599766"/>
              <a:chExt cx="4594902" cy="4080930"/>
            </a:xfrm>
            <a:grpFill/>
          </p:grpSpPr>
          <p:grpSp>
            <p:nvGrpSpPr>
              <p:cNvPr id="23" name="Group 104"/>
              <p:cNvGrpSpPr/>
              <p:nvPr/>
            </p:nvGrpSpPr>
            <p:grpSpPr>
              <a:xfrm>
                <a:off x="6191250" y="1599766"/>
                <a:ext cx="3473485" cy="1069614"/>
                <a:chOff x="6191250" y="1599766"/>
                <a:chExt cx="3473485" cy="1069614"/>
              </a:xfrm>
              <a:grpFill/>
            </p:grpSpPr>
            <p:sp>
              <p:nvSpPr>
                <p:cNvPr id="24"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5"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63" name="Group 105"/>
              <p:cNvGrpSpPr/>
              <p:nvPr/>
            </p:nvGrpSpPr>
            <p:grpSpPr>
              <a:xfrm flipV="1">
                <a:off x="6191250" y="4611080"/>
                <a:ext cx="3473483" cy="1069616"/>
                <a:chOff x="6191250" y="1599764"/>
                <a:chExt cx="3473483" cy="1069616"/>
              </a:xfrm>
              <a:grpFill/>
            </p:grpSpPr>
            <p:sp>
              <p:nvSpPr>
                <p:cNvPr id="6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66"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7"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68" name="Group 101"/>
          <p:cNvGrpSpPr/>
          <p:nvPr/>
        </p:nvGrpSpPr>
        <p:grpSpPr>
          <a:xfrm>
            <a:off x="3386614" y="2596515"/>
            <a:ext cx="292894" cy="274320"/>
            <a:chOff x="8698531" y="3979675"/>
            <a:chExt cx="828966" cy="736049"/>
          </a:xfrm>
          <a:solidFill>
            <a:schemeClr val="tx2"/>
          </a:solidFill>
        </p:grpSpPr>
        <p:sp>
          <p:nvSpPr>
            <p:cNvPr id="69"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70" name="Group 103"/>
            <p:cNvGrpSpPr/>
            <p:nvPr/>
          </p:nvGrpSpPr>
          <p:grpSpPr>
            <a:xfrm>
              <a:off x="8698531" y="3979675"/>
              <a:ext cx="828966" cy="736049"/>
              <a:chOff x="5625794" y="1599766"/>
              <a:chExt cx="4594902" cy="4080930"/>
            </a:xfrm>
            <a:grpFill/>
          </p:grpSpPr>
          <p:grpSp>
            <p:nvGrpSpPr>
              <p:cNvPr id="71" name="Group 104"/>
              <p:cNvGrpSpPr/>
              <p:nvPr/>
            </p:nvGrpSpPr>
            <p:grpSpPr>
              <a:xfrm>
                <a:off x="6191250" y="1599766"/>
                <a:ext cx="3473485" cy="1069614"/>
                <a:chOff x="6191250" y="1599766"/>
                <a:chExt cx="3473485" cy="1069614"/>
              </a:xfrm>
              <a:grpFill/>
            </p:grpSpPr>
            <p:sp>
              <p:nvSpPr>
                <p:cNvPr id="72"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3"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74" name="Group 105"/>
              <p:cNvGrpSpPr/>
              <p:nvPr/>
            </p:nvGrpSpPr>
            <p:grpSpPr>
              <a:xfrm flipV="1">
                <a:off x="6191250" y="4611080"/>
                <a:ext cx="3473483" cy="1069616"/>
                <a:chOff x="6191250" y="1599764"/>
                <a:chExt cx="3473483" cy="1069616"/>
              </a:xfrm>
              <a:grpFill/>
            </p:grpSpPr>
            <p:sp>
              <p:nvSpPr>
                <p:cNvPr id="75"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6"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77"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8"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79" name="Group 101"/>
          <p:cNvGrpSpPr/>
          <p:nvPr/>
        </p:nvGrpSpPr>
        <p:grpSpPr>
          <a:xfrm>
            <a:off x="3397092" y="3141821"/>
            <a:ext cx="292894" cy="274320"/>
            <a:chOff x="8698531" y="3979675"/>
            <a:chExt cx="828966" cy="736049"/>
          </a:xfrm>
          <a:solidFill>
            <a:schemeClr val="tx2"/>
          </a:solidFill>
        </p:grpSpPr>
        <p:sp>
          <p:nvSpPr>
            <p:cNvPr id="80"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81" name="Group 103"/>
            <p:cNvGrpSpPr/>
            <p:nvPr/>
          </p:nvGrpSpPr>
          <p:grpSpPr>
            <a:xfrm>
              <a:off x="8698531" y="3979675"/>
              <a:ext cx="828966" cy="736049"/>
              <a:chOff x="5625794" y="1599766"/>
              <a:chExt cx="4594902" cy="4080930"/>
            </a:xfrm>
            <a:grpFill/>
          </p:grpSpPr>
          <p:grpSp>
            <p:nvGrpSpPr>
              <p:cNvPr id="82" name="Group 104"/>
              <p:cNvGrpSpPr/>
              <p:nvPr/>
            </p:nvGrpSpPr>
            <p:grpSpPr>
              <a:xfrm>
                <a:off x="6191250" y="1599766"/>
                <a:ext cx="3473485" cy="1069614"/>
                <a:chOff x="6191250" y="1599766"/>
                <a:chExt cx="3473485" cy="1069614"/>
              </a:xfrm>
              <a:grpFill/>
            </p:grpSpPr>
            <p:sp>
              <p:nvSpPr>
                <p:cNvPr id="83"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84"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62" name="Group 105"/>
              <p:cNvGrpSpPr/>
              <p:nvPr/>
            </p:nvGrpSpPr>
            <p:grpSpPr>
              <a:xfrm flipV="1">
                <a:off x="6191250" y="4611080"/>
                <a:ext cx="3473483" cy="1069616"/>
                <a:chOff x="6191250" y="1599764"/>
                <a:chExt cx="3473483" cy="1069616"/>
              </a:xfrm>
              <a:grpFill/>
            </p:grpSpPr>
            <p:sp>
              <p:nvSpPr>
                <p:cNvPr id="163"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4"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65"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6"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167" name="Group 101"/>
          <p:cNvGrpSpPr/>
          <p:nvPr/>
        </p:nvGrpSpPr>
        <p:grpSpPr>
          <a:xfrm>
            <a:off x="3386614" y="3689509"/>
            <a:ext cx="292894" cy="274320"/>
            <a:chOff x="8698531" y="3979675"/>
            <a:chExt cx="828966" cy="736049"/>
          </a:xfrm>
          <a:solidFill>
            <a:schemeClr val="tx2"/>
          </a:solidFill>
        </p:grpSpPr>
        <p:sp>
          <p:nvSpPr>
            <p:cNvPr id="168"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69" name="Group 103"/>
            <p:cNvGrpSpPr/>
            <p:nvPr/>
          </p:nvGrpSpPr>
          <p:grpSpPr>
            <a:xfrm>
              <a:off x="8698531" y="3979675"/>
              <a:ext cx="828966" cy="736049"/>
              <a:chOff x="5625794" y="1599766"/>
              <a:chExt cx="4594902" cy="4080930"/>
            </a:xfrm>
            <a:grpFill/>
          </p:grpSpPr>
          <p:grpSp>
            <p:nvGrpSpPr>
              <p:cNvPr id="170" name="Group 104"/>
              <p:cNvGrpSpPr/>
              <p:nvPr/>
            </p:nvGrpSpPr>
            <p:grpSpPr>
              <a:xfrm>
                <a:off x="6191250" y="1599766"/>
                <a:ext cx="3473485" cy="1069614"/>
                <a:chOff x="6191250" y="1599766"/>
                <a:chExt cx="3473485" cy="1069614"/>
              </a:xfrm>
              <a:grpFill/>
            </p:grpSpPr>
            <p:sp>
              <p:nvSpPr>
                <p:cNvPr id="171"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72"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73" name="Group 105"/>
              <p:cNvGrpSpPr/>
              <p:nvPr/>
            </p:nvGrpSpPr>
            <p:grpSpPr>
              <a:xfrm flipV="1">
                <a:off x="6191250" y="4611080"/>
                <a:ext cx="3473483" cy="1069616"/>
                <a:chOff x="6191250" y="1599764"/>
                <a:chExt cx="3473483" cy="1069616"/>
              </a:xfrm>
              <a:grpFill/>
            </p:grpSpPr>
            <p:sp>
              <p:nvSpPr>
                <p:cNvPr id="17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7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76"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77"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178" name="Group 101"/>
          <p:cNvGrpSpPr/>
          <p:nvPr/>
        </p:nvGrpSpPr>
        <p:grpSpPr>
          <a:xfrm>
            <a:off x="3407569" y="4226243"/>
            <a:ext cx="292894" cy="274320"/>
            <a:chOff x="8698531" y="3979675"/>
            <a:chExt cx="828966" cy="736049"/>
          </a:xfrm>
          <a:solidFill>
            <a:schemeClr val="tx2"/>
          </a:solidFill>
        </p:grpSpPr>
        <p:sp>
          <p:nvSpPr>
            <p:cNvPr id="179"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0" name="Group 103"/>
            <p:cNvGrpSpPr/>
            <p:nvPr/>
          </p:nvGrpSpPr>
          <p:grpSpPr>
            <a:xfrm>
              <a:off x="8698531" y="3979675"/>
              <a:ext cx="828966" cy="736049"/>
              <a:chOff x="5625794" y="1599766"/>
              <a:chExt cx="4594902" cy="4080930"/>
            </a:xfrm>
            <a:grpFill/>
          </p:grpSpPr>
          <p:grpSp>
            <p:nvGrpSpPr>
              <p:cNvPr id="181" name="Group 104"/>
              <p:cNvGrpSpPr/>
              <p:nvPr/>
            </p:nvGrpSpPr>
            <p:grpSpPr>
              <a:xfrm>
                <a:off x="6191250" y="1599766"/>
                <a:ext cx="3473485" cy="1069614"/>
                <a:chOff x="6191250" y="1599766"/>
                <a:chExt cx="3473485" cy="1069614"/>
              </a:xfrm>
              <a:grpFill/>
            </p:grpSpPr>
            <p:sp>
              <p:nvSpPr>
                <p:cNvPr id="182"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3"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84" name="Group 105"/>
              <p:cNvGrpSpPr/>
              <p:nvPr/>
            </p:nvGrpSpPr>
            <p:grpSpPr>
              <a:xfrm flipV="1">
                <a:off x="6191250" y="4611080"/>
                <a:ext cx="3473483" cy="1069616"/>
                <a:chOff x="6191250" y="1599764"/>
                <a:chExt cx="3473483" cy="1069616"/>
              </a:xfrm>
              <a:grpFill/>
            </p:grpSpPr>
            <p:sp>
              <p:nvSpPr>
                <p:cNvPr id="185"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6"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87"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8"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189" name="Group 101"/>
          <p:cNvGrpSpPr/>
          <p:nvPr/>
        </p:nvGrpSpPr>
        <p:grpSpPr>
          <a:xfrm>
            <a:off x="3397092" y="4747736"/>
            <a:ext cx="292894" cy="274320"/>
            <a:chOff x="8698531" y="3979675"/>
            <a:chExt cx="828966" cy="736049"/>
          </a:xfrm>
          <a:solidFill>
            <a:schemeClr val="tx2"/>
          </a:solidFill>
        </p:grpSpPr>
        <p:sp>
          <p:nvSpPr>
            <p:cNvPr id="190"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91" name="Group 103"/>
            <p:cNvGrpSpPr/>
            <p:nvPr/>
          </p:nvGrpSpPr>
          <p:grpSpPr>
            <a:xfrm>
              <a:off x="8698531" y="3979675"/>
              <a:ext cx="828966" cy="736049"/>
              <a:chOff x="5625794" y="1599766"/>
              <a:chExt cx="4594902" cy="4080930"/>
            </a:xfrm>
            <a:grpFill/>
          </p:grpSpPr>
          <p:grpSp>
            <p:nvGrpSpPr>
              <p:cNvPr id="192" name="Group 104"/>
              <p:cNvGrpSpPr/>
              <p:nvPr/>
            </p:nvGrpSpPr>
            <p:grpSpPr>
              <a:xfrm>
                <a:off x="6191250" y="1599766"/>
                <a:ext cx="3473485" cy="1069614"/>
                <a:chOff x="6191250" y="1599766"/>
                <a:chExt cx="3473485" cy="1069614"/>
              </a:xfrm>
              <a:grpFill/>
            </p:grpSpPr>
            <p:sp>
              <p:nvSpPr>
                <p:cNvPr id="193"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94"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95" name="Group 105"/>
              <p:cNvGrpSpPr/>
              <p:nvPr/>
            </p:nvGrpSpPr>
            <p:grpSpPr>
              <a:xfrm flipV="1">
                <a:off x="6191250" y="4611080"/>
                <a:ext cx="3473483" cy="1069616"/>
                <a:chOff x="6191250" y="1599764"/>
                <a:chExt cx="3473483" cy="1069616"/>
              </a:xfrm>
              <a:grpFill/>
            </p:grpSpPr>
            <p:sp>
              <p:nvSpPr>
                <p:cNvPr id="196"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97"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98"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99"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451" tIns="26225" rIns="26225" bIns="52451" numCol="1" spcCol="0" rtlCol="0" fromWordArt="0" anchor="b" anchorCtr="0" forceAA="0" compatLnSpc="1">
                <a:noAutofit/>
              </a:bodyPr>
              <a:lstStyle/>
              <a:p>
                <a:pPr algn="ctr" defTabSz="523875" fontAlgn="base">
                  <a:spcBef>
                    <a:spcPct val="0"/>
                  </a:spcBef>
                  <a:spcAft>
                    <a:spcPct val="0"/>
                  </a:spcAft>
                </a:pPr>
                <a:endParaRPr lang="en-US" sz="1013" b="1" spc="-2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sp>
        <p:nvSpPr>
          <p:cNvPr id="200" name="文本框 199"/>
          <p:cNvSpPr txBox="1"/>
          <p:nvPr/>
        </p:nvSpPr>
        <p:spPr>
          <a:xfrm>
            <a:off x="3665220" y="1963102"/>
            <a:ext cx="1741170" cy="415498"/>
          </a:xfrm>
          <a:prstGeom prst="rect">
            <a:avLst/>
          </a:prstGeom>
          <a:noFill/>
          <a:ln w="9525">
            <a:noFill/>
          </a:ln>
        </p:spPr>
        <p:txBody>
          <a:bodyPr wrap="square">
            <a:spAutoFit/>
          </a:bodyPr>
          <a:lstStyle/>
          <a:p>
            <a:r>
              <a:rPr lang="zh-CN" altLang="en-US" sz="2100">
                <a:solidFill>
                  <a:srgbClr val="44546A"/>
                </a:solidFill>
                <a:latin typeface="微软雅黑" panose="020B0503020204020204" pitchFamily="34" charset="-122"/>
                <a:ea typeface="微软雅黑" panose="020B0503020204020204" pitchFamily="34" charset="-122"/>
              </a:rPr>
              <a:t>向量中心法</a:t>
            </a:r>
          </a:p>
        </p:txBody>
      </p:sp>
      <p:sp>
        <p:nvSpPr>
          <p:cNvPr id="201" name="文本框 200"/>
          <p:cNvSpPr txBox="1"/>
          <p:nvPr/>
        </p:nvSpPr>
        <p:spPr>
          <a:xfrm>
            <a:off x="3633788" y="2529364"/>
            <a:ext cx="1864519" cy="415498"/>
          </a:xfrm>
          <a:prstGeom prst="rect">
            <a:avLst/>
          </a:prstGeom>
          <a:noFill/>
          <a:ln w="9525">
            <a:noFill/>
          </a:ln>
        </p:spPr>
        <p:txBody>
          <a:bodyPr wrap="square">
            <a:spAutoFit/>
          </a:bodyPr>
          <a:lstStyle/>
          <a:p>
            <a:r>
              <a:rPr lang="zh-CN" altLang="en-US" sz="2100">
                <a:solidFill>
                  <a:srgbClr val="44546A"/>
                </a:solidFill>
                <a:latin typeface="微软雅黑" panose="020B0503020204020204" pitchFamily="34" charset="-122"/>
                <a:ea typeface="微软雅黑" panose="020B0503020204020204" pitchFamily="34" charset="-122"/>
              </a:rPr>
              <a:t>相关反馈法</a:t>
            </a:r>
          </a:p>
        </p:txBody>
      </p:sp>
      <p:sp>
        <p:nvSpPr>
          <p:cNvPr id="202" name="文本框 201"/>
          <p:cNvSpPr txBox="1"/>
          <p:nvPr/>
        </p:nvSpPr>
        <p:spPr>
          <a:xfrm>
            <a:off x="3665221" y="3073241"/>
            <a:ext cx="1364456" cy="415498"/>
          </a:xfrm>
          <a:prstGeom prst="rect">
            <a:avLst/>
          </a:prstGeom>
          <a:noFill/>
          <a:ln w="9525">
            <a:noFill/>
          </a:ln>
        </p:spPr>
        <p:txBody>
          <a:bodyPr wrap="square">
            <a:spAutoFit/>
          </a:bodyPr>
          <a:lstStyle/>
          <a:p>
            <a:r>
              <a:rPr lang="en-US" altLang="zh-CN" sz="2100">
                <a:solidFill>
                  <a:srgbClr val="44546A"/>
                </a:solidFill>
                <a:latin typeface="微软雅黑" panose="020B0503020204020204" pitchFamily="34" charset="-122"/>
                <a:ea typeface="微软雅黑" panose="020B0503020204020204" pitchFamily="34" charset="-122"/>
              </a:rPr>
              <a:t>K</a:t>
            </a:r>
            <a:r>
              <a:rPr lang="zh-CN" altLang="en-US" sz="2100">
                <a:solidFill>
                  <a:srgbClr val="44546A"/>
                </a:solidFill>
                <a:latin typeface="微软雅黑" panose="020B0503020204020204" pitchFamily="34" charset="-122"/>
                <a:ea typeface="微软雅黑" panose="020B0503020204020204" pitchFamily="34" charset="-122"/>
              </a:rPr>
              <a:t>近邻法</a:t>
            </a:r>
          </a:p>
        </p:txBody>
      </p:sp>
      <p:sp>
        <p:nvSpPr>
          <p:cNvPr id="203" name="文本框 202"/>
          <p:cNvSpPr txBox="1"/>
          <p:nvPr/>
        </p:nvSpPr>
        <p:spPr>
          <a:xfrm>
            <a:off x="3665221" y="3622357"/>
            <a:ext cx="1364456" cy="415498"/>
          </a:xfrm>
          <a:prstGeom prst="rect">
            <a:avLst/>
          </a:prstGeom>
          <a:noFill/>
          <a:ln w="9525">
            <a:noFill/>
          </a:ln>
        </p:spPr>
        <p:txBody>
          <a:bodyPr wrap="square">
            <a:spAutoFit/>
          </a:bodyPr>
          <a:lstStyle/>
          <a:p>
            <a:r>
              <a:rPr lang="zh-CN" altLang="en-US" sz="2100">
                <a:solidFill>
                  <a:srgbClr val="44546A"/>
                </a:solidFill>
                <a:latin typeface="微软雅黑" panose="020B0503020204020204" pitchFamily="34" charset="-122"/>
                <a:ea typeface="微软雅黑" panose="020B0503020204020204" pitchFamily="34" charset="-122"/>
              </a:rPr>
              <a:t>贝叶斯法</a:t>
            </a:r>
          </a:p>
        </p:txBody>
      </p:sp>
      <p:sp>
        <p:nvSpPr>
          <p:cNvPr id="204" name="文本框 203"/>
          <p:cNvSpPr txBox="1"/>
          <p:nvPr/>
        </p:nvSpPr>
        <p:spPr>
          <a:xfrm>
            <a:off x="3665221" y="4157662"/>
            <a:ext cx="1833086" cy="415498"/>
          </a:xfrm>
          <a:prstGeom prst="rect">
            <a:avLst/>
          </a:prstGeom>
          <a:noFill/>
          <a:ln w="9525">
            <a:noFill/>
          </a:ln>
        </p:spPr>
        <p:txBody>
          <a:bodyPr wrap="square">
            <a:spAutoFit/>
          </a:bodyPr>
          <a:lstStyle/>
          <a:p>
            <a:r>
              <a:rPr lang="zh-CN" altLang="en-US" sz="2100">
                <a:solidFill>
                  <a:srgbClr val="44546A"/>
                </a:solidFill>
                <a:latin typeface="微软雅黑" panose="020B0503020204020204" pitchFamily="34" charset="-122"/>
                <a:ea typeface="微软雅黑" panose="020B0503020204020204" pitchFamily="34" charset="-122"/>
              </a:rPr>
              <a:t>多元回归模型</a:t>
            </a:r>
          </a:p>
        </p:txBody>
      </p:sp>
      <p:sp>
        <p:nvSpPr>
          <p:cNvPr id="205" name="文本框 204"/>
          <p:cNvSpPr txBox="1"/>
          <p:nvPr/>
        </p:nvSpPr>
        <p:spPr>
          <a:xfrm>
            <a:off x="3654743" y="4680585"/>
            <a:ext cx="1581150" cy="415498"/>
          </a:xfrm>
          <a:prstGeom prst="rect">
            <a:avLst/>
          </a:prstGeom>
          <a:noFill/>
          <a:ln w="9525">
            <a:noFill/>
          </a:ln>
        </p:spPr>
        <p:txBody>
          <a:bodyPr wrap="square">
            <a:spAutoFit/>
          </a:bodyPr>
          <a:lstStyle/>
          <a:p>
            <a:r>
              <a:rPr lang="zh-CN" altLang="en-US" sz="2100">
                <a:solidFill>
                  <a:srgbClr val="44546A"/>
                </a:solidFill>
                <a:latin typeface="微软雅黑" panose="020B0503020204020204" pitchFamily="34" charset="-122"/>
                <a:ea typeface="微软雅黑" panose="020B0503020204020204" pitchFamily="34" charset="-122"/>
              </a:rPr>
              <a:t>支持向量机</a:t>
            </a:r>
          </a:p>
        </p:txBody>
      </p:sp>
      <p:sp>
        <p:nvSpPr>
          <p:cNvPr id="206" name="文本框 205"/>
          <p:cNvSpPr txBox="1"/>
          <p:nvPr/>
        </p:nvSpPr>
        <p:spPr>
          <a:xfrm>
            <a:off x="3665221" y="5235892"/>
            <a:ext cx="1364456" cy="415498"/>
          </a:xfrm>
          <a:prstGeom prst="rect">
            <a:avLst/>
          </a:prstGeom>
          <a:noFill/>
          <a:ln w="9525">
            <a:noFill/>
          </a:ln>
        </p:spPr>
        <p:txBody>
          <a:bodyPr wrap="square">
            <a:spAutoFit/>
          </a:bodyPr>
          <a:lstStyle/>
          <a:p>
            <a:r>
              <a:rPr lang="zh-CN" altLang="en-US" sz="2100">
                <a:solidFill>
                  <a:srgbClr val="44546A"/>
                </a:solidFill>
                <a:latin typeface="微软雅黑" panose="020B0503020204020204" pitchFamily="34" charset="-122"/>
                <a:ea typeface="微软雅黑" panose="020B0503020204020204" pitchFamily="34" charset="-122"/>
              </a:rPr>
              <a:t>概率模型</a:t>
            </a:r>
          </a:p>
        </p:txBody>
      </p:sp>
      <p:sp>
        <p:nvSpPr>
          <p:cNvPr id="207" name="右箭头 206"/>
          <p:cNvSpPr/>
          <p:nvPr/>
        </p:nvSpPr>
        <p:spPr>
          <a:xfrm>
            <a:off x="5406390" y="2103597"/>
            <a:ext cx="771525" cy="110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8" name="右箭头 207"/>
          <p:cNvSpPr/>
          <p:nvPr/>
        </p:nvSpPr>
        <p:spPr>
          <a:xfrm>
            <a:off x="5406390" y="2668429"/>
            <a:ext cx="771525" cy="110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9" name="右箭头 208"/>
          <p:cNvSpPr/>
          <p:nvPr/>
        </p:nvSpPr>
        <p:spPr>
          <a:xfrm>
            <a:off x="5406390" y="3244215"/>
            <a:ext cx="771525" cy="110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0" name="右箭头 209"/>
          <p:cNvSpPr/>
          <p:nvPr/>
        </p:nvSpPr>
        <p:spPr>
          <a:xfrm>
            <a:off x="5406390" y="3761423"/>
            <a:ext cx="771525" cy="110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1" name="右箭头 210"/>
          <p:cNvSpPr/>
          <p:nvPr/>
        </p:nvSpPr>
        <p:spPr>
          <a:xfrm>
            <a:off x="5406390" y="4298157"/>
            <a:ext cx="771525" cy="110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2" name="右箭头 211"/>
          <p:cNvSpPr/>
          <p:nvPr/>
        </p:nvSpPr>
        <p:spPr>
          <a:xfrm>
            <a:off x="5406390" y="4822032"/>
            <a:ext cx="771525" cy="110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3" name="右箭头 212"/>
          <p:cNvSpPr/>
          <p:nvPr/>
        </p:nvSpPr>
        <p:spPr>
          <a:xfrm>
            <a:off x="5406390" y="5384959"/>
            <a:ext cx="771525" cy="110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4" name="文本框 213"/>
          <p:cNvSpPr txBox="1"/>
          <p:nvPr/>
        </p:nvSpPr>
        <p:spPr>
          <a:xfrm>
            <a:off x="6214110" y="2012157"/>
            <a:ext cx="2563654" cy="323165"/>
          </a:xfrm>
          <a:prstGeom prst="rect">
            <a:avLst/>
          </a:prstGeom>
          <a:noFill/>
          <a:ln w="9525">
            <a:noFill/>
          </a:ln>
        </p:spPr>
        <p:txBody>
          <a:bodyPr wrap="square">
            <a:spAutoFit/>
          </a:bodyPr>
          <a:lstStyle/>
          <a:p>
            <a:r>
              <a:rPr lang="zh-CN" altLang="en-US" sz="1500">
                <a:solidFill>
                  <a:srgbClr val="44546A"/>
                </a:solidFill>
                <a:latin typeface="微软雅黑" panose="020B0503020204020204" pitchFamily="34" charset="-122"/>
                <a:ea typeface="微软雅黑" panose="020B0503020204020204" pitchFamily="34" charset="-122"/>
              </a:rPr>
              <a:t>简单实用，应用广泛</a:t>
            </a:r>
          </a:p>
        </p:txBody>
      </p:sp>
      <p:sp>
        <p:nvSpPr>
          <p:cNvPr id="215" name="文本框 214"/>
          <p:cNvSpPr txBox="1"/>
          <p:nvPr/>
        </p:nvSpPr>
        <p:spPr>
          <a:xfrm>
            <a:off x="6214110" y="2580323"/>
            <a:ext cx="2906078" cy="323165"/>
          </a:xfrm>
          <a:prstGeom prst="rect">
            <a:avLst/>
          </a:prstGeom>
          <a:noFill/>
          <a:ln w="9525">
            <a:noFill/>
          </a:ln>
        </p:spPr>
        <p:txBody>
          <a:bodyPr wrap="square">
            <a:spAutoFit/>
          </a:bodyPr>
          <a:lstStyle/>
          <a:p>
            <a:r>
              <a:rPr lang="zh-CN" altLang="en-US" sz="1500">
                <a:solidFill>
                  <a:srgbClr val="44546A"/>
                </a:solidFill>
                <a:latin typeface="微软雅黑" panose="020B0503020204020204" pitchFamily="34" charset="-122"/>
                <a:ea typeface="微软雅黑" panose="020B0503020204020204" pitchFamily="34" charset="-122"/>
              </a:rPr>
              <a:t>实现较易，受训练集合影响较大</a:t>
            </a:r>
          </a:p>
        </p:txBody>
      </p:sp>
      <p:sp>
        <p:nvSpPr>
          <p:cNvPr id="216" name="文本框 215"/>
          <p:cNvSpPr txBox="1"/>
          <p:nvPr/>
        </p:nvSpPr>
        <p:spPr>
          <a:xfrm>
            <a:off x="6214110" y="3122295"/>
            <a:ext cx="2563654" cy="323165"/>
          </a:xfrm>
          <a:prstGeom prst="rect">
            <a:avLst/>
          </a:prstGeom>
          <a:noFill/>
          <a:ln w="9525">
            <a:noFill/>
          </a:ln>
        </p:spPr>
        <p:txBody>
          <a:bodyPr wrap="square">
            <a:spAutoFit/>
          </a:bodyPr>
          <a:lstStyle/>
          <a:p>
            <a:r>
              <a:rPr lang="zh-CN" altLang="en-US" sz="1500">
                <a:solidFill>
                  <a:srgbClr val="44546A"/>
                </a:solidFill>
                <a:latin typeface="微软雅黑" panose="020B0503020204020204" pitchFamily="34" charset="-122"/>
                <a:ea typeface="微软雅黑" panose="020B0503020204020204" pitchFamily="34" charset="-122"/>
              </a:rPr>
              <a:t>原理简单，需要确定</a:t>
            </a:r>
            <a:r>
              <a:rPr lang="en-US" altLang="zh-CN" sz="1500">
                <a:solidFill>
                  <a:srgbClr val="44546A"/>
                </a:solidFill>
                <a:latin typeface="微软雅黑" panose="020B0503020204020204" pitchFamily="34" charset="-122"/>
                <a:ea typeface="微软雅黑" panose="020B0503020204020204" pitchFamily="34" charset="-122"/>
              </a:rPr>
              <a:t>k</a:t>
            </a:r>
            <a:r>
              <a:rPr lang="zh-CN" altLang="en-US" sz="1500">
                <a:solidFill>
                  <a:srgbClr val="44546A"/>
                </a:solidFill>
                <a:latin typeface="微软雅黑" panose="020B0503020204020204" pitchFamily="34" charset="-122"/>
                <a:ea typeface="微软雅黑" panose="020B0503020204020204" pitchFamily="34" charset="-122"/>
              </a:rPr>
              <a:t>值</a:t>
            </a:r>
          </a:p>
        </p:txBody>
      </p:sp>
      <p:sp>
        <p:nvSpPr>
          <p:cNvPr id="217" name="文本框 216"/>
          <p:cNvSpPr txBox="1"/>
          <p:nvPr/>
        </p:nvSpPr>
        <p:spPr>
          <a:xfrm>
            <a:off x="6214110" y="3671412"/>
            <a:ext cx="2563654" cy="323165"/>
          </a:xfrm>
          <a:prstGeom prst="rect">
            <a:avLst/>
          </a:prstGeom>
          <a:noFill/>
          <a:ln w="9525">
            <a:noFill/>
          </a:ln>
        </p:spPr>
        <p:txBody>
          <a:bodyPr wrap="square">
            <a:spAutoFit/>
          </a:bodyPr>
          <a:lstStyle/>
          <a:p>
            <a:r>
              <a:rPr lang="zh-CN" altLang="en-US" sz="1500" dirty="0">
                <a:solidFill>
                  <a:srgbClr val="44546A"/>
                </a:solidFill>
                <a:latin typeface="微软雅黑" panose="020B0503020204020204" pitchFamily="34" charset="-122"/>
                <a:ea typeface="微软雅黑" panose="020B0503020204020204" pitchFamily="34" charset="-122"/>
              </a:rPr>
              <a:t>机器学习中应用广泛</a:t>
            </a:r>
          </a:p>
        </p:txBody>
      </p:sp>
      <p:sp>
        <p:nvSpPr>
          <p:cNvPr id="218" name="文本框 217"/>
          <p:cNvSpPr txBox="1"/>
          <p:nvPr/>
        </p:nvSpPr>
        <p:spPr>
          <a:xfrm>
            <a:off x="6214110" y="4208145"/>
            <a:ext cx="2563654" cy="323165"/>
          </a:xfrm>
          <a:prstGeom prst="rect">
            <a:avLst/>
          </a:prstGeom>
          <a:noFill/>
          <a:ln w="9525">
            <a:noFill/>
          </a:ln>
        </p:spPr>
        <p:txBody>
          <a:bodyPr wrap="square">
            <a:spAutoFit/>
          </a:bodyPr>
          <a:lstStyle/>
          <a:p>
            <a:r>
              <a:rPr lang="zh-CN" altLang="en-US" sz="1500">
                <a:solidFill>
                  <a:srgbClr val="44546A"/>
                </a:solidFill>
                <a:latin typeface="微软雅黑" panose="020B0503020204020204" pitchFamily="34" charset="-122"/>
                <a:ea typeface="微软雅黑" panose="020B0503020204020204" pitchFamily="34" charset="-122"/>
              </a:rPr>
              <a:t>运用线性最小平方匹配算法</a:t>
            </a:r>
          </a:p>
        </p:txBody>
      </p:sp>
      <p:sp>
        <p:nvSpPr>
          <p:cNvPr id="219" name="文本框 218"/>
          <p:cNvSpPr txBox="1"/>
          <p:nvPr/>
        </p:nvSpPr>
        <p:spPr>
          <a:xfrm>
            <a:off x="6214110" y="4708684"/>
            <a:ext cx="2563654" cy="553998"/>
          </a:xfrm>
          <a:prstGeom prst="rect">
            <a:avLst/>
          </a:prstGeom>
          <a:noFill/>
          <a:ln w="9525">
            <a:noFill/>
          </a:ln>
        </p:spPr>
        <p:txBody>
          <a:bodyPr wrap="square">
            <a:spAutoFit/>
          </a:bodyPr>
          <a:lstStyle/>
          <a:p>
            <a:r>
              <a:rPr lang="zh-CN" altLang="en-US" sz="1500">
                <a:solidFill>
                  <a:srgbClr val="44546A"/>
                </a:solidFill>
                <a:latin typeface="微软雅黑" panose="020B0503020204020204" pitchFamily="34" charset="-122"/>
                <a:ea typeface="微软雅黑" panose="020B0503020204020204" pitchFamily="34" charset="-122"/>
              </a:rPr>
              <a:t>文本分类领域比较成功，训练过程效率不高</a:t>
            </a:r>
          </a:p>
        </p:txBody>
      </p:sp>
      <p:sp>
        <p:nvSpPr>
          <p:cNvPr id="220" name="文本框 219"/>
          <p:cNvSpPr txBox="1"/>
          <p:nvPr/>
        </p:nvSpPr>
        <p:spPr>
          <a:xfrm>
            <a:off x="6214110" y="5283042"/>
            <a:ext cx="2563654" cy="323165"/>
          </a:xfrm>
          <a:prstGeom prst="rect">
            <a:avLst/>
          </a:prstGeom>
          <a:noFill/>
          <a:ln w="9525">
            <a:noFill/>
          </a:ln>
        </p:spPr>
        <p:txBody>
          <a:bodyPr wrap="square">
            <a:spAutoFit/>
          </a:bodyPr>
          <a:lstStyle/>
          <a:p>
            <a:r>
              <a:rPr lang="zh-CN" altLang="en-US" sz="1500">
                <a:solidFill>
                  <a:srgbClr val="44546A"/>
                </a:solidFill>
                <a:latin typeface="微软雅黑" panose="020B0503020204020204" pitchFamily="34" charset="-122"/>
                <a:ea typeface="微软雅黑" panose="020B0503020204020204" pitchFamily="34" charset="-122"/>
              </a:rPr>
              <a:t>特征加权时融入概率因素</a:t>
            </a:r>
          </a:p>
        </p:txBody>
      </p:sp>
      <p:sp>
        <p:nvSpPr>
          <p:cNvPr id="4" name="灯片编号占位符 3"/>
          <p:cNvSpPr>
            <a:spLocks noGrp="1"/>
          </p:cNvSpPr>
          <p:nvPr>
            <p:ph type="sldNum" sz="quarter" idx="12"/>
          </p:nvPr>
        </p:nvSpPr>
        <p:spPr/>
        <p:txBody>
          <a:bodyPr/>
          <a:lstStyle/>
          <a:p>
            <a:pPr>
              <a:defRPr/>
            </a:pPr>
            <a:fld id="{B8A2BE66-3A1D-4F69-92F9-8180C3DFAFD8}" type="slidenum">
              <a:rPr lang="zh-CN" altLang="zh-CN" smtClean="0"/>
              <a:t>48</a:t>
            </a:fld>
            <a:endParaRPr lang="zh-CN" altLang="zh-CN"/>
          </a:p>
        </p:txBody>
      </p:sp>
    </p:spTree>
    <p:extLst>
      <p:ext uri="{BB962C8B-B14F-4D97-AF65-F5344CB8AC3E}">
        <p14:creationId xmlns:p14="http://schemas.microsoft.com/office/powerpoint/2010/main" val="173773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750"/>
                                        <p:tgtEl>
                                          <p:spTgt spid="37"/>
                                        </p:tgtEl>
                                      </p:cBhvr>
                                    </p:animEffect>
                                  </p:childTnLst>
                                </p:cTn>
                              </p:par>
                            </p:childTnLst>
                          </p:cTn>
                        </p:par>
                        <p:par>
                          <p:cTn id="18" fill="hold">
                            <p:stCondLst>
                              <p:cond delay="2000"/>
                            </p:stCondLst>
                            <p:childTnLst>
                              <p:par>
                                <p:cTn id="19" presetID="63" presetClass="path" presetSubtype="0" decel="100000" fill="hold" nodeType="afterEffect">
                                  <p:stCondLst>
                                    <p:cond delay="0"/>
                                  </p:stCondLst>
                                  <p:childTnLst>
                                    <p:animMotion origin="layout" path="M -0.02412 -2.38765E-6 L -2.15216E-6 -2.38765E-6 " pathEditMode="relative" rAng="0" ptsTypes="AA">
                                      <p:cBhvr>
                                        <p:cTn id="20" dur="500" fill="hold"/>
                                        <p:tgtEl>
                                          <p:spTgt spid="37"/>
                                        </p:tgtEl>
                                        <p:attrNameLst>
                                          <p:attrName>ppt_x</p:attrName>
                                          <p:attrName>ppt_y</p:attrName>
                                        </p:attrNameLst>
                                      </p:cBhvr>
                                      <p:rCtr x="1200" y="0"/>
                                    </p:animMotion>
                                  </p:childTnLst>
                                </p:cTn>
                              </p:par>
                            </p:childTnLst>
                          </p:cTn>
                        </p:par>
                        <p:par>
                          <p:cTn id="21" fill="hold">
                            <p:stCondLst>
                              <p:cond delay="2500"/>
                            </p:stCondLst>
                            <p:childTnLst>
                              <p:par>
                                <p:cTn id="22" presetID="6" presetClass="emph" presetSubtype="0" accel="100000" autoRev="1" fill="hold" nodeType="afterEffect">
                                  <p:stCondLst>
                                    <p:cond delay="0"/>
                                  </p:stCondLst>
                                  <p:childTnLst>
                                    <p:animScale>
                                      <p:cBhvr>
                                        <p:cTn id="23" dur="500" fill="hold"/>
                                        <p:tgtEl>
                                          <p:spTgt spid="37"/>
                                        </p:tgtEl>
                                      </p:cBhvr>
                                      <p:by x="92000" y="92000"/>
                                    </p:animScale>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750"/>
                                        <p:tgtEl>
                                          <p:spTgt spid="7"/>
                                        </p:tgtEl>
                                      </p:cBhvr>
                                    </p:animEffect>
                                  </p:childTnLst>
                                </p:cTn>
                              </p:par>
                            </p:childTnLst>
                          </p:cTn>
                        </p:par>
                        <p:par>
                          <p:cTn id="28" fill="hold">
                            <p:stCondLst>
                              <p:cond delay="4000"/>
                            </p:stCondLst>
                            <p:childTnLst>
                              <p:par>
                                <p:cTn id="29" presetID="63" presetClass="path" presetSubtype="0" decel="100000" fill="hold" nodeType="afterEffect">
                                  <p:stCondLst>
                                    <p:cond delay="0"/>
                                  </p:stCondLst>
                                  <p:childTnLst>
                                    <p:animMotion origin="layout" path="M -0.02412 -2.38765E-6 L -2.15216E-6 -2.38765E-6 " pathEditMode="relative" rAng="0" ptsTypes="AA">
                                      <p:cBhvr>
                                        <p:cTn id="30" dur="500" fill="hold"/>
                                        <p:tgtEl>
                                          <p:spTgt spid="7"/>
                                        </p:tgtEl>
                                        <p:attrNameLst>
                                          <p:attrName>ppt_x</p:attrName>
                                          <p:attrName>ppt_y</p:attrName>
                                        </p:attrNameLst>
                                      </p:cBhvr>
                                      <p:rCtr x="1200" y="0"/>
                                    </p:animMotion>
                                  </p:childTnLst>
                                </p:cTn>
                              </p:par>
                            </p:childTnLst>
                          </p:cTn>
                        </p:par>
                        <p:par>
                          <p:cTn id="31" fill="hold">
                            <p:stCondLst>
                              <p:cond delay="4500"/>
                            </p:stCondLst>
                            <p:childTnLst>
                              <p:par>
                                <p:cTn id="32" presetID="6" presetClass="emph" presetSubtype="0" accel="100000" autoRev="1" fill="hold" nodeType="afterEffect">
                                  <p:stCondLst>
                                    <p:cond delay="0"/>
                                  </p:stCondLst>
                                  <p:childTnLst>
                                    <p:animScale>
                                      <p:cBhvr>
                                        <p:cTn id="33" dur="500" fill="hold"/>
                                        <p:tgtEl>
                                          <p:spTgt spid="7"/>
                                        </p:tgtEl>
                                      </p:cBhvr>
                                      <p:by x="92000" y="92000"/>
                                    </p:animScale>
                                  </p:childTnLst>
                                </p:cTn>
                              </p:par>
                            </p:childTnLst>
                          </p:cTn>
                        </p:par>
                        <p:par>
                          <p:cTn id="34" fill="hold">
                            <p:stCondLst>
                              <p:cond delay="5000"/>
                            </p:stCondLst>
                            <p:childTnLst>
                              <p:par>
                                <p:cTn id="35" presetID="10" presetClass="entr" presetSubtype="0" fill="hold" nodeType="after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750"/>
                                        <p:tgtEl>
                                          <p:spTgt spid="68"/>
                                        </p:tgtEl>
                                      </p:cBhvr>
                                    </p:animEffect>
                                  </p:childTnLst>
                                </p:cTn>
                              </p:par>
                            </p:childTnLst>
                          </p:cTn>
                        </p:par>
                        <p:par>
                          <p:cTn id="38" fill="hold">
                            <p:stCondLst>
                              <p:cond delay="6000"/>
                            </p:stCondLst>
                            <p:childTnLst>
                              <p:par>
                                <p:cTn id="39" presetID="63" presetClass="path" presetSubtype="0" decel="100000" fill="hold" nodeType="afterEffect">
                                  <p:stCondLst>
                                    <p:cond delay="0"/>
                                  </p:stCondLst>
                                  <p:childTnLst>
                                    <p:animMotion origin="layout" path="M -0.02412 -2.38765E-6 L -2.15216E-6 -2.38765E-6 " pathEditMode="relative" rAng="0" ptsTypes="AA">
                                      <p:cBhvr>
                                        <p:cTn id="40" dur="500" fill="hold"/>
                                        <p:tgtEl>
                                          <p:spTgt spid="68"/>
                                        </p:tgtEl>
                                        <p:attrNameLst>
                                          <p:attrName>ppt_x</p:attrName>
                                          <p:attrName>ppt_y</p:attrName>
                                        </p:attrNameLst>
                                      </p:cBhvr>
                                      <p:rCtr x="1200" y="0"/>
                                    </p:animMotion>
                                  </p:childTnLst>
                                </p:cTn>
                              </p:par>
                            </p:childTnLst>
                          </p:cTn>
                        </p:par>
                        <p:par>
                          <p:cTn id="41" fill="hold">
                            <p:stCondLst>
                              <p:cond delay="6500"/>
                            </p:stCondLst>
                            <p:childTnLst>
                              <p:par>
                                <p:cTn id="42" presetID="6" presetClass="emph" presetSubtype="0" accel="100000" autoRev="1" fill="hold" nodeType="afterEffect">
                                  <p:stCondLst>
                                    <p:cond delay="0"/>
                                  </p:stCondLst>
                                  <p:childTnLst>
                                    <p:animScale>
                                      <p:cBhvr>
                                        <p:cTn id="43" dur="500" fill="hold"/>
                                        <p:tgtEl>
                                          <p:spTgt spid="68"/>
                                        </p:tgtEl>
                                      </p:cBhvr>
                                      <p:by x="92000" y="92000"/>
                                    </p:animScale>
                                  </p:childTnLst>
                                </p:cTn>
                              </p:par>
                            </p:childTnLst>
                          </p:cTn>
                        </p:par>
                        <p:par>
                          <p:cTn id="44" fill="hold">
                            <p:stCondLst>
                              <p:cond delay="7000"/>
                            </p:stCondLst>
                            <p:childTnLst>
                              <p:par>
                                <p:cTn id="45" presetID="10" presetClass="entr" presetSubtype="0" fill="hold"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750"/>
                                        <p:tgtEl>
                                          <p:spTgt spid="79"/>
                                        </p:tgtEl>
                                      </p:cBhvr>
                                    </p:animEffect>
                                  </p:childTnLst>
                                </p:cTn>
                              </p:par>
                            </p:childTnLst>
                          </p:cTn>
                        </p:par>
                        <p:par>
                          <p:cTn id="48" fill="hold">
                            <p:stCondLst>
                              <p:cond delay="8000"/>
                            </p:stCondLst>
                            <p:childTnLst>
                              <p:par>
                                <p:cTn id="49" presetID="63" presetClass="path" presetSubtype="0" decel="100000" fill="hold" nodeType="afterEffect">
                                  <p:stCondLst>
                                    <p:cond delay="0"/>
                                  </p:stCondLst>
                                  <p:childTnLst>
                                    <p:animMotion origin="layout" path="M -0.02412 -2.38765E-6 L -2.15216E-6 -2.38765E-6 " pathEditMode="relative" rAng="0" ptsTypes="AA">
                                      <p:cBhvr>
                                        <p:cTn id="50" dur="500" fill="hold"/>
                                        <p:tgtEl>
                                          <p:spTgt spid="79"/>
                                        </p:tgtEl>
                                        <p:attrNameLst>
                                          <p:attrName>ppt_x</p:attrName>
                                          <p:attrName>ppt_y</p:attrName>
                                        </p:attrNameLst>
                                      </p:cBhvr>
                                      <p:rCtr x="1200" y="0"/>
                                    </p:animMotion>
                                  </p:childTnLst>
                                </p:cTn>
                              </p:par>
                            </p:childTnLst>
                          </p:cTn>
                        </p:par>
                        <p:par>
                          <p:cTn id="51" fill="hold">
                            <p:stCondLst>
                              <p:cond delay="8500"/>
                            </p:stCondLst>
                            <p:childTnLst>
                              <p:par>
                                <p:cTn id="52" presetID="6" presetClass="emph" presetSubtype="0" accel="100000" autoRev="1" fill="hold" nodeType="afterEffect">
                                  <p:stCondLst>
                                    <p:cond delay="0"/>
                                  </p:stCondLst>
                                  <p:childTnLst>
                                    <p:animScale>
                                      <p:cBhvr>
                                        <p:cTn id="53" dur="500" fill="hold"/>
                                        <p:tgtEl>
                                          <p:spTgt spid="79"/>
                                        </p:tgtEl>
                                      </p:cBhvr>
                                      <p:by x="92000" y="92000"/>
                                    </p:animScale>
                                  </p:childTnLst>
                                </p:cTn>
                              </p:par>
                            </p:childTnLst>
                          </p:cTn>
                        </p:par>
                        <p:par>
                          <p:cTn id="54" fill="hold">
                            <p:stCondLst>
                              <p:cond delay="9000"/>
                            </p:stCondLst>
                            <p:childTnLst>
                              <p:par>
                                <p:cTn id="55" presetID="10" presetClass="entr" presetSubtype="0" fill="hold" nodeType="afterEffect">
                                  <p:stCondLst>
                                    <p:cond delay="0"/>
                                  </p:stCondLst>
                                  <p:childTnLst>
                                    <p:set>
                                      <p:cBhvr>
                                        <p:cTn id="56" dur="1" fill="hold">
                                          <p:stCondLst>
                                            <p:cond delay="0"/>
                                          </p:stCondLst>
                                        </p:cTn>
                                        <p:tgtEl>
                                          <p:spTgt spid="167"/>
                                        </p:tgtEl>
                                        <p:attrNameLst>
                                          <p:attrName>style.visibility</p:attrName>
                                        </p:attrNameLst>
                                      </p:cBhvr>
                                      <p:to>
                                        <p:strVal val="visible"/>
                                      </p:to>
                                    </p:set>
                                    <p:animEffect transition="in" filter="fade">
                                      <p:cBhvr>
                                        <p:cTn id="57" dur="750"/>
                                        <p:tgtEl>
                                          <p:spTgt spid="167"/>
                                        </p:tgtEl>
                                      </p:cBhvr>
                                    </p:animEffect>
                                  </p:childTnLst>
                                </p:cTn>
                              </p:par>
                            </p:childTnLst>
                          </p:cTn>
                        </p:par>
                        <p:par>
                          <p:cTn id="58" fill="hold">
                            <p:stCondLst>
                              <p:cond delay="10000"/>
                            </p:stCondLst>
                            <p:childTnLst>
                              <p:par>
                                <p:cTn id="59" presetID="63" presetClass="path" presetSubtype="0" decel="100000" fill="hold" nodeType="afterEffect">
                                  <p:stCondLst>
                                    <p:cond delay="0"/>
                                  </p:stCondLst>
                                  <p:childTnLst>
                                    <p:animMotion origin="layout" path="M -0.02412 -2.38765E-6 L -2.15216E-6 -2.38765E-6 " pathEditMode="relative" rAng="0" ptsTypes="AA">
                                      <p:cBhvr>
                                        <p:cTn id="60" dur="500" fill="hold"/>
                                        <p:tgtEl>
                                          <p:spTgt spid="167"/>
                                        </p:tgtEl>
                                        <p:attrNameLst>
                                          <p:attrName>ppt_x</p:attrName>
                                          <p:attrName>ppt_y</p:attrName>
                                        </p:attrNameLst>
                                      </p:cBhvr>
                                      <p:rCtr x="1200" y="0"/>
                                    </p:animMotion>
                                  </p:childTnLst>
                                </p:cTn>
                              </p:par>
                            </p:childTnLst>
                          </p:cTn>
                        </p:par>
                        <p:par>
                          <p:cTn id="61" fill="hold">
                            <p:stCondLst>
                              <p:cond delay="10500"/>
                            </p:stCondLst>
                            <p:childTnLst>
                              <p:par>
                                <p:cTn id="62" presetID="6" presetClass="emph" presetSubtype="0" accel="100000" autoRev="1" fill="hold" nodeType="afterEffect">
                                  <p:stCondLst>
                                    <p:cond delay="0"/>
                                  </p:stCondLst>
                                  <p:childTnLst>
                                    <p:animScale>
                                      <p:cBhvr>
                                        <p:cTn id="63" dur="500" fill="hold"/>
                                        <p:tgtEl>
                                          <p:spTgt spid="167"/>
                                        </p:tgtEl>
                                      </p:cBhvr>
                                      <p:by x="92000" y="92000"/>
                                    </p:animScale>
                                  </p:childTnLst>
                                </p:cTn>
                              </p:par>
                            </p:childTnLst>
                          </p:cTn>
                        </p:par>
                        <p:par>
                          <p:cTn id="64" fill="hold">
                            <p:stCondLst>
                              <p:cond delay="11000"/>
                            </p:stCondLst>
                            <p:childTnLst>
                              <p:par>
                                <p:cTn id="65" presetID="10" presetClass="entr" presetSubtype="0" fill="hold" nodeType="afterEffect">
                                  <p:stCondLst>
                                    <p:cond delay="0"/>
                                  </p:stCondLst>
                                  <p:childTnLst>
                                    <p:set>
                                      <p:cBhvr>
                                        <p:cTn id="66" dur="1" fill="hold">
                                          <p:stCondLst>
                                            <p:cond delay="0"/>
                                          </p:stCondLst>
                                        </p:cTn>
                                        <p:tgtEl>
                                          <p:spTgt spid="178"/>
                                        </p:tgtEl>
                                        <p:attrNameLst>
                                          <p:attrName>style.visibility</p:attrName>
                                        </p:attrNameLst>
                                      </p:cBhvr>
                                      <p:to>
                                        <p:strVal val="visible"/>
                                      </p:to>
                                    </p:set>
                                    <p:animEffect transition="in" filter="fade">
                                      <p:cBhvr>
                                        <p:cTn id="67" dur="750"/>
                                        <p:tgtEl>
                                          <p:spTgt spid="178"/>
                                        </p:tgtEl>
                                      </p:cBhvr>
                                    </p:animEffect>
                                  </p:childTnLst>
                                </p:cTn>
                              </p:par>
                            </p:childTnLst>
                          </p:cTn>
                        </p:par>
                        <p:par>
                          <p:cTn id="68" fill="hold">
                            <p:stCondLst>
                              <p:cond delay="12000"/>
                            </p:stCondLst>
                            <p:childTnLst>
                              <p:par>
                                <p:cTn id="69" presetID="63" presetClass="path" presetSubtype="0" decel="100000" fill="hold" nodeType="afterEffect">
                                  <p:stCondLst>
                                    <p:cond delay="0"/>
                                  </p:stCondLst>
                                  <p:childTnLst>
                                    <p:animMotion origin="layout" path="M -0.02412 -2.38765E-6 L -2.15216E-6 -2.38765E-6 " pathEditMode="relative" rAng="0" ptsTypes="AA">
                                      <p:cBhvr>
                                        <p:cTn id="70" dur="500" fill="hold"/>
                                        <p:tgtEl>
                                          <p:spTgt spid="178"/>
                                        </p:tgtEl>
                                        <p:attrNameLst>
                                          <p:attrName>ppt_x</p:attrName>
                                          <p:attrName>ppt_y</p:attrName>
                                        </p:attrNameLst>
                                      </p:cBhvr>
                                      <p:rCtr x="1200" y="0"/>
                                    </p:animMotion>
                                  </p:childTnLst>
                                </p:cTn>
                              </p:par>
                            </p:childTnLst>
                          </p:cTn>
                        </p:par>
                        <p:par>
                          <p:cTn id="71" fill="hold">
                            <p:stCondLst>
                              <p:cond delay="12500"/>
                            </p:stCondLst>
                            <p:childTnLst>
                              <p:par>
                                <p:cTn id="72" presetID="6" presetClass="emph" presetSubtype="0" accel="100000" autoRev="1" fill="hold" nodeType="afterEffect">
                                  <p:stCondLst>
                                    <p:cond delay="0"/>
                                  </p:stCondLst>
                                  <p:childTnLst>
                                    <p:animScale>
                                      <p:cBhvr>
                                        <p:cTn id="73" dur="500" fill="hold"/>
                                        <p:tgtEl>
                                          <p:spTgt spid="178"/>
                                        </p:tgtEl>
                                      </p:cBhvr>
                                      <p:by x="92000" y="92000"/>
                                    </p:animScale>
                                  </p:childTnLst>
                                </p:cTn>
                              </p:par>
                            </p:childTnLst>
                          </p:cTn>
                        </p:par>
                        <p:par>
                          <p:cTn id="74" fill="hold">
                            <p:stCondLst>
                              <p:cond delay="13000"/>
                            </p:stCondLst>
                            <p:childTnLst>
                              <p:par>
                                <p:cTn id="75" presetID="10" presetClass="entr" presetSubtype="0" fill="hold" nodeType="afterEffect">
                                  <p:stCondLst>
                                    <p:cond delay="0"/>
                                  </p:stCondLst>
                                  <p:childTnLst>
                                    <p:set>
                                      <p:cBhvr>
                                        <p:cTn id="76" dur="1" fill="hold">
                                          <p:stCondLst>
                                            <p:cond delay="0"/>
                                          </p:stCondLst>
                                        </p:cTn>
                                        <p:tgtEl>
                                          <p:spTgt spid="189"/>
                                        </p:tgtEl>
                                        <p:attrNameLst>
                                          <p:attrName>style.visibility</p:attrName>
                                        </p:attrNameLst>
                                      </p:cBhvr>
                                      <p:to>
                                        <p:strVal val="visible"/>
                                      </p:to>
                                    </p:set>
                                    <p:animEffect transition="in" filter="fade">
                                      <p:cBhvr>
                                        <p:cTn id="77" dur="750"/>
                                        <p:tgtEl>
                                          <p:spTgt spid="189"/>
                                        </p:tgtEl>
                                      </p:cBhvr>
                                    </p:animEffect>
                                  </p:childTnLst>
                                </p:cTn>
                              </p:par>
                            </p:childTnLst>
                          </p:cTn>
                        </p:par>
                        <p:par>
                          <p:cTn id="78" fill="hold">
                            <p:stCondLst>
                              <p:cond delay="14000"/>
                            </p:stCondLst>
                            <p:childTnLst>
                              <p:par>
                                <p:cTn id="79" presetID="63" presetClass="path" presetSubtype="0" decel="100000" fill="hold" nodeType="afterEffect">
                                  <p:stCondLst>
                                    <p:cond delay="0"/>
                                  </p:stCondLst>
                                  <p:childTnLst>
                                    <p:animMotion origin="layout" path="M -0.02412 -2.38765E-6 L -2.15216E-6 -2.38765E-6 " pathEditMode="relative" rAng="0" ptsTypes="AA">
                                      <p:cBhvr>
                                        <p:cTn id="80" dur="500" fill="hold"/>
                                        <p:tgtEl>
                                          <p:spTgt spid="189"/>
                                        </p:tgtEl>
                                        <p:attrNameLst>
                                          <p:attrName>ppt_x</p:attrName>
                                          <p:attrName>ppt_y</p:attrName>
                                        </p:attrNameLst>
                                      </p:cBhvr>
                                      <p:rCtr x="1200" y="0"/>
                                    </p:animMotion>
                                  </p:childTnLst>
                                </p:cTn>
                              </p:par>
                            </p:childTnLst>
                          </p:cTn>
                        </p:par>
                        <p:par>
                          <p:cTn id="81" fill="hold">
                            <p:stCondLst>
                              <p:cond delay="14500"/>
                            </p:stCondLst>
                            <p:childTnLst>
                              <p:par>
                                <p:cTn id="82" presetID="6" presetClass="emph" presetSubtype="0" accel="100000" autoRev="1" fill="hold" nodeType="afterEffect">
                                  <p:stCondLst>
                                    <p:cond delay="0"/>
                                  </p:stCondLst>
                                  <p:childTnLst>
                                    <p:animScale>
                                      <p:cBhvr>
                                        <p:cTn id="83" dur="500" fill="hold"/>
                                        <p:tgtEl>
                                          <p:spTgt spid="189"/>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矩形 145"/>
          <p:cNvSpPr/>
          <p:nvPr/>
        </p:nvSpPr>
        <p:spPr>
          <a:xfrm flipV="1">
            <a:off x="491482"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7" name="矩形 146"/>
          <p:cNvSpPr/>
          <p:nvPr/>
        </p:nvSpPr>
        <p:spPr>
          <a:xfrm flipV="1">
            <a:off x="1614034"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8" name="矩形 147"/>
          <p:cNvSpPr/>
          <p:nvPr/>
        </p:nvSpPr>
        <p:spPr>
          <a:xfrm flipV="1">
            <a:off x="2736586"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9" name="矩形 148"/>
          <p:cNvSpPr/>
          <p:nvPr/>
        </p:nvSpPr>
        <p:spPr>
          <a:xfrm flipV="1">
            <a:off x="3859137"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0" name="矩形 149"/>
          <p:cNvSpPr/>
          <p:nvPr/>
        </p:nvSpPr>
        <p:spPr>
          <a:xfrm flipV="1">
            <a:off x="4981688" y="1631349"/>
            <a:ext cx="1122551" cy="50207"/>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1" name="矩形 150"/>
          <p:cNvSpPr/>
          <p:nvPr/>
        </p:nvSpPr>
        <p:spPr>
          <a:xfrm flipV="1">
            <a:off x="6104239" y="1631349"/>
            <a:ext cx="1122551" cy="502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2" name="矩形 151"/>
          <p:cNvSpPr/>
          <p:nvPr/>
        </p:nvSpPr>
        <p:spPr>
          <a:xfrm flipV="1">
            <a:off x="7226791" y="1631349"/>
            <a:ext cx="1122551" cy="50207"/>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文本框 335"/>
          <p:cNvSpPr txBox="1"/>
          <p:nvPr/>
        </p:nvSpPr>
        <p:spPr>
          <a:xfrm>
            <a:off x="1613803" y="1091311"/>
            <a:ext cx="5186035" cy="553998"/>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3000" dirty="0">
                <a:latin typeface="黑体" panose="02010609060101010101" pitchFamily="49" charset="-122"/>
                <a:ea typeface="黑体" panose="02010609060101010101" pitchFamily="49" charset="-122"/>
              </a:rPr>
              <a:t>网络信息内容过滤的主要方法</a:t>
            </a:r>
          </a:p>
        </p:txBody>
      </p:sp>
      <p:grpSp>
        <p:nvGrpSpPr>
          <p:cNvPr id="154" name="组合 153"/>
          <p:cNvGrpSpPr/>
          <p:nvPr/>
        </p:nvGrpSpPr>
        <p:grpSpPr>
          <a:xfrm>
            <a:off x="491482" y="1631349"/>
            <a:ext cx="7857860" cy="50207"/>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0" name="矩形 5"/>
          <p:cNvSpPr>
            <a:spLocks noChangeArrowheads="1"/>
          </p:cNvSpPr>
          <p:nvPr/>
        </p:nvSpPr>
        <p:spPr bwMode="auto">
          <a:xfrm>
            <a:off x="1687830" y="3190875"/>
            <a:ext cx="70818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eaLnBrk="1" hangingPunct="1"/>
            <a:r>
              <a:rPr lang="zh-CN" altLang="en-US" sz="2100" b="1" dirty="0">
                <a:solidFill>
                  <a:srgbClr val="1F4E79"/>
                </a:solidFill>
                <a:latin typeface="微软雅黑" panose="020B0503020204020204" pitchFamily="34" charset="-122"/>
                <a:ea typeface="微软雅黑" panose="020B0503020204020204" pitchFamily="34" charset="-122"/>
                <a:sym typeface="宋体" panose="02010600030101010101" pitchFamily="2" charset="-122"/>
              </a:rPr>
              <a:t>逻辑方法</a:t>
            </a:r>
          </a:p>
        </p:txBody>
      </p:sp>
      <p:grpSp>
        <p:nvGrpSpPr>
          <p:cNvPr id="2" name="组合 1"/>
          <p:cNvGrpSpPr/>
          <p:nvPr/>
        </p:nvGrpSpPr>
        <p:grpSpPr bwMode="auto">
          <a:xfrm>
            <a:off x="4710084" y="1996320"/>
            <a:ext cx="4414361" cy="3643075"/>
            <a:chOff x="6950675" y="2202609"/>
            <a:chExt cx="7850453" cy="6465504"/>
          </a:xfrm>
        </p:grpSpPr>
        <p:sp>
          <p:nvSpPr>
            <p:cNvPr id="12" name="TextBox 138"/>
            <p:cNvSpPr txBox="1">
              <a:spLocks noChangeArrowheads="1"/>
            </p:cNvSpPr>
            <p:nvPr/>
          </p:nvSpPr>
          <p:spPr bwMode="auto">
            <a:xfrm>
              <a:off x="7232712" y="2202609"/>
              <a:ext cx="3546213" cy="65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0" rIns="51430"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1800" dirty="0">
                  <a:solidFill>
                    <a:srgbClr val="00B0F0"/>
                  </a:solidFill>
                  <a:latin typeface="微软雅黑" panose="020B0503020204020204" pitchFamily="34" charset="-122"/>
                  <a:ea typeface="微软雅黑" panose="020B0503020204020204" pitchFamily="34" charset="-122"/>
                  <a:cs typeface="华文黑体" charset="-122"/>
                </a:rPr>
                <a:t>ID3决策树算法</a:t>
              </a:r>
            </a:p>
          </p:txBody>
        </p:sp>
        <p:sp>
          <p:nvSpPr>
            <p:cNvPr id="4" name="矩形 22"/>
            <p:cNvSpPr>
              <a:spLocks noChangeArrowheads="1"/>
            </p:cNvSpPr>
            <p:nvPr/>
          </p:nvSpPr>
          <p:spPr bwMode="auto">
            <a:xfrm>
              <a:off x="7073484" y="2574698"/>
              <a:ext cx="360058" cy="23079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069">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5" name="TextBox 138"/>
            <p:cNvSpPr txBox="1">
              <a:spLocks noChangeArrowheads="1"/>
            </p:cNvSpPr>
            <p:nvPr/>
          </p:nvSpPr>
          <p:spPr bwMode="auto">
            <a:xfrm>
              <a:off x="6950675" y="4606414"/>
              <a:ext cx="3546213" cy="65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0" rIns="51430"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1800" dirty="0">
                  <a:solidFill>
                    <a:srgbClr val="00B0F0"/>
                  </a:solidFill>
                  <a:latin typeface="微软雅黑" panose="020B0503020204020204" pitchFamily="34" charset="-122"/>
                  <a:ea typeface="微软雅黑" panose="020B0503020204020204" pitchFamily="34" charset="-122"/>
                  <a:cs typeface="华文黑体" charset="-122"/>
                </a:rPr>
                <a:t>AQ11算法</a:t>
              </a:r>
            </a:p>
          </p:txBody>
        </p:sp>
        <p:sp>
          <p:nvSpPr>
            <p:cNvPr id="36" name="TextBox 138"/>
            <p:cNvSpPr txBox="1">
              <a:spLocks noChangeArrowheads="1"/>
            </p:cNvSpPr>
            <p:nvPr/>
          </p:nvSpPr>
          <p:spPr bwMode="auto">
            <a:xfrm>
              <a:off x="7557943" y="6995848"/>
              <a:ext cx="6716376" cy="65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0" rIns="51430"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1800" dirty="0">
                  <a:solidFill>
                    <a:srgbClr val="00B0F0"/>
                  </a:solidFill>
                  <a:latin typeface="微软雅黑" panose="020B0503020204020204" pitchFamily="34" charset="-122"/>
                  <a:ea typeface="微软雅黑" panose="020B0503020204020204" pitchFamily="34" charset="-122"/>
                  <a:cs typeface="华文黑体" charset="-122"/>
                </a:rPr>
                <a:t>基于Rough集理论的逻辑学习算法</a:t>
              </a:r>
            </a:p>
          </p:txBody>
        </p:sp>
        <p:sp>
          <p:nvSpPr>
            <p:cNvPr id="49" name="TextBox 138"/>
            <p:cNvSpPr txBox="1">
              <a:spLocks noChangeArrowheads="1"/>
            </p:cNvSpPr>
            <p:nvPr/>
          </p:nvSpPr>
          <p:spPr bwMode="auto">
            <a:xfrm>
              <a:off x="7433440" y="3058815"/>
              <a:ext cx="7367688" cy="131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0" rIns="51430"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l" fontAlgn="auto">
                <a:lnSpc>
                  <a:spcPct val="100000"/>
                </a:lnSpc>
              </a:pPr>
              <a:r>
                <a:rPr lang="zh-CN" altLang="en-US" sz="1200" dirty="0">
                  <a:latin typeface="微软雅黑" panose="020B0503020204020204" pitchFamily="34" charset="-122"/>
                  <a:ea typeface="微软雅黑" panose="020B0503020204020204" pitchFamily="34" charset="-122"/>
                  <a:cs typeface="华文黑体" charset="-122"/>
                </a:rPr>
                <a:t>使用一棵过滤决策树表示学习结果；</a:t>
              </a:r>
            </a:p>
            <a:p>
              <a:pPr algn="l" fontAlgn="auto">
                <a:lnSpc>
                  <a:spcPct val="100000"/>
                </a:lnSpc>
              </a:pPr>
              <a:r>
                <a:rPr lang="zh-CN" altLang="en-US" sz="1200" dirty="0">
                  <a:latin typeface="微软雅黑" panose="020B0503020204020204" pitchFamily="34" charset="-122"/>
                  <a:ea typeface="微软雅黑" panose="020B0503020204020204" pitchFamily="34" charset="-122"/>
                  <a:cs typeface="华文黑体" charset="-122"/>
                </a:rPr>
                <a:t>决策树的每个节点都是样本的某个属性，采用信息熵作为节点的选择依据；</a:t>
              </a:r>
            </a:p>
            <a:p>
              <a:pPr algn="l" fontAlgn="auto">
                <a:lnSpc>
                  <a:spcPct val="100000"/>
                </a:lnSpc>
              </a:pPr>
              <a:r>
                <a:rPr lang="zh-CN" altLang="en-US" sz="1200" dirty="0">
                  <a:latin typeface="微软雅黑" panose="020B0503020204020204" pitchFamily="34" charset="-122"/>
                  <a:ea typeface="微软雅黑" panose="020B0503020204020204" pitchFamily="34" charset="-122"/>
                  <a:cs typeface="华文黑体" charset="-122"/>
                </a:rPr>
                <a:t>采用了有效的增量学习策略</a:t>
              </a:r>
            </a:p>
          </p:txBody>
        </p:sp>
        <p:sp>
          <p:nvSpPr>
            <p:cNvPr id="50" name="TextBox 138"/>
            <p:cNvSpPr txBox="1">
              <a:spLocks noChangeArrowheads="1"/>
            </p:cNvSpPr>
            <p:nvPr/>
          </p:nvSpPr>
          <p:spPr bwMode="auto">
            <a:xfrm>
              <a:off x="7232712" y="5620675"/>
              <a:ext cx="7367688" cy="327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0" rIns="51430"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l" fontAlgn="auto">
                <a:lnSpc>
                  <a:spcPct val="100000"/>
                </a:lnSpc>
              </a:pPr>
              <a:r>
                <a:rPr lang="zh-CN" altLang="en-US" sz="1200" dirty="0">
                  <a:latin typeface="微软雅黑" panose="020B0503020204020204" pitchFamily="34" charset="-122"/>
                  <a:ea typeface="微软雅黑" panose="020B0503020204020204" pitchFamily="34" charset="-122"/>
                  <a:cs typeface="华文黑体" charset="-122"/>
                </a:rPr>
                <a:t>使用了逻辑语言来描述学习结果</a:t>
              </a:r>
            </a:p>
          </p:txBody>
        </p:sp>
        <p:sp>
          <p:nvSpPr>
            <p:cNvPr id="51" name="TextBox 138"/>
            <p:cNvSpPr txBox="1">
              <a:spLocks noChangeArrowheads="1"/>
            </p:cNvSpPr>
            <p:nvPr/>
          </p:nvSpPr>
          <p:spPr bwMode="auto">
            <a:xfrm>
              <a:off x="7232712" y="8012645"/>
              <a:ext cx="7367688" cy="655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0" rIns="51430"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l" fontAlgn="auto">
                <a:lnSpc>
                  <a:spcPct val="100000"/>
                </a:lnSpc>
              </a:pPr>
              <a:r>
                <a:rPr lang="zh-CN" altLang="en-US" sz="1200" dirty="0">
                  <a:latin typeface="微软雅黑" panose="020B0503020204020204" pitchFamily="34" charset="-122"/>
                  <a:ea typeface="微软雅黑" panose="020B0503020204020204" pitchFamily="34" charset="-122"/>
                  <a:cs typeface="华文黑体" charset="-122"/>
                </a:rPr>
                <a:t>数据约简可以保持相关主题一致的约束下大大简化样本数据，最终使用很少的几条逻辑规则就能描述过滤规则</a:t>
              </a:r>
            </a:p>
          </p:txBody>
        </p:sp>
      </p:grpSp>
      <p:sp>
        <p:nvSpPr>
          <p:cNvPr id="8" name="矩形 22"/>
          <p:cNvSpPr>
            <a:spLocks noChangeArrowheads="1"/>
          </p:cNvSpPr>
          <p:nvPr/>
        </p:nvSpPr>
        <p:spPr bwMode="auto">
          <a:xfrm>
            <a:off x="4779169" y="3495675"/>
            <a:ext cx="202406" cy="12954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069">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 name="矩形 22"/>
          <p:cNvSpPr>
            <a:spLocks noChangeArrowheads="1"/>
          </p:cNvSpPr>
          <p:nvPr/>
        </p:nvSpPr>
        <p:spPr bwMode="auto">
          <a:xfrm>
            <a:off x="4868704" y="4838224"/>
            <a:ext cx="202406" cy="129540"/>
          </a:xfrm>
          <a:prstGeom prst="rect">
            <a:avLst/>
          </a:prstGeom>
          <a:solidFill>
            <a:srgbClr val="00B0F0">
              <a:alpha val="7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069">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7" name="组合 26"/>
          <p:cNvGrpSpPr/>
          <p:nvPr/>
        </p:nvGrpSpPr>
        <p:grpSpPr bwMode="auto">
          <a:xfrm>
            <a:off x="1364725" y="2910900"/>
            <a:ext cx="1353741" cy="1352848"/>
            <a:chOff x="1642796" y="2615022"/>
            <a:chExt cx="2407382" cy="2405286"/>
          </a:xfrm>
          <a:solidFill>
            <a:schemeClr val="accent5">
              <a:lumMod val="60000"/>
              <a:lumOff val="40000"/>
            </a:schemeClr>
          </a:solidFill>
        </p:grpSpPr>
        <p:sp>
          <p:nvSpPr>
            <p:cNvPr id="28" name="空心弧 3"/>
            <p:cNvSpPr/>
            <p:nvPr/>
          </p:nvSpPr>
          <p:spPr bwMode="auto">
            <a:xfrm rot="-6297671">
              <a:off x="1643844" y="2613974"/>
              <a:ext cx="2405286" cy="2407382"/>
            </a:xfrm>
            <a:custGeom>
              <a:avLst/>
              <a:gdLst>
                <a:gd name="T0" fmla="*/ 294313 w 21600"/>
                <a:gd name="T1" fmla="*/ 859859 h 21600"/>
                <a:gd name="T2" fmla="*/ 1202532 w 21600"/>
                <a:gd name="T3" fmla="*/ 231822 h 21600"/>
                <a:gd name="T4" fmla="*/ 2110861 w 21600"/>
                <a:gd name="T5" fmla="*/ 859859 h 21600"/>
                <a:gd name="T6" fmla="*/ 2327448 w 21600"/>
                <a:gd name="T7" fmla="*/ 777830 h 21600"/>
                <a:gd name="T8" fmla="*/ 1202643 w 21600"/>
                <a:gd name="T9" fmla="*/ 0 h 21600"/>
                <a:gd name="T10" fmla="*/ 77726 w 21600"/>
                <a:gd name="T11" fmla="*/ 777830 h 21600"/>
                <a:gd name="T12" fmla="*/ 294313 w 21600"/>
                <a:gd name="T13" fmla="*/ 859859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3969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643" y="7715"/>
                  </a:moveTo>
                  <a:cubicBezTo>
                    <a:pt x="3926" y="4323"/>
                    <a:pt x="7173" y="2080"/>
                    <a:pt x="10799" y="2080"/>
                  </a:cubicBezTo>
                  <a:cubicBezTo>
                    <a:pt x="14426" y="2079"/>
                    <a:pt x="17673" y="4323"/>
                    <a:pt x="18956" y="7715"/>
                  </a:cubicBezTo>
                  <a:lnTo>
                    <a:pt x="20901" y="6979"/>
                  </a:lnTo>
                  <a:cubicBezTo>
                    <a:pt x="19313" y="2779"/>
                    <a:pt x="15290" y="0"/>
                    <a:pt x="10800" y="0"/>
                  </a:cubicBezTo>
                  <a:cubicBezTo>
                    <a:pt x="6309" y="-1"/>
                    <a:pt x="2286" y="2779"/>
                    <a:pt x="698" y="6979"/>
                  </a:cubicBezTo>
                  <a:lnTo>
                    <a:pt x="2643" y="77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803">
                <a:solidFill>
                  <a:schemeClr val="accent1"/>
                </a:solidFill>
                <a:latin typeface="微软雅黑" panose="020B0503020204020204" pitchFamily="34" charset="-122"/>
                <a:ea typeface="微软雅黑" panose="020B0503020204020204" pitchFamily="34" charset="-122"/>
              </a:endParaRPr>
            </a:p>
          </p:txBody>
        </p:sp>
        <p:sp>
          <p:nvSpPr>
            <p:cNvPr id="29" name="空心弧 3"/>
            <p:cNvSpPr/>
            <p:nvPr/>
          </p:nvSpPr>
          <p:spPr bwMode="auto">
            <a:xfrm rot="7872149">
              <a:off x="1643844" y="2613974"/>
              <a:ext cx="2405286" cy="2407382"/>
            </a:xfrm>
            <a:custGeom>
              <a:avLst/>
              <a:gdLst>
                <a:gd name="T0" fmla="*/ 294313 w 21600"/>
                <a:gd name="T1" fmla="*/ 859859 h 21600"/>
                <a:gd name="T2" fmla="*/ 1202532 w 21600"/>
                <a:gd name="T3" fmla="*/ 231822 h 21600"/>
                <a:gd name="T4" fmla="*/ 2110861 w 21600"/>
                <a:gd name="T5" fmla="*/ 859859 h 21600"/>
                <a:gd name="T6" fmla="*/ 2327448 w 21600"/>
                <a:gd name="T7" fmla="*/ 777830 h 21600"/>
                <a:gd name="T8" fmla="*/ 1202643 w 21600"/>
                <a:gd name="T9" fmla="*/ 0 h 21600"/>
                <a:gd name="T10" fmla="*/ 77726 w 21600"/>
                <a:gd name="T11" fmla="*/ 777830 h 21600"/>
                <a:gd name="T12" fmla="*/ 294313 w 21600"/>
                <a:gd name="T13" fmla="*/ 859859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3969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643" y="7715"/>
                  </a:moveTo>
                  <a:cubicBezTo>
                    <a:pt x="3926" y="4323"/>
                    <a:pt x="7173" y="2080"/>
                    <a:pt x="10799" y="2080"/>
                  </a:cubicBezTo>
                  <a:cubicBezTo>
                    <a:pt x="14426" y="2079"/>
                    <a:pt x="17673" y="4323"/>
                    <a:pt x="18956" y="7715"/>
                  </a:cubicBezTo>
                  <a:lnTo>
                    <a:pt x="20901" y="6979"/>
                  </a:lnTo>
                  <a:cubicBezTo>
                    <a:pt x="19313" y="2779"/>
                    <a:pt x="15290" y="0"/>
                    <a:pt x="10800" y="0"/>
                  </a:cubicBezTo>
                  <a:cubicBezTo>
                    <a:pt x="6309" y="-1"/>
                    <a:pt x="2286" y="2779"/>
                    <a:pt x="698" y="6979"/>
                  </a:cubicBezTo>
                  <a:lnTo>
                    <a:pt x="2643" y="77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803">
                <a:solidFill>
                  <a:schemeClr val="accent1"/>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bwMode="auto">
          <a:xfrm>
            <a:off x="2731770" y="2336006"/>
            <a:ext cx="1949292" cy="2503170"/>
            <a:chOff x="3767879" y="1656458"/>
            <a:chExt cx="3464805" cy="4449392"/>
          </a:xfrm>
        </p:grpSpPr>
        <p:cxnSp>
          <p:nvCxnSpPr>
            <p:cNvPr id="31" name="直接连接符 30"/>
            <p:cNvCxnSpPr/>
            <p:nvPr/>
          </p:nvCxnSpPr>
          <p:spPr>
            <a:xfrm flipH="1">
              <a:off x="3971044" y="1656458"/>
              <a:ext cx="3119424" cy="1343452"/>
            </a:xfrm>
            <a:prstGeom prst="line">
              <a:avLst/>
            </a:prstGeom>
            <a:ln>
              <a:solidFill>
                <a:srgbClr val="8650AE"/>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3930411" y="4726843"/>
              <a:ext cx="3302273" cy="1379007"/>
            </a:xfrm>
            <a:prstGeom prst="line">
              <a:avLst/>
            </a:prstGeom>
            <a:ln>
              <a:solidFill>
                <a:srgbClr val="8650AE"/>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3767879" y="3832901"/>
              <a:ext cx="3392850" cy="0"/>
            </a:xfrm>
            <a:prstGeom prst="line">
              <a:avLst/>
            </a:prstGeom>
            <a:ln>
              <a:solidFill>
                <a:srgbClr val="8FAADC"/>
              </a:solidFill>
            </a:ln>
          </p:spPr>
          <p:style>
            <a:lnRef idx="1">
              <a:schemeClr val="accent1"/>
            </a:lnRef>
            <a:fillRef idx="0">
              <a:schemeClr val="accent1"/>
            </a:fillRef>
            <a:effectRef idx="0">
              <a:schemeClr val="accent1"/>
            </a:effectRef>
            <a:fontRef idx="minor">
              <a:schemeClr val="tx1"/>
            </a:fontRef>
          </p:style>
        </p:cxnSp>
      </p:grpSp>
      <p:sp>
        <p:nvSpPr>
          <p:cNvPr id="34" name="空心弧 4"/>
          <p:cNvSpPr/>
          <p:nvPr/>
        </p:nvSpPr>
        <p:spPr bwMode="auto">
          <a:xfrm rot="16200000">
            <a:off x="1091655" y="2637592"/>
            <a:ext cx="1899345" cy="1899345"/>
          </a:xfrm>
          <a:custGeom>
            <a:avLst/>
            <a:gdLst>
              <a:gd name="T0" fmla="*/ 954518 w 21600"/>
              <a:gd name="T1" fmla="*/ 2897635 h 21600"/>
              <a:gd name="T2" fmla="*/ 273724 w 21600"/>
              <a:gd name="T3" fmla="*/ 1688307 h 21600"/>
              <a:gd name="T4" fmla="*/ 1688306 w 21600"/>
              <a:gd name="T5" fmla="*/ 273725 h 21600"/>
              <a:gd name="T6" fmla="*/ 3102888 w 21600"/>
              <a:gd name="T7" fmla="*/ 1688307 h 21600"/>
              <a:gd name="T8" fmla="*/ 2421937 w 21600"/>
              <a:gd name="T9" fmla="*/ 2897635 h 21600"/>
              <a:gd name="T10" fmla="*/ 2563880 w 21600"/>
              <a:gd name="T11" fmla="*/ 3131653 h 21600"/>
              <a:gd name="T12" fmla="*/ 3376612 w 21600"/>
              <a:gd name="T13" fmla="*/ 1688307 h 21600"/>
              <a:gd name="T14" fmla="*/ 1688306 w 21600"/>
              <a:gd name="T15" fmla="*/ 0 h 21600"/>
              <a:gd name="T16" fmla="*/ 0 w 21600"/>
              <a:gd name="T17" fmla="*/ 1688307 h 21600"/>
              <a:gd name="T18" fmla="*/ 812575 w 21600"/>
              <a:gd name="T19" fmla="*/ 3131653 h 21600"/>
              <a:gd name="T20" fmla="*/ 954518 w 21600"/>
              <a:gd name="T21" fmla="*/ 2897635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18772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6106" y="18536"/>
                </a:moveTo>
                <a:cubicBezTo>
                  <a:pt x="3402" y="16896"/>
                  <a:pt x="1751" y="13962"/>
                  <a:pt x="1751" y="10800"/>
                </a:cubicBezTo>
                <a:cubicBezTo>
                  <a:pt x="1751" y="5802"/>
                  <a:pt x="5802" y="1751"/>
                  <a:pt x="10800" y="1751"/>
                </a:cubicBezTo>
                <a:cubicBezTo>
                  <a:pt x="15797" y="1751"/>
                  <a:pt x="19849" y="5802"/>
                  <a:pt x="19849" y="10800"/>
                </a:cubicBezTo>
                <a:cubicBezTo>
                  <a:pt x="19849" y="13962"/>
                  <a:pt x="18197" y="16896"/>
                  <a:pt x="15493" y="18536"/>
                </a:cubicBezTo>
                <a:lnTo>
                  <a:pt x="16401" y="20033"/>
                </a:lnTo>
                <a:cubicBezTo>
                  <a:pt x="19628" y="18075"/>
                  <a:pt x="21600" y="14574"/>
                  <a:pt x="21600" y="10800"/>
                </a:cubicBezTo>
                <a:cubicBezTo>
                  <a:pt x="21600" y="4835"/>
                  <a:pt x="16764" y="0"/>
                  <a:pt x="10800" y="0"/>
                </a:cubicBezTo>
                <a:cubicBezTo>
                  <a:pt x="4835" y="0"/>
                  <a:pt x="0" y="4835"/>
                  <a:pt x="0" y="10800"/>
                </a:cubicBezTo>
                <a:cubicBezTo>
                  <a:pt x="-1" y="14574"/>
                  <a:pt x="1971" y="18075"/>
                  <a:pt x="5198" y="20033"/>
                </a:cubicBezTo>
                <a:lnTo>
                  <a:pt x="6106" y="18536"/>
                </a:lnTo>
                <a:close/>
              </a:path>
            </a:pathLst>
          </a:custGeom>
          <a:solidFill>
            <a:srgbClr val="7030A0">
              <a:alpha val="84000"/>
            </a:srgbClr>
          </a:solidFill>
          <a:ln>
            <a:noFill/>
          </a:ln>
        </p:spPr>
        <p:txBody>
          <a:bodyPr anchor="ctr"/>
          <a:lstStyle/>
          <a:p>
            <a:endParaRPr lang="zh-CN" altLang="en-US" sz="803">
              <a:solidFill>
                <a:schemeClr val="accent1"/>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B8A2BE66-3A1D-4F69-92F9-8180C3DFAFD8}" type="slidenum">
              <a:rPr lang="zh-CN" altLang="zh-CN" smtClean="0"/>
              <a:t>49</a:t>
            </a:fld>
            <a:endParaRPr lang="zh-CN" altLang="zh-CN"/>
          </a:p>
        </p:txBody>
      </p:sp>
    </p:spTree>
    <p:extLst>
      <p:ext uri="{BB962C8B-B14F-4D97-AF65-F5344CB8AC3E}">
        <p14:creationId xmlns:p14="http://schemas.microsoft.com/office/powerpoint/2010/main" val="395979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childTnLst>
                          </p:cTn>
                        </p:par>
                        <p:par>
                          <p:cTn id="21" fill="hold">
                            <p:stCondLst>
                              <p:cond delay="2000"/>
                            </p:stCondLst>
                            <p:childTnLst>
                              <p:par>
                                <p:cTn id="22" presetID="22" presetClass="entr" presetSubtype="2"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right)">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文本框 182"/>
          <p:cNvSpPr txBox="1"/>
          <p:nvPr/>
        </p:nvSpPr>
        <p:spPr>
          <a:xfrm>
            <a:off x="506300" y="5301865"/>
            <a:ext cx="7879080" cy="461665"/>
          </a:xfrm>
          <a:prstGeom prst="rect">
            <a:avLst/>
          </a:prstGeom>
          <a:noFill/>
        </p:spPr>
        <p:txBody>
          <a:bodyPr wrap="non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2400" dirty="0">
                <a:latin typeface="微软雅黑" panose="020B0503020204020204" pitchFamily="34" charset="-122"/>
                <a:ea typeface="微软雅黑" panose="020B0503020204020204" pitchFamily="34" charset="-122"/>
              </a:rPr>
              <a:t>网络信息内容过滤具有重要的现实意义和巨大的应用价值</a:t>
            </a:r>
          </a:p>
        </p:txBody>
      </p:sp>
      <p:sp>
        <p:nvSpPr>
          <p:cNvPr id="196" name="文本框 4"/>
          <p:cNvSpPr>
            <a:spLocks noChangeArrowheads="1"/>
          </p:cNvSpPr>
          <p:nvPr/>
        </p:nvSpPr>
        <p:spPr bwMode="auto">
          <a:xfrm>
            <a:off x="1120776" y="1052512"/>
            <a:ext cx="582748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000" dirty="0">
                <a:solidFill>
                  <a:srgbClr val="31B5D6"/>
                </a:solidFill>
                <a:latin typeface="黑体" panose="02010609060101010101" pitchFamily="49" charset="-122"/>
                <a:ea typeface="黑体" panose="02010609060101010101" pitchFamily="49" charset="-122"/>
                <a:sym typeface="Calibri" panose="020F0502020204030204" pitchFamily="34" charset="0"/>
              </a:rPr>
              <a:t>网络信息内容过滤概述</a:t>
            </a:r>
            <a:r>
              <a:rPr lang="en-US" altLang="zh-CN" sz="3000" dirty="0">
                <a:solidFill>
                  <a:srgbClr val="31B5D6"/>
                </a:solidFill>
                <a:latin typeface="黑体" panose="02010609060101010101" pitchFamily="49" charset="-122"/>
                <a:ea typeface="黑体" panose="02010609060101010101" pitchFamily="49" charset="-122"/>
                <a:sym typeface="Calibri" panose="020F0502020204030204" pitchFamily="34" charset="0"/>
              </a:rPr>
              <a:t>---</a:t>
            </a:r>
            <a:r>
              <a:rPr lang="zh-CN" altLang="en-US" sz="3000" dirty="0">
                <a:solidFill>
                  <a:srgbClr val="31B5D6"/>
                </a:solidFill>
                <a:latin typeface="黑体" panose="02010609060101010101" pitchFamily="49" charset="-122"/>
                <a:ea typeface="黑体" panose="02010609060101010101" pitchFamily="49" charset="-122"/>
                <a:sym typeface="Calibri" panose="020F0502020204030204" pitchFamily="34" charset="0"/>
              </a:rPr>
              <a:t>意义</a:t>
            </a:r>
          </a:p>
        </p:txBody>
      </p:sp>
      <p:sp>
        <p:nvSpPr>
          <p:cNvPr id="197" name="直接连接符 13"/>
          <p:cNvSpPr>
            <a:spLocks noChangeShapeType="1"/>
          </p:cNvSpPr>
          <p:nvPr/>
        </p:nvSpPr>
        <p:spPr bwMode="auto">
          <a:xfrm>
            <a:off x="506413" y="1552575"/>
            <a:ext cx="623535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sz="1350">
              <a:latin typeface="Arial" panose="020B0604020202020204" pitchFamily="34" charset="0"/>
            </a:endParaRPr>
          </a:p>
        </p:txBody>
      </p:sp>
      <p:sp>
        <p:nvSpPr>
          <p:cNvPr id="3" name="Freeform 48"/>
          <p:cNvSpPr/>
          <p:nvPr/>
        </p:nvSpPr>
        <p:spPr bwMode="gray">
          <a:xfrm flipH="1">
            <a:off x="1518285" y="1992154"/>
            <a:ext cx="2636520" cy="1486376"/>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accent3">
              <a:lumMod val="20000"/>
              <a:lumOff val="80000"/>
            </a:schemeClr>
          </a:solidFill>
          <a:ln w="28575" cmpd="sng">
            <a:solidFill>
              <a:srgbClr val="F8F8F8"/>
            </a:solidFill>
            <a:round/>
          </a:ln>
          <a:effectLst>
            <a:outerShdw dist="107763" dir="2700000" algn="ctr" rotWithShape="0">
              <a:srgbClr val="1C1C1C">
                <a:alpha val="50000"/>
              </a:srgbClr>
            </a:outerShdw>
          </a:effectLst>
        </p:spPr>
        <p:txBody>
          <a:bodyPr/>
          <a:lstStyle/>
          <a:p>
            <a:pPr>
              <a:defRPr/>
            </a:pPr>
            <a:endParaRPr lang="zh-CN" altLang="en-US" sz="1350">
              <a:latin typeface="微软雅黑" panose="020B0503020204020204" pitchFamily="34" charset="-122"/>
              <a:ea typeface="微软雅黑" panose="020B0503020204020204" pitchFamily="34" charset="-122"/>
            </a:endParaRPr>
          </a:p>
        </p:txBody>
      </p:sp>
      <p:sp>
        <p:nvSpPr>
          <p:cNvPr id="4" name="Freeform 49"/>
          <p:cNvSpPr/>
          <p:nvPr/>
        </p:nvSpPr>
        <p:spPr bwMode="gray">
          <a:xfrm>
            <a:off x="4226719" y="1992154"/>
            <a:ext cx="2721769" cy="1486376"/>
          </a:xfrm>
          <a:custGeom>
            <a:avLst/>
            <a:gdLst>
              <a:gd name="T0" fmla="*/ 2147483647 w 1299"/>
              <a:gd name="T1" fmla="*/ 2147483647 h 1008"/>
              <a:gd name="T2" fmla="*/ 2147483647 w 1299"/>
              <a:gd name="T3" fmla="*/ 2147483647 h 1008"/>
              <a:gd name="T4" fmla="*/ 2147483647 w 1299"/>
              <a:gd name="T5" fmla="*/ 2147483647 h 1008"/>
              <a:gd name="T6" fmla="*/ 2147483647 w 1299"/>
              <a:gd name="T7" fmla="*/ 0 h 1008"/>
              <a:gd name="T8" fmla="*/ 2147483647 w 1299"/>
              <a:gd name="T9" fmla="*/ 0 h 1008"/>
              <a:gd name="T10" fmla="*/ 0 w 1299"/>
              <a:gd name="T11" fmla="*/ 2147483647 h 1008"/>
              <a:gd name="T12" fmla="*/ 2147483647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accent1">
              <a:lumMod val="20000"/>
              <a:lumOff val="80000"/>
            </a:schemeClr>
          </a:solidFill>
          <a:ln w="28575" cmpd="sng">
            <a:solidFill>
              <a:srgbClr val="F8F8F8"/>
            </a:solidFill>
            <a:round/>
          </a:ln>
          <a:effectLst>
            <a:outerShdw dist="107763" dir="2700000" algn="ctr" rotWithShape="0">
              <a:srgbClr val="1C1C1C">
                <a:alpha val="50000"/>
              </a:srgbClr>
            </a:outerShdw>
          </a:effec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5" name="Freeform 50"/>
          <p:cNvSpPr/>
          <p:nvPr/>
        </p:nvSpPr>
        <p:spPr bwMode="gray">
          <a:xfrm>
            <a:off x="1518285" y="3554254"/>
            <a:ext cx="2637473" cy="1343501"/>
          </a:xfrm>
          <a:custGeom>
            <a:avLst/>
            <a:gdLst>
              <a:gd name="T0" fmla="*/ 2147483647 w 1299"/>
              <a:gd name="T1" fmla="*/ 2147483647 h 1008"/>
              <a:gd name="T2" fmla="*/ 2147483647 w 1299"/>
              <a:gd name="T3" fmla="*/ 2147483647 h 1008"/>
              <a:gd name="T4" fmla="*/ 2147483647 w 1299"/>
              <a:gd name="T5" fmla="*/ 2147483647 h 1008"/>
              <a:gd name="T6" fmla="*/ 2147483647 w 1299"/>
              <a:gd name="T7" fmla="*/ 0 h 1008"/>
              <a:gd name="T8" fmla="*/ 2147483647 w 1299"/>
              <a:gd name="T9" fmla="*/ 0 h 1008"/>
              <a:gd name="T10" fmla="*/ 0 w 1299"/>
              <a:gd name="T11" fmla="*/ 2147483647 h 1008"/>
              <a:gd name="T12" fmla="*/ 2147483647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accent1">
              <a:lumMod val="20000"/>
              <a:lumOff val="80000"/>
            </a:schemeClr>
          </a:solidFill>
          <a:ln w="28575" cmpd="sng">
            <a:solidFill>
              <a:srgbClr val="F8F8F8"/>
            </a:solidFill>
            <a:round/>
          </a:ln>
          <a:effectLst>
            <a:outerShdw dist="107763" dir="2700000" algn="ctr" rotWithShape="0">
              <a:srgbClr val="1C1C1C">
                <a:alpha val="50000"/>
              </a:srgbClr>
            </a:outerShdw>
          </a:effec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10" name="Freeform 51"/>
          <p:cNvSpPr/>
          <p:nvPr/>
        </p:nvSpPr>
        <p:spPr bwMode="gray">
          <a:xfrm flipH="1">
            <a:off x="4226719" y="3554254"/>
            <a:ext cx="2721769" cy="1343501"/>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accent3">
              <a:lumMod val="20000"/>
              <a:lumOff val="80000"/>
            </a:schemeClr>
          </a:solidFill>
          <a:ln w="28575" cmpd="sng">
            <a:solidFill>
              <a:srgbClr val="F8F8F8"/>
            </a:solidFill>
            <a:round/>
          </a:ln>
          <a:effectLst>
            <a:outerShdw dist="107763" dir="2700000" algn="ctr" rotWithShape="0">
              <a:srgbClr val="1C1C1C">
                <a:alpha val="50000"/>
              </a:srgbClr>
            </a:outerShdw>
          </a:effectLst>
        </p:spPr>
        <p:txBody>
          <a:bodyPr/>
          <a:lstStyle/>
          <a:p>
            <a:endParaRPr lang="zh-CN" altLang="en-US" sz="1350">
              <a:latin typeface="微软雅黑" panose="020B0503020204020204" pitchFamily="34" charset="-122"/>
              <a:ea typeface="微软雅黑" panose="020B0503020204020204" pitchFamily="34" charset="-122"/>
            </a:endParaRPr>
          </a:p>
        </p:txBody>
      </p:sp>
      <p:sp>
        <p:nvSpPr>
          <p:cNvPr id="12" name="Rectangle 59"/>
          <p:cNvSpPr>
            <a:spLocks noChangeArrowheads="1"/>
          </p:cNvSpPr>
          <p:nvPr/>
        </p:nvSpPr>
        <p:spPr bwMode="auto">
          <a:xfrm>
            <a:off x="1857698" y="2273875"/>
            <a:ext cx="195834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tx2"/>
                </a:solidFill>
                <a:latin typeface="微软雅黑" panose="020B0503020204020204" pitchFamily="34" charset="-122"/>
                <a:ea typeface="微软雅黑" panose="020B0503020204020204" pitchFamily="34" charset="-122"/>
              </a:rPr>
              <a:t>维护我国信息安全的迫切需要，净化网络空间</a:t>
            </a:r>
          </a:p>
        </p:txBody>
      </p:sp>
      <p:sp>
        <p:nvSpPr>
          <p:cNvPr id="13" name="Rectangle 60"/>
          <p:cNvSpPr>
            <a:spLocks noChangeArrowheads="1"/>
          </p:cNvSpPr>
          <p:nvPr/>
        </p:nvSpPr>
        <p:spPr bwMode="auto">
          <a:xfrm>
            <a:off x="4614803" y="2412136"/>
            <a:ext cx="19583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tx2"/>
                </a:solidFill>
                <a:latin typeface="微软雅黑" panose="020B0503020204020204" pitchFamily="34" charset="-122"/>
                <a:ea typeface="微软雅黑" panose="020B0503020204020204" pitchFamily="34" charset="-122"/>
              </a:rPr>
              <a:t>个性化服务的基础</a:t>
            </a:r>
          </a:p>
        </p:txBody>
      </p:sp>
      <p:sp>
        <p:nvSpPr>
          <p:cNvPr id="14" name="Rectangle 61"/>
          <p:cNvSpPr>
            <a:spLocks noChangeArrowheads="1"/>
          </p:cNvSpPr>
          <p:nvPr/>
        </p:nvSpPr>
        <p:spPr bwMode="auto">
          <a:xfrm>
            <a:off x="1972157" y="3735325"/>
            <a:ext cx="184404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tx2"/>
                </a:solidFill>
                <a:latin typeface="微软雅黑" panose="020B0503020204020204" pitchFamily="34" charset="-122"/>
                <a:ea typeface="微软雅黑" panose="020B0503020204020204" pitchFamily="34" charset="-122"/>
              </a:rPr>
              <a:t>改善Internet信息查询技术的需要</a:t>
            </a:r>
          </a:p>
        </p:txBody>
      </p:sp>
      <p:sp>
        <p:nvSpPr>
          <p:cNvPr id="15" name="Rectangle 62"/>
          <p:cNvSpPr>
            <a:spLocks noChangeArrowheads="1"/>
          </p:cNvSpPr>
          <p:nvPr/>
        </p:nvSpPr>
        <p:spPr bwMode="auto">
          <a:xfrm>
            <a:off x="4445794" y="3764340"/>
            <a:ext cx="229647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tx2"/>
                </a:solidFill>
                <a:latin typeface="微软雅黑" panose="020B0503020204020204" pitchFamily="34" charset="-122"/>
                <a:ea typeface="微软雅黑" panose="020B0503020204020204" pitchFamily="34" charset="-122"/>
              </a:rPr>
              <a:t>信息中介（信息服务供应商）开展网络增值服务的手段</a:t>
            </a:r>
          </a:p>
        </p:txBody>
      </p:sp>
      <p:sp>
        <p:nvSpPr>
          <p:cNvPr id="6" name="灯片编号占位符 5"/>
          <p:cNvSpPr>
            <a:spLocks noGrp="1"/>
          </p:cNvSpPr>
          <p:nvPr>
            <p:ph type="sldNum" sz="quarter" idx="12"/>
          </p:nvPr>
        </p:nvSpPr>
        <p:spPr/>
        <p:txBody>
          <a:bodyPr/>
          <a:lstStyle/>
          <a:p>
            <a:pPr>
              <a:defRPr/>
            </a:pPr>
            <a:fld id="{B8A2BE66-3A1D-4F69-92F9-8180C3DFAFD8}" type="slidenum">
              <a:rPr lang="zh-CN" altLang="zh-CN" smtClean="0"/>
              <a:t>5</a:t>
            </a:fld>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2" grpId="0" bldLvl="0" animBg="1"/>
      <p:bldP spid="13" grpId="0" bldLvl="0" animBg="1"/>
      <p:bldP spid="14" grpId="0" bldLvl="0" animBg="1"/>
      <p:bldP spid="1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圆角矩形 77"/>
          <p:cNvSpPr/>
          <p:nvPr/>
        </p:nvSpPr>
        <p:spPr>
          <a:xfrm>
            <a:off x="1121093" y="1832134"/>
            <a:ext cx="6997541" cy="1577340"/>
          </a:xfrm>
          <a:prstGeom prst="roundRect">
            <a:avLst>
              <a:gd name="adj" fmla="val 9394"/>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9" name="矩形 78"/>
          <p:cNvSpPr/>
          <p:nvPr/>
        </p:nvSpPr>
        <p:spPr>
          <a:xfrm>
            <a:off x="1294875" y="1951877"/>
            <a:ext cx="6649976" cy="1200329"/>
          </a:xfrm>
          <a:prstGeom prst="rect">
            <a:avLst/>
          </a:prstGeom>
        </p:spPr>
        <p:txBody>
          <a:bodyPr wrap="square">
            <a:spAutoFit/>
          </a:bodyPr>
          <a:lstStyle/>
          <a:p>
            <a:r>
              <a:rPr lang="zh-CN" altLang="en-US"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定义：根据用户的信息需求</a:t>
            </a:r>
            <a:r>
              <a:rPr lang="zh-CN" altLang="en-US" sz="2400" dirty="0"/>
              <a:t>（</a:t>
            </a:r>
            <a:r>
              <a:rPr lang="en-US" altLang="zh-CN" sz="2400" dirty="0"/>
              <a:t>User Profile</a:t>
            </a:r>
            <a:r>
              <a:rPr lang="zh-CN" altLang="en-US" sz="2400" dirty="0"/>
              <a:t>）</a:t>
            </a:r>
            <a:r>
              <a:rPr lang="zh-CN" altLang="en-US"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，运用一定的标准和工具，从大量的动态网络信息流中</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选取相关的信息</a:t>
            </a:r>
            <a:r>
              <a:rPr lang="zh-CN" altLang="en-US"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或</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剔除不相关信息</a:t>
            </a:r>
            <a:r>
              <a:rPr lang="zh-CN" altLang="en-US"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的过程。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0" name="文本框 4"/>
          <p:cNvSpPr>
            <a:spLocks noChangeArrowheads="1"/>
          </p:cNvSpPr>
          <p:nvPr/>
        </p:nvSpPr>
        <p:spPr bwMode="auto">
          <a:xfrm>
            <a:off x="1120776" y="1052512"/>
            <a:ext cx="582748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000" dirty="0">
                <a:solidFill>
                  <a:srgbClr val="31B5D6"/>
                </a:solidFill>
                <a:latin typeface="黑体" panose="02010609060101010101" pitchFamily="49" charset="-122"/>
                <a:ea typeface="黑体" panose="02010609060101010101" pitchFamily="49" charset="-122"/>
                <a:sym typeface="Calibri" panose="020F0502020204030204" pitchFamily="34" charset="0"/>
              </a:rPr>
              <a:t>网络信息内容过滤概述</a:t>
            </a:r>
            <a:r>
              <a:rPr lang="en-US" altLang="zh-CN" sz="3000" dirty="0">
                <a:solidFill>
                  <a:srgbClr val="31B5D6"/>
                </a:solidFill>
                <a:latin typeface="黑体" panose="02010609060101010101" pitchFamily="49" charset="-122"/>
                <a:ea typeface="黑体" panose="02010609060101010101" pitchFamily="49" charset="-122"/>
                <a:sym typeface="Calibri" panose="020F0502020204030204" pitchFamily="34" charset="0"/>
              </a:rPr>
              <a:t>---</a:t>
            </a:r>
            <a:r>
              <a:rPr lang="zh-CN" altLang="en-US" sz="3000" dirty="0">
                <a:solidFill>
                  <a:srgbClr val="31B5D6"/>
                </a:solidFill>
                <a:latin typeface="黑体" panose="02010609060101010101" pitchFamily="49" charset="-122"/>
                <a:ea typeface="黑体" panose="02010609060101010101" pitchFamily="49" charset="-122"/>
                <a:sym typeface="Calibri" panose="020F0502020204030204" pitchFamily="34" charset="0"/>
              </a:rPr>
              <a:t>定义</a:t>
            </a:r>
          </a:p>
        </p:txBody>
      </p:sp>
      <p:sp>
        <p:nvSpPr>
          <p:cNvPr id="81" name="直接连接符 13"/>
          <p:cNvSpPr>
            <a:spLocks noChangeShapeType="1"/>
          </p:cNvSpPr>
          <p:nvPr/>
        </p:nvSpPr>
        <p:spPr bwMode="auto">
          <a:xfrm>
            <a:off x="506413" y="1552575"/>
            <a:ext cx="623535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sz="1350">
              <a:latin typeface="Arial" panose="020B0604020202020204" pitchFamily="34" charset="0"/>
            </a:endParaRPr>
          </a:p>
        </p:txBody>
      </p:sp>
      <p:sp>
        <p:nvSpPr>
          <p:cNvPr id="3" name="灯片编号占位符 2"/>
          <p:cNvSpPr>
            <a:spLocks noGrp="1"/>
          </p:cNvSpPr>
          <p:nvPr>
            <p:ph type="sldNum" sz="quarter" idx="12"/>
          </p:nvPr>
        </p:nvSpPr>
        <p:spPr/>
        <p:txBody>
          <a:bodyPr/>
          <a:lstStyle/>
          <a:p>
            <a:pPr>
              <a:defRPr/>
            </a:pPr>
            <a:fld id="{B8A2BE66-3A1D-4F69-92F9-8180C3DFAFD8}" type="slidenum">
              <a:rPr lang="zh-CN" altLang="zh-CN" smtClean="0"/>
              <a:t>6</a:t>
            </a:fld>
            <a:endParaRPr lang="zh-CN" altLang="zh-CN"/>
          </a:p>
        </p:txBody>
      </p:sp>
    </p:spTree>
    <p:extLst>
      <p:ext uri="{BB962C8B-B14F-4D97-AF65-F5344CB8AC3E}">
        <p14:creationId xmlns:p14="http://schemas.microsoft.com/office/powerpoint/2010/main" val="29517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与其它概念的区别</a:t>
            </a:r>
          </a:p>
        </p:txBody>
      </p:sp>
      <p:sp>
        <p:nvSpPr>
          <p:cNvPr id="5" name="灯片编号占位符 2"/>
          <p:cNvSpPr>
            <a:spLocks noGrp="1"/>
          </p:cNvSpPr>
          <p:nvPr>
            <p:ph type="sldNum" sz="quarter" idx="12"/>
          </p:nvPr>
        </p:nvSpPr>
        <p:spPr>
          <a:xfrm>
            <a:off x="6457950" y="5624513"/>
            <a:ext cx="2057400" cy="273844"/>
          </a:xfrm>
        </p:spPr>
        <p:txBody>
          <a:bodyPr/>
          <a:lstStyle/>
          <a:p>
            <a:pPr>
              <a:defRPr/>
            </a:pPr>
            <a:fld id="{B8A2BE66-3A1D-4F69-92F9-8180C3DFAFD8}" type="slidenum">
              <a:rPr lang="zh-CN" altLang="zh-CN" smtClean="0"/>
              <a:t>7</a:t>
            </a:fld>
            <a:endParaRPr lang="zh-CN" altLang="zh-CN"/>
          </a:p>
        </p:txBody>
      </p:sp>
      <p:graphicFrame>
        <p:nvGraphicFramePr>
          <p:cNvPr id="4" name="Group 33"/>
          <p:cNvGraphicFramePr>
            <a:graphicFrameLocks/>
          </p:cNvGraphicFramePr>
          <p:nvPr>
            <p:extLst>
              <p:ext uri="{D42A27DB-BD31-4B8C-83A1-F6EECF244321}">
                <p14:modId xmlns:p14="http://schemas.microsoft.com/office/powerpoint/2010/main" val="1541797813"/>
              </p:ext>
            </p:extLst>
          </p:nvPr>
        </p:nvGraphicFramePr>
        <p:xfrm>
          <a:off x="611562" y="2078851"/>
          <a:ext cx="7920878" cy="3848815"/>
        </p:xfrm>
        <a:graphic>
          <a:graphicData uri="http://schemas.openxmlformats.org/drawingml/2006/table">
            <a:tbl>
              <a:tblPr/>
              <a:tblGrid>
                <a:gridCol w="2847956">
                  <a:extLst>
                    <a:ext uri="{9D8B030D-6E8A-4147-A177-3AD203B41FA5}">
                      <a16:colId xmlns:a16="http://schemas.microsoft.com/office/drawing/2014/main" val="20000"/>
                    </a:ext>
                  </a:extLst>
                </a:gridCol>
                <a:gridCol w="2491962">
                  <a:extLst>
                    <a:ext uri="{9D8B030D-6E8A-4147-A177-3AD203B41FA5}">
                      <a16:colId xmlns:a16="http://schemas.microsoft.com/office/drawing/2014/main" val="20001"/>
                    </a:ext>
                  </a:extLst>
                </a:gridCol>
                <a:gridCol w="2580960">
                  <a:extLst>
                    <a:ext uri="{9D8B030D-6E8A-4147-A177-3AD203B41FA5}">
                      <a16:colId xmlns:a16="http://schemas.microsoft.com/office/drawing/2014/main" val="20002"/>
                    </a:ext>
                  </a:extLst>
                </a:gridCol>
              </a:tblGrid>
              <a:tr h="514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dirty="0">
                        <a:ln>
                          <a:noFill/>
                        </a:ln>
                        <a:solidFill>
                          <a:schemeClr val="tx1"/>
                        </a:solidFill>
                        <a:effectLst/>
                        <a:latin typeface="Tahoma" pitchFamily="34" charset="0"/>
                        <a:ea typeface="宋体" pitchFamily="2" charset="-122"/>
                      </a:endParaRP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a:ln>
                            <a:noFill/>
                          </a:ln>
                          <a:solidFill>
                            <a:schemeClr val="tx1"/>
                          </a:solidFill>
                          <a:effectLst/>
                          <a:latin typeface="楷体" pitchFamily="49" charset="-122"/>
                          <a:ea typeface="楷体" pitchFamily="49" charset="-122"/>
                        </a:rPr>
                        <a:t>信息检索</a:t>
                      </a: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a:ln>
                            <a:noFill/>
                          </a:ln>
                          <a:solidFill>
                            <a:schemeClr val="tx1"/>
                          </a:solidFill>
                          <a:effectLst/>
                          <a:latin typeface="楷体" pitchFamily="49" charset="-122"/>
                          <a:ea typeface="楷体" pitchFamily="49" charset="-122"/>
                        </a:rPr>
                        <a:t>信息过滤</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a:ln>
                            <a:noFill/>
                          </a:ln>
                          <a:solidFill>
                            <a:schemeClr val="tx1"/>
                          </a:solidFill>
                          <a:effectLst/>
                          <a:latin typeface="楷体" pitchFamily="49" charset="-122"/>
                          <a:ea typeface="楷体" pitchFamily="49" charset="-122"/>
                        </a:rPr>
                        <a:t>用户需求表示</a:t>
                      </a:r>
                      <a:endParaRPr kumimoji="0" lang="zh-CN" altLang="zh-CN" sz="1800" b="1" i="0" u="none" strike="noStrike" cap="none" normalizeH="0" baseline="0" dirty="0">
                        <a:ln>
                          <a:noFill/>
                        </a:ln>
                        <a:solidFill>
                          <a:schemeClr val="tx1"/>
                        </a:solidFill>
                        <a:effectLst/>
                        <a:latin typeface="楷体" pitchFamily="49" charset="-122"/>
                        <a:ea typeface="楷体" pitchFamily="49" charset="-122"/>
                      </a:endParaRP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500" b="0" i="0" u="none" strike="noStrike" cap="none" normalizeH="0" baseline="0" dirty="0">
                          <a:ln>
                            <a:noFill/>
                          </a:ln>
                          <a:solidFill>
                            <a:schemeClr val="tx1"/>
                          </a:solidFill>
                          <a:effectLst/>
                          <a:latin typeface="Arial" charset="0"/>
                          <a:ea typeface="宋体" pitchFamily="2" charset="-122"/>
                        </a:rPr>
                        <a:t>检索词（含组合条件）</a:t>
                      </a:r>
                      <a:endParaRPr kumimoji="0" lang="en-US" altLang="zh-CN" sz="1500" b="0" i="0" u="none" strike="noStrike" cap="none" normalizeH="0" baseline="0" dirty="0">
                        <a:ln>
                          <a:noFill/>
                        </a:ln>
                        <a:solidFill>
                          <a:schemeClr val="tx1"/>
                        </a:solidFill>
                        <a:effectLst/>
                        <a:latin typeface="Tahoma" pitchFamily="34" charset="0"/>
                        <a:ea typeface="宋体" pitchFamily="2" charset="-122"/>
                      </a:endParaRP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pPr>
                      <a:r>
                        <a:rPr kumimoji="0" lang="zh-CN" altLang="en-US" sz="1500" b="0" i="0" u="none" strike="noStrike" cap="none" normalizeH="0" baseline="0" dirty="0">
                          <a:ln>
                            <a:noFill/>
                          </a:ln>
                          <a:solidFill>
                            <a:schemeClr val="tx1"/>
                          </a:solidFill>
                          <a:effectLst/>
                          <a:latin typeface="Arial" charset="0"/>
                          <a:ea typeface="宋体" pitchFamily="2" charset="-122"/>
                        </a:rPr>
                        <a:t>兴趣模型</a:t>
                      </a:r>
                      <a:endParaRPr kumimoji="0" lang="en-US" altLang="zh-CN" sz="1500" b="0" i="0" u="none" strike="noStrike" cap="none" normalizeH="0" baseline="0" dirty="0">
                        <a:ln>
                          <a:noFill/>
                        </a:ln>
                        <a:solidFill>
                          <a:schemeClr val="tx1"/>
                        </a:solidFill>
                        <a:effectLst/>
                        <a:latin typeface="Tahoma" pitchFamily="34" charset="0"/>
                        <a:ea typeface="宋体" pitchFamily="2" charset="-122"/>
                      </a:endParaRP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43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a:ln>
                            <a:noFill/>
                          </a:ln>
                          <a:solidFill>
                            <a:schemeClr val="tx1"/>
                          </a:solidFill>
                          <a:effectLst/>
                          <a:latin typeface="楷体" pitchFamily="49" charset="-122"/>
                          <a:ea typeface="楷体" pitchFamily="49" charset="-122"/>
                        </a:rPr>
                        <a:t>信息源</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500" b="0" i="0" u="none" strike="noStrike" cap="none" normalizeH="0" baseline="0" dirty="0">
                          <a:ln>
                            <a:noFill/>
                          </a:ln>
                          <a:solidFill>
                            <a:schemeClr val="tx1"/>
                          </a:solidFill>
                          <a:effectLst/>
                          <a:latin typeface="Tahoma" pitchFamily="34" charset="0"/>
                          <a:ea typeface="宋体" pitchFamily="2" charset="-122"/>
                        </a:rPr>
                        <a:t>相对静态的结构化的数据库</a:t>
                      </a: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500" b="0" i="0" u="none" strike="noStrike" cap="none" normalizeH="0" baseline="0" dirty="0">
                          <a:ln>
                            <a:noFill/>
                          </a:ln>
                          <a:solidFill>
                            <a:schemeClr val="tx1"/>
                          </a:solidFill>
                          <a:effectLst/>
                          <a:latin typeface="Tahoma" pitchFamily="34" charset="0"/>
                          <a:ea typeface="宋体" pitchFamily="2" charset="-122"/>
                        </a:rPr>
                        <a:t>相对静态的结构化的数据库海量，动态的无（半）结构数据</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a:ln>
                            <a:noFill/>
                          </a:ln>
                          <a:solidFill>
                            <a:schemeClr val="tx1"/>
                          </a:solidFill>
                          <a:effectLst/>
                          <a:latin typeface="楷体" pitchFamily="49" charset="-122"/>
                          <a:ea typeface="楷体" pitchFamily="49" charset="-122"/>
                        </a:rPr>
                        <a:t>目标</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500" b="0" i="0" u="none" strike="noStrike" cap="none" normalizeH="0" baseline="0" dirty="0">
                          <a:ln>
                            <a:noFill/>
                          </a:ln>
                          <a:solidFill>
                            <a:schemeClr val="tx1"/>
                          </a:solidFill>
                          <a:effectLst/>
                          <a:latin typeface="Tahoma" pitchFamily="34" charset="0"/>
                          <a:ea typeface="宋体" pitchFamily="2" charset="-122"/>
                        </a:rPr>
                        <a:t>选择相关条目</a:t>
                      </a: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500" b="0" i="0" u="none" strike="noStrike" cap="none" normalizeH="0" baseline="0" dirty="0">
                          <a:ln>
                            <a:noFill/>
                          </a:ln>
                          <a:solidFill>
                            <a:schemeClr val="tx1"/>
                          </a:solidFill>
                          <a:effectLst/>
                          <a:latin typeface="Tahoma" pitchFamily="34" charset="0"/>
                          <a:ea typeface="宋体" pitchFamily="2" charset="-122"/>
                        </a:rPr>
                        <a:t>过滤掉不相关的信息</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a:ln>
                            <a:noFill/>
                          </a:ln>
                          <a:solidFill>
                            <a:schemeClr val="tx1"/>
                          </a:solidFill>
                          <a:effectLst/>
                          <a:latin typeface="楷体" pitchFamily="49" charset="-122"/>
                          <a:ea typeface="楷体" pitchFamily="49" charset="-122"/>
                        </a:rPr>
                        <a:t>需求</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500" b="0" i="0" u="none" strike="noStrike" cap="none" normalizeH="0" baseline="0" dirty="0">
                          <a:ln>
                            <a:noFill/>
                          </a:ln>
                          <a:solidFill>
                            <a:schemeClr val="tx1"/>
                          </a:solidFill>
                          <a:effectLst/>
                          <a:latin typeface="Tahoma" pitchFamily="34" charset="0"/>
                          <a:ea typeface="宋体" pitchFamily="2" charset="-122"/>
                        </a:rPr>
                        <a:t>动态变化</a:t>
                      </a: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500" b="0" i="0" u="none" strike="noStrike" cap="none" normalizeH="0" baseline="0" dirty="0">
                          <a:ln>
                            <a:noFill/>
                          </a:ln>
                          <a:solidFill>
                            <a:schemeClr val="tx1"/>
                          </a:solidFill>
                          <a:effectLst/>
                          <a:latin typeface="Tahoma" pitchFamily="34" charset="0"/>
                          <a:ea typeface="宋体" pitchFamily="2" charset="-122"/>
                        </a:rPr>
                        <a:t>静态</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a:ln>
                            <a:noFill/>
                          </a:ln>
                          <a:solidFill>
                            <a:schemeClr val="tx1"/>
                          </a:solidFill>
                          <a:effectLst/>
                          <a:latin typeface="楷体" pitchFamily="49" charset="-122"/>
                          <a:ea typeface="楷体" pitchFamily="49" charset="-122"/>
                        </a:rPr>
                        <a:t>需要了解用户情况</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500" b="0" i="0" u="none" strike="noStrike" cap="none" normalizeH="0" baseline="0">
                          <a:ln>
                            <a:noFill/>
                          </a:ln>
                          <a:solidFill>
                            <a:schemeClr val="tx1"/>
                          </a:solidFill>
                          <a:effectLst/>
                          <a:latin typeface="Tahoma" pitchFamily="34" charset="0"/>
                          <a:ea typeface="宋体" pitchFamily="2" charset="-122"/>
                        </a:rPr>
                        <a:t>否</a:t>
                      </a: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500" b="0" i="0" u="none" strike="noStrike" cap="none" normalizeH="0" baseline="0" dirty="0">
                          <a:ln>
                            <a:noFill/>
                          </a:ln>
                          <a:solidFill>
                            <a:schemeClr val="tx1"/>
                          </a:solidFill>
                          <a:effectLst/>
                          <a:latin typeface="Tahoma" pitchFamily="34" charset="0"/>
                          <a:ea typeface="宋体" pitchFamily="2" charset="-122"/>
                        </a:rPr>
                        <a:t>是</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268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a:ln>
                            <a:noFill/>
                          </a:ln>
                          <a:solidFill>
                            <a:schemeClr val="tx1"/>
                          </a:solidFill>
                          <a:effectLst/>
                          <a:latin typeface="楷体" pitchFamily="49" charset="-122"/>
                          <a:ea typeface="楷体" pitchFamily="49" charset="-122"/>
                        </a:rPr>
                        <a:t>涉及社会背景</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500" b="0" i="0" u="none" strike="noStrike" cap="none" normalizeH="0" baseline="0">
                          <a:ln>
                            <a:noFill/>
                          </a:ln>
                          <a:solidFill>
                            <a:schemeClr val="tx1"/>
                          </a:solidFill>
                          <a:effectLst/>
                          <a:latin typeface="Tahoma" pitchFamily="34" charset="0"/>
                          <a:ea typeface="宋体" pitchFamily="2" charset="-122"/>
                        </a:rPr>
                        <a:t>否</a:t>
                      </a: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500" b="0" i="0" u="none" strike="noStrike" cap="none" normalizeH="0" baseline="0" dirty="0">
                          <a:ln>
                            <a:noFill/>
                          </a:ln>
                          <a:solidFill>
                            <a:schemeClr val="tx1"/>
                          </a:solidFill>
                          <a:effectLst/>
                          <a:latin typeface="Tahoma" pitchFamily="34" charset="0"/>
                          <a:ea typeface="宋体" pitchFamily="2" charset="-122"/>
                        </a:rPr>
                        <a:t>是</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9693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与其它概念的区别</a:t>
            </a:r>
          </a:p>
        </p:txBody>
      </p:sp>
      <p:sp>
        <p:nvSpPr>
          <p:cNvPr id="3" name="内容占位符 2"/>
          <p:cNvSpPr>
            <a:spLocks noGrp="1"/>
          </p:cNvSpPr>
          <p:nvPr>
            <p:ph idx="1"/>
          </p:nvPr>
        </p:nvSpPr>
        <p:spPr/>
        <p:txBody>
          <a:bodyPr/>
          <a:lstStyle/>
          <a:p>
            <a:r>
              <a:rPr lang="zh-CN" altLang="en-US" dirty="0"/>
              <a:t>和文本分类（</a:t>
            </a:r>
            <a:r>
              <a:rPr lang="en-US" altLang="zh-CN" dirty="0"/>
              <a:t>Categorization</a:t>
            </a:r>
            <a:r>
              <a:rPr lang="zh-CN" altLang="en-US" dirty="0"/>
              <a:t>）的区别</a:t>
            </a:r>
          </a:p>
          <a:p>
            <a:pPr lvl="1"/>
            <a:r>
              <a:rPr lang="zh-CN" altLang="en-US" dirty="0"/>
              <a:t>分类系统中的类不会经常改变</a:t>
            </a:r>
          </a:p>
          <a:p>
            <a:pPr lvl="1"/>
            <a:r>
              <a:rPr lang="zh-CN" altLang="en-US" dirty="0"/>
              <a:t>相对而言，</a:t>
            </a:r>
            <a:r>
              <a:rPr lang="en-US" altLang="zh-CN" dirty="0"/>
              <a:t>User Profile</a:t>
            </a:r>
            <a:r>
              <a:rPr lang="zh-CN" altLang="en-US" dirty="0"/>
              <a:t>会动态变化</a:t>
            </a:r>
          </a:p>
          <a:p>
            <a:r>
              <a:rPr lang="zh-CN" altLang="en-US" dirty="0"/>
              <a:t>和信息抽取（</a:t>
            </a:r>
            <a:r>
              <a:rPr lang="en-US" altLang="zh-CN" dirty="0"/>
              <a:t>Information Extraction</a:t>
            </a:r>
            <a:r>
              <a:rPr lang="zh-CN" altLang="en-US" dirty="0"/>
              <a:t>）区别</a:t>
            </a:r>
          </a:p>
          <a:p>
            <a:pPr lvl="1"/>
            <a:r>
              <a:rPr lang="zh-CN" altLang="en-US" dirty="0"/>
              <a:t>信息过滤关心相关性</a:t>
            </a:r>
          </a:p>
          <a:p>
            <a:pPr lvl="1"/>
            <a:r>
              <a:rPr lang="zh-CN" altLang="en-US" dirty="0"/>
              <a:t>信息抽取只关心抽取的那些部分，不管相关性</a:t>
            </a:r>
          </a:p>
        </p:txBody>
      </p:sp>
      <p:sp>
        <p:nvSpPr>
          <p:cNvPr id="4" name="灯片编号占位符 2"/>
          <p:cNvSpPr>
            <a:spLocks noGrp="1"/>
          </p:cNvSpPr>
          <p:nvPr>
            <p:ph type="sldNum" sz="quarter" idx="12"/>
          </p:nvPr>
        </p:nvSpPr>
        <p:spPr>
          <a:xfrm>
            <a:off x="6457950" y="5624513"/>
            <a:ext cx="2057400" cy="273844"/>
          </a:xfrm>
        </p:spPr>
        <p:txBody>
          <a:bodyPr/>
          <a:lstStyle/>
          <a:p>
            <a:pPr>
              <a:defRPr/>
            </a:pPr>
            <a:fld id="{B8A2BE66-3A1D-4F69-92F9-8180C3DFAFD8}" type="slidenum">
              <a:rPr lang="zh-CN" altLang="zh-CN" smtClean="0"/>
              <a:t>8</a:t>
            </a:fld>
            <a:endParaRPr lang="zh-CN" altLang="zh-CN"/>
          </a:p>
        </p:txBody>
      </p:sp>
    </p:spTree>
    <p:extLst>
      <p:ext uri="{BB962C8B-B14F-4D97-AF65-F5344CB8AC3E}">
        <p14:creationId xmlns:p14="http://schemas.microsoft.com/office/powerpoint/2010/main" val="403575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文本框 145"/>
          <p:cNvSpPr txBox="1"/>
          <p:nvPr/>
        </p:nvSpPr>
        <p:spPr>
          <a:xfrm>
            <a:off x="1046797" y="4808220"/>
            <a:ext cx="2641283" cy="323165"/>
          </a:xfrm>
          <a:prstGeom prst="rect">
            <a:avLst/>
          </a:prstGeom>
          <a:noFill/>
        </p:spPr>
        <p:txBody>
          <a:bodyPr wrap="square" rtlCol="0">
            <a:spAutoFit/>
          </a:bodyPr>
          <a:lstStyle/>
          <a:p>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网络信息内容过滤基本原理</a:t>
            </a:r>
            <a:endPar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文本框 4"/>
          <p:cNvSpPr>
            <a:spLocks noChangeArrowheads="1"/>
          </p:cNvSpPr>
          <p:nvPr/>
        </p:nvSpPr>
        <p:spPr bwMode="auto">
          <a:xfrm>
            <a:off x="1120776" y="1052513"/>
            <a:ext cx="582748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000" dirty="0">
                <a:solidFill>
                  <a:srgbClr val="31B5D6"/>
                </a:solidFill>
                <a:latin typeface="黑体" panose="02010609060101010101" pitchFamily="49" charset="-122"/>
                <a:ea typeface="黑体" panose="02010609060101010101" pitchFamily="49" charset="-122"/>
                <a:sym typeface="Calibri" panose="020F0502020204030204" pitchFamily="34" charset="0"/>
              </a:rPr>
              <a:t>网络信息内容过滤概述</a:t>
            </a:r>
            <a:r>
              <a:rPr lang="en-US" altLang="zh-CN" sz="3000" dirty="0">
                <a:solidFill>
                  <a:srgbClr val="31B5D6"/>
                </a:solidFill>
                <a:latin typeface="黑体" panose="02010609060101010101" pitchFamily="49" charset="-122"/>
                <a:ea typeface="黑体" panose="02010609060101010101" pitchFamily="49" charset="-122"/>
                <a:sym typeface="Calibri" panose="020F0502020204030204" pitchFamily="34" charset="0"/>
              </a:rPr>
              <a:t>---</a:t>
            </a:r>
            <a:r>
              <a:rPr lang="zh-CN" altLang="en-US" sz="3000" dirty="0">
                <a:solidFill>
                  <a:srgbClr val="31B5D6"/>
                </a:solidFill>
                <a:latin typeface="黑体" panose="02010609060101010101" pitchFamily="49" charset="-122"/>
                <a:ea typeface="黑体" panose="02010609060101010101" pitchFamily="49" charset="-122"/>
                <a:sym typeface="Calibri" panose="020F0502020204030204" pitchFamily="34" charset="0"/>
              </a:rPr>
              <a:t>原理</a:t>
            </a:r>
          </a:p>
          <a:p>
            <a:endParaRPr lang="zh-CN" altLang="en-US" sz="3000" dirty="0">
              <a:solidFill>
                <a:srgbClr val="31B5D6"/>
              </a:solidFill>
              <a:latin typeface="黑体" panose="02010609060101010101" pitchFamily="49" charset="-122"/>
              <a:ea typeface="黑体" panose="02010609060101010101" pitchFamily="49" charset="-122"/>
              <a:sym typeface="Calibri" panose="020F0502020204030204" pitchFamily="34" charset="0"/>
            </a:endParaRPr>
          </a:p>
        </p:txBody>
      </p:sp>
      <p:sp>
        <p:nvSpPr>
          <p:cNvPr id="22" name="直接连接符 13"/>
          <p:cNvSpPr>
            <a:spLocks noChangeShapeType="1"/>
          </p:cNvSpPr>
          <p:nvPr/>
        </p:nvSpPr>
        <p:spPr bwMode="auto">
          <a:xfrm>
            <a:off x="506413" y="1552575"/>
            <a:ext cx="623535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sz="1350">
              <a:latin typeface="Arial" panose="020B0604020202020204" pitchFamily="34" charset="0"/>
            </a:endParaRPr>
          </a:p>
        </p:txBody>
      </p:sp>
      <p:graphicFrame>
        <p:nvGraphicFramePr>
          <p:cNvPr id="2" name="对象 -2147482450"/>
          <p:cNvGraphicFramePr/>
          <p:nvPr/>
        </p:nvGraphicFramePr>
        <p:xfrm>
          <a:off x="506254" y="2463166"/>
          <a:ext cx="3905250" cy="2282666"/>
        </p:xfrm>
        <a:graphic>
          <a:graphicData uri="http://schemas.openxmlformats.org/presentationml/2006/ole">
            <mc:AlternateContent xmlns:mc="http://schemas.openxmlformats.org/markup-compatibility/2006">
              <mc:Choice xmlns:v="urn:schemas-microsoft-com:vml" Requires="v">
                <p:oleObj spid="_x0000_s3119" r:id="rId3" imgW="6070600" imgH="2641600" progId="Visio.Drawing.11">
                  <p:embed/>
                </p:oleObj>
              </mc:Choice>
              <mc:Fallback>
                <p:oleObj r:id="rId3" imgW="6070600" imgH="2641600" progId="Visio.Drawing.11">
                  <p:embed/>
                  <p:pic>
                    <p:nvPicPr>
                      <p:cNvPr id="0" name="图片 3075"/>
                      <p:cNvPicPr/>
                      <p:nvPr/>
                    </p:nvPicPr>
                    <p:blipFill>
                      <a:blip r:embed="rId4"/>
                      <a:stretch>
                        <a:fillRect/>
                      </a:stretch>
                    </p:blipFill>
                    <p:spPr>
                      <a:xfrm>
                        <a:off x="506254" y="2463166"/>
                        <a:ext cx="3905250" cy="2282666"/>
                      </a:xfrm>
                      <a:prstGeom prst="rect">
                        <a:avLst/>
                      </a:prstGeom>
                      <a:noFill/>
                      <a:ln w="38100">
                        <a:noFill/>
                        <a:miter/>
                      </a:ln>
                    </p:spPr>
                  </p:pic>
                </p:oleObj>
              </mc:Fallback>
            </mc:AlternateContent>
          </a:graphicData>
        </a:graphic>
      </p:graphicFrame>
      <p:sp>
        <p:nvSpPr>
          <p:cNvPr id="199" name="矩形 198"/>
          <p:cNvSpPr/>
          <p:nvPr/>
        </p:nvSpPr>
        <p:spPr bwMode="auto">
          <a:xfrm>
            <a:off x="4696483" y="2462933"/>
            <a:ext cx="162000" cy="1620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5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297329" y="1834515"/>
            <a:ext cx="3200876" cy="323165"/>
          </a:xfrm>
          <a:prstGeom prst="rect">
            <a:avLst/>
          </a:prstGeom>
          <a:noFill/>
        </p:spPr>
        <p:txBody>
          <a:bodyPr wrap="square" rtlCol="0">
            <a:spAutoFit/>
          </a:bodyPr>
          <a:lstStyle/>
          <a:p>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网络信息内容过滤系统常见特点</a:t>
            </a:r>
            <a:endPar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4695054" y="3050149"/>
            <a:ext cx="162000" cy="1620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5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bwMode="auto">
          <a:xfrm>
            <a:off x="4695035" y="3560166"/>
            <a:ext cx="162000" cy="1620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5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4695054" y="3992720"/>
            <a:ext cx="162000" cy="1620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5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4695054" y="4644230"/>
            <a:ext cx="162000" cy="1620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5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4695054" y="5307170"/>
            <a:ext cx="162000" cy="1620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50" dirty="0">
              <a:solidFill>
                <a:schemeClr val="bg1"/>
              </a:solidFill>
              <a:latin typeface="微软雅黑" panose="020B0503020204020204" pitchFamily="34" charset="-122"/>
              <a:ea typeface="微软雅黑" panose="020B0503020204020204" pitchFamily="34" charset="-122"/>
            </a:endParaRPr>
          </a:p>
        </p:txBody>
      </p:sp>
      <p:sp>
        <p:nvSpPr>
          <p:cNvPr id="200" name="文本框 12"/>
          <p:cNvSpPr txBox="1"/>
          <p:nvPr/>
        </p:nvSpPr>
        <p:spPr>
          <a:xfrm>
            <a:off x="4858227" y="2314099"/>
            <a:ext cx="4080986" cy="643061"/>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500" dirty="0"/>
              <a:t>过滤系统是为</a:t>
            </a:r>
            <a:r>
              <a:rPr lang="zh-CN" altLang="en-US" sz="1500" dirty="0">
                <a:solidFill>
                  <a:srgbClr val="FF0000"/>
                </a:solidFill>
              </a:rPr>
              <a:t>无结构化和半结构化的数据</a:t>
            </a:r>
            <a:r>
              <a:rPr lang="zh-CN" altLang="en-US" sz="1500" dirty="0"/>
              <a:t>而设计的信息系统</a:t>
            </a:r>
          </a:p>
        </p:txBody>
      </p:sp>
      <p:sp>
        <p:nvSpPr>
          <p:cNvPr id="13" name="文本框 12"/>
          <p:cNvSpPr txBox="1"/>
          <p:nvPr/>
        </p:nvSpPr>
        <p:spPr>
          <a:xfrm>
            <a:off x="4857750" y="2954179"/>
            <a:ext cx="4081463" cy="354521"/>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500" dirty="0"/>
              <a:t>信息过滤系统主要用来处理</a:t>
            </a:r>
            <a:r>
              <a:rPr lang="zh-CN" altLang="en-US" sz="1500" dirty="0">
                <a:solidFill>
                  <a:srgbClr val="FF0000"/>
                </a:solidFill>
              </a:rPr>
              <a:t>大量的动态的信息</a:t>
            </a:r>
          </a:p>
        </p:txBody>
      </p:sp>
      <p:sp>
        <p:nvSpPr>
          <p:cNvPr id="14" name="文本框 13"/>
          <p:cNvSpPr txBox="1"/>
          <p:nvPr/>
        </p:nvSpPr>
        <p:spPr>
          <a:xfrm>
            <a:off x="4857035" y="3448863"/>
            <a:ext cx="4081463" cy="354521"/>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500" dirty="0"/>
              <a:t>过滤系统包含</a:t>
            </a:r>
            <a:r>
              <a:rPr lang="zh-CN" altLang="en-US" sz="1500" dirty="0">
                <a:solidFill>
                  <a:srgbClr val="FF0000"/>
                </a:solidFill>
              </a:rPr>
              <a:t>大量的数据</a:t>
            </a:r>
          </a:p>
        </p:txBody>
      </p:sp>
      <p:sp>
        <p:nvSpPr>
          <p:cNvPr id="15" name="文本框 14"/>
          <p:cNvSpPr txBox="1"/>
          <p:nvPr/>
        </p:nvSpPr>
        <p:spPr>
          <a:xfrm>
            <a:off x="4857274" y="3866271"/>
            <a:ext cx="4081463" cy="643061"/>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500" dirty="0"/>
              <a:t>典型的过滤系统应用包含输入的数据流或是远程数据源的</a:t>
            </a:r>
            <a:r>
              <a:rPr lang="zh-CN" altLang="en-US" sz="1500" dirty="0">
                <a:solidFill>
                  <a:srgbClr val="FF0000"/>
                </a:solidFill>
              </a:rPr>
              <a:t>在线广播</a:t>
            </a:r>
            <a:r>
              <a:rPr lang="zh-CN" altLang="en-US" sz="1500" dirty="0"/>
              <a:t>(比如新闻组、Email)</a:t>
            </a:r>
          </a:p>
        </p:txBody>
      </p:sp>
      <p:sp>
        <p:nvSpPr>
          <p:cNvPr id="17" name="文本框 16"/>
          <p:cNvSpPr txBox="1"/>
          <p:nvPr/>
        </p:nvSpPr>
        <p:spPr>
          <a:xfrm>
            <a:off x="4857751" y="4517781"/>
            <a:ext cx="4080986" cy="643061"/>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500" dirty="0"/>
              <a:t>过滤是基于对个体或群组的信息偏好的描述，也称为用户趣向，</a:t>
            </a:r>
            <a:r>
              <a:rPr lang="zh-CN" altLang="en-US" sz="1500" dirty="0">
                <a:solidFill>
                  <a:srgbClr val="FF0000"/>
                </a:solidFill>
              </a:rPr>
              <a:t>用户需求描述困难</a:t>
            </a:r>
          </a:p>
        </p:txBody>
      </p:sp>
      <p:sp>
        <p:nvSpPr>
          <p:cNvPr id="18" name="文本框 17"/>
          <p:cNvSpPr txBox="1"/>
          <p:nvPr/>
        </p:nvSpPr>
        <p:spPr>
          <a:xfrm>
            <a:off x="4857274" y="5157861"/>
            <a:ext cx="4081463" cy="643061"/>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500" dirty="0"/>
              <a:t>过滤是从动态的数据流中收集或去掉某些文本信息</a:t>
            </a:r>
          </a:p>
        </p:txBody>
      </p:sp>
      <p:sp>
        <p:nvSpPr>
          <p:cNvPr id="9" name="灯片编号占位符 8"/>
          <p:cNvSpPr>
            <a:spLocks noGrp="1"/>
          </p:cNvSpPr>
          <p:nvPr>
            <p:ph type="sldNum" sz="quarter" idx="12"/>
          </p:nvPr>
        </p:nvSpPr>
        <p:spPr/>
        <p:txBody>
          <a:bodyPr/>
          <a:lstStyle/>
          <a:p>
            <a:pPr>
              <a:defRPr/>
            </a:pPr>
            <a:fld id="{B8A2BE66-3A1D-4F69-92F9-8180C3DFAFD8}" type="slidenum">
              <a:rPr lang="zh-CN" altLang="zh-CN" smtClean="0"/>
              <a:t>9</a:t>
            </a:fld>
            <a:endParaRPr lang="zh-CN" altLang="zh-CN"/>
          </a:p>
        </p:txBody>
      </p:sp>
    </p:spTree>
  </p:cSld>
  <p:clrMapOvr>
    <a:masterClrMapping/>
  </p:clrMapOvr>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3060</TotalTime>
  <Words>3579</Words>
  <Application>Microsoft Office PowerPoint</Application>
  <PresentationFormat>全屏显示(4:3)</PresentationFormat>
  <Paragraphs>429</Paragraphs>
  <Slides>49</Slides>
  <Notes>7</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49</vt:i4>
      </vt:variant>
    </vt:vector>
  </HeadingPairs>
  <TitlesOfParts>
    <vt:vector size="62" baseType="lpstr">
      <vt:lpstr>Times New Roman</vt:lpstr>
      <vt:lpstr>黑体</vt:lpstr>
      <vt:lpstr>Calibri Light</vt:lpstr>
      <vt:lpstr>Wingdings</vt:lpstr>
      <vt:lpstr>Calibri</vt:lpstr>
      <vt:lpstr>楷体</vt:lpstr>
      <vt:lpstr>微软雅黑</vt:lpstr>
      <vt:lpstr>Tahoma</vt:lpstr>
      <vt:lpstr>方正粗宋简体</vt:lpstr>
      <vt:lpstr>Arial</vt:lpstr>
      <vt:lpstr>默认设计模板</vt:lpstr>
      <vt:lpstr>1_默认设计模板</vt:lpstr>
      <vt:lpstr>Visio.Drawing.11</vt:lpstr>
      <vt:lpstr>PowerPoint 演示文稿</vt:lpstr>
      <vt:lpstr>PowerPoint 演示文稿</vt:lpstr>
      <vt:lpstr>PowerPoint 演示文稿</vt:lpstr>
      <vt:lpstr>PowerPoint 演示文稿</vt:lpstr>
      <vt:lpstr>PowerPoint 演示文稿</vt:lpstr>
      <vt:lpstr>PowerPoint 演示文稿</vt:lpstr>
      <vt:lpstr>与其它概念的区别</vt:lpstr>
      <vt:lpstr>与其它概念的区别</vt:lpstr>
      <vt:lpstr>PowerPoint 演示文稿</vt:lpstr>
      <vt:lpstr>PowerPoint 演示文稿</vt:lpstr>
      <vt:lpstr>PowerPoint 演示文稿</vt:lpstr>
      <vt:lpstr>根据过滤系统的结构分类</vt:lpstr>
      <vt:lpstr>PowerPoint 演示文稿</vt:lpstr>
      <vt:lpstr>根据操作的主动性分类</vt:lpstr>
      <vt:lpstr>根据信息过滤的目的分类</vt:lpstr>
      <vt:lpstr>根据过滤模板所在的位置分类</vt:lpstr>
      <vt:lpstr>按照从用户获取信息的方法分类</vt:lpstr>
      <vt:lpstr>内容阻塞</vt:lpstr>
      <vt:lpstr>PowerPoint 演示文稿</vt:lpstr>
      <vt:lpstr>PowerPoint 演示文稿</vt:lpstr>
      <vt:lpstr>PowerPoint 演示文稿</vt:lpstr>
      <vt:lpstr>PowerPoint 演示文稿</vt:lpstr>
      <vt:lpstr>PowerPoint 演示文稿</vt:lpstr>
      <vt:lpstr>PowerPoint 演示文稿</vt:lpstr>
      <vt:lpstr>内容分级审查</vt:lpstr>
      <vt:lpstr>内容安全分级审查的模型</vt:lpstr>
      <vt:lpstr>内容的分级</vt:lpstr>
      <vt:lpstr>内容的分级</vt:lpstr>
      <vt:lpstr>内容的分级</vt:lpstr>
      <vt:lpstr>内容的分级</vt:lpstr>
      <vt:lpstr>内容的分级</vt:lpstr>
      <vt:lpstr>生成并嵌入标签</vt:lpstr>
      <vt:lpstr>生成并嵌入标签</vt:lpstr>
      <vt:lpstr>生成并嵌入标签</vt:lpstr>
      <vt:lpstr>生成并嵌入标签</vt:lpstr>
      <vt:lpstr>生成并嵌入标签</vt:lpstr>
      <vt:lpstr>生成并嵌入标签</vt:lpstr>
      <vt:lpstr>对识别的标签实施审核</vt:lpstr>
      <vt:lpstr>对识别的标签实施审核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zhao</dc:creator>
  <cp:lastModifiedBy>CAO</cp:lastModifiedBy>
  <cp:revision>260</cp:revision>
  <dcterms:created xsi:type="dcterms:W3CDTF">2014-04-19T11:56:00Z</dcterms:created>
  <dcterms:modified xsi:type="dcterms:W3CDTF">2023-05-14T13:41:48Z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