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0" r:id="rId2"/>
    <p:sldMasterId id="2147483677" r:id="rId3"/>
  </p:sldMasterIdLst>
  <p:notesMasterIdLst>
    <p:notesMasterId r:id="rId74"/>
  </p:notesMasterIdLst>
  <p:handoutMasterIdLst>
    <p:handoutMasterId r:id="rId75"/>
  </p:handoutMasterIdLst>
  <p:sldIdLst>
    <p:sldId id="3492" r:id="rId4"/>
    <p:sldId id="3493" r:id="rId5"/>
    <p:sldId id="3532" r:id="rId6"/>
    <p:sldId id="3496" r:id="rId7"/>
    <p:sldId id="3497" r:id="rId8"/>
    <p:sldId id="3498" r:id="rId9"/>
    <p:sldId id="3499" r:id="rId10"/>
    <p:sldId id="3500" r:id="rId11"/>
    <p:sldId id="3432" r:id="rId12"/>
    <p:sldId id="3533" r:id="rId13"/>
    <p:sldId id="3433" r:id="rId14"/>
    <p:sldId id="3434" r:id="rId15"/>
    <p:sldId id="3435" r:id="rId16"/>
    <p:sldId id="3436" r:id="rId17"/>
    <p:sldId id="3437" r:id="rId18"/>
    <p:sldId id="3438" r:id="rId19"/>
    <p:sldId id="3439" r:id="rId20"/>
    <p:sldId id="3448" r:id="rId21"/>
    <p:sldId id="3449" r:id="rId22"/>
    <p:sldId id="3450" r:id="rId23"/>
    <p:sldId id="3452" r:id="rId24"/>
    <p:sldId id="3440" r:id="rId25"/>
    <p:sldId id="3441" r:id="rId26"/>
    <p:sldId id="3442" r:id="rId27"/>
    <p:sldId id="3443" r:id="rId28"/>
    <p:sldId id="3444" r:id="rId29"/>
    <p:sldId id="3445" r:id="rId30"/>
    <p:sldId id="3446" r:id="rId31"/>
    <p:sldId id="3447" r:id="rId32"/>
    <p:sldId id="3458" r:id="rId33"/>
    <p:sldId id="3459" r:id="rId34"/>
    <p:sldId id="3470" r:id="rId35"/>
    <p:sldId id="3534" r:id="rId36"/>
    <p:sldId id="3504" r:id="rId37"/>
    <p:sldId id="3505" r:id="rId38"/>
    <p:sldId id="3506" r:id="rId39"/>
    <p:sldId id="3507" r:id="rId40"/>
    <p:sldId id="3518" r:id="rId41"/>
    <p:sldId id="3512" r:id="rId42"/>
    <p:sldId id="3513" r:id="rId43"/>
    <p:sldId id="3514" r:id="rId44"/>
    <p:sldId id="3516" r:id="rId45"/>
    <p:sldId id="3519" r:id="rId46"/>
    <p:sldId id="3520" r:id="rId47"/>
    <p:sldId id="3521" r:id="rId48"/>
    <p:sldId id="3522" r:id="rId49"/>
    <p:sldId id="3523" r:id="rId50"/>
    <p:sldId id="3524" r:id="rId51"/>
    <p:sldId id="3525" r:id="rId52"/>
    <p:sldId id="3535" r:id="rId53"/>
    <p:sldId id="3480" r:id="rId54"/>
    <p:sldId id="3501" r:id="rId55"/>
    <p:sldId id="3481" r:id="rId56"/>
    <p:sldId id="3482" r:id="rId57"/>
    <p:sldId id="3483" r:id="rId58"/>
    <p:sldId id="3484" r:id="rId59"/>
    <p:sldId id="3485" r:id="rId60"/>
    <p:sldId id="3502" r:id="rId61"/>
    <p:sldId id="3503" r:id="rId62"/>
    <p:sldId id="3486" r:id="rId63"/>
    <p:sldId id="3487" r:id="rId64"/>
    <p:sldId id="3488" r:id="rId65"/>
    <p:sldId id="3489" r:id="rId66"/>
    <p:sldId id="3536" r:id="rId67"/>
    <p:sldId id="3531" r:id="rId68"/>
    <p:sldId id="3526" r:id="rId69"/>
    <p:sldId id="3539" r:id="rId70"/>
    <p:sldId id="3527" r:id="rId71"/>
    <p:sldId id="3528" r:id="rId72"/>
    <p:sldId id="3538" r:id="rId73"/>
  </p:sldIdLst>
  <p:sldSz cx="9644063"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orient="horz" pos="4228" userDrawn="1">
          <p15:clr>
            <a:srgbClr val="A4A3A4"/>
          </p15:clr>
        </p15:guide>
        <p15:guide id="3" pos="3038" userDrawn="1">
          <p15:clr>
            <a:srgbClr val="A4A3A4"/>
          </p15:clr>
        </p15:guide>
        <p15:guide id="4" pos="418" userDrawn="1">
          <p15:clr>
            <a:srgbClr val="A4A3A4"/>
          </p15:clr>
        </p15:guide>
        <p15:guide id="5" pos="5691" userDrawn="1">
          <p15:clr>
            <a:srgbClr val="A4A3A4"/>
          </p15:clr>
        </p15:guide>
        <p15:guide id="6" pos="282" userDrawn="1">
          <p15:clr>
            <a:srgbClr val="A4A3A4"/>
          </p15:clr>
        </p15:guide>
        <p15:guide id="7" pos="10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B689"/>
    <a:srgbClr val="0070C0"/>
    <a:srgbClr val="09B0DE"/>
    <a:srgbClr val="FFFFFF"/>
    <a:srgbClr val="6669D2"/>
    <a:srgbClr val="863C36"/>
    <a:srgbClr val="79B50F"/>
    <a:srgbClr val="33BE9B"/>
    <a:srgbClr val="33FCC4"/>
    <a:srgbClr val="42D2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3498" autoAdjust="0"/>
  </p:normalViewPr>
  <p:slideViewPr>
    <p:cSldViewPr>
      <p:cViewPr varScale="1">
        <p:scale>
          <a:sx n="88" d="100"/>
          <a:sy n="88" d="100"/>
        </p:scale>
        <p:origin x="1072" y="64"/>
      </p:cViewPr>
      <p:guideLst>
        <p:guide orient="horz" pos="328"/>
        <p:guide orient="horz" pos="4228"/>
        <p:guide pos="3038"/>
        <p:guide pos="418"/>
        <p:guide pos="5691"/>
        <p:guide pos="282"/>
        <p:guide pos="1013"/>
      </p:guideLst>
    </p:cSldViewPr>
  </p:slideViewPr>
  <p:outlineViewPr>
    <p:cViewPr>
      <p:scale>
        <a:sx n="100" d="100"/>
        <a:sy n="100" d="100"/>
      </p:scale>
      <p:origin x="0" y="-14412"/>
    </p:cViewPr>
  </p:outlineViewPr>
  <p:notesTextViewPr>
    <p:cViewPr>
      <p:scale>
        <a:sx n="1" d="1"/>
        <a:sy n="1" d="1"/>
      </p:scale>
      <p:origin x="0" y="0"/>
    </p:cViewPr>
  </p:notesTextViewPr>
  <p:sorterViewPr>
    <p:cViewPr>
      <p:scale>
        <a:sx n="75" d="100"/>
        <a:sy n="75" d="100"/>
      </p:scale>
      <p:origin x="0" y="0"/>
    </p:cViewPr>
  </p:sorterViewPr>
  <p:notesViewPr>
    <p:cSldViewPr>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2023/5/17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p14="http://schemas.microsoft.com/office/powerpoint/2010/main" val="4217696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2023/5/17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8692015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t>1</a:t>
            </a:fld>
            <a:endParaRPr lang="zh-CN" altLang="en-US"/>
          </a:p>
        </p:txBody>
      </p:sp>
    </p:spTree>
    <p:extLst>
      <p:ext uri="{BB962C8B-B14F-4D97-AF65-F5344CB8AC3E}">
        <p14:creationId xmlns:p14="http://schemas.microsoft.com/office/powerpoint/2010/main" val="1716355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18</a:t>
            </a:fld>
            <a:endParaRPr lang="en-US" altLang="zh-CN"/>
          </a:p>
        </p:txBody>
      </p:sp>
      <p:sp>
        <p:nvSpPr>
          <p:cNvPr id="288771" name="Rectangle 2"/>
          <p:cNvSpPr>
            <a:spLocks noGrp="1" noRot="1" noChangeAspect="1" noChangeArrowheads="1" noTextEdit="1"/>
          </p:cNvSpPr>
          <p:nvPr>
            <p:ph type="sldImg"/>
          </p:nvPr>
        </p:nvSpPr>
        <p:spPr>
          <a:xfrm>
            <a:off x="1143000" y="685800"/>
            <a:ext cx="4572000" cy="3429000"/>
          </a:xfrm>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ea typeface="宋体" charset="-122"/>
              </a:rPr>
              <a:t>测试</a:t>
            </a:r>
            <a:r>
              <a:rPr lang="en-US" altLang="zh-CN" dirty="0">
                <a:ea typeface="宋体" charset="-122"/>
              </a:rPr>
              <a:t>2</a:t>
            </a:r>
            <a:r>
              <a:rPr lang="zh-CN" altLang="en-US" dirty="0">
                <a:ea typeface="宋体" charset="-122"/>
              </a:rPr>
              <a:t>个属性的决策树</a:t>
            </a:r>
            <a:endParaRPr lang="zh-CN" altLang="zh-CN" dirty="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19</a:t>
            </a:fld>
            <a:endParaRPr lang="en-US" altLang="zh-CN"/>
          </a:p>
        </p:txBody>
      </p:sp>
      <p:sp>
        <p:nvSpPr>
          <p:cNvPr id="288771" name="Rectangle 2"/>
          <p:cNvSpPr>
            <a:spLocks noGrp="1" noRot="1" noChangeAspect="1" noChangeArrowheads="1" noTextEdit="1"/>
          </p:cNvSpPr>
          <p:nvPr>
            <p:ph type="sldImg"/>
          </p:nvPr>
        </p:nvSpPr>
        <p:spPr>
          <a:xfrm>
            <a:off x="1143000" y="685800"/>
            <a:ext cx="4572000" cy="3429000"/>
          </a:xfrm>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20</a:t>
            </a:fld>
            <a:endParaRPr lang="en-US" altLang="zh-CN"/>
          </a:p>
        </p:txBody>
      </p:sp>
      <p:sp>
        <p:nvSpPr>
          <p:cNvPr id="288771" name="Rectangle 2"/>
          <p:cNvSpPr>
            <a:spLocks noGrp="1" noRot="1" noChangeAspect="1" noChangeArrowheads="1" noTextEdit="1"/>
          </p:cNvSpPr>
          <p:nvPr>
            <p:ph type="sldImg"/>
          </p:nvPr>
        </p:nvSpPr>
        <p:spPr>
          <a:xfrm>
            <a:off x="1143000" y="685800"/>
            <a:ext cx="4572000" cy="3429000"/>
          </a:xfrm>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ea typeface="宋体" charset="-122"/>
              </a:rPr>
              <a:t>测试</a:t>
            </a:r>
            <a:r>
              <a:rPr lang="en-US" altLang="zh-CN" dirty="0">
                <a:ea typeface="宋体" charset="-122"/>
              </a:rPr>
              <a:t>3</a:t>
            </a:r>
            <a:r>
              <a:rPr lang="zh-CN" altLang="en-US">
                <a:ea typeface="宋体" charset="-122"/>
              </a:rPr>
              <a:t>个属性的决策树</a:t>
            </a:r>
            <a:endParaRPr lang="zh-CN" altLang="zh-CN" dirty="0">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21</a:t>
            </a:fld>
            <a:endParaRPr lang="en-US" altLang="zh-CN"/>
          </a:p>
        </p:txBody>
      </p:sp>
      <p:sp>
        <p:nvSpPr>
          <p:cNvPr id="288771" name="Rectangle 2"/>
          <p:cNvSpPr>
            <a:spLocks noGrp="1" noRot="1" noChangeAspect="1" noChangeArrowheads="1" noTextEdit="1"/>
          </p:cNvSpPr>
          <p:nvPr>
            <p:ph type="sldImg"/>
          </p:nvPr>
        </p:nvSpPr>
        <p:spPr>
          <a:xfrm>
            <a:off x="1143000" y="685800"/>
            <a:ext cx="4572000" cy="3429000"/>
          </a:xfrm>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ea typeface="宋体" charset="-122"/>
              </a:rPr>
              <a:t>信息熵：</a:t>
            </a:r>
            <a:r>
              <a:rPr kumimoji="0" lang="zh-CN" altLang="en-US" b="0" i="0" u="none" strike="noStrike" kern="0" cap="none" spc="0" normalizeH="0" baseline="0" noProof="0" dirty="0">
                <a:ln>
                  <a:noFill/>
                </a:ln>
                <a:solidFill>
                  <a:srgbClr val="0000FF"/>
                </a:solidFill>
                <a:effectLst/>
                <a:uLnTx/>
                <a:uFillTx/>
                <a:latin typeface="微软雅黑" pitchFamily="34" charset="-122"/>
                <a:ea typeface="微软雅黑" pitchFamily="34" charset="-122"/>
              </a:rPr>
              <a:t>香农以</a:t>
            </a:r>
            <a:r>
              <a:rPr kumimoji="0" lang="en-US" altLang="zh-CN" b="0" i="0" u="none" strike="noStrike" kern="0" cap="none" spc="0" normalizeH="0" baseline="0" noProof="0" dirty="0">
                <a:ln>
                  <a:noFill/>
                </a:ln>
                <a:solidFill>
                  <a:srgbClr val="0000FF"/>
                </a:solidFill>
                <a:effectLst/>
                <a:uLnTx/>
                <a:uFillTx/>
                <a:latin typeface="微软雅黑" pitchFamily="34" charset="-122"/>
                <a:ea typeface="微软雅黑" pitchFamily="34" charset="-122"/>
              </a:rPr>
              <a:t>2</a:t>
            </a:r>
            <a:r>
              <a:rPr kumimoji="0" lang="zh-CN" altLang="en-US" b="0" i="0" u="none" strike="noStrike" kern="0" cap="none" spc="0" normalizeH="0" baseline="0" noProof="0">
                <a:ln>
                  <a:noFill/>
                </a:ln>
                <a:solidFill>
                  <a:srgbClr val="0000FF"/>
                </a:solidFill>
                <a:effectLst/>
                <a:uLnTx/>
                <a:uFillTx/>
                <a:latin typeface="微软雅黑" pitchFamily="34" charset="-122"/>
                <a:ea typeface="微软雅黑" pitchFamily="34" charset="-122"/>
              </a:rPr>
              <a:t>为底。</a:t>
            </a:r>
            <a:r>
              <a:rPr lang="zh-CN" altLang="en-US">
                <a:ea typeface="宋体" charset="-122"/>
              </a:rPr>
              <a:t>全高</a:t>
            </a:r>
            <a:r>
              <a:rPr lang="zh-CN" altLang="en-US" dirty="0">
                <a:ea typeface="宋体" charset="-122"/>
              </a:rPr>
              <a:t>、全矮为</a:t>
            </a:r>
            <a:r>
              <a:rPr lang="en-US" altLang="zh-CN" dirty="0">
                <a:ea typeface="宋体" charset="-122"/>
              </a:rPr>
              <a:t>0,4</a:t>
            </a:r>
            <a:r>
              <a:rPr lang="zh-CN" altLang="en-US" dirty="0">
                <a:ea typeface="宋体" charset="-122"/>
              </a:rPr>
              <a:t>高</a:t>
            </a:r>
            <a:r>
              <a:rPr lang="en-US" altLang="zh-CN" dirty="0">
                <a:ea typeface="宋体" charset="-122"/>
              </a:rPr>
              <a:t>4</a:t>
            </a:r>
            <a:r>
              <a:rPr lang="zh-CN" altLang="en-US" dirty="0">
                <a:ea typeface="宋体" charset="-122"/>
              </a:rPr>
              <a:t>矮为</a:t>
            </a:r>
            <a:r>
              <a:rPr lang="en-US" altLang="zh-CN" dirty="0">
                <a:ea typeface="宋体" charset="-122"/>
              </a:rPr>
              <a:t>1</a:t>
            </a:r>
            <a:endParaRPr lang="zh-CN" altLang="zh-CN" dirty="0">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22</a:t>
            </a:fld>
            <a:endParaRPr lang="en-US" altLang="zh-CN"/>
          </a:p>
        </p:txBody>
      </p:sp>
      <p:sp>
        <p:nvSpPr>
          <p:cNvPr id="288771" name="Rectangle 2"/>
          <p:cNvSpPr>
            <a:spLocks noGrp="1" noRot="1" noChangeAspect="1" noChangeArrowheads="1" noTextEdit="1"/>
          </p:cNvSpPr>
          <p:nvPr>
            <p:ph type="sldImg"/>
          </p:nvPr>
        </p:nvSpPr>
        <p:spPr>
          <a:xfrm>
            <a:off x="1143000" y="685800"/>
            <a:ext cx="4572000" cy="3429000"/>
          </a:xfrm>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23</a:t>
            </a:fld>
            <a:endParaRPr lang="en-US" altLang="zh-CN"/>
          </a:p>
        </p:txBody>
      </p:sp>
      <p:sp>
        <p:nvSpPr>
          <p:cNvPr id="288771" name="Rectangle 2"/>
          <p:cNvSpPr>
            <a:spLocks noGrp="1" noRot="1" noChangeAspect="1" noChangeArrowheads="1" noTextEdit="1"/>
          </p:cNvSpPr>
          <p:nvPr>
            <p:ph type="sldImg"/>
          </p:nvPr>
        </p:nvSpPr>
        <p:spPr>
          <a:xfrm>
            <a:off x="1143000" y="685800"/>
            <a:ext cx="4572000" cy="3429000"/>
          </a:xfrm>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24</a:t>
            </a:fld>
            <a:endParaRPr lang="en-US" altLang="zh-CN"/>
          </a:p>
        </p:txBody>
      </p:sp>
      <p:sp>
        <p:nvSpPr>
          <p:cNvPr id="288771" name="Rectangle 2"/>
          <p:cNvSpPr>
            <a:spLocks noGrp="1" noRot="1" noChangeAspect="1" noChangeArrowheads="1" noTextEdit="1"/>
          </p:cNvSpPr>
          <p:nvPr>
            <p:ph type="sldImg"/>
          </p:nvPr>
        </p:nvSpPr>
        <p:spPr>
          <a:xfrm>
            <a:off x="1143000" y="685800"/>
            <a:ext cx="4572000" cy="3429000"/>
          </a:xfrm>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25</a:t>
            </a:fld>
            <a:endParaRPr lang="en-US" altLang="zh-CN"/>
          </a:p>
        </p:txBody>
      </p:sp>
      <p:sp>
        <p:nvSpPr>
          <p:cNvPr id="288771" name="Rectangle 2"/>
          <p:cNvSpPr>
            <a:spLocks noGrp="1" noRot="1" noChangeAspect="1" noChangeArrowheads="1" noTextEdit="1"/>
          </p:cNvSpPr>
          <p:nvPr>
            <p:ph type="sldImg"/>
          </p:nvPr>
        </p:nvSpPr>
        <p:spPr>
          <a:xfrm>
            <a:off x="1143000" y="685800"/>
            <a:ext cx="4572000" cy="3429000"/>
          </a:xfrm>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26</a:t>
            </a:fld>
            <a:endParaRPr lang="en-US" altLang="zh-CN"/>
          </a:p>
        </p:txBody>
      </p:sp>
      <p:sp>
        <p:nvSpPr>
          <p:cNvPr id="288771" name="Rectangle 2"/>
          <p:cNvSpPr>
            <a:spLocks noGrp="1" noRot="1" noChangeAspect="1" noChangeArrowheads="1" noTextEdit="1"/>
          </p:cNvSpPr>
          <p:nvPr>
            <p:ph type="sldImg"/>
          </p:nvPr>
        </p:nvSpPr>
        <p:spPr>
          <a:xfrm>
            <a:off x="1143000" y="685800"/>
            <a:ext cx="4572000" cy="3429000"/>
          </a:xfrm>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27</a:t>
            </a:fld>
            <a:endParaRPr lang="en-US" altLang="zh-CN"/>
          </a:p>
        </p:txBody>
      </p:sp>
      <p:sp>
        <p:nvSpPr>
          <p:cNvPr id="288771" name="Rectangle 2"/>
          <p:cNvSpPr>
            <a:spLocks noGrp="1" noRot="1" noChangeAspect="1" noChangeArrowheads="1" noTextEdit="1"/>
          </p:cNvSpPr>
          <p:nvPr>
            <p:ph type="sldImg"/>
          </p:nvPr>
        </p:nvSpPr>
        <p:spPr>
          <a:xfrm>
            <a:off x="1143000" y="685800"/>
            <a:ext cx="4572000" cy="3429000"/>
          </a:xfrm>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9</a:t>
            </a:fld>
            <a:endParaRPr lang="en-US" altLang="zh-CN"/>
          </a:p>
        </p:txBody>
      </p:sp>
      <p:sp>
        <p:nvSpPr>
          <p:cNvPr id="288771" name="Rectangle 2"/>
          <p:cNvSpPr>
            <a:spLocks noGrp="1" noRot="1" noChangeAspect="1" noChangeArrowheads="1" noTextEdit="1"/>
          </p:cNvSpPr>
          <p:nvPr>
            <p:ph type="sldImg"/>
          </p:nvPr>
        </p:nvSpPr>
        <p:spPr>
          <a:xfrm>
            <a:off x="1143000" y="685800"/>
            <a:ext cx="4572000" cy="3429000"/>
          </a:xfrm>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28</a:t>
            </a:fld>
            <a:endParaRPr lang="en-US" altLang="zh-CN"/>
          </a:p>
        </p:txBody>
      </p:sp>
      <p:sp>
        <p:nvSpPr>
          <p:cNvPr id="288771" name="Rectangle 2"/>
          <p:cNvSpPr>
            <a:spLocks noGrp="1" noRot="1" noChangeAspect="1" noChangeArrowheads="1" noTextEdit="1"/>
          </p:cNvSpPr>
          <p:nvPr>
            <p:ph type="sldImg"/>
          </p:nvPr>
        </p:nvSpPr>
        <p:spPr>
          <a:xfrm>
            <a:off x="1143000" y="685800"/>
            <a:ext cx="4572000" cy="3429000"/>
          </a:xfrm>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29</a:t>
            </a:fld>
            <a:endParaRPr lang="en-US" altLang="zh-CN"/>
          </a:p>
        </p:txBody>
      </p:sp>
      <p:sp>
        <p:nvSpPr>
          <p:cNvPr id="288771" name="Rectangle 2"/>
          <p:cNvSpPr>
            <a:spLocks noGrp="1" noRot="1" noChangeAspect="1" noChangeArrowheads="1" noTextEdit="1"/>
          </p:cNvSpPr>
          <p:nvPr>
            <p:ph type="sldImg"/>
          </p:nvPr>
        </p:nvSpPr>
        <p:spPr>
          <a:xfrm>
            <a:off x="1143000" y="685800"/>
            <a:ext cx="4572000" cy="3429000"/>
          </a:xfrm>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30</a:t>
            </a:fld>
            <a:endParaRPr lang="en-US" altLang="zh-CN"/>
          </a:p>
        </p:txBody>
      </p:sp>
      <p:sp>
        <p:nvSpPr>
          <p:cNvPr id="288771" name="Rectangle 2"/>
          <p:cNvSpPr>
            <a:spLocks noGrp="1" noRot="1" noChangeAspect="1" noChangeArrowheads="1" noTextEdit="1"/>
          </p:cNvSpPr>
          <p:nvPr>
            <p:ph type="sldImg"/>
          </p:nvPr>
        </p:nvSpPr>
        <p:spPr>
          <a:xfrm>
            <a:off x="1143000" y="685800"/>
            <a:ext cx="4572000" cy="3429000"/>
          </a:xfrm>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31</a:t>
            </a:fld>
            <a:endParaRPr lang="en-US" altLang="zh-CN"/>
          </a:p>
        </p:txBody>
      </p:sp>
      <p:sp>
        <p:nvSpPr>
          <p:cNvPr id="288771" name="Rectangle 2"/>
          <p:cNvSpPr>
            <a:spLocks noGrp="1" noRot="1" noChangeAspect="1" noChangeArrowheads="1" noTextEdit="1"/>
          </p:cNvSpPr>
          <p:nvPr>
            <p:ph type="sldImg"/>
          </p:nvPr>
        </p:nvSpPr>
        <p:spPr>
          <a:xfrm>
            <a:off x="1143000" y="685800"/>
            <a:ext cx="4572000" cy="3429000"/>
          </a:xfrm>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32</a:t>
            </a:fld>
            <a:endParaRPr lang="en-US" altLang="zh-CN"/>
          </a:p>
        </p:txBody>
      </p:sp>
      <p:sp>
        <p:nvSpPr>
          <p:cNvPr id="288771" name="Rectangle 2"/>
          <p:cNvSpPr>
            <a:spLocks noGrp="1" noRot="1" noChangeAspect="1" noChangeArrowheads="1" noTextEdit="1"/>
          </p:cNvSpPr>
          <p:nvPr>
            <p:ph type="sldImg"/>
          </p:nvPr>
        </p:nvSpPr>
        <p:spPr>
          <a:xfrm>
            <a:off x="1143000" y="685800"/>
            <a:ext cx="4572000" cy="3429000"/>
          </a:xfrm>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ea typeface="宋体"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狗叫的时候入侵的概率大。</a:t>
            </a:r>
            <a:r>
              <a:rPr lang="en-US" altLang="zh-CN" sz="1400" dirty="0"/>
              <a:t>P(A</a:t>
            </a:r>
            <a:r>
              <a:rPr lang="zh-CN" altLang="en-US" sz="1400" dirty="0"/>
              <a:t>，</a:t>
            </a:r>
            <a:r>
              <a:rPr lang="en-US" altLang="zh-CN" sz="1400" dirty="0"/>
              <a:t>B)=P(A|B) P(B)=0.9</a:t>
            </a:r>
            <a:r>
              <a:rPr lang="zh-CN" altLang="en-US" sz="1400" dirty="0"/>
              <a:t>*</a:t>
            </a:r>
            <a:r>
              <a:rPr lang="en-US" altLang="zh-CN" sz="1400" dirty="0"/>
              <a:t>0.00027=0.00024</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38</a:t>
            </a:fld>
            <a:endParaRPr lang="zh-CN" altLang="en-US"/>
          </a:p>
        </p:txBody>
      </p:sp>
    </p:spTree>
    <p:extLst>
      <p:ext uri="{BB962C8B-B14F-4D97-AF65-F5344CB8AC3E}">
        <p14:creationId xmlns:p14="http://schemas.microsoft.com/office/powerpoint/2010/main" val="38681184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51</a:t>
            </a:fld>
            <a:endParaRPr lang="en-US" altLang="zh-CN"/>
          </a:p>
        </p:txBody>
      </p:sp>
      <p:sp>
        <p:nvSpPr>
          <p:cNvPr id="288771" name="Rectangle 2"/>
          <p:cNvSpPr>
            <a:spLocks noGrp="1" noRot="1" noChangeAspect="1" noChangeArrowheads="1" noTextEdit="1"/>
          </p:cNvSpPr>
          <p:nvPr>
            <p:ph type="sldImg"/>
          </p:nvPr>
        </p:nvSpPr>
        <p:spPr>
          <a:xfrm>
            <a:off x="1143000" y="685800"/>
            <a:ext cx="4572000" cy="3429000"/>
          </a:xfrm>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29750803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53</a:t>
            </a:fld>
            <a:endParaRPr lang="en-US" altLang="zh-CN"/>
          </a:p>
        </p:txBody>
      </p:sp>
      <p:sp>
        <p:nvSpPr>
          <p:cNvPr id="288771" name="Rectangle 2"/>
          <p:cNvSpPr>
            <a:spLocks noGrp="1" noRot="1" noChangeAspect="1" noChangeArrowheads="1" noTextEdit="1"/>
          </p:cNvSpPr>
          <p:nvPr>
            <p:ph type="sldImg"/>
          </p:nvPr>
        </p:nvSpPr>
        <p:spPr>
          <a:xfrm>
            <a:off x="1143000" y="685800"/>
            <a:ext cx="4572000" cy="3429000"/>
          </a:xfrm>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ea typeface="宋体" charset="-122"/>
            </a:endParaRPr>
          </a:p>
        </p:txBody>
      </p:sp>
    </p:spTree>
    <p:extLst>
      <p:ext uri="{BB962C8B-B14F-4D97-AF65-F5344CB8AC3E}">
        <p14:creationId xmlns:p14="http://schemas.microsoft.com/office/powerpoint/2010/main" val="12139088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54</a:t>
            </a:fld>
            <a:endParaRPr lang="en-US" altLang="zh-CN"/>
          </a:p>
        </p:txBody>
      </p:sp>
      <p:sp>
        <p:nvSpPr>
          <p:cNvPr id="288771" name="Rectangle 2"/>
          <p:cNvSpPr>
            <a:spLocks noGrp="1" noRot="1" noChangeAspect="1" noChangeArrowheads="1" noTextEdit="1"/>
          </p:cNvSpPr>
          <p:nvPr>
            <p:ph type="sldImg"/>
          </p:nvPr>
        </p:nvSpPr>
        <p:spPr>
          <a:xfrm>
            <a:off x="1143000" y="685800"/>
            <a:ext cx="4572000" cy="3429000"/>
          </a:xfrm>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3113055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55</a:t>
            </a:fld>
            <a:endParaRPr lang="en-US" altLang="zh-CN"/>
          </a:p>
        </p:txBody>
      </p:sp>
      <p:sp>
        <p:nvSpPr>
          <p:cNvPr id="288771" name="Rectangle 2"/>
          <p:cNvSpPr>
            <a:spLocks noGrp="1" noRot="1" noChangeAspect="1" noChangeArrowheads="1" noTextEdit="1"/>
          </p:cNvSpPr>
          <p:nvPr>
            <p:ph type="sldImg"/>
          </p:nvPr>
        </p:nvSpPr>
        <p:spPr>
          <a:xfrm>
            <a:off x="1143000" y="685800"/>
            <a:ext cx="4572000" cy="3429000"/>
          </a:xfrm>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ea typeface="宋体" charset="-122"/>
              </a:rPr>
              <a:t>邀请、不邀请两类。与推荐算法类似</a:t>
            </a:r>
            <a:endParaRPr lang="zh-CN" altLang="zh-CN" dirty="0">
              <a:ea typeface="宋体" charset="-122"/>
            </a:endParaRPr>
          </a:p>
        </p:txBody>
      </p:sp>
    </p:spTree>
    <p:extLst>
      <p:ext uri="{BB962C8B-B14F-4D97-AF65-F5344CB8AC3E}">
        <p14:creationId xmlns:p14="http://schemas.microsoft.com/office/powerpoint/2010/main" val="2903972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11</a:t>
            </a:fld>
            <a:endParaRPr lang="en-US" altLang="zh-CN"/>
          </a:p>
        </p:txBody>
      </p:sp>
      <p:sp>
        <p:nvSpPr>
          <p:cNvPr id="288771" name="Rectangle 2"/>
          <p:cNvSpPr>
            <a:spLocks noGrp="1" noRot="1" noChangeAspect="1" noChangeArrowheads="1" noTextEdit="1"/>
          </p:cNvSpPr>
          <p:nvPr>
            <p:ph type="sldImg"/>
          </p:nvPr>
        </p:nvSpPr>
        <p:spPr>
          <a:xfrm>
            <a:off x="1143000" y="685800"/>
            <a:ext cx="4572000" cy="3429000"/>
          </a:xfrm>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56</a:t>
            </a:fld>
            <a:endParaRPr lang="en-US" altLang="zh-CN"/>
          </a:p>
        </p:txBody>
      </p:sp>
      <p:sp>
        <p:nvSpPr>
          <p:cNvPr id="288771" name="Rectangle 2"/>
          <p:cNvSpPr>
            <a:spLocks noGrp="1" noRot="1" noChangeAspect="1" noChangeArrowheads="1" noTextEdit="1"/>
          </p:cNvSpPr>
          <p:nvPr>
            <p:ph type="sldImg"/>
          </p:nvPr>
        </p:nvSpPr>
        <p:spPr>
          <a:xfrm>
            <a:off x="1143000" y="685800"/>
            <a:ext cx="4572000" cy="3429000"/>
          </a:xfrm>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ea typeface="宋体" charset="-122"/>
              </a:rPr>
              <a:t>按电影名称的序号作为向量元素次序</a:t>
            </a:r>
            <a:endParaRPr lang="zh-CN" altLang="zh-CN" dirty="0">
              <a:ea typeface="宋体" charset="-122"/>
            </a:endParaRPr>
          </a:p>
        </p:txBody>
      </p:sp>
    </p:spTree>
    <p:extLst>
      <p:ext uri="{BB962C8B-B14F-4D97-AF65-F5344CB8AC3E}">
        <p14:creationId xmlns:p14="http://schemas.microsoft.com/office/powerpoint/2010/main" val="11945768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57</a:t>
            </a:fld>
            <a:endParaRPr lang="en-US" altLang="zh-CN"/>
          </a:p>
        </p:txBody>
      </p:sp>
      <p:sp>
        <p:nvSpPr>
          <p:cNvPr id="288771" name="Rectangle 2"/>
          <p:cNvSpPr>
            <a:spLocks noGrp="1" noRot="1" noChangeAspect="1" noChangeArrowheads="1" noTextEdit="1"/>
          </p:cNvSpPr>
          <p:nvPr>
            <p:ph type="sldImg"/>
          </p:nvPr>
        </p:nvSpPr>
        <p:spPr>
          <a:xfrm>
            <a:off x="1143000" y="685800"/>
            <a:ext cx="4572000" cy="3429000"/>
          </a:xfrm>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ea typeface="宋体" charset="-122"/>
            </a:endParaRPr>
          </a:p>
        </p:txBody>
      </p:sp>
    </p:spTree>
    <p:extLst>
      <p:ext uri="{BB962C8B-B14F-4D97-AF65-F5344CB8AC3E}">
        <p14:creationId xmlns:p14="http://schemas.microsoft.com/office/powerpoint/2010/main" val="9338944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58</a:t>
            </a:fld>
            <a:endParaRPr lang="en-US" altLang="zh-CN"/>
          </a:p>
        </p:txBody>
      </p:sp>
      <p:sp>
        <p:nvSpPr>
          <p:cNvPr id="288771" name="Rectangle 2"/>
          <p:cNvSpPr>
            <a:spLocks noGrp="1" noRot="1" noChangeAspect="1" noChangeArrowheads="1" noTextEdit="1"/>
          </p:cNvSpPr>
          <p:nvPr>
            <p:ph type="sldImg"/>
          </p:nvPr>
        </p:nvSpPr>
        <p:spPr>
          <a:xfrm>
            <a:off x="1143000" y="685800"/>
            <a:ext cx="4572000" cy="3429000"/>
          </a:xfrm>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59</a:t>
            </a:fld>
            <a:endParaRPr lang="en-US" altLang="zh-CN"/>
          </a:p>
        </p:txBody>
      </p:sp>
      <p:sp>
        <p:nvSpPr>
          <p:cNvPr id="288771" name="Rectangle 2"/>
          <p:cNvSpPr>
            <a:spLocks noGrp="1" noRot="1" noChangeAspect="1" noChangeArrowheads="1" noTextEdit="1"/>
          </p:cNvSpPr>
          <p:nvPr>
            <p:ph type="sldImg"/>
          </p:nvPr>
        </p:nvSpPr>
        <p:spPr>
          <a:xfrm>
            <a:off x="1143000" y="685800"/>
            <a:ext cx="4572000" cy="3429000"/>
          </a:xfrm>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60</a:t>
            </a:fld>
            <a:endParaRPr lang="en-US" altLang="zh-CN"/>
          </a:p>
        </p:txBody>
      </p:sp>
      <p:sp>
        <p:nvSpPr>
          <p:cNvPr id="288771" name="Rectangle 2"/>
          <p:cNvSpPr>
            <a:spLocks noGrp="1" noRot="1" noChangeAspect="1" noChangeArrowheads="1" noTextEdit="1"/>
          </p:cNvSpPr>
          <p:nvPr>
            <p:ph type="sldImg"/>
          </p:nvPr>
        </p:nvSpPr>
        <p:spPr>
          <a:xfrm>
            <a:off x="1143000" y="685800"/>
            <a:ext cx="4572000" cy="3429000"/>
          </a:xfrm>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ea typeface="宋体" charset="-122"/>
            </a:endParaRPr>
          </a:p>
        </p:txBody>
      </p:sp>
    </p:spTree>
    <p:extLst>
      <p:ext uri="{BB962C8B-B14F-4D97-AF65-F5344CB8AC3E}">
        <p14:creationId xmlns:p14="http://schemas.microsoft.com/office/powerpoint/2010/main" val="34032926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61</a:t>
            </a:fld>
            <a:endParaRPr lang="en-US" altLang="zh-CN"/>
          </a:p>
        </p:txBody>
      </p:sp>
      <p:sp>
        <p:nvSpPr>
          <p:cNvPr id="288771" name="Rectangle 2"/>
          <p:cNvSpPr>
            <a:spLocks noGrp="1" noRot="1" noChangeAspect="1" noChangeArrowheads="1" noTextEdit="1"/>
          </p:cNvSpPr>
          <p:nvPr>
            <p:ph type="sldImg"/>
          </p:nvPr>
        </p:nvSpPr>
        <p:spPr>
          <a:xfrm>
            <a:off x="1143000" y="685800"/>
            <a:ext cx="4572000" cy="3429000"/>
          </a:xfrm>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ea typeface="宋体" charset="-122"/>
            </a:endParaRPr>
          </a:p>
        </p:txBody>
      </p:sp>
    </p:spTree>
    <p:extLst>
      <p:ext uri="{BB962C8B-B14F-4D97-AF65-F5344CB8AC3E}">
        <p14:creationId xmlns:p14="http://schemas.microsoft.com/office/powerpoint/2010/main" val="20902940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62</a:t>
            </a:fld>
            <a:endParaRPr lang="en-US" altLang="zh-CN"/>
          </a:p>
        </p:txBody>
      </p:sp>
      <p:sp>
        <p:nvSpPr>
          <p:cNvPr id="288771" name="Rectangle 2"/>
          <p:cNvSpPr>
            <a:spLocks noGrp="1" noRot="1" noChangeAspect="1" noChangeArrowheads="1" noTextEdit="1"/>
          </p:cNvSpPr>
          <p:nvPr>
            <p:ph type="sldImg"/>
          </p:nvPr>
        </p:nvSpPr>
        <p:spPr>
          <a:xfrm>
            <a:off x="1143000" y="685800"/>
            <a:ext cx="4572000" cy="3429000"/>
          </a:xfrm>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ea typeface="宋体" charset="-122"/>
            </a:endParaRPr>
          </a:p>
        </p:txBody>
      </p:sp>
    </p:spTree>
    <p:extLst>
      <p:ext uri="{BB962C8B-B14F-4D97-AF65-F5344CB8AC3E}">
        <p14:creationId xmlns:p14="http://schemas.microsoft.com/office/powerpoint/2010/main" val="1218688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63</a:t>
            </a:fld>
            <a:endParaRPr lang="en-US" altLang="zh-CN"/>
          </a:p>
        </p:txBody>
      </p:sp>
      <p:sp>
        <p:nvSpPr>
          <p:cNvPr id="288771" name="Rectangle 2"/>
          <p:cNvSpPr>
            <a:spLocks noGrp="1" noRot="1" noChangeAspect="1" noChangeArrowheads="1" noTextEdit="1"/>
          </p:cNvSpPr>
          <p:nvPr>
            <p:ph type="sldImg"/>
          </p:nvPr>
        </p:nvSpPr>
        <p:spPr>
          <a:xfrm>
            <a:off x="1143000" y="685800"/>
            <a:ext cx="4572000" cy="3429000"/>
          </a:xfrm>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ea typeface="宋体" charset="-122"/>
              </a:rPr>
              <a:t>问题：找出相似的文章。</a:t>
            </a:r>
            <a:r>
              <a:rPr lang="en-US" altLang="zh-CN" dirty="0">
                <a:ea typeface="宋体" charset="-122"/>
              </a:rPr>
              <a:t>http://www.ruanyifeng.com/blog/2013/03/cosine_similarity.html</a:t>
            </a:r>
            <a:endParaRPr lang="zh-CN" altLang="zh-CN" dirty="0">
              <a:ea typeface="宋体" charset="-122"/>
            </a:endParaRPr>
          </a:p>
        </p:txBody>
      </p:sp>
    </p:spTree>
    <p:extLst>
      <p:ext uri="{BB962C8B-B14F-4D97-AF65-F5344CB8AC3E}">
        <p14:creationId xmlns:p14="http://schemas.microsoft.com/office/powerpoint/2010/main" val="3152987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速度：这涉及产生和使用分类器的计算开销。</a:t>
            </a:r>
          </a:p>
          <a:p>
            <a:r>
              <a:rPr lang="zh-CN" altLang="en-US" dirty="0"/>
              <a:t>鲁棒性：这是假的数据有噪声或有缺失值时分类器做出正确预测的能力。通常，鲁棒性用噪声和缺失值渐增的一系列合成数据集评估。</a:t>
            </a:r>
          </a:p>
          <a:p>
            <a:r>
              <a:rPr lang="zh-CN" altLang="en-US" dirty="0"/>
              <a:t>可伸缩性：这涉及给定大量数据，有效的构造分类器的能力。通常，可伸缩性用规模渐增的一系列数据集评估。</a:t>
            </a:r>
          </a:p>
          <a:p>
            <a:r>
              <a:rPr lang="zh-CN" altLang="en-US" dirty="0"/>
              <a:t>可解释性：这涉及分类器或预测其提供的理解和洞察水平。可解释性是主观的，因而很难评估。决策树和分类规则可能容易解释，但随着它们变得更复杂，它们的可解释性也随着消失。</a:t>
            </a:r>
          </a:p>
          <a:p>
            <a:r>
              <a:rPr lang="zh-CN" altLang="en-US" dirty="0"/>
              <a:t>当数据类比较均衡地分布时，准确率效果最好。其他度量，如灵敏度、特效型、精度、</a:t>
            </a:r>
            <a:r>
              <a:rPr lang="en-US" altLang="zh-CN" dirty="0"/>
              <a:t>F</a:t>
            </a:r>
            <a:r>
              <a:rPr lang="zh-CN" altLang="en-US" dirty="0"/>
              <a:t>和</a:t>
            </a:r>
            <a:r>
              <a:rPr lang="en-US" altLang="zh-CN" dirty="0"/>
              <a:t>Fb</a:t>
            </a:r>
            <a:r>
              <a:rPr lang="zh-CN" altLang="en-US" dirty="0"/>
              <a:t>更适合类不平衡问题，那里主要感兴趣的类是稀少的。</a:t>
            </a:r>
          </a:p>
        </p:txBody>
      </p:sp>
      <p:sp>
        <p:nvSpPr>
          <p:cNvPr id="4" name="灯片编号占位符 3"/>
          <p:cNvSpPr>
            <a:spLocks noGrp="1"/>
          </p:cNvSpPr>
          <p:nvPr>
            <p:ph type="sldNum" sz="quarter" idx="5"/>
          </p:nvPr>
        </p:nvSpPr>
        <p:spPr/>
        <p:txBody>
          <a:bodyPr/>
          <a:lstStyle/>
          <a:p>
            <a:fld id="{418F03C3-53C1-4F10-8DAF-D1F318E96C6E}" type="slidenum">
              <a:rPr lang="zh-CN" altLang="en-US" smtClean="0"/>
              <a:pPr/>
              <a:t>65</a:t>
            </a:fld>
            <a:endParaRPr lang="zh-CN" altLang="en-US"/>
          </a:p>
        </p:txBody>
      </p:sp>
    </p:spTree>
    <p:extLst>
      <p:ext uri="{BB962C8B-B14F-4D97-AF65-F5344CB8AC3E}">
        <p14:creationId xmlns:p14="http://schemas.microsoft.com/office/powerpoint/2010/main" val="5598191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TP </a:t>
            </a:r>
            <a:r>
              <a:rPr lang="zh-CN" altLang="en-US" dirty="0"/>
              <a:t>：实际为</a:t>
            </a:r>
            <a:r>
              <a:rPr lang="en-US" altLang="zh-CN" dirty="0"/>
              <a:t>Positive</a:t>
            </a:r>
            <a:r>
              <a:rPr lang="zh-CN" altLang="en-US" dirty="0"/>
              <a:t>，也被预测为</a:t>
            </a:r>
            <a:r>
              <a:rPr lang="en-US" altLang="zh-CN" dirty="0"/>
              <a:t>Positive</a:t>
            </a:r>
            <a:r>
              <a:rPr lang="zh-CN" altLang="en-US" dirty="0"/>
              <a:t>的样本数 	</a:t>
            </a:r>
          </a:p>
          <a:p>
            <a:r>
              <a:rPr lang="en-US" altLang="zh-CN" dirty="0"/>
              <a:t>TN </a:t>
            </a:r>
            <a:r>
              <a:rPr lang="zh-CN" altLang="en-US" dirty="0"/>
              <a:t>：实际为</a:t>
            </a:r>
            <a:r>
              <a:rPr lang="en-US" altLang="zh-CN" dirty="0"/>
              <a:t>Negative</a:t>
            </a:r>
            <a:r>
              <a:rPr lang="zh-CN" altLang="en-US" dirty="0"/>
              <a:t>，也被预测为</a:t>
            </a:r>
            <a:r>
              <a:rPr lang="en-US" altLang="zh-CN" dirty="0"/>
              <a:t>Negative</a:t>
            </a:r>
            <a:r>
              <a:rPr lang="zh-CN" altLang="en-US" dirty="0"/>
              <a:t>的样本数</a:t>
            </a:r>
          </a:p>
          <a:p>
            <a:r>
              <a:rPr lang="en-US" altLang="zh-CN" dirty="0"/>
              <a:t>FP </a:t>
            </a:r>
            <a:r>
              <a:rPr lang="zh-CN" altLang="en-US" dirty="0"/>
              <a:t>：实际为</a:t>
            </a:r>
            <a:r>
              <a:rPr lang="en-US" altLang="zh-CN" dirty="0"/>
              <a:t>Negative</a:t>
            </a:r>
            <a:r>
              <a:rPr lang="zh-CN" altLang="en-US" dirty="0"/>
              <a:t>，但被预测为</a:t>
            </a:r>
            <a:r>
              <a:rPr lang="en-US" altLang="zh-CN" dirty="0"/>
              <a:t>Positive</a:t>
            </a:r>
            <a:r>
              <a:rPr lang="zh-CN" altLang="en-US" dirty="0"/>
              <a:t>的样本数 </a:t>
            </a:r>
          </a:p>
          <a:p>
            <a:r>
              <a:rPr lang="en-US" altLang="zh-CN" dirty="0"/>
              <a:t>FN </a:t>
            </a:r>
            <a:r>
              <a:rPr lang="zh-CN" altLang="en-US" dirty="0"/>
              <a:t>：实际为</a:t>
            </a:r>
            <a:r>
              <a:rPr lang="en-US" altLang="zh-CN" dirty="0"/>
              <a:t>Positive</a:t>
            </a:r>
            <a:r>
              <a:rPr lang="zh-CN" altLang="en-US" dirty="0"/>
              <a:t>，但被预测为</a:t>
            </a:r>
            <a:r>
              <a:rPr lang="en-US" altLang="zh-CN" dirty="0"/>
              <a:t>Negative</a:t>
            </a:r>
            <a:r>
              <a:rPr lang="zh-CN" altLang="en-US" dirty="0"/>
              <a:t>的样本数 </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67</a:t>
            </a:fld>
            <a:endParaRPr lang="zh-CN" altLang="en-US"/>
          </a:p>
        </p:txBody>
      </p:sp>
    </p:spTree>
    <p:extLst>
      <p:ext uri="{BB962C8B-B14F-4D97-AF65-F5344CB8AC3E}">
        <p14:creationId xmlns:p14="http://schemas.microsoft.com/office/powerpoint/2010/main" val="2158827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12</a:t>
            </a:fld>
            <a:endParaRPr lang="en-US" altLang="zh-CN"/>
          </a:p>
        </p:txBody>
      </p:sp>
      <p:sp>
        <p:nvSpPr>
          <p:cNvPr id="288771" name="Rectangle 2"/>
          <p:cNvSpPr>
            <a:spLocks noGrp="1" noRot="1" noChangeAspect="1" noChangeArrowheads="1" noTextEdit="1"/>
          </p:cNvSpPr>
          <p:nvPr>
            <p:ph type="sldImg"/>
          </p:nvPr>
        </p:nvSpPr>
        <p:spPr>
          <a:xfrm>
            <a:off x="1143000" y="685800"/>
            <a:ext cx="4572000" cy="3429000"/>
          </a:xfrm>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68</a:t>
            </a:fld>
            <a:endParaRPr lang="zh-CN" altLang="en-US"/>
          </a:p>
        </p:txBody>
      </p:sp>
    </p:spTree>
    <p:extLst>
      <p:ext uri="{BB962C8B-B14F-4D97-AF65-F5344CB8AC3E}">
        <p14:creationId xmlns:p14="http://schemas.microsoft.com/office/powerpoint/2010/main" val="2158827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13</a:t>
            </a:fld>
            <a:endParaRPr lang="en-US" altLang="zh-CN"/>
          </a:p>
        </p:txBody>
      </p:sp>
      <p:sp>
        <p:nvSpPr>
          <p:cNvPr id="288771" name="Rectangle 2"/>
          <p:cNvSpPr>
            <a:spLocks noGrp="1" noRot="1" noChangeAspect="1" noChangeArrowheads="1" noTextEdit="1"/>
          </p:cNvSpPr>
          <p:nvPr>
            <p:ph type="sldImg"/>
          </p:nvPr>
        </p:nvSpPr>
        <p:spPr>
          <a:xfrm>
            <a:off x="1143000" y="685800"/>
            <a:ext cx="4572000" cy="3429000"/>
          </a:xfrm>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14</a:t>
            </a:fld>
            <a:endParaRPr lang="en-US" altLang="zh-CN"/>
          </a:p>
        </p:txBody>
      </p:sp>
      <p:sp>
        <p:nvSpPr>
          <p:cNvPr id="288771" name="Rectangle 2"/>
          <p:cNvSpPr>
            <a:spLocks noGrp="1" noRot="1" noChangeAspect="1" noChangeArrowheads="1" noTextEdit="1"/>
          </p:cNvSpPr>
          <p:nvPr>
            <p:ph type="sldImg"/>
          </p:nvPr>
        </p:nvSpPr>
        <p:spPr>
          <a:xfrm>
            <a:off x="1143000" y="685800"/>
            <a:ext cx="4572000" cy="3429000"/>
          </a:xfrm>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15</a:t>
            </a:fld>
            <a:endParaRPr lang="en-US" altLang="zh-CN"/>
          </a:p>
        </p:txBody>
      </p:sp>
      <p:sp>
        <p:nvSpPr>
          <p:cNvPr id="288771" name="Rectangle 2"/>
          <p:cNvSpPr>
            <a:spLocks noGrp="1" noRot="1" noChangeAspect="1" noChangeArrowheads="1" noTextEdit="1"/>
          </p:cNvSpPr>
          <p:nvPr>
            <p:ph type="sldImg"/>
          </p:nvPr>
        </p:nvSpPr>
        <p:spPr>
          <a:xfrm>
            <a:off x="1143000" y="685800"/>
            <a:ext cx="4572000" cy="3429000"/>
          </a:xfrm>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16</a:t>
            </a:fld>
            <a:endParaRPr lang="en-US" altLang="zh-CN"/>
          </a:p>
        </p:txBody>
      </p:sp>
      <p:sp>
        <p:nvSpPr>
          <p:cNvPr id="288771" name="Rectangle 2"/>
          <p:cNvSpPr>
            <a:spLocks noGrp="1" noRot="1" noChangeAspect="1" noChangeArrowheads="1" noTextEdit="1"/>
          </p:cNvSpPr>
          <p:nvPr>
            <p:ph type="sldImg"/>
          </p:nvPr>
        </p:nvSpPr>
        <p:spPr>
          <a:xfrm>
            <a:off x="1143000" y="685800"/>
            <a:ext cx="4572000" cy="3429000"/>
          </a:xfrm>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17</a:t>
            </a:fld>
            <a:endParaRPr lang="en-US" altLang="zh-CN"/>
          </a:p>
        </p:txBody>
      </p:sp>
      <p:sp>
        <p:nvSpPr>
          <p:cNvPr id="288771" name="Rectangle 2"/>
          <p:cNvSpPr>
            <a:spLocks noGrp="1" noRot="1" noChangeAspect="1" noChangeArrowheads="1" noTextEdit="1"/>
          </p:cNvSpPr>
          <p:nvPr>
            <p:ph type="sldImg"/>
          </p:nvPr>
        </p:nvSpPr>
        <p:spPr>
          <a:xfrm>
            <a:off x="1143000" y="685800"/>
            <a:ext cx="4572000" cy="3429000"/>
          </a:xfrm>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和内容">
    <p:bg>
      <p:bgPr>
        <a:solidFill>
          <a:srgbClr val="FFFFFF">
            <a:alpha val="0"/>
          </a:srgbClr>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Tm="0">
        <p:push dir="u"/>
      </p:transition>
    </mc:Choice>
    <mc:Fallback xmlns="">
      <p:transition spd="slow" advTm="0">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 y="1"/>
            <a:ext cx="9649087" cy="7225953"/>
            <a:chOff x="1" y="0"/>
            <a:chExt cx="5763" cy="4316"/>
          </a:xfrm>
        </p:grpSpPr>
        <p:sp>
          <p:nvSpPr>
            <p:cNvPr id="5"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7"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29"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0"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1"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2"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3"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4"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5"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6"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7"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8"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9"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40"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sp>
          <p:nvSpPr>
            <p:cNvPr id="9"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0"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1"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2" name="Freeform 23"/>
            <p:cNvSpPr>
              <a:spLocks/>
            </p:cNvSpPr>
            <p:nvPr/>
          </p:nvSpPr>
          <p:spPr bwMode="hidden">
            <a:xfrm>
              <a:off x="5041" y="0"/>
              <a:ext cx="719" cy="845"/>
            </a:xfrm>
            <a:custGeom>
              <a:avLst/>
              <a:gdLst>
                <a:gd name="T0" fmla="*/ 751 w 717"/>
                <a:gd name="T1" fmla="*/ 845 h 845"/>
                <a:gd name="T2" fmla="*/ 751 w 717"/>
                <a:gd name="T3" fmla="*/ 821 h 845"/>
                <a:gd name="T4" fmla="*/ 608 w 717"/>
                <a:gd name="T5" fmla="*/ 605 h 845"/>
                <a:gd name="T6" fmla="*/ 423 w 717"/>
                <a:gd name="T7" fmla="*/ 396 h 845"/>
                <a:gd name="T8" fmla="*/ 238 w 717"/>
                <a:gd name="T9" fmla="*/ 192 h 845"/>
                <a:gd name="T10" fmla="*/ 17 w 717"/>
                <a:gd name="T11" fmla="*/ 0 h 845"/>
                <a:gd name="T12" fmla="*/ 0 w 717"/>
                <a:gd name="T13" fmla="*/ 0 h 845"/>
                <a:gd name="T14" fmla="*/ 226 w 717"/>
                <a:gd name="T15" fmla="*/ 198 h 845"/>
                <a:gd name="T16" fmla="*/ 417 w 717"/>
                <a:gd name="T17" fmla="*/ 408 h 845"/>
                <a:gd name="T18" fmla="*/ 602 w 717"/>
                <a:gd name="T19" fmla="*/ 623 h 845"/>
                <a:gd name="T20" fmla="*/ 751 w 717"/>
                <a:gd name="T21" fmla="*/ 845 h 845"/>
                <a:gd name="T22" fmla="*/ 751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13" name="Freeform 24"/>
            <p:cNvSpPr>
              <a:spLocks/>
            </p:cNvSpPr>
            <p:nvPr/>
          </p:nvSpPr>
          <p:spPr bwMode="hidden">
            <a:xfrm>
              <a:off x="5352" y="0"/>
              <a:ext cx="408" cy="414"/>
            </a:xfrm>
            <a:custGeom>
              <a:avLst/>
              <a:gdLst>
                <a:gd name="T0" fmla="*/ 424 w 407"/>
                <a:gd name="T1" fmla="*/ 414 h 414"/>
                <a:gd name="T2" fmla="*/ 424 w 407"/>
                <a:gd name="T3" fmla="*/ 396 h 414"/>
                <a:gd name="T4" fmla="*/ 239 w 407"/>
                <a:gd name="T5" fmla="*/ 192 h 414"/>
                <a:gd name="T6" fmla="*/ 12 w 407"/>
                <a:gd name="T7" fmla="*/ 0 h 414"/>
                <a:gd name="T8" fmla="*/ 0 w 407"/>
                <a:gd name="T9" fmla="*/ 0 h 414"/>
                <a:gd name="T10" fmla="*/ 108 w 407"/>
                <a:gd name="T11" fmla="*/ 102 h 414"/>
                <a:gd name="T12" fmla="*/ 233 w 407"/>
                <a:gd name="T13" fmla="*/ 204 h 414"/>
                <a:gd name="T14" fmla="*/ 424 w 407"/>
                <a:gd name="T15" fmla="*/ 414 h 414"/>
                <a:gd name="T16" fmla="*/ 424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14"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5" name="Freeform 26"/>
            <p:cNvSpPr>
              <a:spLocks/>
            </p:cNvSpPr>
            <p:nvPr/>
          </p:nvSpPr>
          <p:spPr bwMode="hidden">
            <a:xfrm>
              <a:off x="6" y="0"/>
              <a:ext cx="588" cy="599"/>
            </a:xfrm>
            <a:custGeom>
              <a:avLst/>
              <a:gdLst>
                <a:gd name="T0" fmla="*/ 620 w 586"/>
                <a:gd name="T1" fmla="*/ 0 h 599"/>
                <a:gd name="T2" fmla="*/ 602 w 586"/>
                <a:gd name="T3" fmla="*/ 0 h 599"/>
                <a:gd name="T4" fmla="*/ 424 w 586"/>
                <a:gd name="T5" fmla="*/ 132 h 599"/>
                <a:gd name="T6" fmla="*/ 274 w 586"/>
                <a:gd name="T7" fmla="*/ 270 h 599"/>
                <a:gd name="T8" fmla="*/ 120 w 586"/>
                <a:gd name="T9" fmla="*/ 420 h 599"/>
                <a:gd name="T10" fmla="*/ 0 w 586"/>
                <a:gd name="T11" fmla="*/ 575 h 599"/>
                <a:gd name="T12" fmla="*/ 0 w 586"/>
                <a:gd name="T13" fmla="*/ 599 h 599"/>
                <a:gd name="T14" fmla="*/ 120 w 586"/>
                <a:gd name="T15" fmla="*/ 432 h 599"/>
                <a:gd name="T16" fmla="*/ 274 w 586"/>
                <a:gd name="T17" fmla="*/ 282 h 599"/>
                <a:gd name="T18" fmla="*/ 430 w 586"/>
                <a:gd name="T19" fmla="*/ 138 h 599"/>
                <a:gd name="T20" fmla="*/ 620 w 586"/>
                <a:gd name="T21" fmla="*/ 0 h 599"/>
                <a:gd name="T22" fmla="*/ 620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16" name="Freeform 27"/>
            <p:cNvSpPr>
              <a:spLocks/>
            </p:cNvSpPr>
            <p:nvPr/>
          </p:nvSpPr>
          <p:spPr bwMode="hidden">
            <a:xfrm>
              <a:off x="6" y="0"/>
              <a:ext cx="270" cy="252"/>
            </a:xfrm>
            <a:custGeom>
              <a:avLst/>
              <a:gdLst>
                <a:gd name="T0" fmla="*/ 286 w 269"/>
                <a:gd name="T1" fmla="*/ 0 h 252"/>
                <a:gd name="T2" fmla="*/ 268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6 w 269"/>
                <a:gd name="T15" fmla="*/ 0 h 252"/>
                <a:gd name="T16" fmla="*/ 286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grpSp>
      <p:sp>
        <p:nvSpPr>
          <p:cNvPr id="69671" name="Rectangle 39"/>
          <p:cNvSpPr>
            <a:spLocks noGrp="1" noChangeArrowheads="1"/>
          </p:cNvSpPr>
          <p:nvPr>
            <p:ph type="ctrTitle" sz="quarter"/>
          </p:nvPr>
        </p:nvSpPr>
        <p:spPr>
          <a:xfrm>
            <a:off x="723305" y="1784724"/>
            <a:ext cx="8197454" cy="1831602"/>
          </a:xfrm>
        </p:spPr>
        <p:txBody>
          <a:bodyPr anchor="b"/>
          <a:lstStyle>
            <a:lvl1pPr>
              <a:defRPr sz="5100"/>
            </a:lvl1pPr>
          </a:lstStyle>
          <a:p>
            <a:r>
              <a:rPr lang="zh-CN" altLang="en-US"/>
              <a:t>单击此处编辑母版标题样式</a:t>
            </a:r>
          </a:p>
        </p:txBody>
      </p:sp>
      <p:sp>
        <p:nvSpPr>
          <p:cNvPr id="69672" name="Rectangle 40"/>
          <p:cNvSpPr>
            <a:spLocks noGrp="1" noChangeArrowheads="1"/>
          </p:cNvSpPr>
          <p:nvPr>
            <p:ph type="subTitle" sz="quarter" idx="1"/>
          </p:nvPr>
        </p:nvSpPr>
        <p:spPr>
          <a:xfrm>
            <a:off x="1446610" y="4098502"/>
            <a:ext cx="6750844" cy="1848344"/>
          </a:xfrm>
        </p:spPr>
        <p:txBody>
          <a:bodyPr/>
          <a:lstStyle>
            <a:lvl1pPr marL="0" indent="0" algn="ctr">
              <a:buFont typeface="Wingdings" pitchFamily="2" charset="2"/>
              <a:buNone/>
              <a:defRPr/>
            </a:lvl1pPr>
          </a:lstStyle>
          <a:p>
            <a:r>
              <a:rPr lang="zh-CN" altLang="en-US"/>
              <a:t>单击此处编辑母版副标题样式</a:t>
            </a:r>
          </a:p>
        </p:txBody>
      </p:sp>
      <p:sp>
        <p:nvSpPr>
          <p:cNvPr id="41" name="Rectangle 41"/>
          <p:cNvSpPr>
            <a:spLocks noGrp="1" noChangeArrowheads="1"/>
          </p:cNvSpPr>
          <p:nvPr>
            <p:ph type="ftr" sz="quarter" idx="10"/>
          </p:nvPr>
        </p:nvSpPr>
        <p:spPr/>
        <p:txBody>
          <a:bodyPr/>
          <a:lstStyle>
            <a:lvl1pPr>
              <a:defRPr>
                <a:effectLst>
                  <a:outerShdw blurRad="38100" dist="38100" dir="2700000" algn="tl">
                    <a:srgbClr val="000000"/>
                  </a:outerShdw>
                </a:effectLst>
                <a:latin typeface="Verdana" pitchFamily="34" charset="0"/>
                <a:ea typeface="宋体" pitchFamily="2" charset="-122"/>
              </a:defRPr>
            </a:lvl1pPr>
          </a:lstStyle>
          <a:p>
            <a:pPr>
              <a:defRPr/>
            </a:pPr>
            <a:endParaRPr lang="en-US" altLang="zh-CN">
              <a:solidFill>
                <a:srgbClr val="FFFFFF"/>
              </a:solidFill>
            </a:endParaRPr>
          </a:p>
        </p:txBody>
      </p:sp>
      <p:sp>
        <p:nvSpPr>
          <p:cNvPr id="42" name="Rectangle 42"/>
          <p:cNvSpPr>
            <a:spLocks noGrp="1" noChangeArrowheads="1"/>
          </p:cNvSpPr>
          <p:nvPr>
            <p:ph type="sldNum" sz="quarter" idx="11"/>
          </p:nvPr>
        </p:nvSpPr>
        <p:spPr/>
        <p:txBody>
          <a:bodyPr/>
          <a:lstStyle>
            <a:lvl1pPr>
              <a:defRPr>
                <a:effectLst>
                  <a:outerShdw blurRad="38100" dist="38100" dir="2700000" algn="tl">
                    <a:srgbClr val="000000"/>
                  </a:outerShdw>
                </a:effectLst>
                <a:latin typeface="Verdana" pitchFamily="34" charset="0"/>
                <a:ea typeface="宋体" pitchFamily="2" charset="-122"/>
              </a:defRPr>
            </a:lvl1pPr>
          </a:lstStyle>
          <a:p>
            <a:pPr>
              <a:defRPr/>
            </a:pPr>
            <a:fld id="{680E8951-A929-4A58-8D23-3863DD849BF3}"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540397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F996CE9E-5233-4E70-805C-E8486E1D41AC}"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399933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61814" y="4647649"/>
            <a:ext cx="8197454" cy="1436485"/>
          </a:xfrm>
        </p:spPr>
        <p:txBody>
          <a:bodyPr anchor="t"/>
          <a:lstStyle>
            <a:lvl1pPr algn="l">
              <a:defRPr sz="3750" b="1" cap="all"/>
            </a:lvl1pPr>
          </a:lstStyle>
          <a:p>
            <a:r>
              <a:rPr lang="zh-CN" altLang="en-US"/>
              <a:t>单击此处编辑母版标题样式</a:t>
            </a:r>
          </a:p>
        </p:txBody>
      </p:sp>
      <p:sp>
        <p:nvSpPr>
          <p:cNvPr id="3" name="文本占位符 2"/>
          <p:cNvSpPr>
            <a:spLocks noGrp="1"/>
          </p:cNvSpPr>
          <p:nvPr>
            <p:ph type="body" idx="1"/>
          </p:nvPr>
        </p:nvSpPr>
        <p:spPr>
          <a:xfrm>
            <a:off x="761814" y="3065506"/>
            <a:ext cx="8197454" cy="1582142"/>
          </a:xfrm>
        </p:spPr>
        <p:txBody>
          <a:bodyPr anchor="b"/>
          <a:lstStyle>
            <a:lvl1pPr marL="0" indent="0">
              <a:buNone/>
              <a:defRPr sz="1875"/>
            </a:lvl1pPr>
            <a:lvl2pPr marL="430511" indent="0">
              <a:buNone/>
              <a:defRPr sz="1725"/>
            </a:lvl2pPr>
            <a:lvl3pPr marL="861022" indent="0">
              <a:buNone/>
              <a:defRPr sz="1500"/>
            </a:lvl3pPr>
            <a:lvl4pPr marL="1291533" indent="0">
              <a:buNone/>
              <a:defRPr sz="1350"/>
            </a:lvl4pPr>
            <a:lvl5pPr marL="1722044" indent="0">
              <a:buNone/>
              <a:defRPr sz="1350"/>
            </a:lvl5pPr>
            <a:lvl6pPr marL="2152555" indent="0">
              <a:buNone/>
              <a:defRPr sz="1350"/>
            </a:lvl6pPr>
            <a:lvl7pPr marL="2583066" indent="0">
              <a:buNone/>
              <a:defRPr sz="1350"/>
            </a:lvl7pPr>
            <a:lvl8pPr marL="3013577" indent="0">
              <a:buNone/>
              <a:defRPr sz="1350"/>
            </a:lvl8pPr>
            <a:lvl9pPr marL="3444088" indent="0">
              <a:buNone/>
              <a:defRPr sz="1350"/>
            </a:lvl9pPr>
          </a:lstStyle>
          <a:p>
            <a:pPr lvl="0"/>
            <a:r>
              <a:rPr lang="zh-CN" altLang="en-US"/>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B2E0ADC9-6DB6-4EF2-A885-0C89CF42D9C4}"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27691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2204" y="1687620"/>
            <a:ext cx="4259461" cy="4778237"/>
          </a:xfrm>
        </p:spPr>
        <p:txBody>
          <a:bodyPr/>
          <a:lstStyle>
            <a:lvl1pPr>
              <a:defRPr sz="2625"/>
            </a:lvl1pPr>
            <a:lvl2pPr>
              <a:defRPr sz="2250"/>
            </a:lvl2pPr>
            <a:lvl3pPr>
              <a:defRPr sz="1875"/>
            </a:lvl3pPr>
            <a:lvl4pPr>
              <a:defRPr sz="1725"/>
            </a:lvl4pPr>
            <a:lvl5pPr>
              <a:defRPr sz="1725"/>
            </a:lvl5pPr>
            <a:lvl6pPr>
              <a:defRPr sz="1725"/>
            </a:lvl6pPr>
            <a:lvl7pPr>
              <a:defRPr sz="1725"/>
            </a:lvl7pPr>
            <a:lvl8pPr>
              <a:defRPr sz="1725"/>
            </a:lvl8pPr>
            <a:lvl9pPr>
              <a:defRPr sz="172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02399" y="1687620"/>
            <a:ext cx="4259461" cy="4778237"/>
          </a:xfrm>
        </p:spPr>
        <p:txBody>
          <a:bodyPr/>
          <a:lstStyle>
            <a:lvl1pPr>
              <a:defRPr sz="2625"/>
            </a:lvl1pPr>
            <a:lvl2pPr>
              <a:defRPr sz="2250"/>
            </a:lvl2pPr>
            <a:lvl3pPr>
              <a:defRPr sz="1875"/>
            </a:lvl3pPr>
            <a:lvl4pPr>
              <a:defRPr sz="1725"/>
            </a:lvl4pPr>
            <a:lvl5pPr>
              <a:defRPr sz="1725"/>
            </a:lvl5pPr>
            <a:lvl6pPr>
              <a:defRPr sz="1725"/>
            </a:lvl6pPr>
            <a:lvl7pPr>
              <a:defRPr sz="1725"/>
            </a:lvl7pPr>
            <a:lvl8pPr>
              <a:defRPr sz="1725"/>
            </a:lvl8pPr>
            <a:lvl9pPr>
              <a:defRPr sz="172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095614BA-729E-4912-A30B-3C414A0956BA}"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543442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82204" y="289641"/>
            <a:ext cx="8679657" cy="1205442"/>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82203" y="1618976"/>
            <a:ext cx="4261136" cy="674712"/>
          </a:xfrm>
        </p:spPr>
        <p:txBody>
          <a:bodyPr anchor="b"/>
          <a:lstStyle>
            <a:lvl1pPr marL="0" indent="0">
              <a:buNone/>
              <a:defRPr sz="2250" b="1"/>
            </a:lvl1pPr>
            <a:lvl2pPr marL="430511" indent="0">
              <a:buNone/>
              <a:defRPr sz="1875" b="1"/>
            </a:lvl2pPr>
            <a:lvl3pPr marL="861022" indent="0">
              <a:buNone/>
              <a:defRPr sz="1725" b="1"/>
            </a:lvl3pPr>
            <a:lvl4pPr marL="1291533" indent="0">
              <a:buNone/>
              <a:defRPr sz="1500" b="1"/>
            </a:lvl4pPr>
            <a:lvl5pPr marL="1722044" indent="0">
              <a:buNone/>
              <a:defRPr sz="1500" b="1"/>
            </a:lvl5pPr>
            <a:lvl6pPr marL="2152555" indent="0">
              <a:buNone/>
              <a:defRPr sz="1500" b="1"/>
            </a:lvl6pPr>
            <a:lvl7pPr marL="2583066" indent="0">
              <a:buNone/>
              <a:defRPr sz="1500" b="1"/>
            </a:lvl7pPr>
            <a:lvl8pPr marL="3013577" indent="0">
              <a:buNone/>
              <a:defRPr sz="1500" b="1"/>
            </a:lvl8pPr>
            <a:lvl9pPr marL="3444088" indent="0">
              <a:buNone/>
              <a:defRPr sz="1500" b="1"/>
            </a:lvl9pPr>
          </a:lstStyle>
          <a:p>
            <a:pPr lvl="0"/>
            <a:r>
              <a:rPr lang="zh-CN" altLang="en-US"/>
              <a:t>单击此处编辑母版文本样式</a:t>
            </a:r>
          </a:p>
        </p:txBody>
      </p:sp>
      <p:sp>
        <p:nvSpPr>
          <p:cNvPr id="4" name="内容占位符 3"/>
          <p:cNvSpPr>
            <a:spLocks noGrp="1"/>
          </p:cNvSpPr>
          <p:nvPr>
            <p:ph sz="half" idx="2"/>
          </p:nvPr>
        </p:nvSpPr>
        <p:spPr>
          <a:xfrm>
            <a:off x="482203" y="2293689"/>
            <a:ext cx="4261136" cy="4167145"/>
          </a:xfrm>
        </p:spPr>
        <p:txBody>
          <a:bodyPr/>
          <a:lstStyle>
            <a:lvl1pPr>
              <a:defRPr sz="2250"/>
            </a:lvl1pPr>
            <a:lvl2pPr>
              <a:defRPr sz="1875"/>
            </a:lvl2pPr>
            <a:lvl3pPr>
              <a:defRPr sz="1725"/>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899050" y="1618976"/>
            <a:ext cx="4262810" cy="674712"/>
          </a:xfrm>
        </p:spPr>
        <p:txBody>
          <a:bodyPr anchor="b"/>
          <a:lstStyle>
            <a:lvl1pPr marL="0" indent="0">
              <a:buNone/>
              <a:defRPr sz="2250" b="1"/>
            </a:lvl1pPr>
            <a:lvl2pPr marL="430511" indent="0">
              <a:buNone/>
              <a:defRPr sz="1875" b="1"/>
            </a:lvl2pPr>
            <a:lvl3pPr marL="861022" indent="0">
              <a:buNone/>
              <a:defRPr sz="1725" b="1"/>
            </a:lvl3pPr>
            <a:lvl4pPr marL="1291533" indent="0">
              <a:buNone/>
              <a:defRPr sz="1500" b="1"/>
            </a:lvl4pPr>
            <a:lvl5pPr marL="1722044" indent="0">
              <a:buNone/>
              <a:defRPr sz="1500" b="1"/>
            </a:lvl5pPr>
            <a:lvl6pPr marL="2152555" indent="0">
              <a:buNone/>
              <a:defRPr sz="1500" b="1"/>
            </a:lvl6pPr>
            <a:lvl7pPr marL="2583066" indent="0">
              <a:buNone/>
              <a:defRPr sz="1500" b="1"/>
            </a:lvl7pPr>
            <a:lvl8pPr marL="3013577" indent="0">
              <a:buNone/>
              <a:defRPr sz="1500" b="1"/>
            </a:lvl8pPr>
            <a:lvl9pPr marL="3444088" indent="0">
              <a:buNone/>
              <a:defRPr sz="1500" b="1"/>
            </a:lvl9pPr>
          </a:lstStyle>
          <a:p>
            <a:pPr lvl="0"/>
            <a:r>
              <a:rPr lang="zh-CN" altLang="en-US"/>
              <a:t>单击此处编辑母版文本样式</a:t>
            </a:r>
          </a:p>
        </p:txBody>
      </p:sp>
      <p:sp>
        <p:nvSpPr>
          <p:cNvPr id="6" name="内容占位符 5"/>
          <p:cNvSpPr>
            <a:spLocks noGrp="1"/>
          </p:cNvSpPr>
          <p:nvPr>
            <p:ph sz="quarter" idx="4"/>
          </p:nvPr>
        </p:nvSpPr>
        <p:spPr>
          <a:xfrm>
            <a:off x="4899050" y="2293689"/>
            <a:ext cx="4262810" cy="4167145"/>
          </a:xfrm>
        </p:spPr>
        <p:txBody>
          <a:bodyPr/>
          <a:lstStyle>
            <a:lvl1pPr>
              <a:defRPr sz="2250"/>
            </a:lvl1pPr>
            <a:lvl2pPr>
              <a:defRPr sz="1875"/>
            </a:lvl2pPr>
            <a:lvl3pPr>
              <a:defRPr sz="1725"/>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9" name="Rectangle 42"/>
          <p:cNvSpPr>
            <a:spLocks noGrp="1" noChangeArrowheads="1"/>
          </p:cNvSpPr>
          <p:nvPr>
            <p:ph type="sldNum" sz="quarter" idx="12"/>
          </p:nvPr>
        </p:nvSpPr>
        <p:spPr>
          <a:ln/>
        </p:spPr>
        <p:txBody>
          <a:bodyPr/>
          <a:lstStyle>
            <a:lvl1pPr>
              <a:defRPr/>
            </a:lvl1pPr>
          </a:lstStyle>
          <a:p>
            <a:pPr>
              <a:defRPr/>
            </a:pPr>
            <a:fld id="{606F78A5-E7B2-469B-BB24-85F115B47302}"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773938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5" name="Rectangle 42"/>
          <p:cNvSpPr>
            <a:spLocks noGrp="1" noChangeArrowheads="1"/>
          </p:cNvSpPr>
          <p:nvPr>
            <p:ph type="sldNum" sz="quarter" idx="12"/>
          </p:nvPr>
        </p:nvSpPr>
        <p:spPr>
          <a:ln/>
        </p:spPr>
        <p:txBody>
          <a:bodyPr/>
          <a:lstStyle>
            <a:lvl1pPr>
              <a:defRPr/>
            </a:lvl1pPr>
          </a:lstStyle>
          <a:p>
            <a:pPr>
              <a:defRPr/>
            </a:pPr>
            <a:fld id="{D5862699-A6D2-4780-B8A5-638B03303830}"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510299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4" name="Rectangle 42"/>
          <p:cNvSpPr>
            <a:spLocks noGrp="1" noChangeArrowheads="1"/>
          </p:cNvSpPr>
          <p:nvPr>
            <p:ph type="sldNum" sz="quarter" idx="12"/>
          </p:nvPr>
        </p:nvSpPr>
        <p:spPr>
          <a:ln/>
        </p:spPr>
        <p:txBody>
          <a:bodyPr/>
          <a:lstStyle>
            <a:lvl1pPr>
              <a:defRPr/>
            </a:lvl1pPr>
          </a:lstStyle>
          <a:p>
            <a:pPr>
              <a:defRPr/>
            </a:pPr>
            <a:fld id="{E936C0FE-A47C-4CD8-8B74-830DDAF1D5A7}"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453137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82204" y="287967"/>
            <a:ext cx="3172830" cy="1225532"/>
          </a:xfrm>
        </p:spPr>
        <p:txBody>
          <a:bodyPr anchor="b"/>
          <a:lstStyle>
            <a:lvl1pPr algn="l">
              <a:defRPr sz="1875" b="1"/>
            </a:lvl1pPr>
          </a:lstStyle>
          <a:p>
            <a:r>
              <a:rPr lang="zh-CN" altLang="en-US"/>
              <a:t>单击此处编辑母版标题样式</a:t>
            </a:r>
          </a:p>
        </p:txBody>
      </p:sp>
      <p:sp>
        <p:nvSpPr>
          <p:cNvPr id="3" name="内容占位符 2"/>
          <p:cNvSpPr>
            <a:spLocks noGrp="1"/>
          </p:cNvSpPr>
          <p:nvPr>
            <p:ph idx="1"/>
          </p:nvPr>
        </p:nvSpPr>
        <p:spPr>
          <a:xfrm>
            <a:off x="3770561" y="287967"/>
            <a:ext cx="5391299" cy="6172866"/>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82204" y="1513500"/>
            <a:ext cx="3172830" cy="4947334"/>
          </a:xfrm>
        </p:spPr>
        <p:txBody>
          <a:bodyPr/>
          <a:lstStyle>
            <a:lvl1pPr marL="0" indent="0">
              <a:buNone/>
              <a:defRPr sz="1350"/>
            </a:lvl1pPr>
            <a:lvl2pPr marL="430511" indent="0">
              <a:buNone/>
              <a:defRPr sz="1125"/>
            </a:lvl2pPr>
            <a:lvl3pPr marL="861022" indent="0">
              <a:buNone/>
              <a:defRPr sz="975"/>
            </a:lvl3pPr>
            <a:lvl4pPr marL="1291533" indent="0">
              <a:buNone/>
              <a:defRPr sz="825"/>
            </a:lvl4pPr>
            <a:lvl5pPr marL="1722044" indent="0">
              <a:buNone/>
              <a:defRPr sz="825"/>
            </a:lvl5pPr>
            <a:lvl6pPr marL="2152555" indent="0">
              <a:buNone/>
              <a:defRPr sz="825"/>
            </a:lvl6pPr>
            <a:lvl7pPr marL="2583066" indent="0">
              <a:buNone/>
              <a:defRPr sz="825"/>
            </a:lvl7pPr>
            <a:lvl8pPr marL="3013577" indent="0">
              <a:buNone/>
              <a:defRPr sz="825"/>
            </a:lvl8pPr>
            <a:lvl9pPr marL="3444088" indent="0">
              <a:buNone/>
              <a:defRPr sz="825"/>
            </a:lvl9pPr>
          </a:lstStyle>
          <a:p>
            <a:pPr lvl="0"/>
            <a:r>
              <a:rPr lang="zh-CN" altLang="en-US"/>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9B1D2609-5DC5-43B9-ABAC-D24388971C8D}"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2275926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890304" y="5062856"/>
            <a:ext cx="5786438" cy="597699"/>
          </a:xfrm>
        </p:spPr>
        <p:txBody>
          <a:bodyPr anchor="b"/>
          <a:lstStyle>
            <a:lvl1pPr algn="l">
              <a:defRPr sz="1875" b="1"/>
            </a:lvl1pPr>
          </a:lstStyle>
          <a:p>
            <a:r>
              <a:rPr lang="zh-CN" altLang="en-US"/>
              <a:t>单击此处编辑母版标题样式</a:t>
            </a:r>
          </a:p>
        </p:txBody>
      </p:sp>
      <p:sp>
        <p:nvSpPr>
          <p:cNvPr id="3" name="图片占位符 2"/>
          <p:cNvSpPr>
            <a:spLocks noGrp="1"/>
          </p:cNvSpPr>
          <p:nvPr>
            <p:ph type="pic" idx="1"/>
          </p:nvPr>
        </p:nvSpPr>
        <p:spPr>
          <a:xfrm>
            <a:off x="1890304" y="646251"/>
            <a:ext cx="5786438" cy="4339590"/>
          </a:xfrm>
        </p:spPr>
        <p:txBody>
          <a:bodyPr/>
          <a:lstStyle>
            <a:lvl1pPr marL="0" indent="0">
              <a:buNone/>
              <a:defRPr sz="3000"/>
            </a:lvl1pPr>
            <a:lvl2pPr marL="430511" indent="0">
              <a:buNone/>
              <a:defRPr sz="2625"/>
            </a:lvl2pPr>
            <a:lvl3pPr marL="861022" indent="0">
              <a:buNone/>
              <a:defRPr sz="2250"/>
            </a:lvl3pPr>
            <a:lvl4pPr marL="1291533" indent="0">
              <a:buNone/>
              <a:defRPr sz="1875"/>
            </a:lvl4pPr>
            <a:lvl5pPr marL="1722044" indent="0">
              <a:buNone/>
              <a:defRPr sz="1875"/>
            </a:lvl5pPr>
            <a:lvl6pPr marL="2152555" indent="0">
              <a:buNone/>
              <a:defRPr sz="1875"/>
            </a:lvl6pPr>
            <a:lvl7pPr marL="2583066" indent="0">
              <a:buNone/>
              <a:defRPr sz="1875"/>
            </a:lvl7pPr>
            <a:lvl8pPr marL="3013577" indent="0">
              <a:buNone/>
              <a:defRPr sz="1875"/>
            </a:lvl8pPr>
            <a:lvl9pPr marL="3444088" indent="0">
              <a:buNone/>
              <a:defRPr sz="1875"/>
            </a:lvl9pPr>
          </a:lstStyle>
          <a:p>
            <a:pPr lvl="0"/>
            <a:endParaRPr lang="zh-CN" altLang="en-US" noProof="0"/>
          </a:p>
        </p:txBody>
      </p:sp>
      <p:sp>
        <p:nvSpPr>
          <p:cNvPr id="4" name="文本占位符 3"/>
          <p:cNvSpPr>
            <a:spLocks noGrp="1"/>
          </p:cNvSpPr>
          <p:nvPr>
            <p:ph type="body" sz="half" idx="2"/>
          </p:nvPr>
        </p:nvSpPr>
        <p:spPr>
          <a:xfrm>
            <a:off x="1890304" y="5660555"/>
            <a:ext cx="5786438" cy="848831"/>
          </a:xfrm>
        </p:spPr>
        <p:txBody>
          <a:bodyPr/>
          <a:lstStyle>
            <a:lvl1pPr marL="0" indent="0">
              <a:buNone/>
              <a:defRPr sz="1350"/>
            </a:lvl1pPr>
            <a:lvl2pPr marL="430511" indent="0">
              <a:buNone/>
              <a:defRPr sz="1125"/>
            </a:lvl2pPr>
            <a:lvl3pPr marL="861022" indent="0">
              <a:buNone/>
              <a:defRPr sz="975"/>
            </a:lvl3pPr>
            <a:lvl4pPr marL="1291533" indent="0">
              <a:buNone/>
              <a:defRPr sz="825"/>
            </a:lvl4pPr>
            <a:lvl5pPr marL="1722044" indent="0">
              <a:buNone/>
              <a:defRPr sz="825"/>
            </a:lvl5pPr>
            <a:lvl6pPr marL="2152555" indent="0">
              <a:buNone/>
              <a:defRPr sz="825"/>
            </a:lvl6pPr>
            <a:lvl7pPr marL="2583066" indent="0">
              <a:buNone/>
              <a:defRPr sz="825"/>
            </a:lvl7pPr>
            <a:lvl8pPr marL="3013577" indent="0">
              <a:buNone/>
              <a:defRPr sz="825"/>
            </a:lvl8pPr>
            <a:lvl9pPr marL="3444088" indent="0">
              <a:buNone/>
              <a:defRPr sz="825"/>
            </a:lvl9pPr>
          </a:lstStyle>
          <a:p>
            <a:pPr lvl="0"/>
            <a:r>
              <a:rPr lang="zh-CN" altLang="en-US"/>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78D7B964-8685-42CC-96C7-68318804F0B3}"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7506490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09916158-D6B5-456A-9E72-7218E81EB811}"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384434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82204" y="292991"/>
            <a:ext cx="8679657" cy="1202093"/>
          </a:xfrm>
        </p:spPr>
        <p:txBody>
          <a:bodyPr/>
          <a:lstStyle/>
          <a:p>
            <a:r>
              <a:rPr lang="zh-CN" altLang="en-US"/>
              <a:t>单击此处编辑母版标题样式</a:t>
            </a:r>
          </a:p>
        </p:txBody>
      </p:sp>
      <p:sp>
        <p:nvSpPr>
          <p:cNvPr id="3" name="内容占位符 2"/>
          <p:cNvSpPr>
            <a:spLocks noGrp="1"/>
          </p:cNvSpPr>
          <p:nvPr>
            <p:ph sz="half" idx="1"/>
          </p:nvPr>
        </p:nvSpPr>
        <p:spPr>
          <a:xfrm>
            <a:off x="482204" y="1687620"/>
            <a:ext cx="425946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02399" y="1687620"/>
            <a:ext cx="425946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6FF75DC1-ED21-49B5-911B-0B6F7589B9B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5676258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946" y="292991"/>
            <a:ext cx="2169914" cy="617286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82203" y="292991"/>
            <a:ext cx="6349008" cy="617286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9AA66E90-82D2-4C74-B654-FE4550E038AD}"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002704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82204" y="292991"/>
            <a:ext cx="8679657" cy="1202093"/>
          </a:xfrm>
        </p:spPr>
        <p:txBody>
          <a:bodyPr/>
          <a:lstStyle/>
          <a:p>
            <a:r>
              <a:rPr lang="zh-CN" altLang="en-US"/>
              <a:t>单击此处编辑母版标题样式</a:t>
            </a:r>
          </a:p>
        </p:txBody>
      </p:sp>
      <p:sp>
        <p:nvSpPr>
          <p:cNvPr id="3" name="内容占位符 2"/>
          <p:cNvSpPr>
            <a:spLocks noGrp="1"/>
          </p:cNvSpPr>
          <p:nvPr>
            <p:ph sz="half" idx="1"/>
          </p:nvPr>
        </p:nvSpPr>
        <p:spPr>
          <a:xfrm>
            <a:off x="482204" y="1687620"/>
            <a:ext cx="425946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02399" y="1687620"/>
            <a:ext cx="425946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6FF75DC1-ED21-49B5-911B-0B6F7589B9B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5676258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82204" y="292991"/>
            <a:ext cx="8679657" cy="1202093"/>
          </a:xfrm>
        </p:spPr>
        <p:txBody>
          <a:bodyPr/>
          <a:lstStyle/>
          <a:p>
            <a:r>
              <a:rPr lang="zh-CN" altLang="en-US"/>
              <a:t>单击此处编辑母版标题样式</a:t>
            </a:r>
          </a:p>
        </p:txBody>
      </p:sp>
      <p:sp>
        <p:nvSpPr>
          <p:cNvPr id="3" name="表格占位符 2"/>
          <p:cNvSpPr>
            <a:spLocks noGrp="1"/>
          </p:cNvSpPr>
          <p:nvPr>
            <p:ph type="tbl" idx="1"/>
          </p:nvPr>
        </p:nvSpPr>
        <p:spPr>
          <a:xfrm>
            <a:off x="482204" y="1687620"/>
            <a:ext cx="8679657" cy="4778237"/>
          </a:xfrm>
        </p:spPr>
        <p:txBody>
          <a:bodyPr/>
          <a:lstStyle/>
          <a:p>
            <a:pPr lvl="0"/>
            <a:endParaRPr lang="zh-CN" altLang="en-US" noProof="0"/>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340B13E5-3112-4520-BC63-1C41B898E478}"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9637117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82204" y="292991"/>
            <a:ext cx="8679657" cy="1202093"/>
          </a:xfrm>
        </p:spPr>
        <p:txBody>
          <a:bodyPr/>
          <a:lstStyle/>
          <a:p>
            <a:r>
              <a:rPr lang="zh-CN" altLang="en-US"/>
              <a:t>单击此处编辑母版标题样式</a:t>
            </a:r>
          </a:p>
        </p:txBody>
      </p:sp>
      <p:sp>
        <p:nvSpPr>
          <p:cNvPr id="3" name="文本占位符 2"/>
          <p:cNvSpPr>
            <a:spLocks noGrp="1"/>
          </p:cNvSpPr>
          <p:nvPr>
            <p:ph type="body" sz="half" idx="1"/>
          </p:nvPr>
        </p:nvSpPr>
        <p:spPr>
          <a:xfrm>
            <a:off x="482204" y="1687620"/>
            <a:ext cx="425946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02399" y="1687620"/>
            <a:ext cx="425946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0F0A7B75-4CA0-4CC8-9728-60D2469709E8}"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8089924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2204" y="292991"/>
            <a:ext cx="8679657" cy="1202093"/>
          </a:xfrm>
        </p:spPr>
        <p:txBody>
          <a:bodyPr/>
          <a:lstStyle/>
          <a:p>
            <a:r>
              <a:rPr lang="zh-CN" altLang="en-US"/>
              <a:t>单击此处编辑母版标题样式</a:t>
            </a:r>
          </a:p>
        </p:txBody>
      </p:sp>
      <p:sp>
        <p:nvSpPr>
          <p:cNvPr id="3" name="文本占位符 2"/>
          <p:cNvSpPr>
            <a:spLocks noGrp="1"/>
          </p:cNvSpPr>
          <p:nvPr>
            <p:ph type="body" sz="half" idx="1"/>
          </p:nvPr>
        </p:nvSpPr>
        <p:spPr>
          <a:xfrm>
            <a:off x="482204" y="1687620"/>
            <a:ext cx="425946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902399" y="1687619"/>
            <a:ext cx="4259461" cy="230875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902399" y="4157101"/>
            <a:ext cx="4259461" cy="230875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7"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8" name="Rectangle 42"/>
          <p:cNvSpPr>
            <a:spLocks noGrp="1" noChangeArrowheads="1"/>
          </p:cNvSpPr>
          <p:nvPr>
            <p:ph type="sldNum" sz="quarter" idx="12"/>
          </p:nvPr>
        </p:nvSpPr>
        <p:spPr>
          <a:ln/>
        </p:spPr>
        <p:txBody>
          <a:bodyPr/>
          <a:lstStyle>
            <a:lvl1pPr>
              <a:defRPr/>
            </a:lvl1pPr>
          </a:lstStyle>
          <a:p>
            <a:pPr>
              <a:defRPr/>
            </a:pPr>
            <a:fld id="{3EF2CE0D-CA10-4EB7-AF8A-4EECCB8DDCF5}"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00255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723305" y="1183677"/>
            <a:ext cx="8197454" cy="2518034"/>
          </a:xfrm>
        </p:spPr>
        <p:txBody>
          <a:bodyPr anchor="b"/>
          <a:lstStyle>
            <a:lvl1pPr algn="ctr">
              <a:defRPr sz="6328"/>
            </a:lvl1pPr>
          </a:lstStyle>
          <a:p>
            <a:r>
              <a:rPr lang="zh-CN" altLang="en-US"/>
              <a:t>单击此处编辑母版标题样式</a:t>
            </a:r>
            <a:endParaRPr lang="en-US" dirty="0"/>
          </a:p>
        </p:txBody>
      </p:sp>
      <p:sp>
        <p:nvSpPr>
          <p:cNvPr id="3" name="Subtitle 2"/>
          <p:cNvSpPr>
            <a:spLocks noGrp="1"/>
          </p:cNvSpPr>
          <p:nvPr>
            <p:ph type="subTitle" idx="1"/>
          </p:nvPr>
        </p:nvSpPr>
        <p:spPr>
          <a:xfrm>
            <a:off x="1205508" y="3798816"/>
            <a:ext cx="7233047" cy="1746216"/>
          </a:xfrm>
        </p:spPr>
        <p:txBody>
          <a:bodyPr/>
          <a:lstStyle>
            <a:lvl1pPr marL="0" indent="0" algn="ctr">
              <a:buNone/>
              <a:defRPr sz="2531"/>
            </a:lvl1pPr>
            <a:lvl2pPr marL="482163" indent="0" algn="ctr">
              <a:buNone/>
              <a:defRPr sz="2109"/>
            </a:lvl2pPr>
            <a:lvl3pPr marL="964326" indent="0" algn="ctr">
              <a:buNone/>
              <a:defRPr sz="1898"/>
            </a:lvl3pPr>
            <a:lvl4pPr marL="1446489" indent="0" algn="ctr">
              <a:buNone/>
              <a:defRPr sz="1687"/>
            </a:lvl4pPr>
            <a:lvl5pPr marL="1928652" indent="0" algn="ctr">
              <a:buNone/>
              <a:defRPr sz="1687"/>
            </a:lvl5pPr>
            <a:lvl6pPr marL="2410816" indent="0" algn="ctr">
              <a:buNone/>
              <a:defRPr sz="1687"/>
            </a:lvl6pPr>
            <a:lvl7pPr marL="2892979" indent="0" algn="ctr">
              <a:buNone/>
              <a:defRPr sz="1687"/>
            </a:lvl7pPr>
            <a:lvl8pPr marL="3375142" indent="0" algn="ctr">
              <a:buNone/>
              <a:defRPr sz="1687"/>
            </a:lvl8pPr>
            <a:lvl9pPr marL="3857305" indent="0" algn="ctr">
              <a:buNone/>
              <a:defRPr sz="1687"/>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zh-CN" altLang="zh-CN"/>
          </a:p>
        </p:txBody>
      </p:sp>
      <p:sp>
        <p:nvSpPr>
          <p:cNvPr id="5" name="Footer Placeholder 4"/>
          <p:cNvSpPr>
            <a:spLocks noGrp="1"/>
          </p:cNvSpPr>
          <p:nvPr>
            <p:ph type="ftr" sz="quarter" idx="11"/>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B8A2BE66-3A1D-4F69-92F9-8180C3DFAFD8}" type="slidenum">
              <a:rPr lang="zh-CN" altLang="zh-CN" smtClean="0"/>
              <a:pPr>
                <a:defRPr/>
              </a:pPr>
              <a:t>‹#›</a:t>
            </a:fld>
            <a:endParaRPr lang="zh-CN" altLang="zh-CN"/>
          </a:p>
        </p:txBody>
      </p:sp>
    </p:spTree>
    <p:extLst>
      <p:ext uri="{BB962C8B-B14F-4D97-AF65-F5344CB8AC3E}">
        <p14:creationId xmlns:p14="http://schemas.microsoft.com/office/powerpoint/2010/main" val="5374591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1956909506"/>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58007" y="1803142"/>
            <a:ext cx="8318004" cy="3008581"/>
          </a:xfrm>
        </p:spPr>
        <p:txBody>
          <a:bodyPr anchor="b"/>
          <a:lstStyle>
            <a:lvl1pPr>
              <a:defRPr sz="6328"/>
            </a:lvl1pPr>
          </a:lstStyle>
          <a:p>
            <a:r>
              <a:rPr lang="zh-CN" altLang="en-US"/>
              <a:t>单击此处编辑母版标题样式</a:t>
            </a:r>
            <a:endParaRPr lang="en-US" dirty="0"/>
          </a:p>
        </p:txBody>
      </p:sp>
      <p:sp>
        <p:nvSpPr>
          <p:cNvPr id="3" name="Text Placeholder 2"/>
          <p:cNvSpPr>
            <a:spLocks noGrp="1"/>
          </p:cNvSpPr>
          <p:nvPr>
            <p:ph type="body" idx="1"/>
          </p:nvPr>
        </p:nvSpPr>
        <p:spPr>
          <a:xfrm>
            <a:off x="658007" y="4840185"/>
            <a:ext cx="8318004" cy="1582142"/>
          </a:xfrm>
        </p:spPr>
        <p:txBody>
          <a:bodyPr/>
          <a:lstStyle>
            <a:lvl1pPr marL="0" indent="0">
              <a:buNone/>
              <a:defRPr sz="2531">
                <a:solidFill>
                  <a:schemeClr val="tx1"/>
                </a:solidFill>
              </a:defRPr>
            </a:lvl1pPr>
            <a:lvl2pPr marL="482163" indent="0">
              <a:buNone/>
              <a:defRPr sz="2109">
                <a:solidFill>
                  <a:schemeClr val="tx1">
                    <a:tint val="75000"/>
                  </a:schemeClr>
                </a:solidFill>
              </a:defRPr>
            </a:lvl2pPr>
            <a:lvl3pPr marL="964326" indent="0">
              <a:buNone/>
              <a:defRPr sz="1898">
                <a:solidFill>
                  <a:schemeClr val="tx1">
                    <a:tint val="75000"/>
                  </a:schemeClr>
                </a:solidFill>
              </a:defRPr>
            </a:lvl3pPr>
            <a:lvl4pPr marL="1446489" indent="0">
              <a:buNone/>
              <a:defRPr sz="1687">
                <a:solidFill>
                  <a:schemeClr val="tx1">
                    <a:tint val="75000"/>
                  </a:schemeClr>
                </a:solidFill>
              </a:defRPr>
            </a:lvl4pPr>
            <a:lvl5pPr marL="1928652" indent="0">
              <a:buNone/>
              <a:defRPr sz="1687">
                <a:solidFill>
                  <a:schemeClr val="tx1">
                    <a:tint val="75000"/>
                  </a:schemeClr>
                </a:solidFill>
              </a:defRPr>
            </a:lvl5pPr>
            <a:lvl6pPr marL="2410816" indent="0">
              <a:buNone/>
              <a:defRPr sz="1687">
                <a:solidFill>
                  <a:schemeClr val="tx1">
                    <a:tint val="75000"/>
                  </a:schemeClr>
                </a:solidFill>
              </a:defRPr>
            </a:lvl6pPr>
            <a:lvl7pPr marL="2892979" indent="0">
              <a:buNone/>
              <a:defRPr sz="1687">
                <a:solidFill>
                  <a:schemeClr val="tx1">
                    <a:tint val="75000"/>
                  </a:schemeClr>
                </a:solidFill>
              </a:defRPr>
            </a:lvl7pPr>
            <a:lvl8pPr marL="3375142" indent="0">
              <a:buNone/>
              <a:defRPr sz="1687">
                <a:solidFill>
                  <a:schemeClr val="tx1">
                    <a:tint val="75000"/>
                  </a:schemeClr>
                </a:solidFill>
              </a:defRPr>
            </a:lvl8pPr>
            <a:lvl9pPr marL="3857305" indent="0">
              <a:buNone/>
              <a:defRPr sz="1687">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3263306409"/>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63029" y="1925358"/>
            <a:ext cx="4098727" cy="45890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882307" y="1925358"/>
            <a:ext cx="4098727" cy="45890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1364376749"/>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64286" y="385073"/>
            <a:ext cx="8318004" cy="139797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64287" y="1773004"/>
            <a:ext cx="4079890" cy="868922"/>
          </a:xfrm>
        </p:spPr>
        <p:txBody>
          <a:bodyPr anchor="b"/>
          <a:lstStyle>
            <a:lvl1pPr marL="0" indent="0">
              <a:buNone/>
              <a:defRPr sz="2531" b="1"/>
            </a:lvl1pPr>
            <a:lvl2pPr marL="482163" indent="0">
              <a:buNone/>
              <a:defRPr sz="2109" b="1"/>
            </a:lvl2pPr>
            <a:lvl3pPr marL="964326" indent="0">
              <a:buNone/>
              <a:defRPr sz="1898" b="1"/>
            </a:lvl3pPr>
            <a:lvl4pPr marL="1446489" indent="0">
              <a:buNone/>
              <a:defRPr sz="1687" b="1"/>
            </a:lvl4pPr>
            <a:lvl5pPr marL="1928652" indent="0">
              <a:buNone/>
              <a:defRPr sz="1687" b="1"/>
            </a:lvl5pPr>
            <a:lvl6pPr marL="2410816" indent="0">
              <a:buNone/>
              <a:defRPr sz="1687" b="1"/>
            </a:lvl6pPr>
            <a:lvl7pPr marL="2892979" indent="0">
              <a:buNone/>
              <a:defRPr sz="1687" b="1"/>
            </a:lvl7pPr>
            <a:lvl8pPr marL="3375142" indent="0">
              <a:buNone/>
              <a:defRPr sz="1687" b="1"/>
            </a:lvl8pPr>
            <a:lvl9pPr marL="3857305" indent="0">
              <a:buNone/>
              <a:defRPr sz="1687" b="1"/>
            </a:lvl9pPr>
          </a:lstStyle>
          <a:p>
            <a:pPr lvl="0"/>
            <a:r>
              <a:rPr lang="zh-CN" altLang="en-US"/>
              <a:t>单击此处编辑母版文本样式</a:t>
            </a:r>
          </a:p>
        </p:txBody>
      </p:sp>
      <p:sp>
        <p:nvSpPr>
          <p:cNvPr id="4" name="Content Placeholder 3"/>
          <p:cNvSpPr>
            <a:spLocks noGrp="1"/>
          </p:cNvSpPr>
          <p:nvPr>
            <p:ph sz="half" idx="2"/>
          </p:nvPr>
        </p:nvSpPr>
        <p:spPr>
          <a:xfrm>
            <a:off x="664287" y="2641926"/>
            <a:ext cx="4079890" cy="388587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882307" y="1773004"/>
            <a:ext cx="4099983" cy="868922"/>
          </a:xfrm>
        </p:spPr>
        <p:txBody>
          <a:bodyPr anchor="b"/>
          <a:lstStyle>
            <a:lvl1pPr marL="0" indent="0">
              <a:buNone/>
              <a:defRPr sz="2531" b="1"/>
            </a:lvl1pPr>
            <a:lvl2pPr marL="482163" indent="0">
              <a:buNone/>
              <a:defRPr sz="2109" b="1"/>
            </a:lvl2pPr>
            <a:lvl3pPr marL="964326" indent="0">
              <a:buNone/>
              <a:defRPr sz="1898" b="1"/>
            </a:lvl3pPr>
            <a:lvl4pPr marL="1446489" indent="0">
              <a:buNone/>
              <a:defRPr sz="1687" b="1"/>
            </a:lvl4pPr>
            <a:lvl5pPr marL="1928652" indent="0">
              <a:buNone/>
              <a:defRPr sz="1687" b="1"/>
            </a:lvl5pPr>
            <a:lvl6pPr marL="2410816" indent="0">
              <a:buNone/>
              <a:defRPr sz="1687" b="1"/>
            </a:lvl6pPr>
            <a:lvl7pPr marL="2892979" indent="0">
              <a:buNone/>
              <a:defRPr sz="1687" b="1"/>
            </a:lvl7pPr>
            <a:lvl8pPr marL="3375142" indent="0">
              <a:buNone/>
              <a:defRPr sz="1687" b="1"/>
            </a:lvl8pPr>
            <a:lvl9pPr marL="3857305" indent="0">
              <a:buNone/>
              <a:defRPr sz="1687" b="1"/>
            </a:lvl9pPr>
          </a:lstStyle>
          <a:p>
            <a:pPr lvl="0"/>
            <a:r>
              <a:rPr lang="zh-CN" altLang="en-US"/>
              <a:t>单击此处编辑母版文本样式</a:t>
            </a:r>
          </a:p>
        </p:txBody>
      </p:sp>
      <p:sp>
        <p:nvSpPr>
          <p:cNvPr id="6" name="Content Placeholder 5"/>
          <p:cNvSpPr>
            <a:spLocks noGrp="1"/>
          </p:cNvSpPr>
          <p:nvPr>
            <p:ph sz="quarter" idx="4"/>
          </p:nvPr>
        </p:nvSpPr>
        <p:spPr>
          <a:xfrm>
            <a:off x="4882307" y="2641926"/>
            <a:ext cx="4099983" cy="388587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402384671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75720" y="93757"/>
            <a:ext cx="5935452" cy="806976"/>
          </a:xfrm>
        </p:spPr>
        <p:txBody>
          <a:bodyPr/>
          <a:lstStyle/>
          <a:p>
            <a:r>
              <a:rPr lang="zh-CN" altLang="en-US"/>
              <a:t>单击此处编辑母版标题样式</a:t>
            </a:r>
          </a:p>
        </p:txBody>
      </p:sp>
      <p:sp>
        <p:nvSpPr>
          <p:cNvPr id="3" name="文本占位符 2"/>
          <p:cNvSpPr>
            <a:spLocks noGrp="1"/>
          </p:cNvSpPr>
          <p:nvPr>
            <p:ph type="body" sz="half" idx="1"/>
          </p:nvPr>
        </p:nvSpPr>
        <p:spPr>
          <a:xfrm>
            <a:off x="493924" y="1110011"/>
            <a:ext cx="4259461" cy="53508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14120" y="1110011"/>
            <a:ext cx="4259461" cy="53508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1"/>
          </p:nvPr>
        </p:nvSpPr>
        <p:spPr>
          <a:ln/>
        </p:spPr>
        <p:txBody>
          <a:bodyPr/>
          <a:lstStyle>
            <a:lvl1pPr>
              <a:defRPr/>
            </a:lvl1pPr>
          </a:lstStyle>
          <a:p>
            <a:pPr>
              <a:defRPr/>
            </a:pPr>
            <a:fld id="{CD0003F9-8D14-449E-93A5-C20DE59D6FFF}" type="slidenum">
              <a:rPr lang="en-US" altLang="zh-CN"/>
              <a:pPr>
                <a:defRPr/>
              </a:pPr>
              <a:t>‹#›</a:t>
            </a:fld>
            <a:endParaRPr lang="en-US" altLang="zh-CN"/>
          </a:p>
        </p:txBody>
      </p:sp>
    </p:spTree>
    <p:extLst>
      <p:ext uri="{BB962C8B-B14F-4D97-AF65-F5344CB8AC3E}">
        <p14:creationId xmlns:p14="http://schemas.microsoft.com/office/powerpoint/2010/main" val="36772965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2493B995-9F6C-407E-9827-220B29A9100B}" type="slidenum">
              <a:rPr lang="en-US" altLang="zh-CN" smtClean="0"/>
              <a:pPr>
                <a:defRPr/>
              </a:pPr>
              <a:t>‹#›</a:t>
            </a:fld>
            <a:endParaRPr lang="en-US" altLang="zh-CN"/>
          </a:p>
        </p:txBody>
      </p:sp>
    </p:spTree>
    <p:extLst>
      <p:ext uri="{BB962C8B-B14F-4D97-AF65-F5344CB8AC3E}">
        <p14:creationId xmlns:p14="http://schemas.microsoft.com/office/powerpoint/2010/main" val="1606024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4112020138"/>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64286" y="482177"/>
            <a:ext cx="3110461" cy="1687618"/>
          </a:xfrm>
        </p:spPr>
        <p:txBody>
          <a:bodyPr anchor="b"/>
          <a:lstStyle>
            <a:lvl1pPr>
              <a:defRPr sz="3375"/>
            </a:lvl1pPr>
          </a:lstStyle>
          <a:p>
            <a:r>
              <a:rPr lang="zh-CN" altLang="en-US"/>
              <a:t>单击此处编辑母版标题样式</a:t>
            </a:r>
            <a:endParaRPr lang="en-US" dirty="0"/>
          </a:p>
        </p:txBody>
      </p:sp>
      <p:sp>
        <p:nvSpPr>
          <p:cNvPr id="3" name="Content Placeholder 2"/>
          <p:cNvSpPr>
            <a:spLocks noGrp="1"/>
          </p:cNvSpPr>
          <p:nvPr>
            <p:ph idx="1"/>
          </p:nvPr>
        </p:nvSpPr>
        <p:spPr>
          <a:xfrm>
            <a:off x="4099983" y="1041369"/>
            <a:ext cx="4882307" cy="5139869"/>
          </a:xfrm>
        </p:spPr>
        <p:txBody>
          <a:bodyPr/>
          <a:lstStyle>
            <a:lvl1pPr>
              <a:defRPr sz="3375"/>
            </a:lvl1pPr>
            <a:lvl2pPr>
              <a:defRPr sz="2953"/>
            </a:lvl2pPr>
            <a:lvl3pPr>
              <a:defRPr sz="2531"/>
            </a:lvl3pPr>
            <a:lvl4pPr>
              <a:defRPr sz="2109"/>
            </a:lvl4pPr>
            <a:lvl5pPr>
              <a:defRPr sz="2109"/>
            </a:lvl5pPr>
            <a:lvl6pPr>
              <a:defRPr sz="2109"/>
            </a:lvl6pPr>
            <a:lvl7pPr>
              <a:defRPr sz="2109"/>
            </a:lvl7pPr>
            <a:lvl8pPr>
              <a:defRPr sz="2109"/>
            </a:lvl8pPr>
            <a:lvl9pPr>
              <a:defRPr sz="2109"/>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64286" y="2169795"/>
            <a:ext cx="3110461" cy="4019814"/>
          </a:xfrm>
        </p:spPr>
        <p:txBody>
          <a:bodyPr/>
          <a:lstStyle>
            <a:lvl1pPr marL="0" indent="0">
              <a:buNone/>
              <a:defRPr sz="1687"/>
            </a:lvl1pPr>
            <a:lvl2pPr marL="482163" indent="0">
              <a:buNone/>
              <a:defRPr sz="1476"/>
            </a:lvl2pPr>
            <a:lvl3pPr marL="964326" indent="0">
              <a:buNone/>
              <a:defRPr sz="1266"/>
            </a:lvl3pPr>
            <a:lvl4pPr marL="1446489" indent="0">
              <a:buNone/>
              <a:defRPr sz="1055"/>
            </a:lvl4pPr>
            <a:lvl5pPr marL="1928652" indent="0">
              <a:buNone/>
              <a:defRPr sz="1055"/>
            </a:lvl5pPr>
            <a:lvl6pPr marL="2410816" indent="0">
              <a:buNone/>
              <a:defRPr sz="1055"/>
            </a:lvl6pPr>
            <a:lvl7pPr marL="2892979" indent="0">
              <a:buNone/>
              <a:defRPr sz="1055"/>
            </a:lvl7pPr>
            <a:lvl8pPr marL="3375142" indent="0">
              <a:buNone/>
              <a:defRPr sz="1055"/>
            </a:lvl8pPr>
            <a:lvl9pPr marL="3857305" indent="0">
              <a:buNone/>
              <a:defRPr sz="105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44566785"/>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64286" y="482177"/>
            <a:ext cx="3110461" cy="1687618"/>
          </a:xfrm>
        </p:spPr>
        <p:txBody>
          <a:bodyPr anchor="b"/>
          <a:lstStyle>
            <a:lvl1pPr>
              <a:defRPr sz="3375"/>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099983" y="1041369"/>
            <a:ext cx="4882307" cy="5139869"/>
          </a:xfrm>
        </p:spPr>
        <p:txBody>
          <a:bodyPr anchor="t"/>
          <a:lstStyle>
            <a:lvl1pPr marL="0" indent="0">
              <a:buNone/>
              <a:defRPr sz="3375"/>
            </a:lvl1pPr>
            <a:lvl2pPr marL="482163" indent="0">
              <a:buNone/>
              <a:defRPr sz="2953"/>
            </a:lvl2pPr>
            <a:lvl3pPr marL="964326" indent="0">
              <a:buNone/>
              <a:defRPr sz="2531"/>
            </a:lvl3pPr>
            <a:lvl4pPr marL="1446489" indent="0">
              <a:buNone/>
              <a:defRPr sz="2109"/>
            </a:lvl4pPr>
            <a:lvl5pPr marL="1928652" indent="0">
              <a:buNone/>
              <a:defRPr sz="2109"/>
            </a:lvl5pPr>
            <a:lvl6pPr marL="2410816" indent="0">
              <a:buNone/>
              <a:defRPr sz="2109"/>
            </a:lvl6pPr>
            <a:lvl7pPr marL="2892979" indent="0">
              <a:buNone/>
              <a:defRPr sz="2109"/>
            </a:lvl7pPr>
            <a:lvl8pPr marL="3375142" indent="0">
              <a:buNone/>
              <a:defRPr sz="2109"/>
            </a:lvl8pPr>
            <a:lvl9pPr marL="3857305" indent="0">
              <a:buNone/>
              <a:defRPr sz="2109"/>
            </a:lvl9pPr>
          </a:lstStyle>
          <a:p>
            <a:r>
              <a:rPr lang="zh-CN" altLang="en-US"/>
              <a:t>单击图标添加图片</a:t>
            </a:r>
            <a:endParaRPr lang="en-US" dirty="0"/>
          </a:p>
        </p:txBody>
      </p:sp>
      <p:sp>
        <p:nvSpPr>
          <p:cNvPr id="4" name="Text Placeholder 3"/>
          <p:cNvSpPr>
            <a:spLocks noGrp="1"/>
          </p:cNvSpPr>
          <p:nvPr>
            <p:ph type="body" sz="half" idx="2"/>
          </p:nvPr>
        </p:nvSpPr>
        <p:spPr>
          <a:xfrm>
            <a:off x="664286" y="2169795"/>
            <a:ext cx="3110461" cy="4019814"/>
          </a:xfrm>
        </p:spPr>
        <p:txBody>
          <a:bodyPr/>
          <a:lstStyle>
            <a:lvl1pPr marL="0" indent="0">
              <a:buNone/>
              <a:defRPr sz="1687"/>
            </a:lvl1pPr>
            <a:lvl2pPr marL="482163" indent="0">
              <a:buNone/>
              <a:defRPr sz="1476"/>
            </a:lvl2pPr>
            <a:lvl3pPr marL="964326" indent="0">
              <a:buNone/>
              <a:defRPr sz="1266"/>
            </a:lvl3pPr>
            <a:lvl4pPr marL="1446489" indent="0">
              <a:buNone/>
              <a:defRPr sz="1055"/>
            </a:lvl4pPr>
            <a:lvl5pPr marL="1928652" indent="0">
              <a:buNone/>
              <a:defRPr sz="1055"/>
            </a:lvl5pPr>
            <a:lvl6pPr marL="2410816" indent="0">
              <a:buNone/>
              <a:defRPr sz="1055"/>
            </a:lvl6pPr>
            <a:lvl7pPr marL="2892979" indent="0">
              <a:buNone/>
              <a:defRPr sz="1055"/>
            </a:lvl7pPr>
            <a:lvl8pPr marL="3375142" indent="0">
              <a:buNone/>
              <a:defRPr sz="1055"/>
            </a:lvl8pPr>
            <a:lvl9pPr marL="3857305" indent="0">
              <a:buNone/>
              <a:defRPr sz="105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517340300"/>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zh-CN" altLang="zh-CN"/>
          </a:p>
        </p:txBody>
      </p:sp>
      <p:sp>
        <p:nvSpPr>
          <p:cNvPr id="5" name="Footer Placeholder 4"/>
          <p:cNvSpPr>
            <a:spLocks noGrp="1"/>
          </p:cNvSpPr>
          <p:nvPr>
            <p:ph type="ftr" sz="quarter" idx="11"/>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9E388E38-31E5-4E32-920D-85CA0EE6CDEC}" type="slidenum">
              <a:rPr lang="zh-CN" altLang="zh-CN" smtClean="0"/>
              <a:pPr>
                <a:defRPr/>
              </a:pPr>
              <a:t>‹#›</a:t>
            </a:fld>
            <a:endParaRPr lang="zh-CN" altLang="zh-CN"/>
          </a:p>
        </p:txBody>
      </p:sp>
    </p:spTree>
    <p:extLst>
      <p:ext uri="{BB962C8B-B14F-4D97-AF65-F5344CB8AC3E}">
        <p14:creationId xmlns:p14="http://schemas.microsoft.com/office/powerpoint/2010/main" val="15746929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1533" y="385071"/>
            <a:ext cx="2079501" cy="612933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63030" y="385071"/>
            <a:ext cx="6117952" cy="61293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3470333622"/>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标题和内容">
    <p:bg>
      <p:bgPr>
        <a:solidFill>
          <a:srgbClr val="FFFFFF">
            <a:alpha val="0"/>
          </a:srgb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7283440"/>
      </p:ext>
    </p:extLst>
  </p:cSld>
  <p:clrMapOvr>
    <a:masterClrMapping/>
  </p:clrMapOvr>
  <mc:AlternateContent xmlns:mc="http://schemas.openxmlformats.org/markup-compatibility/2006" xmlns:p14="http://schemas.microsoft.com/office/powerpoint/2010/main">
    <mc:Choice Requires="p14">
      <p:transition spd="slow" p14:dur="1750" advTm="0">
        <p:push dir="u"/>
      </p:transition>
    </mc:Choice>
    <mc:Fallback xmlns="">
      <p:transition spd="slow" advTm="0">
        <p:push dir="u"/>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75720" y="93757"/>
            <a:ext cx="5935452" cy="806976"/>
          </a:xfrm>
        </p:spPr>
        <p:txBody>
          <a:bodyPr/>
          <a:lstStyle/>
          <a:p>
            <a:r>
              <a:rPr lang="zh-CN" altLang="en-US"/>
              <a:t>单击此处编辑母版标题样式</a:t>
            </a:r>
          </a:p>
        </p:txBody>
      </p:sp>
      <p:sp>
        <p:nvSpPr>
          <p:cNvPr id="3" name="文本占位符 2"/>
          <p:cNvSpPr>
            <a:spLocks noGrp="1"/>
          </p:cNvSpPr>
          <p:nvPr>
            <p:ph type="body" sz="half" idx="1"/>
          </p:nvPr>
        </p:nvSpPr>
        <p:spPr>
          <a:xfrm>
            <a:off x="493924" y="1110011"/>
            <a:ext cx="4259461" cy="53508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14120" y="1110011"/>
            <a:ext cx="4259461" cy="53508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1"/>
          </p:nvPr>
        </p:nvSpPr>
        <p:spPr>
          <a:ln/>
        </p:spPr>
        <p:txBody>
          <a:bodyPr/>
          <a:lstStyle>
            <a:lvl1pPr>
              <a:defRPr/>
            </a:lvl1pPr>
          </a:lstStyle>
          <a:p>
            <a:pPr>
              <a:defRPr/>
            </a:pPr>
            <a:fld id="{CD0003F9-8D14-449E-93A5-C20DE59D6FFF}" type="slidenum">
              <a:rPr lang="en-US" altLang="zh-CN"/>
              <a:pPr>
                <a:defRPr/>
              </a:pPr>
              <a:t>‹#›</a:t>
            </a:fld>
            <a:endParaRPr lang="en-US" altLang="zh-CN"/>
          </a:p>
        </p:txBody>
      </p:sp>
    </p:spTree>
    <p:extLst>
      <p:ext uri="{BB962C8B-B14F-4D97-AF65-F5344CB8AC3E}">
        <p14:creationId xmlns:p14="http://schemas.microsoft.com/office/powerpoint/2010/main" val="146012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82204" y="292991"/>
            <a:ext cx="8679657" cy="1202093"/>
          </a:xfrm>
        </p:spPr>
        <p:txBody>
          <a:bodyPr/>
          <a:lstStyle/>
          <a:p>
            <a:r>
              <a:rPr lang="zh-CN" altLang="en-US"/>
              <a:t>单击此处编辑母版标题样式</a:t>
            </a:r>
          </a:p>
        </p:txBody>
      </p:sp>
      <p:sp>
        <p:nvSpPr>
          <p:cNvPr id="3" name="表格占位符 2"/>
          <p:cNvSpPr>
            <a:spLocks noGrp="1"/>
          </p:cNvSpPr>
          <p:nvPr>
            <p:ph type="tbl" idx="1"/>
          </p:nvPr>
        </p:nvSpPr>
        <p:spPr>
          <a:xfrm>
            <a:off x="482204" y="1687620"/>
            <a:ext cx="8679657" cy="4778237"/>
          </a:xfrm>
        </p:spPr>
        <p:txBody>
          <a:bodyPr/>
          <a:lstStyle/>
          <a:p>
            <a:pPr lvl="0"/>
            <a:endParaRPr lang="zh-CN" altLang="en-US" noProof="0"/>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8E2E05DA-B485-4BC7-831B-295745B8468C}" type="slidenum">
              <a:rPr lang="en-US" altLang="zh-CN"/>
              <a:pPr>
                <a:defRPr/>
              </a:pPr>
              <a:t>‹#›</a:t>
            </a:fld>
            <a:endParaRPr lang="en-US" altLang="zh-CN"/>
          </a:p>
        </p:txBody>
      </p:sp>
    </p:spTree>
    <p:extLst>
      <p:ext uri="{BB962C8B-B14F-4D97-AF65-F5344CB8AC3E}">
        <p14:creationId xmlns:p14="http://schemas.microsoft.com/office/powerpoint/2010/main" val="3275151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2204" y="292991"/>
            <a:ext cx="8679657" cy="1202093"/>
          </a:xfrm>
        </p:spPr>
        <p:txBody>
          <a:bodyPr/>
          <a:lstStyle/>
          <a:p>
            <a:r>
              <a:rPr lang="zh-CN" altLang="en-US"/>
              <a:t>单击此处编辑母版标题样式</a:t>
            </a:r>
          </a:p>
        </p:txBody>
      </p:sp>
      <p:sp>
        <p:nvSpPr>
          <p:cNvPr id="3" name="文本占位符 2"/>
          <p:cNvSpPr>
            <a:spLocks noGrp="1"/>
          </p:cNvSpPr>
          <p:nvPr>
            <p:ph type="body" sz="half" idx="1"/>
          </p:nvPr>
        </p:nvSpPr>
        <p:spPr>
          <a:xfrm>
            <a:off x="482204" y="1687620"/>
            <a:ext cx="425946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902399" y="1687619"/>
            <a:ext cx="4259461" cy="230875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902399" y="4157101"/>
            <a:ext cx="4259461" cy="230875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42"/>
          <p:cNvSpPr>
            <a:spLocks noGrp="1" noChangeArrowheads="1"/>
          </p:cNvSpPr>
          <p:nvPr>
            <p:ph type="sldNum" sz="quarter" idx="12"/>
          </p:nvPr>
        </p:nvSpPr>
        <p:spPr>
          <a:ln/>
        </p:spPr>
        <p:txBody>
          <a:bodyPr/>
          <a:lstStyle>
            <a:lvl1pPr>
              <a:defRPr/>
            </a:lvl1pPr>
          </a:lstStyle>
          <a:p>
            <a:pPr>
              <a:defRPr/>
            </a:pPr>
            <a:fld id="{1A5EEB1E-8B76-44B9-915E-E7CBE23B6BE4}" type="slidenum">
              <a:rPr lang="en-US" altLang="zh-CN"/>
              <a:pPr>
                <a:defRPr/>
              </a:pPr>
              <a:t>‹#›</a:t>
            </a:fld>
            <a:endParaRPr lang="en-US" altLang="zh-CN"/>
          </a:p>
        </p:txBody>
      </p:sp>
    </p:spTree>
    <p:extLst>
      <p:ext uri="{BB962C8B-B14F-4D97-AF65-F5344CB8AC3E}">
        <p14:creationId xmlns:p14="http://schemas.microsoft.com/office/powerpoint/2010/main" val="571518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2493B995-9F6C-407E-9827-220B29A9100B}" type="slidenum">
              <a:rPr lang="en-US" altLang="zh-CN"/>
              <a:pPr>
                <a:defRPr/>
              </a:pPr>
              <a:t>‹#›</a:t>
            </a:fld>
            <a:endParaRPr lang="en-US" altLang="zh-CN"/>
          </a:p>
        </p:txBody>
      </p:sp>
    </p:spTree>
    <p:extLst>
      <p:ext uri="{BB962C8B-B14F-4D97-AF65-F5344CB8AC3E}">
        <p14:creationId xmlns:p14="http://schemas.microsoft.com/office/powerpoint/2010/main" val="1093562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54D9912E-CD21-4B76-91AB-8AF6576DF20D}" type="slidenum">
              <a:rPr lang="zh-CN" altLang="zh-CN"/>
              <a:pPr>
                <a:defRPr/>
              </a:pPr>
              <a:t>‹#›</a:t>
            </a:fld>
            <a:endParaRPr lang="zh-CN" altLang="zh-CN"/>
          </a:p>
        </p:txBody>
      </p:sp>
    </p:spTree>
    <p:extLst>
      <p:ext uri="{BB962C8B-B14F-4D97-AF65-F5344CB8AC3E}">
        <p14:creationId xmlns:p14="http://schemas.microsoft.com/office/powerpoint/2010/main" val="58433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205508" y="1183677"/>
            <a:ext cx="7233048" cy="2518034"/>
          </a:xfrm>
        </p:spPr>
        <p:txBody>
          <a:bodyPr anchor="b"/>
          <a:lstStyle>
            <a:lvl1pPr algn="ctr">
              <a:defRPr sz="4725"/>
            </a:lvl1pPr>
          </a:lstStyle>
          <a:p>
            <a:r>
              <a:rPr lang="zh-CN" altLang="en-US"/>
              <a:t>单击此处编辑母版标题样式</a:t>
            </a:r>
            <a:endParaRPr lang="en-US" dirty="0"/>
          </a:p>
        </p:txBody>
      </p:sp>
      <p:sp>
        <p:nvSpPr>
          <p:cNvPr id="3" name="Subtitle 2"/>
          <p:cNvSpPr>
            <a:spLocks noGrp="1"/>
          </p:cNvSpPr>
          <p:nvPr>
            <p:ph type="subTitle" idx="1"/>
          </p:nvPr>
        </p:nvSpPr>
        <p:spPr>
          <a:xfrm>
            <a:off x="1205508" y="3798816"/>
            <a:ext cx="7233048" cy="1746216"/>
          </a:xfrm>
        </p:spPr>
        <p:txBody>
          <a:bodyPr/>
          <a:lstStyle>
            <a:lvl1pPr marL="0" indent="0" algn="ctr">
              <a:buNone/>
              <a:defRPr sz="1875"/>
            </a:lvl1pPr>
            <a:lvl2pPr marL="361622" indent="0" algn="ctr">
              <a:buNone/>
              <a:defRPr sz="1575"/>
            </a:lvl2pPr>
            <a:lvl3pPr marL="723245" indent="0" algn="ctr">
              <a:buNone/>
              <a:defRPr sz="1425"/>
            </a:lvl3pPr>
            <a:lvl4pPr marL="1084867" indent="0" algn="ctr">
              <a:buNone/>
              <a:defRPr sz="1275"/>
            </a:lvl4pPr>
            <a:lvl5pPr marL="1446489" indent="0" algn="ctr">
              <a:buNone/>
              <a:defRPr sz="1275"/>
            </a:lvl5pPr>
            <a:lvl6pPr marL="1808112" indent="0" algn="ctr">
              <a:buNone/>
              <a:defRPr sz="1275"/>
            </a:lvl6pPr>
            <a:lvl7pPr marL="2169734" indent="0" algn="ctr">
              <a:buNone/>
              <a:defRPr sz="1275"/>
            </a:lvl7pPr>
            <a:lvl8pPr marL="2531357" indent="0" algn="ctr">
              <a:buNone/>
              <a:defRPr sz="1275"/>
            </a:lvl8pPr>
            <a:lvl9pPr marL="2892979" indent="0" algn="ctr">
              <a:buNone/>
              <a:defRPr sz="1275"/>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B8A2BE66-3A1D-4F69-92F9-8180C3DFAFD8}" type="slidenum">
              <a:rPr lang="zh-CN" altLang="zh-CN"/>
              <a:pPr>
                <a:defRPr/>
              </a:pPr>
              <a:t>‹#›</a:t>
            </a:fld>
            <a:endParaRPr lang="zh-CN" altLang="zh-CN"/>
          </a:p>
        </p:txBody>
      </p:sp>
    </p:spTree>
    <p:extLst>
      <p:ext uri="{BB962C8B-B14F-4D97-AF65-F5344CB8AC3E}">
        <p14:creationId xmlns:p14="http://schemas.microsoft.com/office/powerpoint/2010/main" val="2490130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9E388E38-31E5-4E32-920D-85CA0EE6CDEC}" type="slidenum">
              <a:rPr lang="zh-CN" altLang="zh-CN"/>
              <a:pPr>
                <a:defRPr/>
              </a:pPr>
              <a:t>‹#›</a:t>
            </a:fld>
            <a:endParaRPr lang="zh-CN" altLang="zh-CN"/>
          </a:p>
        </p:txBody>
      </p:sp>
    </p:spTree>
    <p:extLst>
      <p:ext uri="{BB962C8B-B14F-4D97-AF65-F5344CB8AC3E}">
        <p14:creationId xmlns:p14="http://schemas.microsoft.com/office/powerpoint/2010/main" val="2521630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6" Type="http://schemas.openxmlformats.org/officeDocument/2006/relationships/theme" Target="../theme/theme2.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3179" y="385763"/>
            <a:ext cx="8317707"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63179" y="1925638"/>
            <a:ext cx="8317707"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63179" y="6704014"/>
            <a:ext cx="2169319" cy="38417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194448" y="6704014"/>
            <a:ext cx="3255169" cy="38417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811567" y="6704014"/>
            <a:ext cx="2169319" cy="384175"/>
          </a:xfrm>
          <a:prstGeom prst="rect">
            <a:avLst/>
          </a:prstGeom>
        </p:spPr>
        <p:txBody>
          <a:bodyPr vert="horz" lIns="91440" tIns="45720" rIns="91440" bIns="45720" rtlCol="0" anchor="ctr"/>
          <a:lstStyle>
            <a:lvl1pPr algn="r">
              <a:defRPr sz="900">
                <a:solidFill>
                  <a:schemeClr val="tx1">
                    <a:tint val="75000"/>
                  </a:schemeClr>
                </a:solidFill>
              </a:defRPr>
            </a:lvl1pPr>
          </a:lstStyle>
          <a:p>
            <a:fld id="{118D5ACA-62CA-46DB-AD6B-12EDD6D51A2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66" r:id="rId2"/>
    <p:sldLayoutId id="2147483668" r:id="rId3"/>
    <p:sldLayoutId id="2147483671" r:id="rId4"/>
    <p:sldLayoutId id="2147483672" r:id="rId5"/>
    <p:sldLayoutId id="2147483673" r:id="rId6"/>
    <p:sldLayoutId id="2147483674" r:id="rId7"/>
    <p:sldLayoutId id="2147483675" r:id="rId8"/>
    <p:sldLayoutId id="2147483676" r:id="rId9"/>
  </p:sldLayoutIdLst>
  <mc:AlternateContent xmlns:mc="http://schemas.openxmlformats.org/markup-compatibility/2006" xmlns:p14="http://schemas.microsoft.com/office/powerpoint/2010/main">
    <mc:Choice Requires="p14">
      <p:transition spd="slow" p14:dur="1750" advTm="0">
        <p:push dir="u"/>
      </p:transition>
    </mc:Choice>
    <mc:Fallback xmlns="">
      <p:transition spd="slow" advTm="0">
        <p:push dir="u"/>
      </p:transition>
    </mc:Fallback>
  </mc:AlternateConten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rgbClr val="002850"/>
            </a:gs>
          </a:gsLst>
          <a:lin ang="5400000" scaled="1"/>
        </a:gra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1675" y="1"/>
            <a:ext cx="9649086" cy="7225953"/>
            <a:chOff x="1" y="0"/>
            <a:chExt cx="5763" cy="4316"/>
          </a:xfrm>
        </p:grpSpPr>
        <p:sp>
          <p:nvSpPr>
            <p:cNvPr id="68611"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2"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3"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nvGrpSpPr>
            <p:cNvPr id="2059" name="Group 6"/>
            <p:cNvGrpSpPr>
              <a:grpSpLocks/>
            </p:cNvGrpSpPr>
            <p:nvPr/>
          </p:nvGrpSpPr>
          <p:grpSpPr bwMode="auto">
            <a:xfrm>
              <a:off x="288" y="0"/>
              <a:ext cx="5098" cy="4316"/>
              <a:chOff x="288" y="0"/>
              <a:chExt cx="5098" cy="4316"/>
            </a:xfrm>
          </p:grpSpPr>
          <p:sp>
            <p:nvSpPr>
              <p:cNvPr id="68615"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6"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7"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8"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9"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0"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1"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2"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3"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4"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5"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6"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7"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sp>
          <p:nvSpPr>
            <p:cNvPr id="68628"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9"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30"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2063" name="Freeform 23"/>
            <p:cNvSpPr>
              <a:spLocks/>
            </p:cNvSpPr>
            <p:nvPr/>
          </p:nvSpPr>
          <p:spPr bwMode="hidden">
            <a:xfrm>
              <a:off x="5041" y="0"/>
              <a:ext cx="719" cy="845"/>
            </a:xfrm>
            <a:custGeom>
              <a:avLst/>
              <a:gdLst>
                <a:gd name="T0" fmla="*/ 751 w 717"/>
                <a:gd name="T1" fmla="*/ 845 h 845"/>
                <a:gd name="T2" fmla="*/ 751 w 717"/>
                <a:gd name="T3" fmla="*/ 821 h 845"/>
                <a:gd name="T4" fmla="*/ 608 w 717"/>
                <a:gd name="T5" fmla="*/ 605 h 845"/>
                <a:gd name="T6" fmla="*/ 423 w 717"/>
                <a:gd name="T7" fmla="*/ 396 h 845"/>
                <a:gd name="T8" fmla="*/ 238 w 717"/>
                <a:gd name="T9" fmla="*/ 192 h 845"/>
                <a:gd name="T10" fmla="*/ 17 w 717"/>
                <a:gd name="T11" fmla="*/ 0 h 845"/>
                <a:gd name="T12" fmla="*/ 0 w 717"/>
                <a:gd name="T13" fmla="*/ 0 h 845"/>
                <a:gd name="T14" fmla="*/ 226 w 717"/>
                <a:gd name="T15" fmla="*/ 198 h 845"/>
                <a:gd name="T16" fmla="*/ 417 w 717"/>
                <a:gd name="T17" fmla="*/ 408 h 845"/>
                <a:gd name="T18" fmla="*/ 602 w 717"/>
                <a:gd name="T19" fmla="*/ 623 h 845"/>
                <a:gd name="T20" fmla="*/ 751 w 717"/>
                <a:gd name="T21" fmla="*/ 845 h 845"/>
                <a:gd name="T22" fmla="*/ 751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2064" name="Freeform 24"/>
            <p:cNvSpPr>
              <a:spLocks/>
            </p:cNvSpPr>
            <p:nvPr/>
          </p:nvSpPr>
          <p:spPr bwMode="hidden">
            <a:xfrm>
              <a:off x="5352" y="0"/>
              <a:ext cx="408" cy="414"/>
            </a:xfrm>
            <a:custGeom>
              <a:avLst/>
              <a:gdLst>
                <a:gd name="T0" fmla="*/ 424 w 407"/>
                <a:gd name="T1" fmla="*/ 414 h 414"/>
                <a:gd name="T2" fmla="*/ 424 w 407"/>
                <a:gd name="T3" fmla="*/ 396 h 414"/>
                <a:gd name="T4" fmla="*/ 239 w 407"/>
                <a:gd name="T5" fmla="*/ 192 h 414"/>
                <a:gd name="T6" fmla="*/ 12 w 407"/>
                <a:gd name="T7" fmla="*/ 0 h 414"/>
                <a:gd name="T8" fmla="*/ 0 w 407"/>
                <a:gd name="T9" fmla="*/ 0 h 414"/>
                <a:gd name="T10" fmla="*/ 108 w 407"/>
                <a:gd name="T11" fmla="*/ 102 h 414"/>
                <a:gd name="T12" fmla="*/ 233 w 407"/>
                <a:gd name="T13" fmla="*/ 204 h 414"/>
                <a:gd name="T14" fmla="*/ 424 w 407"/>
                <a:gd name="T15" fmla="*/ 414 h 414"/>
                <a:gd name="T16" fmla="*/ 424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68633"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2066" name="Freeform 26"/>
            <p:cNvSpPr>
              <a:spLocks/>
            </p:cNvSpPr>
            <p:nvPr/>
          </p:nvSpPr>
          <p:spPr bwMode="hidden">
            <a:xfrm>
              <a:off x="6" y="0"/>
              <a:ext cx="588" cy="599"/>
            </a:xfrm>
            <a:custGeom>
              <a:avLst/>
              <a:gdLst>
                <a:gd name="T0" fmla="*/ 620 w 586"/>
                <a:gd name="T1" fmla="*/ 0 h 599"/>
                <a:gd name="T2" fmla="*/ 602 w 586"/>
                <a:gd name="T3" fmla="*/ 0 h 599"/>
                <a:gd name="T4" fmla="*/ 424 w 586"/>
                <a:gd name="T5" fmla="*/ 132 h 599"/>
                <a:gd name="T6" fmla="*/ 274 w 586"/>
                <a:gd name="T7" fmla="*/ 270 h 599"/>
                <a:gd name="T8" fmla="*/ 120 w 586"/>
                <a:gd name="T9" fmla="*/ 420 h 599"/>
                <a:gd name="T10" fmla="*/ 0 w 586"/>
                <a:gd name="T11" fmla="*/ 575 h 599"/>
                <a:gd name="T12" fmla="*/ 0 w 586"/>
                <a:gd name="T13" fmla="*/ 599 h 599"/>
                <a:gd name="T14" fmla="*/ 120 w 586"/>
                <a:gd name="T15" fmla="*/ 432 h 599"/>
                <a:gd name="T16" fmla="*/ 274 w 586"/>
                <a:gd name="T17" fmla="*/ 282 h 599"/>
                <a:gd name="T18" fmla="*/ 430 w 586"/>
                <a:gd name="T19" fmla="*/ 138 h 599"/>
                <a:gd name="T20" fmla="*/ 620 w 586"/>
                <a:gd name="T21" fmla="*/ 0 h 599"/>
                <a:gd name="T22" fmla="*/ 620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2067" name="Freeform 27"/>
            <p:cNvSpPr>
              <a:spLocks/>
            </p:cNvSpPr>
            <p:nvPr/>
          </p:nvSpPr>
          <p:spPr bwMode="hidden">
            <a:xfrm>
              <a:off x="6" y="0"/>
              <a:ext cx="270" cy="252"/>
            </a:xfrm>
            <a:custGeom>
              <a:avLst/>
              <a:gdLst>
                <a:gd name="T0" fmla="*/ 286 w 269"/>
                <a:gd name="T1" fmla="*/ 0 h 252"/>
                <a:gd name="T2" fmla="*/ 268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6 w 269"/>
                <a:gd name="T15" fmla="*/ 0 h 252"/>
                <a:gd name="T16" fmla="*/ 286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2068" name="Line 28"/>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069" name="Line 29"/>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070" name="Line 30"/>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grpSp>
          <p:nvGrpSpPr>
            <p:cNvPr id="2071" name="Group 31"/>
            <p:cNvGrpSpPr>
              <a:grpSpLocks/>
            </p:cNvGrpSpPr>
            <p:nvPr/>
          </p:nvGrpSpPr>
          <p:grpSpPr bwMode="auto">
            <a:xfrm>
              <a:off x="1" y="392"/>
              <a:ext cx="5758" cy="1571"/>
              <a:chOff x="1" y="392"/>
              <a:chExt cx="5758" cy="1571"/>
            </a:xfrm>
          </p:grpSpPr>
          <p:sp>
            <p:nvSpPr>
              <p:cNvPr id="2074" name="Line 32"/>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075" name="Line 33"/>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076" name="Line 34"/>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077" name="Line 35"/>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078" name="Line 36"/>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grpSp>
        <p:sp>
          <p:nvSpPr>
            <p:cNvPr id="2072" name="Line 37"/>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073" name="Line 38"/>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grpSp>
      <p:sp>
        <p:nvSpPr>
          <p:cNvPr id="2051" name="Rectangle 39"/>
          <p:cNvSpPr>
            <a:spLocks noGrp="1" noChangeArrowheads="1"/>
          </p:cNvSpPr>
          <p:nvPr>
            <p:ph type="title"/>
          </p:nvPr>
        </p:nvSpPr>
        <p:spPr bwMode="auto">
          <a:xfrm>
            <a:off x="482204" y="292991"/>
            <a:ext cx="8679657" cy="120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4803" tIns="57401" rIns="114803" bIns="57401" numCol="1" anchor="ctr" anchorCtr="1" compatLnSpc="1">
            <a:prstTxWarp prst="textNoShape">
              <a:avLst/>
            </a:prstTxWarp>
          </a:bodyPr>
          <a:lstStyle/>
          <a:p>
            <a:pPr lvl="0"/>
            <a:r>
              <a:rPr lang="zh-CN" altLang="en-US"/>
              <a:t>单击此处编辑母版标题样式</a:t>
            </a:r>
          </a:p>
        </p:txBody>
      </p:sp>
      <p:sp>
        <p:nvSpPr>
          <p:cNvPr id="68648" name="Rectangle 40"/>
          <p:cNvSpPr>
            <a:spLocks noGrp="1" noChangeArrowheads="1"/>
          </p:cNvSpPr>
          <p:nvPr>
            <p:ph type="dt" sz="half" idx="2"/>
          </p:nvPr>
        </p:nvSpPr>
        <p:spPr bwMode="auto">
          <a:xfrm>
            <a:off x="482204" y="6584726"/>
            <a:ext cx="2250281" cy="482177"/>
          </a:xfrm>
          <a:prstGeom prst="rect">
            <a:avLst/>
          </a:prstGeom>
          <a:noFill/>
          <a:ln w="9525">
            <a:noFill/>
            <a:miter lim="800000"/>
            <a:headEnd/>
            <a:tailEnd/>
          </a:ln>
          <a:effectLst/>
        </p:spPr>
        <p:txBody>
          <a:bodyPr vert="horz" wrap="square" lIns="114803" tIns="57401" rIns="114803" bIns="57401" numCol="1" anchor="t" anchorCtr="0" compatLnSpc="1">
            <a:prstTxWarp prst="textNoShape">
              <a:avLst/>
            </a:prstTxWarp>
          </a:bodyPr>
          <a:lstStyle>
            <a:lvl1pPr>
              <a:defRPr sz="975">
                <a:latin typeface="Arial" pitchFamily="34" charset="0"/>
                <a:ea typeface="+mn-ea"/>
              </a:defRPr>
            </a:lvl1pPr>
          </a:lstStyle>
          <a:p>
            <a:pPr>
              <a:defRPr/>
            </a:pPr>
            <a:endParaRPr lang="en-US" altLang="zh-CN">
              <a:solidFill>
                <a:srgbClr val="FFFFFF"/>
              </a:solidFill>
            </a:endParaRPr>
          </a:p>
        </p:txBody>
      </p:sp>
      <p:sp>
        <p:nvSpPr>
          <p:cNvPr id="68649" name="Rectangle 41"/>
          <p:cNvSpPr>
            <a:spLocks noGrp="1" noChangeArrowheads="1"/>
          </p:cNvSpPr>
          <p:nvPr>
            <p:ph type="ftr" sz="quarter" idx="3"/>
          </p:nvPr>
        </p:nvSpPr>
        <p:spPr bwMode="auto">
          <a:xfrm>
            <a:off x="3295055" y="6589749"/>
            <a:ext cx="3053954" cy="482177"/>
          </a:xfrm>
          <a:prstGeom prst="rect">
            <a:avLst/>
          </a:prstGeom>
          <a:noFill/>
          <a:ln w="9525">
            <a:noFill/>
            <a:miter lim="800000"/>
            <a:headEnd/>
            <a:tailEnd/>
          </a:ln>
          <a:effectLst/>
        </p:spPr>
        <p:txBody>
          <a:bodyPr vert="horz" wrap="square" lIns="114803" tIns="57401" rIns="114803" bIns="57401" numCol="1" anchor="t" anchorCtr="0" compatLnSpc="1">
            <a:prstTxWarp prst="textNoShape">
              <a:avLst/>
            </a:prstTxWarp>
          </a:bodyPr>
          <a:lstStyle>
            <a:lvl1pPr algn="ctr">
              <a:defRPr sz="975">
                <a:latin typeface="Arial" pitchFamily="34" charset="0"/>
                <a:ea typeface="+mn-ea"/>
              </a:defRPr>
            </a:lvl1pPr>
          </a:lstStyle>
          <a:p>
            <a:pPr>
              <a:defRPr/>
            </a:pPr>
            <a:endParaRPr lang="en-US" altLang="zh-CN">
              <a:solidFill>
                <a:srgbClr val="FFFFFF"/>
              </a:solidFill>
            </a:endParaRPr>
          </a:p>
        </p:txBody>
      </p:sp>
      <p:sp>
        <p:nvSpPr>
          <p:cNvPr id="68650" name="Rectangle 42"/>
          <p:cNvSpPr>
            <a:spLocks noGrp="1" noChangeArrowheads="1"/>
          </p:cNvSpPr>
          <p:nvPr>
            <p:ph type="sldNum" sz="quarter" idx="4"/>
          </p:nvPr>
        </p:nvSpPr>
        <p:spPr bwMode="auto">
          <a:xfrm>
            <a:off x="6911579" y="6584726"/>
            <a:ext cx="2250281" cy="482177"/>
          </a:xfrm>
          <a:prstGeom prst="rect">
            <a:avLst/>
          </a:prstGeom>
          <a:noFill/>
          <a:ln w="9525">
            <a:noFill/>
            <a:miter lim="800000"/>
            <a:headEnd/>
            <a:tailEnd/>
          </a:ln>
          <a:effectLst/>
        </p:spPr>
        <p:txBody>
          <a:bodyPr vert="horz" wrap="square" lIns="114803" tIns="57401" rIns="114803" bIns="57401" numCol="1" anchor="t" anchorCtr="0" compatLnSpc="1">
            <a:prstTxWarp prst="textNoShape">
              <a:avLst/>
            </a:prstTxWarp>
          </a:bodyPr>
          <a:lstStyle>
            <a:lvl1pPr algn="r">
              <a:defRPr sz="975">
                <a:latin typeface="Arial" pitchFamily="34" charset="0"/>
                <a:ea typeface="+mn-ea"/>
              </a:defRPr>
            </a:lvl1pPr>
          </a:lstStyle>
          <a:p>
            <a:pPr>
              <a:defRPr/>
            </a:pPr>
            <a:fld id="{C193B6CE-40E9-4892-B471-39B405726064}" type="slidenum">
              <a:rPr lang="en-US" altLang="zh-CN">
                <a:solidFill>
                  <a:srgbClr val="FFFFFF"/>
                </a:solidFill>
              </a:rPr>
              <a:pPr>
                <a:defRPr/>
              </a:pPr>
              <a:t>‹#›</a:t>
            </a:fld>
            <a:endParaRPr lang="en-US" altLang="zh-CN">
              <a:solidFill>
                <a:srgbClr val="FFFFFF"/>
              </a:solidFill>
            </a:endParaRPr>
          </a:p>
        </p:txBody>
      </p:sp>
      <p:sp>
        <p:nvSpPr>
          <p:cNvPr id="2055" name="Rectangle 43"/>
          <p:cNvSpPr>
            <a:spLocks noGrp="1" noChangeArrowheads="1"/>
          </p:cNvSpPr>
          <p:nvPr>
            <p:ph type="body" idx="1"/>
          </p:nvPr>
        </p:nvSpPr>
        <p:spPr bwMode="auto">
          <a:xfrm>
            <a:off x="482204" y="1687620"/>
            <a:ext cx="8679657" cy="477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4803" tIns="57401" rIns="114803" bIns="57401"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87251851"/>
      </p:ext>
    </p:extLst>
  </p:cSld>
  <p:clrMap bg1="dk2" tx1="lt1" bg2="dk1"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Lst>
  <p:hf hdr="0" ftr="0" dt="0"/>
  <p:txStyles>
    <p:titleStyle>
      <a:lvl1pPr algn="ctr" rtl="0" eaLnBrk="0" fontAlgn="base" hangingPunct="0">
        <a:spcBef>
          <a:spcPct val="0"/>
        </a:spcBef>
        <a:spcAft>
          <a:spcPct val="0"/>
        </a:spcAft>
        <a:defRPr sz="4125" b="1">
          <a:solidFill>
            <a:schemeClr val="folHlink"/>
          </a:solidFill>
          <a:latin typeface="+mj-lt"/>
          <a:ea typeface="+mj-ea"/>
          <a:cs typeface="+mj-cs"/>
        </a:defRPr>
      </a:lvl1pPr>
      <a:lvl2pPr algn="ctr" rtl="0" eaLnBrk="0" fontAlgn="base" hangingPunct="0">
        <a:spcBef>
          <a:spcPct val="0"/>
        </a:spcBef>
        <a:spcAft>
          <a:spcPct val="0"/>
        </a:spcAft>
        <a:defRPr sz="4125" b="1">
          <a:solidFill>
            <a:schemeClr val="folHlink"/>
          </a:solidFill>
          <a:latin typeface="Arial" pitchFamily="34" charset="0"/>
          <a:ea typeface="黑体" pitchFamily="2" charset="-122"/>
        </a:defRPr>
      </a:lvl2pPr>
      <a:lvl3pPr algn="ctr" rtl="0" eaLnBrk="0" fontAlgn="base" hangingPunct="0">
        <a:spcBef>
          <a:spcPct val="0"/>
        </a:spcBef>
        <a:spcAft>
          <a:spcPct val="0"/>
        </a:spcAft>
        <a:defRPr sz="4125" b="1">
          <a:solidFill>
            <a:schemeClr val="folHlink"/>
          </a:solidFill>
          <a:latin typeface="Arial" pitchFamily="34" charset="0"/>
          <a:ea typeface="黑体" pitchFamily="2" charset="-122"/>
        </a:defRPr>
      </a:lvl3pPr>
      <a:lvl4pPr algn="ctr" rtl="0" eaLnBrk="0" fontAlgn="base" hangingPunct="0">
        <a:spcBef>
          <a:spcPct val="0"/>
        </a:spcBef>
        <a:spcAft>
          <a:spcPct val="0"/>
        </a:spcAft>
        <a:defRPr sz="4125" b="1">
          <a:solidFill>
            <a:schemeClr val="folHlink"/>
          </a:solidFill>
          <a:latin typeface="Arial" pitchFamily="34" charset="0"/>
          <a:ea typeface="黑体" pitchFamily="2" charset="-122"/>
        </a:defRPr>
      </a:lvl4pPr>
      <a:lvl5pPr algn="ctr" rtl="0" eaLnBrk="0" fontAlgn="base" hangingPunct="0">
        <a:spcBef>
          <a:spcPct val="0"/>
        </a:spcBef>
        <a:spcAft>
          <a:spcPct val="0"/>
        </a:spcAft>
        <a:defRPr sz="4125" b="1">
          <a:solidFill>
            <a:schemeClr val="folHlink"/>
          </a:solidFill>
          <a:latin typeface="Arial" pitchFamily="34" charset="0"/>
          <a:ea typeface="黑体" pitchFamily="2" charset="-122"/>
        </a:defRPr>
      </a:lvl5pPr>
      <a:lvl6pPr marL="430511" algn="ctr" rtl="0" fontAlgn="base">
        <a:spcBef>
          <a:spcPct val="0"/>
        </a:spcBef>
        <a:spcAft>
          <a:spcPct val="0"/>
        </a:spcAft>
        <a:defRPr sz="4125" b="1">
          <a:solidFill>
            <a:schemeClr val="folHlink"/>
          </a:solidFill>
          <a:latin typeface="Arial" pitchFamily="34" charset="0"/>
          <a:ea typeface="黑体" pitchFamily="2" charset="-122"/>
        </a:defRPr>
      </a:lvl6pPr>
      <a:lvl7pPr marL="861022" algn="ctr" rtl="0" fontAlgn="base">
        <a:spcBef>
          <a:spcPct val="0"/>
        </a:spcBef>
        <a:spcAft>
          <a:spcPct val="0"/>
        </a:spcAft>
        <a:defRPr sz="4125" b="1">
          <a:solidFill>
            <a:schemeClr val="folHlink"/>
          </a:solidFill>
          <a:latin typeface="Arial" pitchFamily="34" charset="0"/>
          <a:ea typeface="黑体" pitchFamily="2" charset="-122"/>
        </a:defRPr>
      </a:lvl7pPr>
      <a:lvl8pPr marL="1291533" algn="ctr" rtl="0" fontAlgn="base">
        <a:spcBef>
          <a:spcPct val="0"/>
        </a:spcBef>
        <a:spcAft>
          <a:spcPct val="0"/>
        </a:spcAft>
        <a:defRPr sz="4125" b="1">
          <a:solidFill>
            <a:schemeClr val="folHlink"/>
          </a:solidFill>
          <a:latin typeface="Arial" pitchFamily="34" charset="0"/>
          <a:ea typeface="黑体" pitchFamily="2" charset="-122"/>
        </a:defRPr>
      </a:lvl8pPr>
      <a:lvl9pPr marL="1722044" algn="ctr" rtl="0" fontAlgn="base">
        <a:spcBef>
          <a:spcPct val="0"/>
        </a:spcBef>
        <a:spcAft>
          <a:spcPct val="0"/>
        </a:spcAft>
        <a:defRPr sz="4125" b="1">
          <a:solidFill>
            <a:schemeClr val="folHlink"/>
          </a:solidFill>
          <a:latin typeface="Arial" pitchFamily="34" charset="0"/>
          <a:ea typeface="黑体" pitchFamily="2" charset="-122"/>
        </a:defRPr>
      </a:lvl9pPr>
    </p:titleStyle>
    <p:bodyStyle>
      <a:lvl1pPr marL="322883" indent="-322883" algn="l" rtl="0" eaLnBrk="0" fontAlgn="base" hangingPunct="0">
        <a:spcBef>
          <a:spcPct val="20000"/>
        </a:spcBef>
        <a:spcAft>
          <a:spcPct val="0"/>
        </a:spcAft>
        <a:buClr>
          <a:schemeClr val="hlink"/>
        </a:buClr>
        <a:buSzPct val="60000"/>
        <a:buFont typeface="Wingdings" pitchFamily="2" charset="2"/>
        <a:buChar char="n"/>
        <a:defRPr sz="3000" b="1">
          <a:solidFill>
            <a:schemeClr val="folHlink"/>
          </a:solidFill>
          <a:latin typeface="+mn-lt"/>
          <a:ea typeface="+mn-ea"/>
          <a:cs typeface="+mn-cs"/>
        </a:defRPr>
      </a:lvl1pPr>
      <a:lvl2pPr marL="699581" indent="-269069" algn="l" rtl="0" eaLnBrk="0" fontAlgn="base" hangingPunct="0">
        <a:spcBef>
          <a:spcPct val="20000"/>
        </a:spcBef>
        <a:spcAft>
          <a:spcPct val="0"/>
        </a:spcAft>
        <a:buClr>
          <a:schemeClr val="tx1"/>
        </a:buClr>
        <a:buChar char="•"/>
        <a:defRPr sz="2625" b="1">
          <a:solidFill>
            <a:schemeClr val="tx1"/>
          </a:solidFill>
          <a:latin typeface="+mn-lt"/>
          <a:ea typeface="+mn-ea"/>
        </a:defRPr>
      </a:lvl2pPr>
      <a:lvl3pPr marL="1076278" indent="-215255" algn="l" rtl="0" eaLnBrk="0" fontAlgn="base" hangingPunct="0">
        <a:spcBef>
          <a:spcPct val="20000"/>
        </a:spcBef>
        <a:spcAft>
          <a:spcPct val="0"/>
        </a:spcAft>
        <a:buClr>
          <a:schemeClr val="accent2"/>
        </a:buClr>
        <a:buSzPct val="60000"/>
        <a:buFont typeface="Wingdings" pitchFamily="2" charset="2"/>
        <a:buChar char="n"/>
        <a:defRPr sz="2250" b="1">
          <a:solidFill>
            <a:schemeClr val="tx1"/>
          </a:solidFill>
          <a:latin typeface="+mn-lt"/>
          <a:ea typeface="+mn-ea"/>
        </a:defRPr>
      </a:lvl3pPr>
      <a:lvl4pPr marL="1506788" indent="-215255" algn="l" rtl="0" eaLnBrk="0" fontAlgn="base" hangingPunct="0">
        <a:spcBef>
          <a:spcPct val="20000"/>
        </a:spcBef>
        <a:spcAft>
          <a:spcPct val="0"/>
        </a:spcAft>
        <a:buClr>
          <a:schemeClr val="tx2"/>
        </a:buClr>
        <a:buChar char="•"/>
        <a:defRPr sz="1875" b="1">
          <a:solidFill>
            <a:schemeClr val="tx1"/>
          </a:solidFill>
          <a:latin typeface="+mn-lt"/>
          <a:ea typeface="+mn-ea"/>
        </a:defRPr>
      </a:lvl4pPr>
      <a:lvl5pPr marL="1937300" indent="-215255" algn="l" rtl="0" eaLnBrk="0" fontAlgn="base" hangingPunct="0">
        <a:spcBef>
          <a:spcPct val="20000"/>
        </a:spcBef>
        <a:spcAft>
          <a:spcPct val="0"/>
        </a:spcAft>
        <a:buClr>
          <a:schemeClr val="folHlink"/>
        </a:buClr>
        <a:buSzPct val="60000"/>
        <a:buFont typeface="Wingdings" pitchFamily="2" charset="2"/>
        <a:buChar char="n"/>
        <a:defRPr sz="1875" b="1">
          <a:solidFill>
            <a:schemeClr val="tx1"/>
          </a:solidFill>
          <a:latin typeface="+mn-lt"/>
          <a:ea typeface="+mn-ea"/>
        </a:defRPr>
      </a:lvl5pPr>
      <a:lvl6pPr marL="2367810" indent="-215255" algn="l" rtl="0" fontAlgn="base">
        <a:spcBef>
          <a:spcPct val="20000"/>
        </a:spcBef>
        <a:spcAft>
          <a:spcPct val="0"/>
        </a:spcAft>
        <a:buClr>
          <a:schemeClr val="folHlink"/>
        </a:buClr>
        <a:buSzPct val="60000"/>
        <a:buFont typeface="Wingdings" pitchFamily="2" charset="2"/>
        <a:buChar char="n"/>
        <a:defRPr sz="1875" b="1">
          <a:solidFill>
            <a:schemeClr val="tx1"/>
          </a:solidFill>
          <a:latin typeface="+mn-lt"/>
          <a:ea typeface="+mn-ea"/>
        </a:defRPr>
      </a:lvl6pPr>
      <a:lvl7pPr marL="2798321" indent="-215255" algn="l" rtl="0" fontAlgn="base">
        <a:spcBef>
          <a:spcPct val="20000"/>
        </a:spcBef>
        <a:spcAft>
          <a:spcPct val="0"/>
        </a:spcAft>
        <a:buClr>
          <a:schemeClr val="folHlink"/>
        </a:buClr>
        <a:buSzPct val="60000"/>
        <a:buFont typeface="Wingdings" pitchFamily="2" charset="2"/>
        <a:buChar char="n"/>
        <a:defRPr sz="1875" b="1">
          <a:solidFill>
            <a:schemeClr val="tx1"/>
          </a:solidFill>
          <a:latin typeface="+mn-lt"/>
          <a:ea typeface="+mn-ea"/>
        </a:defRPr>
      </a:lvl7pPr>
      <a:lvl8pPr marL="3228833" indent="-215255" algn="l" rtl="0" fontAlgn="base">
        <a:spcBef>
          <a:spcPct val="20000"/>
        </a:spcBef>
        <a:spcAft>
          <a:spcPct val="0"/>
        </a:spcAft>
        <a:buClr>
          <a:schemeClr val="folHlink"/>
        </a:buClr>
        <a:buSzPct val="60000"/>
        <a:buFont typeface="Wingdings" pitchFamily="2" charset="2"/>
        <a:buChar char="n"/>
        <a:defRPr sz="1875" b="1">
          <a:solidFill>
            <a:schemeClr val="tx1"/>
          </a:solidFill>
          <a:latin typeface="+mn-lt"/>
          <a:ea typeface="+mn-ea"/>
        </a:defRPr>
      </a:lvl8pPr>
      <a:lvl9pPr marL="3659343" indent="-215255" algn="l" rtl="0" fontAlgn="base">
        <a:spcBef>
          <a:spcPct val="20000"/>
        </a:spcBef>
        <a:spcAft>
          <a:spcPct val="0"/>
        </a:spcAft>
        <a:buClr>
          <a:schemeClr val="folHlink"/>
        </a:buClr>
        <a:buSzPct val="60000"/>
        <a:buFont typeface="Wingdings" pitchFamily="2" charset="2"/>
        <a:buChar char="n"/>
        <a:defRPr sz="1875" b="1">
          <a:solidFill>
            <a:schemeClr val="tx1"/>
          </a:solidFill>
          <a:latin typeface="+mn-lt"/>
          <a:ea typeface="+mn-ea"/>
        </a:defRPr>
      </a:lvl9pPr>
    </p:bodyStyle>
    <p:otherStyle>
      <a:defPPr>
        <a:defRPr lang="zh-CN"/>
      </a:defPPr>
      <a:lvl1pPr marL="0" algn="l" defTabSz="861022" rtl="0" eaLnBrk="1" latinLnBrk="0" hangingPunct="1">
        <a:defRPr sz="1725" kern="1200">
          <a:solidFill>
            <a:schemeClr val="tx1"/>
          </a:solidFill>
          <a:latin typeface="+mn-lt"/>
          <a:ea typeface="+mn-ea"/>
          <a:cs typeface="+mn-cs"/>
        </a:defRPr>
      </a:lvl1pPr>
      <a:lvl2pPr marL="430511" algn="l" defTabSz="861022" rtl="0" eaLnBrk="1" latinLnBrk="0" hangingPunct="1">
        <a:defRPr sz="1725" kern="1200">
          <a:solidFill>
            <a:schemeClr val="tx1"/>
          </a:solidFill>
          <a:latin typeface="+mn-lt"/>
          <a:ea typeface="+mn-ea"/>
          <a:cs typeface="+mn-cs"/>
        </a:defRPr>
      </a:lvl2pPr>
      <a:lvl3pPr marL="861022" algn="l" defTabSz="861022" rtl="0" eaLnBrk="1" latinLnBrk="0" hangingPunct="1">
        <a:defRPr sz="1725" kern="1200">
          <a:solidFill>
            <a:schemeClr val="tx1"/>
          </a:solidFill>
          <a:latin typeface="+mn-lt"/>
          <a:ea typeface="+mn-ea"/>
          <a:cs typeface="+mn-cs"/>
        </a:defRPr>
      </a:lvl3pPr>
      <a:lvl4pPr marL="1291533" algn="l" defTabSz="861022" rtl="0" eaLnBrk="1" latinLnBrk="0" hangingPunct="1">
        <a:defRPr sz="1725" kern="1200">
          <a:solidFill>
            <a:schemeClr val="tx1"/>
          </a:solidFill>
          <a:latin typeface="+mn-lt"/>
          <a:ea typeface="+mn-ea"/>
          <a:cs typeface="+mn-cs"/>
        </a:defRPr>
      </a:lvl4pPr>
      <a:lvl5pPr marL="1722044" algn="l" defTabSz="861022" rtl="0" eaLnBrk="1" latinLnBrk="0" hangingPunct="1">
        <a:defRPr sz="1725" kern="1200">
          <a:solidFill>
            <a:schemeClr val="tx1"/>
          </a:solidFill>
          <a:latin typeface="+mn-lt"/>
          <a:ea typeface="+mn-ea"/>
          <a:cs typeface="+mn-cs"/>
        </a:defRPr>
      </a:lvl5pPr>
      <a:lvl6pPr marL="2152555" algn="l" defTabSz="861022" rtl="0" eaLnBrk="1" latinLnBrk="0" hangingPunct="1">
        <a:defRPr sz="1725" kern="1200">
          <a:solidFill>
            <a:schemeClr val="tx1"/>
          </a:solidFill>
          <a:latin typeface="+mn-lt"/>
          <a:ea typeface="+mn-ea"/>
          <a:cs typeface="+mn-cs"/>
        </a:defRPr>
      </a:lvl6pPr>
      <a:lvl7pPr marL="2583066" algn="l" defTabSz="861022" rtl="0" eaLnBrk="1" latinLnBrk="0" hangingPunct="1">
        <a:defRPr sz="1725" kern="1200">
          <a:solidFill>
            <a:schemeClr val="tx1"/>
          </a:solidFill>
          <a:latin typeface="+mn-lt"/>
          <a:ea typeface="+mn-ea"/>
          <a:cs typeface="+mn-cs"/>
        </a:defRPr>
      </a:lvl7pPr>
      <a:lvl8pPr marL="3013577" algn="l" defTabSz="861022" rtl="0" eaLnBrk="1" latinLnBrk="0" hangingPunct="1">
        <a:defRPr sz="1725" kern="1200">
          <a:solidFill>
            <a:schemeClr val="tx1"/>
          </a:solidFill>
          <a:latin typeface="+mn-lt"/>
          <a:ea typeface="+mn-ea"/>
          <a:cs typeface="+mn-cs"/>
        </a:defRPr>
      </a:lvl8pPr>
      <a:lvl9pPr marL="3444088" algn="l" defTabSz="861022" rtl="0" eaLnBrk="1" latinLnBrk="0" hangingPunct="1">
        <a:defRPr sz="172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3030" y="385073"/>
            <a:ext cx="8318004"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63030" y="1925358"/>
            <a:ext cx="8318004" cy="458905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63029" y="6703596"/>
            <a:ext cx="2169914" cy="385072"/>
          </a:xfrm>
          <a:prstGeom prst="rect">
            <a:avLst/>
          </a:prstGeom>
        </p:spPr>
        <p:txBody>
          <a:bodyPr vert="horz" lIns="91440" tIns="45720" rIns="91440" bIns="45720" rtlCol="0" anchor="ctr"/>
          <a:lstStyle>
            <a:lvl1pPr algn="l">
              <a:defRPr sz="1266">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3194596" y="6703596"/>
            <a:ext cx="3254871"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811120" y="6703596"/>
            <a:ext cx="2169914"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65631909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mc:AlternateContent xmlns:mc="http://schemas.openxmlformats.org/markup-compatibility/2006" xmlns:p14="http://schemas.microsoft.com/office/powerpoint/2010/main">
    <mc:Choice Requires="p14">
      <p:transition spd="slow" p14:dur="1750">
        <p:push dir="u"/>
      </p:transition>
    </mc:Choice>
    <mc:Fallback xmlns="">
      <p:transition spd="slow" advTm="0">
        <p:push dir="u"/>
      </p:transition>
    </mc:Fallback>
  </mc:AlternateContent>
  <p:hf hdr="0" ftr="0" dt="0"/>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6.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6.xml"/><Relationship Id="rId1" Type="http://schemas.openxmlformats.org/officeDocument/2006/relationships/vmlDrawing" Target="../drawings/vmlDrawing4.vml"/><Relationship Id="rId4" Type="http://schemas.openxmlformats.org/officeDocument/2006/relationships/image" Target="../media/image13.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6.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6.bin"/><Relationship Id="rId4" Type="http://schemas.openxmlformats.org/officeDocument/2006/relationships/image" Target="../media/image14.wmf"/></Relationships>
</file>

<file path=ppt/slides/_rels/slide42.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6.xml"/><Relationship Id="rId1" Type="http://schemas.openxmlformats.org/officeDocument/2006/relationships/vmlDrawing" Target="../drawings/vmlDrawing6.vml"/><Relationship Id="rId6" Type="http://schemas.openxmlformats.org/officeDocument/2006/relationships/image" Target="../media/image17.wmf"/><Relationship Id="rId5" Type="http://schemas.openxmlformats.org/officeDocument/2006/relationships/oleObject" Target="../embeddings/oleObject8.bin"/><Relationship Id="rId4" Type="http://schemas.openxmlformats.org/officeDocument/2006/relationships/image" Target="../media/image16.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6.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6.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6.xml"/><Relationship Id="rId1" Type="http://schemas.openxmlformats.org/officeDocument/2006/relationships/vmlDrawing" Target="../drawings/vmlDrawing7.vml"/><Relationship Id="rId5" Type="http://schemas.openxmlformats.org/officeDocument/2006/relationships/image" Target="../media/image20.emf"/><Relationship Id="rId4" Type="http://schemas.openxmlformats.org/officeDocument/2006/relationships/package" Target="../embeddings/Microsoft_Visio___11111111111111111111111.vsdx"/></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6.xml"/></Relationships>
</file>

<file path=ppt/slides/_rels/slide58.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32.xml"/><Relationship Id="rId1" Type="http://schemas.openxmlformats.org/officeDocument/2006/relationships/slideLayout" Target="../slideLayouts/slideLayout36.xml"/><Relationship Id="rId4" Type="http://schemas.openxmlformats.org/officeDocument/2006/relationships/image" Target="../media/image22.emf"/></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6.xml"/></Relationships>
</file>

<file path=ppt/slides/_rels/slide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7.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image" Target="../media/image24.wmf"/><Relationship Id="rId2" Type="http://schemas.openxmlformats.org/officeDocument/2006/relationships/slideLayout" Target="../slideLayouts/slideLayout37.xml"/><Relationship Id="rId1" Type="http://schemas.openxmlformats.org/officeDocument/2006/relationships/vmlDrawing" Target="../drawings/vmlDrawing8.vml"/><Relationship Id="rId6" Type="http://schemas.openxmlformats.org/officeDocument/2006/relationships/oleObject" Target="../embeddings/oleObject11.bin"/><Relationship Id="rId5" Type="http://schemas.openxmlformats.org/officeDocument/2006/relationships/image" Target="../media/image23.wmf"/><Relationship Id="rId4" Type="http://schemas.openxmlformats.org/officeDocument/2006/relationships/oleObject" Target="../embeddings/oleObject10.bin"/></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6.xml"/><Relationship Id="rId1" Type="http://schemas.openxmlformats.org/officeDocument/2006/relationships/vmlDrawing" Target="../drawings/vmlDrawing9.vml"/><Relationship Id="rId4" Type="http://schemas.openxmlformats.org/officeDocument/2006/relationships/image" Target="../media/image25.wmf"/></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Layout" Target="../slideLayouts/slideLayout26.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image" Target="../media/image2.wmf"/><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6.wmf"/><Relationship Id="rId7" Type="http://schemas.openxmlformats.org/officeDocument/2006/relationships/image" Target="../media/image8.wmf"/><Relationship Id="rId2" Type="http://schemas.openxmlformats.org/officeDocument/2006/relationships/slideLayout" Target="../slideLayouts/slideLayout26.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任意多边形 67"/>
          <p:cNvSpPr/>
          <p:nvPr/>
        </p:nvSpPr>
        <p:spPr>
          <a:xfrm>
            <a:off x="-1" y="4589472"/>
            <a:ext cx="9644063" cy="1227748"/>
          </a:xfrm>
          <a:custGeom>
            <a:avLst/>
            <a:gdLst>
              <a:gd name="connsiteX0" fmla="*/ 0 w 12192000"/>
              <a:gd name="connsiteY0" fmla="*/ 0 h 2711003"/>
              <a:gd name="connsiteX1" fmla="*/ 12192000 w 12192000"/>
              <a:gd name="connsiteY1" fmla="*/ 0 h 2711003"/>
              <a:gd name="connsiteX2" fmla="*/ 12192000 w 12192000"/>
              <a:gd name="connsiteY2" fmla="*/ 2711003 h 2711003"/>
              <a:gd name="connsiteX3" fmla="*/ 0 w 12192000"/>
              <a:gd name="connsiteY3" fmla="*/ 2711003 h 2711003"/>
            </a:gdLst>
            <a:ahLst/>
            <a:cxnLst>
              <a:cxn ang="0">
                <a:pos x="connsiteX0" y="connsiteY0"/>
              </a:cxn>
              <a:cxn ang="0">
                <a:pos x="connsiteX1" y="connsiteY1"/>
              </a:cxn>
              <a:cxn ang="0">
                <a:pos x="connsiteX2" y="connsiteY2"/>
              </a:cxn>
              <a:cxn ang="0">
                <a:pos x="connsiteX3" y="connsiteY3"/>
              </a:cxn>
            </a:cxnLst>
            <a:rect l="l" t="t" r="r" b="b"/>
            <a:pathLst>
              <a:path w="12192000" h="2711003">
                <a:moveTo>
                  <a:pt x="0" y="0"/>
                </a:moveTo>
                <a:lnTo>
                  <a:pt x="12192000" y="0"/>
                </a:lnTo>
                <a:lnTo>
                  <a:pt x="12192000" y="2711003"/>
                </a:lnTo>
                <a:lnTo>
                  <a:pt x="0" y="2711003"/>
                </a:lnTo>
                <a:close/>
              </a:path>
            </a:pathLst>
          </a:cu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325" tIns="36162" rIns="72325" bIns="36162" rtlCol="0" anchor="ctr">
            <a:noAutofit/>
          </a:bodyPr>
          <a:lstStyle/>
          <a:p>
            <a:pPr algn="ctr"/>
            <a:endParaRPr lang="zh-CN" altLang="en-US" sz="1425"/>
          </a:p>
        </p:txBody>
      </p:sp>
      <p:sp>
        <p:nvSpPr>
          <p:cNvPr id="70" name="文本框 69"/>
          <p:cNvSpPr txBox="1"/>
          <p:nvPr/>
        </p:nvSpPr>
        <p:spPr>
          <a:xfrm>
            <a:off x="1986088" y="1895869"/>
            <a:ext cx="5800941" cy="800152"/>
          </a:xfrm>
          <a:prstGeom prst="rect">
            <a:avLst/>
          </a:prstGeom>
          <a:noFill/>
        </p:spPr>
        <p:txBody>
          <a:bodyPr wrap="square" lIns="72325" tIns="36162" rIns="72325" bIns="36162" rtlCol="0">
            <a:spAutoFit/>
          </a:bodyPr>
          <a:lstStyle/>
          <a:p>
            <a:pPr algn="dist"/>
            <a:r>
              <a:rPr lang="zh-CN" altLang="en-US" sz="4725" dirty="0">
                <a:latin typeface="方正粗宋简体" panose="03000509000000000000" pitchFamily="65" charset="-122"/>
                <a:ea typeface="方正粗宋简体" panose="03000509000000000000" pitchFamily="65" charset="-122"/>
              </a:rPr>
              <a:t>信息内容安全</a:t>
            </a:r>
          </a:p>
        </p:txBody>
      </p:sp>
      <p:sp>
        <p:nvSpPr>
          <p:cNvPr id="71" name="文本框 70"/>
          <p:cNvSpPr txBox="1"/>
          <p:nvPr/>
        </p:nvSpPr>
        <p:spPr>
          <a:xfrm>
            <a:off x="2083923" y="3374808"/>
            <a:ext cx="5605269" cy="442362"/>
          </a:xfrm>
          <a:prstGeom prst="rect">
            <a:avLst/>
          </a:prstGeom>
          <a:noFill/>
        </p:spPr>
        <p:txBody>
          <a:bodyPr wrap="square" lIns="72325" tIns="36162" rIns="72325" bIns="36162" rtlCol="0">
            <a:spAutoFit/>
          </a:bodyPr>
          <a:lstStyle/>
          <a:p>
            <a:pPr algn="dist"/>
            <a:r>
              <a:rPr lang="zh-CN" altLang="en-US" sz="2400" dirty="0">
                <a:latin typeface="微软雅黑" pitchFamily="34" charset="-122"/>
                <a:ea typeface="微软雅黑" pitchFamily="34" charset="-122"/>
              </a:rPr>
              <a:t>第四章   分类算法</a:t>
            </a:r>
          </a:p>
        </p:txBody>
      </p:sp>
      <p:sp>
        <p:nvSpPr>
          <p:cNvPr id="102" name="文本框 101"/>
          <p:cNvSpPr txBox="1"/>
          <p:nvPr/>
        </p:nvSpPr>
        <p:spPr>
          <a:xfrm>
            <a:off x="3020170" y="5020763"/>
            <a:ext cx="3340826" cy="361571"/>
          </a:xfrm>
          <a:prstGeom prst="rect">
            <a:avLst/>
          </a:prstGeom>
          <a:noFill/>
        </p:spPr>
        <p:txBody>
          <a:bodyPr wrap="square" lIns="72325" tIns="36162" rIns="72325" bIns="36162" rtlCol="0">
            <a:spAutoFit/>
          </a:bodyPr>
          <a:lstStyle/>
          <a:p>
            <a:pPr algn="ctr"/>
            <a:r>
              <a:rPr lang="zh-CN" altLang="en-US" sz="1875" dirty="0">
                <a:solidFill>
                  <a:schemeClr val="bg2">
                    <a:lumMod val="10000"/>
                  </a:schemeClr>
                </a:solidFill>
                <a:latin typeface="黑体" pitchFamily="49" charset="-122"/>
                <a:ea typeface="黑体" pitchFamily="49" charset="-122"/>
              </a:rPr>
              <a:t>中国矿业大学  曹天杰</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1</a:t>
            </a:fld>
            <a:endParaRPr lang="zh-CN" altLang="zh-CN"/>
          </a:p>
        </p:txBody>
      </p:sp>
    </p:spTree>
    <p:extLst>
      <p:ext uri="{BB962C8B-B14F-4D97-AF65-F5344CB8AC3E}">
        <p14:creationId xmlns:p14="http://schemas.microsoft.com/office/powerpoint/2010/main" val="243373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5275" y="1065384"/>
            <a:ext cx="9174044" cy="5029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副标题 4"/>
          <p:cNvSpPr txBox="1">
            <a:spLocks/>
          </p:cNvSpPr>
          <p:nvPr/>
        </p:nvSpPr>
        <p:spPr bwMode="auto">
          <a:xfrm>
            <a:off x="1906471" y="2477198"/>
            <a:ext cx="5801507" cy="1319943"/>
          </a:xfrm>
          <a:prstGeom prst="rect">
            <a:avLst/>
          </a:prstGeom>
          <a:noFill/>
          <a:ln w="9525">
            <a:noFill/>
            <a:miter lim="800000"/>
            <a:headEnd/>
            <a:tailEnd/>
          </a:ln>
        </p:spPr>
        <p:txBody>
          <a:bodyPr lIns="72325" tIns="36162" rIns="72325" bIns="36162"/>
          <a:lstStyle/>
          <a:p>
            <a:pPr algn="ctr"/>
            <a:r>
              <a:rPr lang="zh-CN" altLang="en-US" sz="4725" dirty="0">
                <a:solidFill>
                  <a:schemeClr val="accent3"/>
                </a:solidFill>
                <a:effectLst>
                  <a:outerShdw blurRad="38100" dist="38100" dir="2700000" algn="tl">
                    <a:srgbClr val="C0C0C0"/>
                  </a:outerShdw>
                </a:effectLst>
                <a:latin typeface="微软雅黑" pitchFamily="34" charset="-122"/>
                <a:ea typeface="微软雅黑" pitchFamily="34" charset="-122"/>
              </a:rPr>
              <a:t>决策树分类</a:t>
            </a:r>
            <a:endParaRPr lang="en-US" altLang="zh-CN" sz="4725" dirty="0">
              <a:solidFill>
                <a:schemeClr val="accent3"/>
              </a:solidFill>
              <a:effectLst>
                <a:outerShdw blurRad="38100" dist="38100" dir="2700000" algn="tl">
                  <a:srgbClr val="C0C0C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2158138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par>
                                <p:cTn id="8" presetID="0" presetClass="path" presetSubtype="0" accel="50000" decel="50000" fill="hold" nodeType="withEffect">
                                  <p:stCondLst>
                                    <p:cond delay="0"/>
                                  </p:stCondLst>
                                  <p:childTnLst>
                                    <p:animMotion origin="layout" path="M -0.90955 5.64292E-6 L 3.05556E-6 5.64292E-6 " pathEditMode="relative" ptsTypes="AA">
                                      <p:cBhvr>
                                        <p:cTn id="9"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ChangeArrowheads="1"/>
          </p:cNvSpPr>
          <p:nvPr/>
        </p:nvSpPr>
        <p:spPr bwMode="auto">
          <a:xfrm>
            <a:off x="0" y="1553801"/>
            <a:ext cx="8602451" cy="2579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102" tIns="43051" rIns="86102" bIns="43051">
            <a:spAutoFit/>
          </a:bodyPr>
          <a:lstStyle/>
          <a:p>
            <a:pPr marL="257175" indent="-257175">
              <a:lnSpc>
                <a:spcPct val="150000"/>
              </a:lnSpc>
              <a:buFont typeface="Arial" panose="020B0604020202020204" pitchFamily="34" charset="0"/>
              <a:buChar char="•"/>
              <a:defRPr/>
            </a:pPr>
            <a:r>
              <a:rPr lang="zh-CN" altLang="en-US" dirty="0">
                <a:latin typeface="微软雅黑" pitchFamily="34" charset="-122"/>
                <a:ea typeface="微软雅黑" pitchFamily="34" charset="-122"/>
              </a:rPr>
              <a:t>决策树（</a:t>
            </a:r>
            <a:r>
              <a:rPr lang="en-US" altLang="zh-CN" dirty="0">
                <a:latin typeface="微软雅黑" pitchFamily="34" charset="-122"/>
                <a:ea typeface="微软雅黑" pitchFamily="34" charset="-122"/>
              </a:rPr>
              <a:t>Decision Tree</a:t>
            </a:r>
            <a:r>
              <a:rPr lang="zh-CN" altLang="en-US" dirty="0">
                <a:latin typeface="微软雅黑" pitchFamily="34" charset="-122"/>
                <a:ea typeface="微软雅黑" pitchFamily="34" charset="-122"/>
              </a:rPr>
              <a:t>）是一种基本的</a:t>
            </a:r>
            <a:r>
              <a:rPr lang="zh-CN" altLang="en-US" dirty="0">
                <a:solidFill>
                  <a:srgbClr val="FF0000"/>
                </a:solidFill>
                <a:latin typeface="微软雅黑" pitchFamily="34" charset="-122"/>
                <a:ea typeface="微软雅黑" pitchFamily="34" charset="-122"/>
              </a:rPr>
              <a:t>分类</a:t>
            </a:r>
            <a:r>
              <a:rPr lang="zh-CN" altLang="en-US" dirty="0">
                <a:latin typeface="微软雅黑" pitchFamily="34" charset="-122"/>
                <a:ea typeface="微软雅黑" pitchFamily="34" charset="-122"/>
              </a:rPr>
              <a:t>与</a:t>
            </a:r>
            <a:r>
              <a:rPr lang="zh-CN" altLang="en-US" dirty="0">
                <a:solidFill>
                  <a:srgbClr val="FF0000"/>
                </a:solidFill>
                <a:latin typeface="微软雅黑" pitchFamily="34" charset="-122"/>
                <a:ea typeface="微软雅黑" pitchFamily="34" charset="-122"/>
              </a:rPr>
              <a:t>回归方法</a:t>
            </a:r>
            <a:r>
              <a:rPr lang="zh-CN" altLang="en-US" dirty="0">
                <a:latin typeface="微软雅黑" pitchFamily="34" charset="-122"/>
                <a:ea typeface="微软雅黑" pitchFamily="34" charset="-122"/>
              </a:rPr>
              <a:t>，模型呈</a:t>
            </a:r>
            <a:r>
              <a:rPr lang="zh-CN" altLang="en-US" dirty="0">
                <a:solidFill>
                  <a:srgbClr val="FF0000"/>
                </a:solidFill>
                <a:latin typeface="微软雅黑" pitchFamily="34" charset="-122"/>
                <a:ea typeface="微软雅黑" pitchFamily="34" charset="-122"/>
              </a:rPr>
              <a:t>树形结构</a:t>
            </a:r>
            <a:r>
              <a:rPr lang="zh-CN" altLang="en-US" dirty="0">
                <a:latin typeface="微软雅黑" pitchFamily="34" charset="-122"/>
                <a:ea typeface="微软雅黑" pitchFamily="34" charset="-122"/>
              </a:rPr>
              <a:t>，在分类问题中，表示基于特征对实例进行分类的过程。</a:t>
            </a:r>
            <a:endParaRPr lang="en-US" altLang="zh-CN" dirty="0">
              <a:latin typeface="微软雅黑" pitchFamily="34" charset="-122"/>
              <a:ea typeface="微软雅黑" pitchFamily="34" charset="-122"/>
            </a:endParaRPr>
          </a:p>
          <a:p>
            <a:pPr marL="822960" lvl="1" indent="-342900">
              <a:lnSpc>
                <a:spcPct val="150000"/>
              </a:lnSpc>
              <a:buFont typeface="Wingdings" pitchFamily="2" charset="2"/>
              <a:buChar char="n"/>
              <a:defRPr/>
            </a:pPr>
            <a:r>
              <a:rPr lang="zh-CN" altLang="zh-CN" kern="0" dirty="0">
                <a:solidFill>
                  <a:srgbClr val="000000"/>
                </a:solidFill>
                <a:latin typeface="微软雅黑" pitchFamily="34" charset="-122"/>
                <a:ea typeface="微软雅黑" pitchFamily="34" charset="-122"/>
                <a:sym typeface="微软雅黑" pitchFamily="34" charset="-122"/>
              </a:rPr>
              <a:t>构造决策树的目的是找出属性和类别间的关系，用来预测将来未知类别的记录的类别</a:t>
            </a:r>
            <a:r>
              <a:rPr lang="zh-CN" altLang="en-US" kern="0" dirty="0">
                <a:solidFill>
                  <a:srgbClr val="000000"/>
                </a:solidFill>
                <a:latin typeface="微软雅黑" pitchFamily="34" charset="-122"/>
                <a:ea typeface="微软雅黑" pitchFamily="34" charset="-122"/>
                <a:sym typeface="微软雅黑" pitchFamily="34" charset="-122"/>
              </a:rPr>
              <a:t>。</a:t>
            </a:r>
            <a:endParaRPr lang="en-US" altLang="zh-CN" dirty="0">
              <a:latin typeface="微软雅黑" pitchFamily="34" charset="-122"/>
              <a:ea typeface="微软雅黑" pitchFamily="34" charset="-122"/>
            </a:endParaRPr>
          </a:p>
          <a:p>
            <a:pPr marL="1304925" lvl="2" indent="-342900">
              <a:defRPr/>
            </a:pPr>
            <a:r>
              <a:rPr lang="en-US" altLang="zh-CN" dirty="0"/>
              <a:t>                </a:t>
            </a:r>
          </a:p>
          <a:p>
            <a:pPr marL="1304925" lvl="2" indent="-342900">
              <a:defRPr/>
            </a:pPr>
            <a:r>
              <a:rPr lang="en-US" altLang="zh-CN" dirty="0"/>
              <a:t>                              </a:t>
            </a:r>
            <a:endParaRPr lang="zh-CN" altLang="zh-CN" dirty="0"/>
          </a:p>
          <a:p>
            <a:pPr marL="822960" lvl="1" indent="-342900">
              <a:defRPr/>
            </a:pPr>
            <a:endParaRPr lang="zh-CN" altLang="en-US" dirty="0">
              <a:latin typeface="微软雅黑" pitchFamily="34" charset="-122"/>
              <a:ea typeface="微软雅黑" pitchFamily="34" charset="-122"/>
            </a:endParaRPr>
          </a:p>
        </p:txBody>
      </p:sp>
      <p:sp>
        <p:nvSpPr>
          <p:cNvPr id="8" name="文本框 64"/>
          <p:cNvSpPr txBox="1"/>
          <p:nvPr/>
        </p:nvSpPr>
        <p:spPr>
          <a:xfrm>
            <a:off x="1425273" y="1024037"/>
            <a:ext cx="2704457" cy="511614"/>
          </a:xfrm>
          <a:prstGeom prst="rect">
            <a:avLst/>
          </a:prstGeom>
          <a:noFill/>
        </p:spPr>
        <p:txBody>
          <a:bodyPr wrap="none" lIns="72326" tIns="36163" rIns="72326" bIns="36163" rtlCol="0">
            <a:spAutoFit/>
          </a:bodyPr>
          <a:lstStyle>
            <a:defPPr>
              <a:defRPr lang="zh-CN"/>
            </a:defPPr>
            <a:lvl1pPr defTabSz="963930">
              <a:defRPr sz="3600">
                <a:solidFill>
                  <a:srgbClr val="E7E6E6">
                    <a:lumMod val="25000"/>
                  </a:srgbClr>
                </a:solidFill>
                <a:latin typeface="微软雅黑" panose="020B0503020204020204" pitchFamily="34" charset="-122"/>
                <a:ea typeface="微软雅黑" panose="020B0503020204020204" pitchFamily="34" charset="-122"/>
                <a:cs typeface="+mn-ea"/>
              </a:defRPr>
            </a:lvl1pPr>
          </a:lstStyle>
          <a:p>
            <a:r>
              <a:rPr lang="zh-CN" altLang="en-US" sz="2850" dirty="0">
                <a:sym typeface="+mn-lt"/>
              </a:rPr>
              <a:t>决策树分类算法</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9743" y="2836763"/>
            <a:ext cx="5428060"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152161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5605">
                                            <p:txEl>
                                              <p:pRg st="1" end="1"/>
                                            </p:txEl>
                                          </p:spTgt>
                                        </p:tgtEl>
                                        <p:attrNameLst>
                                          <p:attrName>style.visibility</p:attrName>
                                        </p:attrNameLst>
                                      </p:cBhvr>
                                      <p:to>
                                        <p:strVal val="visible"/>
                                      </p:to>
                                    </p:set>
                                    <p:animEffect transition="in" filter="randombar(horizontal)">
                                      <p:cBhvr>
                                        <p:cTn id="7" dur="500"/>
                                        <p:tgtEl>
                                          <p:spTgt spid="2560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334086" y="1240061"/>
            <a:ext cx="8737271" cy="380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pPr eaLnBrk="1" hangingPunct="1">
              <a:buClr>
                <a:srgbClr val="333399"/>
              </a:buClr>
              <a:buFont typeface="Wingdings" panose="05000000000000000000" pitchFamily="2" charset="2"/>
              <a:buChar char="l"/>
            </a:pPr>
            <a:r>
              <a:rPr lang="zh-CN" altLang="en-US" sz="2100" b="0" kern="0" dirty="0">
                <a:solidFill>
                  <a:srgbClr val="0066FF"/>
                </a:solidFill>
                <a:latin typeface="微软雅黑" pitchFamily="34" charset="-122"/>
                <a:ea typeface="微软雅黑" pitchFamily="34" charset="-122"/>
              </a:rPr>
              <a:t>决策树学习</a:t>
            </a:r>
            <a:r>
              <a:rPr lang="en-US" altLang="zh-CN" sz="2100" b="0" kern="0" dirty="0">
                <a:solidFill>
                  <a:srgbClr val="000000"/>
                </a:solidFill>
                <a:latin typeface="微软雅黑" pitchFamily="34" charset="-122"/>
                <a:ea typeface="微软雅黑" pitchFamily="34" charset="-122"/>
              </a:rPr>
              <a:t>——</a:t>
            </a:r>
            <a:r>
              <a:rPr lang="zh-CN" altLang="en-US" sz="2100" b="0" kern="0" dirty="0">
                <a:solidFill>
                  <a:srgbClr val="0066FF"/>
                </a:solidFill>
                <a:latin typeface="微软雅黑" pitchFamily="34" charset="-122"/>
                <a:ea typeface="微软雅黑" pitchFamily="34" charset="-122"/>
              </a:rPr>
              <a:t>归纳学习</a:t>
            </a:r>
            <a:r>
              <a:rPr lang="zh-CN" altLang="en-US" sz="2100" b="0" kern="0" dirty="0">
                <a:solidFill>
                  <a:srgbClr val="000000"/>
                </a:solidFill>
                <a:latin typeface="微软雅黑" pitchFamily="34" charset="-122"/>
                <a:ea typeface="微软雅黑" pitchFamily="34" charset="-122"/>
              </a:rPr>
              <a:t>方法的一个变种；</a:t>
            </a:r>
          </a:p>
          <a:p>
            <a:pPr marL="557213" lvl="1" indent="-214313" defTabSz="685800" eaLnBrk="1" hangingPunct="1">
              <a:buClr>
                <a:srgbClr val="009999"/>
              </a:buClr>
              <a:defRPr/>
            </a:pPr>
            <a:r>
              <a:rPr lang="zh-CN" altLang="en-US" sz="2100" b="0" kern="0" dirty="0">
                <a:solidFill>
                  <a:srgbClr val="0066FF"/>
                </a:solidFill>
                <a:latin typeface="微软雅黑" pitchFamily="34" charset="-122"/>
                <a:ea typeface="微软雅黑" pitchFamily="34" charset="-122"/>
              </a:rPr>
              <a:t>任务</a:t>
            </a:r>
            <a:r>
              <a:rPr lang="zh-CN" altLang="en-US" sz="2100" b="0" kern="0" dirty="0">
                <a:solidFill>
                  <a:srgbClr val="000000"/>
                </a:solidFill>
                <a:latin typeface="微软雅黑" pitchFamily="34" charset="-122"/>
                <a:ea typeface="微软雅黑" pitchFamily="34" charset="-122"/>
              </a:rPr>
              <a:t>：从大的</a:t>
            </a:r>
            <a:r>
              <a:rPr lang="zh-CN" altLang="en-US" sz="2100" b="0" kern="0" dirty="0">
                <a:solidFill>
                  <a:srgbClr val="FF0000"/>
                </a:solidFill>
                <a:latin typeface="微软雅黑" pitchFamily="34" charset="-122"/>
                <a:ea typeface="微软雅黑" pitchFamily="34" charset="-122"/>
              </a:rPr>
              <a:t>已经分类的例子集</a:t>
            </a:r>
            <a:r>
              <a:rPr lang="zh-CN" altLang="en-US" sz="2100" b="0" kern="0" dirty="0">
                <a:solidFill>
                  <a:srgbClr val="000000"/>
                </a:solidFill>
                <a:latin typeface="微软雅黑" pitchFamily="34" charset="-122"/>
                <a:ea typeface="微软雅黑" pitchFamily="34" charset="-122"/>
              </a:rPr>
              <a:t>，</a:t>
            </a:r>
            <a:r>
              <a:rPr lang="zh-CN" altLang="en-US" sz="2100" b="0" kern="0" dirty="0">
                <a:solidFill>
                  <a:srgbClr val="FF0000"/>
                </a:solidFill>
                <a:latin typeface="微软雅黑" pitchFamily="34" charset="-122"/>
                <a:ea typeface="微软雅黑" pitchFamily="34" charset="-122"/>
              </a:rPr>
              <a:t>归纳分类概念</a:t>
            </a:r>
            <a:r>
              <a:rPr lang="zh-CN" altLang="en-US" sz="2100" b="0" kern="0" dirty="0">
                <a:solidFill>
                  <a:srgbClr val="000000"/>
                </a:solidFill>
                <a:latin typeface="微软雅黑" pitchFamily="34" charset="-122"/>
                <a:ea typeface="微软雅黑" pitchFamily="34" charset="-122"/>
              </a:rPr>
              <a:t>；</a:t>
            </a:r>
          </a:p>
          <a:p>
            <a:pPr marL="857250" lvl="2" indent="-171450" defTabSz="685800" eaLnBrk="1" hangingPunct="1">
              <a:buClr>
                <a:srgbClr val="99CC00"/>
              </a:buClr>
              <a:defRPr/>
            </a:pPr>
            <a:r>
              <a:rPr lang="zh-CN" altLang="en-US" sz="2100" b="0" kern="0" dirty="0">
                <a:solidFill>
                  <a:srgbClr val="0000FF"/>
                </a:solidFill>
                <a:latin typeface="微软雅黑" pitchFamily="34" charset="-122"/>
                <a:ea typeface="微软雅黑" pitchFamily="34" charset="-122"/>
              </a:rPr>
              <a:t>例子</a:t>
            </a:r>
            <a:r>
              <a:rPr lang="zh-CN" altLang="en-US" sz="2100" b="0" kern="0" dirty="0">
                <a:solidFill>
                  <a:srgbClr val="000000"/>
                </a:solidFill>
                <a:latin typeface="微软雅黑" pitchFamily="34" charset="-122"/>
                <a:ea typeface="微软雅黑" pitchFamily="34" charset="-122"/>
              </a:rPr>
              <a:t>表示为一组“</a:t>
            </a:r>
            <a:r>
              <a:rPr lang="zh-CN" altLang="en-US" sz="2100" b="0" kern="0" dirty="0">
                <a:solidFill>
                  <a:srgbClr val="FF0000"/>
                </a:solidFill>
                <a:latin typeface="微软雅黑" pitchFamily="34" charset="-122"/>
                <a:ea typeface="微软雅黑" pitchFamily="34" charset="-122"/>
              </a:rPr>
              <a:t>属性</a:t>
            </a:r>
            <a:r>
              <a:rPr lang="en-US" altLang="zh-CN" sz="2100" b="0" kern="0" dirty="0">
                <a:solidFill>
                  <a:srgbClr val="0066FF"/>
                </a:solidFill>
                <a:latin typeface="微软雅黑" pitchFamily="34" charset="-122"/>
                <a:ea typeface="微软雅黑" pitchFamily="34" charset="-122"/>
              </a:rPr>
              <a:t>-</a:t>
            </a:r>
            <a:r>
              <a:rPr lang="zh-CN" altLang="en-US" sz="2100" b="0" kern="0" dirty="0">
                <a:solidFill>
                  <a:srgbClr val="FF0000"/>
                </a:solidFill>
                <a:latin typeface="微软雅黑" pitchFamily="34" charset="-122"/>
                <a:ea typeface="微软雅黑" pitchFamily="34" charset="-122"/>
              </a:rPr>
              <a:t>值</a:t>
            </a:r>
            <a:r>
              <a:rPr lang="zh-CN" altLang="en-US" sz="2100" b="0" kern="0" dirty="0">
                <a:solidFill>
                  <a:srgbClr val="000000"/>
                </a:solidFill>
                <a:latin typeface="微软雅黑" pitchFamily="34" charset="-122"/>
                <a:ea typeface="微软雅黑" pitchFamily="34" charset="-122"/>
              </a:rPr>
              <a:t>”；</a:t>
            </a:r>
          </a:p>
          <a:p>
            <a:pPr marL="1200150" lvl="3" indent="-171450" defTabSz="685800" eaLnBrk="1" hangingPunct="1">
              <a:defRPr/>
            </a:pPr>
            <a:r>
              <a:rPr lang="zh-CN" altLang="en-US" sz="1800" b="0" kern="0" dirty="0">
                <a:solidFill>
                  <a:srgbClr val="000000"/>
                </a:solidFill>
                <a:latin typeface="微软雅黑" pitchFamily="34" charset="-122"/>
                <a:ea typeface="微软雅黑" pitchFamily="34" charset="-122"/>
              </a:rPr>
              <a:t>每一个</a:t>
            </a:r>
            <a:r>
              <a:rPr lang="zh-CN" altLang="en-US" sz="1800" b="0" kern="0" dirty="0">
                <a:solidFill>
                  <a:srgbClr val="0000FF"/>
                </a:solidFill>
                <a:latin typeface="微软雅黑" pitchFamily="34" charset="-122"/>
                <a:ea typeface="微软雅黑" pitchFamily="34" charset="-122"/>
              </a:rPr>
              <a:t>例子</a:t>
            </a:r>
            <a:r>
              <a:rPr lang="zh-CN" altLang="en-US" sz="1800" b="0" kern="0" dirty="0">
                <a:solidFill>
                  <a:srgbClr val="000000"/>
                </a:solidFill>
                <a:latin typeface="微软雅黑" pitchFamily="34" charset="-122"/>
                <a:ea typeface="微软雅黑" pitchFamily="34" charset="-122"/>
              </a:rPr>
              <a:t>用</a:t>
            </a:r>
            <a:r>
              <a:rPr lang="zh-CN" altLang="en-US" sz="1800" b="0" kern="0" dirty="0">
                <a:solidFill>
                  <a:srgbClr val="FF0000"/>
                </a:solidFill>
                <a:latin typeface="微软雅黑" pitchFamily="34" charset="-122"/>
                <a:ea typeface="微软雅黑" pitchFamily="34" charset="-122"/>
              </a:rPr>
              <a:t>相同的一组属性</a:t>
            </a:r>
            <a:r>
              <a:rPr lang="zh-CN" altLang="en-US" sz="1800" b="0" kern="0" dirty="0">
                <a:solidFill>
                  <a:srgbClr val="000000"/>
                </a:solidFill>
                <a:latin typeface="微软雅黑" pitchFamily="34" charset="-122"/>
                <a:ea typeface="微软雅黑" pitchFamily="34" charset="-122"/>
              </a:rPr>
              <a:t>来表示；</a:t>
            </a:r>
          </a:p>
          <a:p>
            <a:pPr marL="1200150" lvl="3" indent="-171450" defTabSz="685800" eaLnBrk="1" hangingPunct="1">
              <a:defRPr/>
            </a:pPr>
            <a:r>
              <a:rPr lang="zh-CN" altLang="en-US" sz="1800" b="0" kern="0" dirty="0">
                <a:solidFill>
                  <a:srgbClr val="000000"/>
                </a:solidFill>
                <a:latin typeface="微软雅黑" pitchFamily="34" charset="-122"/>
                <a:ea typeface="微软雅黑" pitchFamily="34" charset="-122"/>
              </a:rPr>
              <a:t>每一个</a:t>
            </a:r>
            <a:r>
              <a:rPr lang="zh-CN" altLang="en-US" sz="1800" b="0" kern="0" dirty="0">
                <a:solidFill>
                  <a:srgbClr val="0000FF"/>
                </a:solidFill>
                <a:latin typeface="微软雅黑" pitchFamily="34" charset="-122"/>
                <a:ea typeface="微软雅黑" pitchFamily="34" charset="-122"/>
              </a:rPr>
              <a:t>属性</a:t>
            </a:r>
            <a:r>
              <a:rPr lang="zh-CN" altLang="en-US" sz="1800" b="0" kern="0" dirty="0">
                <a:solidFill>
                  <a:srgbClr val="000000"/>
                </a:solidFill>
                <a:latin typeface="微软雅黑" pitchFamily="34" charset="-122"/>
                <a:ea typeface="微软雅黑" pitchFamily="34" charset="-122"/>
              </a:rPr>
              <a:t>又有自身的</a:t>
            </a:r>
            <a:r>
              <a:rPr lang="zh-CN" altLang="en-US" sz="1800" b="0" kern="0" dirty="0">
                <a:solidFill>
                  <a:srgbClr val="FF0000"/>
                </a:solidFill>
                <a:latin typeface="微软雅黑" pitchFamily="34" charset="-122"/>
                <a:ea typeface="微软雅黑" pitchFamily="34" charset="-122"/>
              </a:rPr>
              <a:t>属性值集</a:t>
            </a:r>
            <a:r>
              <a:rPr lang="zh-CN" altLang="en-US" sz="1800" b="0" kern="0" dirty="0">
                <a:solidFill>
                  <a:srgbClr val="000000"/>
                </a:solidFill>
                <a:latin typeface="微软雅黑" pitchFamily="34" charset="-122"/>
                <a:ea typeface="微软雅黑" pitchFamily="34" charset="-122"/>
              </a:rPr>
              <a:t>；</a:t>
            </a:r>
          </a:p>
          <a:p>
            <a:pPr lvl="1" eaLnBrk="1" hangingPunct="1">
              <a:buClr>
                <a:srgbClr val="009999"/>
              </a:buClr>
              <a:defRPr/>
            </a:pPr>
            <a:r>
              <a:rPr lang="en-US" altLang="zh-CN" sz="2100" b="0" kern="0" dirty="0">
                <a:solidFill>
                  <a:srgbClr val="0066FF"/>
                </a:solidFill>
                <a:latin typeface="微软雅黑" pitchFamily="34" charset="-122"/>
                <a:ea typeface="微软雅黑" pitchFamily="34" charset="-122"/>
              </a:rPr>
              <a:t>ID3</a:t>
            </a:r>
            <a:r>
              <a:rPr lang="zh-CN" altLang="en-US" sz="2100" b="0" kern="0" dirty="0">
                <a:solidFill>
                  <a:srgbClr val="000000"/>
                </a:solidFill>
                <a:latin typeface="微软雅黑" pitchFamily="34" charset="-122"/>
                <a:ea typeface="微软雅黑" pitchFamily="34" charset="-122"/>
              </a:rPr>
              <a:t>算法，昆兰（</a:t>
            </a:r>
            <a:r>
              <a:rPr lang="en-US" altLang="zh-CN" sz="2100" b="0" kern="0" dirty="0" err="1">
                <a:solidFill>
                  <a:srgbClr val="000000"/>
                </a:solidFill>
                <a:latin typeface="微软雅黑" pitchFamily="34" charset="-122"/>
                <a:ea typeface="微软雅黑" pitchFamily="34" charset="-122"/>
              </a:rPr>
              <a:t>J.R.Quinlan</a:t>
            </a:r>
            <a:r>
              <a:rPr lang="zh-CN" altLang="en-US" sz="2100" b="0" kern="0" dirty="0">
                <a:solidFill>
                  <a:srgbClr val="000000"/>
                </a:solidFill>
                <a:latin typeface="微软雅黑" pitchFamily="34" charset="-122"/>
                <a:ea typeface="微软雅黑" pitchFamily="34" charset="-122"/>
              </a:rPr>
              <a:t>，</a:t>
            </a:r>
            <a:r>
              <a:rPr lang="en-US" altLang="zh-CN" sz="2100" b="0" kern="0" dirty="0">
                <a:solidFill>
                  <a:srgbClr val="000000"/>
                </a:solidFill>
                <a:latin typeface="微软雅黑" pitchFamily="34" charset="-122"/>
                <a:ea typeface="微软雅黑" pitchFamily="34" charset="-122"/>
              </a:rPr>
              <a:t>1975</a:t>
            </a:r>
            <a:r>
              <a:rPr lang="zh-CN" altLang="en-US" sz="2100" b="0" kern="0" dirty="0">
                <a:solidFill>
                  <a:srgbClr val="000000"/>
                </a:solidFill>
                <a:latin typeface="微软雅黑" pitchFamily="34" charset="-122"/>
                <a:ea typeface="微软雅黑" pitchFamily="34" charset="-122"/>
              </a:rPr>
              <a:t>）</a:t>
            </a:r>
          </a:p>
          <a:p>
            <a:pPr marL="857250" lvl="2" indent="-171450" defTabSz="685800" eaLnBrk="1" hangingPunct="1">
              <a:buClr>
                <a:srgbClr val="99CC00"/>
              </a:buClr>
              <a:defRPr/>
            </a:pPr>
            <a:r>
              <a:rPr lang="zh-CN" altLang="en-US" sz="2100" b="0" kern="0" dirty="0">
                <a:solidFill>
                  <a:srgbClr val="000000"/>
                </a:solidFill>
                <a:latin typeface="微软雅黑" pitchFamily="34" charset="-122"/>
                <a:ea typeface="微软雅黑" pitchFamily="34" charset="-122"/>
              </a:rPr>
              <a:t>输入：</a:t>
            </a:r>
          </a:p>
          <a:p>
            <a:pPr marL="1200150" lvl="3" indent="-171450" defTabSz="685800" eaLnBrk="1" hangingPunct="1">
              <a:defRPr/>
            </a:pPr>
            <a:r>
              <a:rPr lang="zh-CN" altLang="en-US" sz="1800" b="0" kern="0" dirty="0">
                <a:solidFill>
                  <a:srgbClr val="000000"/>
                </a:solidFill>
                <a:latin typeface="微软雅黑" pitchFamily="34" charset="-122"/>
                <a:ea typeface="微软雅黑" pitchFamily="34" charset="-122"/>
              </a:rPr>
              <a:t>⑴描述</a:t>
            </a:r>
            <a:r>
              <a:rPr lang="zh-CN" altLang="en-US" sz="1800" b="0" kern="0" dirty="0">
                <a:solidFill>
                  <a:srgbClr val="0000FF"/>
                </a:solidFill>
                <a:latin typeface="微软雅黑" pitchFamily="34" charset="-122"/>
                <a:ea typeface="微软雅黑" pitchFamily="34" charset="-122"/>
              </a:rPr>
              <a:t>已知类别例子</a:t>
            </a:r>
            <a:r>
              <a:rPr lang="zh-CN" altLang="en-US" sz="1800" b="0" kern="0" dirty="0">
                <a:solidFill>
                  <a:srgbClr val="000000"/>
                </a:solidFill>
                <a:latin typeface="微软雅黑" pitchFamily="34" charset="-122"/>
                <a:ea typeface="微软雅黑" pitchFamily="34" charset="-122"/>
              </a:rPr>
              <a:t>的列表；</a:t>
            </a:r>
          </a:p>
          <a:p>
            <a:pPr marL="1200150" lvl="3" indent="-171450" defTabSz="685800" eaLnBrk="1" hangingPunct="1">
              <a:defRPr/>
            </a:pPr>
            <a:r>
              <a:rPr lang="zh-CN" altLang="en-US" sz="1800" b="0" kern="0" dirty="0">
                <a:solidFill>
                  <a:srgbClr val="000000"/>
                </a:solidFill>
                <a:latin typeface="微软雅黑" pitchFamily="34" charset="-122"/>
                <a:ea typeface="微软雅黑" pitchFamily="34" charset="-122"/>
              </a:rPr>
              <a:t>⑵例子由预先定义的“</a:t>
            </a:r>
            <a:r>
              <a:rPr lang="zh-CN" altLang="en-US" sz="1800" b="0" kern="0" dirty="0">
                <a:solidFill>
                  <a:srgbClr val="0000FF"/>
                </a:solidFill>
                <a:latin typeface="微软雅黑" pitchFamily="34" charset="-122"/>
                <a:ea typeface="微软雅黑" pitchFamily="34" charset="-122"/>
              </a:rPr>
              <a:t>属性</a:t>
            </a:r>
            <a:r>
              <a:rPr lang="en-US" altLang="zh-CN" sz="1800" b="0" kern="0" dirty="0">
                <a:solidFill>
                  <a:srgbClr val="0000FF"/>
                </a:solidFill>
                <a:latin typeface="微软雅黑" pitchFamily="34" charset="-122"/>
                <a:ea typeface="微软雅黑" pitchFamily="34" charset="-122"/>
              </a:rPr>
              <a:t>-</a:t>
            </a:r>
            <a:r>
              <a:rPr lang="zh-CN" altLang="en-US" sz="1800" b="0" kern="0" dirty="0">
                <a:solidFill>
                  <a:srgbClr val="0000FF"/>
                </a:solidFill>
                <a:latin typeface="微软雅黑" pitchFamily="34" charset="-122"/>
                <a:ea typeface="微软雅黑" pitchFamily="34" charset="-122"/>
              </a:rPr>
              <a:t>值</a:t>
            </a:r>
            <a:r>
              <a:rPr lang="zh-CN" altLang="en-US" sz="1800" b="0" kern="0" dirty="0">
                <a:solidFill>
                  <a:srgbClr val="000000"/>
                </a:solidFill>
                <a:latin typeface="微软雅黑" pitchFamily="34" charset="-122"/>
                <a:ea typeface="微软雅黑" pitchFamily="34" charset="-122"/>
              </a:rPr>
              <a:t>”对来表示；</a:t>
            </a:r>
          </a:p>
          <a:p>
            <a:pPr marL="857250" lvl="2" indent="-171450" defTabSz="685800" eaLnBrk="1" hangingPunct="1">
              <a:buClr>
                <a:srgbClr val="99CC00"/>
              </a:buClr>
              <a:defRPr/>
            </a:pPr>
            <a:r>
              <a:rPr lang="zh-CN" altLang="en-US" sz="2100" b="0" kern="0" dirty="0">
                <a:solidFill>
                  <a:srgbClr val="000000"/>
                </a:solidFill>
                <a:latin typeface="微软雅黑" pitchFamily="34" charset="-122"/>
                <a:ea typeface="微软雅黑" pitchFamily="34" charset="-122"/>
              </a:rPr>
              <a:t>结果：</a:t>
            </a:r>
          </a:p>
          <a:p>
            <a:pPr marL="1200150" lvl="3" indent="-171450" defTabSz="685800" eaLnBrk="1" hangingPunct="1">
              <a:defRPr/>
            </a:pPr>
            <a:r>
              <a:rPr lang="zh-CN" altLang="en-US" sz="1800" b="0" kern="0" dirty="0">
                <a:solidFill>
                  <a:srgbClr val="0000FF"/>
                </a:solidFill>
                <a:latin typeface="微软雅黑" pitchFamily="34" charset="-122"/>
                <a:ea typeface="微软雅黑" pitchFamily="34" charset="-122"/>
              </a:rPr>
              <a:t>决策树</a:t>
            </a:r>
            <a:r>
              <a:rPr lang="en-US" altLang="zh-CN" sz="1800" b="0" kern="0" dirty="0">
                <a:solidFill>
                  <a:srgbClr val="000000"/>
                </a:solidFill>
                <a:latin typeface="微软雅黑" pitchFamily="34" charset="-122"/>
                <a:ea typeface="微软雅黑" pitchFamily="34" charset="-122"/>
              </a:rPr>
              <a:t>——</a:t>
            </a:r>
            <a:r>
              <a:rPr lang="zh-CN" altLang="en-US" sz="1800" b="0" kern="0" dirty="0">
                <a:solidFill>
                  <a:srgbClr val="000000"/>
                </a:solidFill>
                <a:latin typeface="微软雅黑" pitchFamily="34" charset="-122"/>
                <a:ea typeface="微软雅黑" pitchFamily="34" charset="-122"/>
              </a:rPr>
              <a:t>可以正确地区分</a:t>
            </a:r>
            <a:r>
              <a:rPr lang="zh-CN" altLang="en-US" sz="1800" b="0" kern="0" dirty="0">
                <a:solidFill>
                  <a:srgbClr val="0000FF"/>
                </a:solidFill>
                <a:latin typeface="微软雅黑" pitchFamily="34" charset="-122"/>
                <a:ea typeface="微软雅黑" pitchFamily="34" charset="-122"/>
              </a:rPr>
              <a:t>所有给定例子的类别</a:t>
            </a:r>
            <a:r>
              <a:rPr lang="zh-CN" altLang="en-US" sz="1800" b="0" kern="0" dirty="0">
                <a:solidFill>
                  <a:srgbClr val="000000"/>
                </a:solidFill>
                <a:latin typeface="微软雅黑" pitchFamily="34" charset="-122"/>
                <a:ea typeface="微软雅黑" pitchFamily="34" charset="-122"/>
              </a:rPr>
              <a:t>；</a:t>
            </a:r>
          </a:p>
          <a:p>
            <a:pPr marL="857250" lvl="2" indent="-171450" defTabSz="685800" eaLnBrk="1" hangingPunct="1">
              <a:buClr>
                <a:srgbClr val="99CC00"/>
              </a:buClr>
              <a:defRPr/>
            </a:pPr>
            <a:endParaRPr lang="en-US" altLang="zh-CN" sz="1800" kern="0" dirty="0">
              <a:solidFill>
                <a:srgbClr val="000000"/>
              </a:solidFill>
              <a:latin typeface="Arial"/>
              <a:ea typeface="黑体"/>
            </a:endParaRPr>
          </a:p>
        </p:txBody>
      </p:sp>
      <p:sp>
        <p:nvSpPr>
          <p:cNvPr id="10" name="Rectangle 6"/>
          <p:cNvSpPr>
            <a:spLocks noChangeArrowheads="1"/>
          </p:cNvSpPr>
          <p:nvPr/>
        </p:nvSpPr>
        <p:spPr bwMode="auto">
          <a:xfrm>
            <a:off x="488313" y="5326293"/>
            <a:ext cx="8408611" cy="647700"/>
          </a:xfrm>
          <a:prstGeom prst="rect">
            <a:avLst/>
          </a:prstGeom>
          <a:solidFill>
            <a:srgbClr val="FFFFCC"/>
          </a:solidFill>
          <a:ln w="9525">
            <a:solidFill>
              <a:srgbClr val="000000"/>
            </a:solidFill>
            <a:miter lim="800000"/>
            <a:headEnd/>
            <a:tailEnd/>
          </a:ln>
        </p:spPr>
        <p:txBody>
          <a:bodyPr wrap="none" anchor="ctr"/>
          <a:lstStyle/>
          <a:p>
            <a:pPr algn="ctr" defTabSz="685800" fontAlgn="auto">
              <a:spcBef>
                <a:spcPts val="0"/>
              </a:spcBef>
              <a:spcAft>
                <a:spcPts val="0"/>
              </a:spcAft>
              <a:defRPr/>
            </a:pPr>
            <a:r>
              <a:rPr lang="zh-CN" altLang="en-US" sz="2100" b="1" kern="0" dirty="0">
                <a:solidFill>
                  <a:srgbClr val="FF0000"/>
                </a:solidFill>
                <a:ea typeface="黑体" pitchFamily="49" charset="-122"/>
              </a:rPr>
              <a:t>数学基础</a:t>
            </a:r>
          </a:p>
          <a:p>
            <a:pPr algn="ctr" defTabSz="685800" fontAlgn="auto">
              <a:spcBef>
                <a:spcPts val="0"/>
              </a:spcBef>
              <a:spcAft>
                <a:spcPts val="0"/>
              </a:spcAft>
              <a:defRPr/>
            </a:pPr>
            <a:r>
              <a:rPr lang="zh-CN" altLang="en-US" sz="2100" b="1" kern="0" dirty="0">
                <a:solidFill>
                  <a:srgbClr val="FF0000"/>
                </a:solidFill>
                <a:ea typeface="黑体" pitchFamily="49" charset="-122"/>
              </a:rPr>
              <a:t>使用信息论指导决策树构造，提高决策树的工作效率</a:t>
            </a:r>
          </a:p>
        </p:txBody>
      </p:sp>
    </p:spTree>
    <p:extLst>
      <p:ext uri="{BB962C8B-B14F-4D97-AF65-F5344CB8AC3E}">
        <p14:creationId xmlns:p14="http://schemas.microsoft.com/office/powerpoint/2010/main" val="405892566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animEffect transition="in" filter="strips(downRight)">
                                      <p:cBhvr>
                                        <p:cTn id="7" dur="500"/>
                                        <p:tgtEl>
                                          <p:spTgt spid="9">
                                            <p:txEl>
                                              <p:pRg st="5" end="5"/>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9">
                                            <p:txEl>
                                              <p:pRg st="6" end="6"/>
                                            </p:txEl>
                                          </p:spTgt>
                                        </p:tgtEl>
                                        <p:attrNameLst>
                                          <p:attrName>style.visibility</p:attrName>
                                        </p:attrNameLst>
                                      </p:cBhvr>
                                      <p:to>
                                        <p:strVal val="visible"/>
                                      </p:to>
                                    </p:set>
                                    <p:animEffect transition="in" filter="strips(downRight)">
                                      <p:cBhvr>
                                        <p:cTn id="10" dur="500"/>
                                        <p:tgtEl>
                                          <p:spTgt spid="9">
                                            <p:txEl>
                                              <p:pRg st="6" end="6"/>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animEffect transition="in" filter="strips(downRight)">
                                      <p:cBhvr>
                                        <p:cTn id="13" dur="500"/>
                                        <p:tgtEl>
                                          <p:spTgt spid="9">
                                            <p:txEl>
                                              <p:pRg st="7" end="7"/>
                                            </p:txEl>
                                          </p:spTgt>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9">
                                            <p:txEl>
                                              <p:pRg st="8" end="8"/>
                                            </p:txEl>
                                          </p:spTgt>
                                        </p:tgtEl>
                                        <p:attrNameLst>
                                          <p:attrName>style.visibility</p:attrName>
                                        </p:attrNameLst>
                                      </p:cBhvr>
                                      <p:to>
                                        <p:strVal val="visible"/>
                                      </p:to>
                                    </p:set>
                                    <p:animEffect transition="in" filter="strips(downRight)">
                                      <p:cBhvr>
                                        <p:cTn id="16" dur="500"/>
                                        <p:tgtEl>
                                          <p:spTgt spid="9">
                                            <p:txEl>
                                              <p:pRg st="8" end="8"/>
                                            </p:txEl>
                                          </p:spTgt>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animEffect transition="in" filter="strips(downRight)">
                                      <p:cBhvr>
                                        <p:cTn id="19" dur="500"/>
                                        <p:tgtEl>
                                          <p:spTgt spid="9">
                                            <p:txEl>
                                              <p:pRg st="9" end="9"/>
                                            </p:txEl>
                                          </p:spTgt>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9">
                                            <p:txEl>
                                              <p:pRg st="10" end="10"/>
                                            </p:txEl>
                                          </p:spTgt>
                                        </p:tgtEl>
                                        <p:attrNameLst>
                                          <p:attrName>style.visibility</p:attrName>
                                        </p:attrNameLst>
                                      </p:cBhvr>
                                      <p:to>
                                        <p:strVal val="visible"/>
                                      </p:to>
                                    </p:set>
                                    <p:animEffect transition="in" filter="strips(downRight)">
                                      <p:cBhvr>
                                        <p:cTn id="22" dur="500"/>
                                        <p:tgtEl>
                                          <p:spTgt spid="9">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ox(in)">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bwMode="auto">
          <a:xfrm>
            <a:off x="285527" y="1693466"/>
            <a:ext cx="6172200" cy="380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pPr lvl="1" defTabSz="685800" eaLnBrk="1" hangingPunct="1">
              <a:buClr>
                <a:srgbClr val="009999"/>
              </a:buClr>
              <a:buFont typeface="Wingdings" pitchFamily="2" charset="2"/>
              <a:buChar char="p"/>
              <a:defRPr/>
            </a:pPr>
            <a:r>
              <a:rPr lang="zh-CN" altLang="en-US" sz="2100" kern="0" dirty="0">
                <a:solidFill>
                  <a:srgbClr val="000000"/>
                </a:solidFill>
                <a:latin typeface="Arial"/>
                <a:ea typeface="黑体"/>
              </a:rPr>
              <a:t>例：预先定义</a:t>
            </a:r>
            <a:r>
              <a:rPr lang="zh-CN" altLang="en-US" sz="2100" kern="0" dirty="0">
                <a:solidFill>
                  <a:srgbClr val="FF0000"/>
                </a:solidFill>
                <a:latin typeface="Arial"/>
                <a:ea typeface="黑体"/>
              </a:rPr>
              <a:t>一组属性</a:t>
            </a:r>
            <a:r>
              <a:rPr lang="zh-CN" altLang="en-US" sz="2100" kern="0" dirty="0">
                <a:solidFill>
                  <a:srgbClr val="000000"/>
                </a:solidFill>
                <a:latin typeface="Arial"/>
                <a:ea typeface="黑体"/>
              </a:rPr>
              <a:t>及其可</a:t>
            </a:r>
            <a:r>
              <a:rPr lang="zh-CN" altLang="en-US" sz="2100" kern="0" dirty="0">
                <a:solidFill>
                  <a:srgbClr val="FF0000"/>
                </a:solidFill>
                <a:latin typeface="Arial"/>
                <a:ea typeface="黑体"/>
              </a:rPr>
              <a:t>取值</a:t>
            </a:r>
            <a:r>
              <a:rPr lang="zh-CN" altLang="en-US" sz="2100" kern="0" dirty="0">
                <a:solidFill>
                  <a:srgbClr val="000000"/>
                </a:solidFill>
                <a:latin typeface="Arial"/>
                <a:ea typeface="黑体"/>
              </a:rPr>
              <a:t>：</a:t>
            </a:r>
          </a:p>
          <a:p>
            <a:pPr lvl="2" defTabSz="685800" eaLnBrk="1" hangingPunct="1">
              <a:buClr>
                <a:srgbClr val="99CC00"/>
              </a:buClr>
              <a:defRPr/>
            </a:pPr>
            <a:r>
              <a:rPr lang="zh-CN" altLang="en-US" sz="2100" kern="0" dirty="0">
                <a:solidFill>
                  <a:srgbClr val="0066FF"/>
                </a:solidFill>
                <a:latin typeface="Arial"/>
                <a:ea typeface="黑体"/>
              </a:rPr>
              <a:t>高度</a:t>
            </a:r>
            <a:r>
              <a:rPr lang="en-US" altLang="zh-CN" sz="2100" kern="0" dirty="0">
                <a:solidFill>
                  <a:srgbClr val="000000"/>
                </a:solidFill>
                <a:latin typeface="Arial"/>
                <a:ea typeface="黑体"/>
              </a:rPr>
              <a:t>{</a:t>
            </a:r>
            <a:r>
              <a:rPr lang="zh-CN" altLang="en-US" sz="2100" kern="0" dirty="0">
                <a:solidFill>
                  <a:srgbClr val="000000"/>
                </a:solidFill>
                <a:latin typeface="Arial"/>
                <a:ea typeface="黑体"/>
              </a:rPr>
              <a:t>高，矮</a:t>
            </a:r>
            <a:r>
              <a:rPr lang="en-US" altLang="zh-CN" sz="2100" kern="0" dirty="0">
                <a:solidFill>
                  <a:srgbClr val="000000"/>
                </a:solidFill>
                <a:latin typeface="Arial"/>
                <a:ea typeface="黑体"/>
              </a:rPr>
              <a:t>}</a:t>
            </a:r>
            <a:r>
              <a:rPr lang="zh-CN" altLang="en-US" sz="2100" kern="0" dirty="0">
                <a:solidFill>
                  <a:srgbClr val="000000"/>
                </a:solidFill>
                <a:latin typeface="Arial"/>
                <a:ea typeface="黑体"/>
              </a:rPr>
              <a:t>；</a:t>
            </a:r>
          </a:p>
          <a:p>
            <a:pPr lvl="2" defTabSz="685800" eaLnBrk="1" hangingPunct="1">
              <a:buClr>
                <a:srgbClr val="99CC00"/>
              </a:buClr>
              <a:defRPr/>
            </a:pPr>
            <a:r>
              <a:rPr lang="zh-CN" altLang="en-US" sz="2100" kern="0" dirty="0">
                <a:solidFill>
                  <a:srgbClr val="0066FF"/>
                </a:solidFill>
                <a:latin typeface="Arial"/>
                <a:ea typeface="黑体"/>
              </a:rPr>
              <a:t>发色</a:t>
            </a:r>
            <a:r>
              <a:rPr lang="en-US" altLang="zh-CN" sz="2100" kern="0" dirty="0">
                <a:solidFill>
                  <a:srgbClr val="000000"/>
                </a:solidFill>
                <a:latin typeface="Arial"/>
                <a:ea typeface="黑体"/>
              </a:rPr>
              <a:t>{</a:t>
            </a:r>
            <a:r>
              <a:rPr lang="zh-CN" altLang="en-US" sz="2100" kern="0" dirty="0">
                <a:solidFill>
                  <a:srgbClr val="000000"/>
                </a:solidFill>
                <a:latin typeface="Arial"/>
                <a:ea typeface="黑体"/>
              </a:rPr>
              <a:t>黑色</a:t>
            </a:r>
            <a:r>
              <a:rPr lang="en-US" altLang="zh-CN" sz="2100" kern="0" dirty="0">
                <a:solidFill>
                  <a:srgbClr val="000000"/>
                </a:solidFill>
                <a:latin typeface="Arial"/>
                <a:ea typeface="黑体"/>
              </a:rPr>
              <a:t>, </a:t>
            </a:r>
            <a:r>
              <a:rPr lang="zh-CN" altLang="en-US" sz="2100" kern="0" dirty="0">
                <a:solidFill>
                  <a:srgbClr val="000000"/>
                </a:solidFill>
                <a:latin typeface="Arial"/>
                <a:ea typeface="黑体"/>
              </a:rPr>
              <a:t>红色，金色</a:t>
            </a:r>
            <a:r>
              <a:rPr lang="en-US" altLang="zh-CN" sz="2100" kern="0" dirty="0">
                <a:solidFill>
                  <a:srgbClr val="000000"/>
                </a:solidFill>
                <a:latin typeface="Arial"/>
                <a:ea typeface="黑体"/>
              </a:rPr>
              <a:t>}</a:t>
            </a:r>
            <a:r>
              <a:rPr lang="zh-CN" altLang="en-US" sz="2100" kern="0" dirty="0">
                <a:solidFill>
                  <a:srgbClr val="000000"/>
                </a:solidFill>
                <a:latin typeface="Arial"/>
                <a:ea typeface="黑体"/>
              </a:rPr>
              <a:t>；</a:t>
            </a:r>
          </a:p>
          <a:p>
            <a:pPr lvl="2" defTabSz="685800" eaLnBrk="1" hangingPunct="1">
              <a:buClr>
                <a:srgbClr val="99CC00"/>
              </a:buClr>
              <a:defRPr/>
            </a:pPr>
            <a:r>
              <a:rPr lang="zh-CN" altLang="en-US" sz="2100" kern="0" dirty="0">
                <a:solidFill>
                  <a:srgbClr val="0066FF"/>
                </a:solidFill>
                <a:latin typeface="Arial"/>
                <a:ea typeface="黑体"/>
              </a:rPr>
              <a:t>眼睛</a:t>
            </a:r>
            <a:r>
              <a:rPr lang="en-US" altLang="zh-CN" sz="2100" kern="0" dirty="0">
                <a:solidFill>
                  <a:srgbClr val="000000"/>
                </a:solidFill>
                <a:latin typeface="Arial"/>
                <a:ea typeface="黑体"/>
              </a:rPr>
              <a:t>{</a:t>
            </a:r>
            <a:r>
              <a:rPr lang="zh-CN" altLang="en-US" sz="2100" kern="0" dirty="0">
                <a:solidFill>
                  <a:srgbClr val="000000"/>
                </a:solidFill>
                <a:latin typeface="Arial"/>
                <a:ea typeface="黑体"/>
              </a:rPr>
              <a:t>蓝色，棕色</a:t>
            </a:r>
            <a:r>
              <a:rPr lang="en-US" altLang="zh-CN" sz="2100" kern="0" dirty="0">
                <a:solidFill>
                  <a:srgbClr val="000000"/>
                </a:solidFill>
                <a:latin typeface="Arial"/>
                <a:ea typeface="黑体"/>
              </a:rPr>
              <a:t>}</a:t>
            </a:r>
            <a:r>
              <a:rPr lang="zh-CN" altLang="en-US" sz="2100" kern="0" dirty="0">
                <a:solidFill>
                  <a:srgbClr val="000000"/>
                </a:solidFill>
                <a:latin typeface="Arial"/>
                <a:ea typeface="黑体"/>
              </a:rPr>
              <a:t>；</a:t>
            </a:r>
          </a:p>
          <a:p>
            <a:pPr lvl="1" defTabSz="685800" eaLnBrk="1" hangingPunct="1">
              <a:buClr>
                <a:srgbClr val="009999"/>
              </a:buClr>
              <a:buFont typeface="Wingdings" pitchFamily="2" charset="2"/>
              <a:buChar char="p"/>
              <a:defRPr/>
            </a:pPr>
            <a:r>
              <a:rPr lang="zh-CN" altLang="en-US" sz="2100" kern="0" dirty="0">
                <a:solidFill>
                  <a:srgbClr val="000000"/>
                </a:solidFill>
                <a:latin typeface="Arial"/>
                <a:ea typeface="黑体"/>
              </a:rPr>
              <a:t>人分为</a:t>
            </a:r>
            <a:r>
              <a:rPr lang="zh-CN" altLang="en-US" sz="2100" kern="0" dirty="0">
                <a:solidFill>
                  <a:srgbClr val="FF0000"/>
                </a:solidFill>
                <a:latin typeface="Arial"/>
                <a:ea typeface="黑体"/>
              </a:rPr>
              <a:t>两类</a:t>
            </a:r>
            <a:r>
              <a:rPr lang="zh-CN" altLang="en-US" sz="2100" kern="0" dirty="0">
                <a:solidFill>
                  <a:srgbClr val="000000"/>
                </a:solidFill>
                <a:latin typeface="Arial"/>
                <a:ea typeface="黑体"/>
              </a:rPr>
              <a:t>：</a:t>
            </a:r>
          </a:p>
          <a:p>
            <a:pPr lvl="2" defTabSz="685800" eaLnBrk="1" hangingPunct="1">
              <a:buClr>
                <a:srgbClr val="99CC00"/>
              </a:buClr>
              <a:defRPr/>
            </a:pPr>
            <a:r>
              <a:rPr lang="zh-CN" altLang="en-US" sz="2100" kern="0" dirty="0">
                <a:solidFill>
                  <a:srgbClr val="000000"/>
                </a:solidFill>
                <a:latin typeface="Arial"/>
                <a:ea typeface="黑体"/>
              </a:rPr>
              <a:t>“</a:t>
            </a:r>
            <a:r>
              <a:rPr lang="zh-CN" altLang="en-US" sz="2100" kern="0" dirty="0">
                <a:solidFill>
                  <a:srgbClr val="0066FF"/>
                </a:solidFill>
                <a:latin typeface="Arial"/>
                <a:ea typeface="黑体"/>
              </a:rPr>
              <a:t>＋</a:t>
            </a:r>
            <a:r>
              <a:rPr lang="zh-CN" altLang="en-US" sz="2100" kern="0" dirty="0">
                <a:solidFill>
                  <a:srgbClr val="000000"/>
                </a:solidFill>
                <a:latin typeface="Arial"/>
                <a:ea typeface="黑体"/>
              </a:rPr>
              <a:t>”</a:t>
            </a:r>
          </a:p>
          <a:p>
            <a:pPr lvl="2" defTabSz="685800" eaLnBrk="1" hangingPunct="1">
              <a:buClr>
                <a:srgbClr val="99CC00"/>
              </a:buClr>
              <a:defRPr/>
            </a:pPr>
            <a:r>
              <a:rPr lang="zh-CN" altLang="en-US" sz="2100" kern="0" dirty="0">
                <a:solidFill>
                  <a:srgbClr val="000000"/>
                </a:solidFill>
                <a:latin typeface="Arial"/>
                <a:ea typeface="黑体"/>
              </a:rPr>
              <a:t>“</a:t>
            </a:r>
            <a:r>
              <a:rPr lang="zh-CN" altLang="en-US" sz="2100" kern="0" dirty="0">
                <a:solidFill>
                  <a:srgbClr val="0066FF"/>
                </a:solidFill>
                <a:latin typeface="Arial"/>
                <a:ea typeface="黑体"/>
              </a:rPr>
              <a:t>－</a:t>
            </a:r>
            <a:r>
              <a:rPr lang="zh-CN" altLang="en-US" sz="2100" kern="0" dirty="0">
                <a:solidFill>
                  <a:srgbClr val="000000"/>
                </a:solidFill>
                <a:latin typeface="Arial"/>
                <a:ea typeface="黑体"/>
              </a:rPr>
              <a:t>” </a:t>
            </a:r>
          </a:p>
        </p:txBody>
      </p:sp>
      <p:sp>
        <p:nvSpPr>
          <p:cNvPr id="12" name="Rectangle 5"/>
          <p:cNvSpPr>
            <a:spLocks noChangeArrowheads="1"/>
          </p:cNvSpPr>
          <p:nvPr/>
        </p:nvSpPr>
        <p:spPr bwMode="auto">
          <a:xfrm>
            <a:off x="4552001" y="2644217"/>
            <a:ext cx="4320480" cy="2862322"/>
          </a:xfrm>
          <a:prstGeom prst="rect">
            <a:avLst/>
          </a:prstGeom>
          <a:noFill/>
          <a:ln>
            <a:noFill/>
          </a:ln>
          <a:effectLst/>
        </p:spPr>
        <p:txBody>
          <a:bodyPr wrap="square">
            <a:spAutoFit/>
          </a:bodyPr>
          <a:lstStyle/>
          <a:p>
            <a:pPr>
              <a:defRPr/>
            </a:pPr>
            <a:r>
              <a:rPr lang="zh-CN" altLang="en-US" b="1" dirty="0">
                <a:solidFill>
                  <a:srgbClr val="0000FF"/>
                </a:solidFill>
                <a:effectLst>
                  <a:outerShdw blurRad="38100" dist="38100" dir="2700000" algn="tl">
                    <a:srgbClr val="C0C0C0"/>
                  </a:outerShdw>
                </a:effectLst>
                <a:latin typeface="Arial" charset="0"/>
                <a:ea typeface="仿宋_GB2312" pitchFamily="49" charset="-122"/>
              </a:rPr>
              <a:t>高度　　发色　　　眼睛　 　　类别</a:t>
            </a:r>
            <a:br>
              <a:rPr lang="zh-CN" altLang="en-US" b="1" dirty="0">
                <a:effectLst>
                  <a:outerShdw blurRad="38100" dist="38100" dir="2700000" algn="tl">
                    <a:srgbClr val="C0C0C0"/>
                  </a:outerShdw>
                </a:effectLst>
                <a:latin typeface="Arial" charset="0"/>
                <a:ea typeface="仿宋_GB2312" pitchFamily="49" charset="-122"/>
              </a:rPr>
            </a:br>
            <a:r>
              <a:rPr lang="zh-CN" altLang="en-US" b="1" dirty="0">
                <a:effectLst>
                  <a:outerShdw blurRad="38100" dist="38100" dir="2700000" algn="tl">
                    <a:srgbClr val="C0C0C0"/>
                  </a:outerShdw>
                </a:effectLst>
                <a:latin typeface="Times New Roman" pitchFamily="18" charset="0"/>
                <a:cs typeface="Times New Roman" pitchFamily="18" charset="0"/>
              </a:rPr>
              <a:t>─────────────────</a:t>
            </a:r>
            <a:br>
              <a:rPr lang="zh-CN" altLang="en-US" b="1" dirty="0">
                <a:effectLst>
                  <a:outerShdw blurRad="38100" dist="38100" dir="2700000" algn="tl">
                    <a:srgbClr val="C0C0C0"/>
                  </a:outerShdw>
                </a:effectLst>
                <a:latin typeface="楷体_GB2312" pitchFamily="49" charset="-122"/>
                <a:ea typeface="仿宋_GB2312" pitchFamily="49" charset="-122"/>
              </a:rPr>
            </a:br>
            <a:r>
              <a:rPr lang="zh-CN" altLang="en-US" b="1" dirty="0">
                <a:effectLst>
                  <a:outerShdw blurRad="38100" dist="38100" dir="2700000" algn="tl">
                    <a:srgbClr val="C0C0C0"/>
                  </a:outerShdw>
                </a:effectLst>
                <a:latin typeface="楷体_GB2312" pitchFamily="49" charset="-122"/>
                <a:ea typeface="仿宋_GB2312" pitchFamily="49" charset="-122"/>
              </a:rPr>
              <a:t>矮　　　黑色　　　蓝色　　　　－</a:t>
            </a:r>
            <a:br>
              <a:rPr lang="zh-CN" altLang="en-US" b="1" dirty="0">
                <a:effectLst>
                  <a:outerShdw blurRad="38100" dist="38100" dir="2700000" algn="tl">
                    <a:srgbClr val="C0C0C0"/>
                  </a:outerShdw>
                </a:effectLst>
                <a:latin typeface="楷体_GB2312" pitchFamily="49" charset="-122"/>
                <a:ea typeface="仿宋_GB2312" pitchFamily="49" charset="-122"/>
              </a:rPr>
            </a:br>
            <a:r>
              <a:rPr lang="zh-CN" altLang="en-US" b="1" dirty="0">
                <a:effectLst>
                  <a:outerShdw blurRad="38100" dist="38100" dir="2700000" algn="tl">
                    <a:srgbClr val="C0C0C0"/>
                  </a:outerShdw>
                </a:effectLst>
                <a:latin typeface="楷体_GB2312" pitchFamily="49" charset="-122"/>
                <a:ea typeface="仿宋_GB2312" pitchFamily="49" charset="-122"/>
              </a:rPr>
              <a:t>高　　　黑色　　　蓝色　　　　－</a:t>
            </a:r>
            <a:br>
              <a:rPr lang="zh-CN" altLang="en-US" b="1" dirty="0">
                <a:effectLst>
                  <a:outerShdw blurRad="38100" dist="38100" dir="2700000" algn="tl">
                    <a:srgbClr val="C0C0C0"/>
                  </a:outerShdw>
                </a:effectLst>
                <a:latin typeface="楷体_GB2312" pitchFamily="49" charset="-122"/>
                <a:ea typeface="仿宋_GB2312" pitchFamily="49" charset="-122"/>
              </a:rPr>
            </a:br>
            <a:r>
              <a:rPr lang="zh-CN" altLang="en-US" b="1" dirty="0">
                <a:effectLst>
                  <a:outerShdw blurRad="38100" dist="38100" dir="2700000" algn="tl">
                    <a:srgbClr val="C0C0C0"/>
                  </a:outerShdw>
                </a:effectLst>
                <a:latin typeface="楷体_GB2312" pitchFamily="49" charset="-122"/>
                <a:ea typeface="仿宋_GB2312" pitchFamily="49" charset="-122"/>
              </a:rPr>
              <a:t>矮　　　金色　　　蓝色　　　　＋</a:t>
            </a:r>
            <a:br>
              <a:rPr lang="zh-CN" altLang="en-US" b="1" dirty="0">
                <a:effectLst>
                  <a:outerShdw blurRad="38100" dist="38100" dir="2700000" algn="tl">
                    <a:srgbClr val="C0C0C0"/>
                  </a:outerShdw>
                </a:effectLst>
                <a:latin typeface="楷体_GB2312" pitchFamily="49" charset="-122"/>
                <a:ea typeface="仿宋_GB2312" pitchFamily="49" charset="-122"/>
              </a:rPr>
            </a:br>
            <a:r>
              <a:rPr lang="zh-CN" altLang="en-US" b="1" dirty="0">
                <a:effectLst>
                  <a:outerShdw blurRad="38100" dist="38100" dir="2700000" algn="tl">
                    <a:srgbClr val="C0C0C0"/>
                  </a:outerShdw>
                </a:effectLst>
                <a:latin typeface="楷体_GB2312" pitchFamily="49" charset="-122"/>
                <a:ea typeface="仿宋_GB2312" pitchFamily="49" charset="-122"/>
              </a:rPr>
              <a:t>高　　　金色　　　棕色　　　　－</a:t>
            </a:r>
            <a:br>
              <a:rPr lang="zh-CN" altLang="en-US" b="1" dirty="0">
                <a:effectLst>
                  <a:outerShdw blurRad="38100" dist="38100" dir="2700000" algn="tl">
                    <a:srgbClr val="C0C0C0"/>
                  </a:outerShdw>
                </a:effectLst>
                <a:latin typeface="楷体_GB2312" pitchFamily="49" charset="-122"/>
                <a:ea typeface="仿宋_GB2312" pitchFamily="49" charset="-122"/>
              </a:rPr>
            </a:br>
            <a:r>
              <a:rPr lang="zh-CN" altLang="en-US" b="1" dirty="0">
                <a:effectLst>
                  <a:outerShdw blurRad="38100" dist="38100" dir="2700000" algn="tl">
                    <a:srgbClr val="C0C0C0"/>
                  </a:outerShdw>
                </a:effectLst>
                <a:latin typeface="楷体_GB2312" pitchFamily="49" charset="-122"/>
                <a:ea typeface="仿宋_GB2312" pitchFamily="49" charset="-122"/>
              </a:rPr>
              <a:t>高　　　黑色　　　棕色　　　　－ </a:t>
            </a:r>
            <a:br>
              <a:rPr lang="zh-CN" altLang="en-US" b="1" dirty="0">
                <a:effectLst>
                  <a:outerShdw blurRad="38100" dist="38100" dir="2700000" algn="tl">
                    <a:srgbClr val="C0C0C0"/>
                  </a:outerShdw>
                </a:effectLst>
                <a:latin typeface="楷体_GB2312" pitchFamily="49" charset="-122"/>
                <a:ea typeface="仿宋_GB2312" pitchFamily="49" charset="-122"/>
              </a:rPr>
            </a:br>
            <a:r>
              <a:rPr lang="zh-CN" altLang="en-US" b="1" dirty="0">
                <a:effectLst>
                  <a:outerShdw blurRad="38100" dist="38100" dir="2700000" algn="tl">
                    <a:srgbClr val="C0C0C0"/>
                  </a:outerShdw>
                </a:effectLst>
                <a:latin typeface="楷体_GB2312" pitchFamily="49" charset="-122"/>
                <a:ea typeface="仿宋_GB2312" pitchFamily="49" charset="-122"/>
              </a:rPr>
              <a:t>矮　　　金色　　　棕色　　　　－</a:t>
            </a:r>
            <a:br>
              <a:rPr lang="zh-CN" altLang="en-US" b="1" dirty="0">
                <a:effectLst>
                  <a:outerShdw blurRad="38100" dist="38100" dir="2700000" algn="tl">
                    <a:srgbClr val="C0C0C0"/>
                  </a:outerShdw>
                </a:effectLst>
                <a:latin typeface="楷体_GB2312" pitchFamily="49" charset="-122"/>
                <a:ea typeface="仿宋_GB2312" pitchFamily="49" charset="-122"/>
              </a:rPr>
            </a:br>
            <a:r>
              <a:rPr lang="zh-CN" altLang="en-US" b="1" dirty="0">
                <a:effectLst>
                  <a:outerShdw blurRad="38100" dist="38100" dir="2700000" algn="tl">
                    <a:srgbClr val="C0C0C0"/>
                  </a:outerShdw>
                </a:effectLst>
                <a:latin typeface="楷体_GB2312" pitchFamily="49" charset="-122"/>
                <a:ea typeface="仿宋_GB2312" pitchFamily="49" charset="-122"/>
              </a:rPr>
              <a:t>高　　　金色　　　蓝色　　　　＋ </a:t>
            </a:r>
            <a:br>
              <a:rPr lang="zh-CN" altLang="en-US" b="1" dirty="0">
                <a:effectLst>
                  <a:outerShdw blurRad="38100" dist="38100" dir="2700000" algn="tl">
                    <a:srgbClr val="C0C0C0"/>
                  </a:outerShdw>
                </a:effectLst>
                <a:latin typeface="楷体_GB2312" pitchFamily="49" charset="-122"/>
                <a:ea typeface="仿宋_GB2312" pitchFamily="49" charset="-122"/>
              </a:rPr>
            </a:br>
            <a:r>
              <a:rPr lang="zh-CN" altLang="en-US" b="1" dirty="0">
                <a:effectLst>
                  <a:outerShdw blurRad="38100" dist="38100" dir="2700000" algn="tl">
                    <a:srgbClr val="C0C0C0"/>
                  </a:outerShdw>
                </a:effectLst>
                <a:latin typeface="楷体_GB2312" pitchFamily="49" charset="-122"/>
                <a:ea typeface="仿宋_GB2312" pitchFamily="49" charset="-122"/>
              </a:rPr>
              <a:t>高　　　红色　　　蓝色　　　　＋</a:t>
            </a:r>
          </a:p>
        </p:txBody>
      </p:sp>
    </p:spTree>
    <p:extLst>
      <p:ext uri="{BB962C8B-B14F-4D97-AF65-F5344CB8AC3E}">
        <p14:creationId xmlns:p14="http://schemas.microsoft.com/office/powerpoint/2010/main" val="326181854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strips(downRight)">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strips(downRight)">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strips(downRight)">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strips(downRight)">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ox(i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11">
                                            <p:txEl>
                                              <p:pRg st="4" end="4"/>
                                            </p:txEl>
                                          </p:spTgt>
                                        </p:tgtEl>
                                        <p:attrNameLst>
                                          <p:attrName>style.visibility</p:attrName>
                                        </p:attrNameLst>
                                      </p:cBhvr>
                                      <p:to>
                                        <p:strVal val="visible"/>
                                      </p:to>
                                    </p:set>
                                    <p:animEffect transition="in" filter="strips(downRight)">
                                      <p:cBhvr>
                                        <p:cTn id="32" dur="500"/>
                                        <p:tgtEl>
                                          <p:spTgt spid="1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Effect transition="in" filter="strips(downRight)">
                                      <p:cBhvr>
                                        <p:cTn id="37" dur="500"/>
                                        <p:tgtEl>
                                          <p:spTgt spid="1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11">
                                            <p:txEl>
                                              <p:pRg st="6" end="6"/>
                                            </p:txEl>
                                          </p:spTgt>
                                        </p:tgtEl>
                                        <p:attrNameLst>
                                          <p:attrName>style.visibility</p:attrName>
                                        </p:attrNameLst>
                                      </p:cBhvr>
                                      <p:to>
                                        <p:strVal val="visible"/>
                                      </p:to>
                                    </p:set>
                                    <p:animEffect transition="in" filter="strips(downRight)">
                                      <p:cBhvr>
                                        <p:cTn id="42"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1013779" y="1693466"/>
            <a:ext cx="6172200" cy="380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pPr marL="557213" lvl="1" indent="-214313" defTabSz="685800" eaLnBrk="1" hangingPunct="1">
              <a:buClr>
                <a:srgbClr val="009999"/>
              </a:buClr>
              <a:defRPr/>
            </a:pPr>
            <a:r>
              <a:rPr lang="zh-CN" altLang="en-US" sz="2100" b="0" kern="0" dirty="0">
                <a:solidFill>
                  <a:srgbClr val="000000"/>
                </a:solidFill>
                <a:latin typeface="微软雅黑" pitchFamily="34" charset="-122"/>
                <a:ea typeface="微软雅黑" pitchFamily="34" charset="-122"/>
              </a:rPr>
              <a:t>选取“</a:t>
            </a:r>
            <a:r>
              <a:rPr lang="zh-CN" altLang="en-US" sz="2100" b="0" kern="0" dirty="0">
                <a:solidFill>
                  <a:srgbClr val="0066FF"/>
                </a:solidFill>
                <a:latin typeface="微软雅黑" pitchFamily="34" charset="-122"/>
                <a:ea typeface="微软雅黑" pitchFamily="34" charset="-122"/>
              </a:rPr>
              <a:t>发色</a:t>
            </a:r>
            <a:r>
              <a:rPr lang="zh-CN" altLang="en-US" sz="2100" b="0" kern="0" dirty="0">
                <a:solidFill>
                  <a:srgbClr val="000000"/>
                </a:solidFill>
                <a:latin typeface="微软雅黑" pitchFamily="34" charset="-122"/>
                <a:ea typeface="微软雅黑" pitchFamily="34" charset="-122"/>
              </a:rPr>
              <a:t>”为树的根节点：</a:t>
            </a:r>
          </a:p>
          <a:p>
            <a:pPr marL="857250" lvl="2" indent="-171450" defTabSz="685800" eaLnBrk="1" hangingPunct="1">
              <a:buClr>
                <a:srgbClr val="99CC00"/>
              </a:buClr>
              <a:defRPr/>
            </a:pPr>
            <a:r>
              <a:rPr lang="en-US" altLang="zh-CN" sz="2100" b="0" kern="0" dirty="0">
                <a:solidFill>
                  <a:srgbClr val="000000"/>
                </a:solidFill>
                <a:latin typeface="微软雅黑" pitchFamily="34" charset="-122"/>
                <a:ea typeface="微软雅黑" pitchFamily="34" charset="-122"/>
              </a:rPr>
              <a:t>3</a:t>
            </a:r>
            <a:r>
              <a:rPr lang="zh-CN" altLang="en-US" sz="2100" b="0" kern="0" dirty="0">
                <a:solidFill>
                  <a:srgbClr val="000000"/>
                </a:solidFill>
                <a:latin typeface="微软雅黑" pitchFamily="34" charset="-122"/>
                <a:ea typeface="微软雅黑" pitchFamily="34" charset="-122"/>
              </a:rPr>
              <a:t>个</a:t>
            </a:r>
            <a:r>
              <a:rPr lang="zh-CN" altLang="en-US" sz="2100" b="0" kern="0" dirty="0">
                <a:solidFill>
                  <a:srgbClr val="0066FF"/>
                </a:solidFill>
                <a:latin typeface="微软雅黑" pitchFamily="34" charset="-122"/>
                <a:ea typeface="微软雅黑" pitchFamily="34" charset="-122"/>
              </a:rPr>
              <a:t>属性值</a:t>
            </a:r>
            <a:r>
              <a:rPr lang="en-US" altLang="zh-CN" sz="2100" b="0" kern="0" dirty="0">
                <a:solidFill>
                  <a:srgbClr val="000000"/>
                </a:solidFill>
                <a:latin typeface="微软雅黑" pitchFamily="34" charset="-122"/>
                <a:ea typeface="微软雅黑" pitchFamily="34" charset="-122"/>
              </a:rPr>
              <a:t>——3</a:t>
            </a:r>
            <a:r>
              <a:rPr lang="zh-CN" altLang="en-US" sz="2100" b="0" kern="0" dirty="0">
                <a:solidFill>
                  <a:srgbClr val="000000"/>
                </a:solidFill>
                <a:latin typeface="微软雅黑" pitchFamily="34" charset="-122"/>
                <a:ea typeface="微软雅黑" pitchFamily="34" charset="-122"/>
              </a:rPr>
              <a:t>个</a:t>
            </a:r>
            <a:r>
              <a:rPr lang="zh-CN" altLang="en-US" sz="2100" b="0" kern="0" dirty="0">
                <a:solidFill>
                  <a:srgbClr val="0066FF"/>
                </a:solidFill>
                <a:latin typeface="微软雅黑" pitchFamily="34" charset="-122"/>
                <a:ea typeface="微软雅黑" pitchFamily="34" charset="-122"/>
              </a:rPr>
              <a:t>对象子集</a:t>
            </a:r>
            <a:r>
              <a:rPr lang="zh-CN" altLang="en-US" sz="2100" b="0" kern="0" dirty="0">
                <a:solidFill>
                  <a:srgbClr val="000000"/>
                </a:solidFill>
                <a:latin typeface="微软雅黑" pitchFamily="34" charset="-122"/>
                <a:ea typeface="微软雅黑" pitchFamily="34" charset="-122"/>
              </a:rPr>
              <a:t>  </a:t>
            </a:r>
          </a:p>
        </p:txBody>
      </p:sp>
      <p:sp>
        <p:nvSpPr>
          <p:cNvPr id="10" name="Text Box 8"/>
          <p:cNvSpPr txBox="1">
            <a:spLocks noChangeArrowheads="1"/>
          </p:cNvSpPr>
          <p:nvPr/>
        </p:nvSpPr>
        <p:spPr bwMode="auto">
          <a:xfrm>
            <a:off x="3499210" y="2828131"/>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solidFill>
                  <a:srgbClr val="0066FF"/>
                </a:solidFill>
                <a:ea typeface="黑体" pitchFamily="49" charset="-122"/>
              </a:rPr>
              <a:t>发色</a:t>
            </a:r>
          </a:p>
        </p:txBody>
      </p:sp>
      <p:sp>
        <p:nvSpPr>
          <p:cNvPr id="11" name="Text Box 9"/>
          <p:cNvSpPr txBox="1">
            <a:spLocks noChangeArrowheads="1"/>
          </p:cNvSpPr>
          <p:nvPr/>
        </p:nvSpPr>
        <p:spPr bwMode="auto">
          <a:xfrm>
            <a:off x="2310966" y="3151981"/>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黑色</a:t>
            </a:r>
          </a:p>
        </p:txBody>
      </p:sp>
      <p:sp>
        <p:nvSpPr>
          <p:cNvPr id="12" name="Text Box 10"/>
          <p:cNvSpPr txBox="1">
            <a:spLocks noChangeArrowheads="1"/>
          </p:cNvSpPr>
          <p:nvPr/>
        </p:nvSpPr>
        <p:spPr bwMode="auto">
          <a:xfrm>
            <a:off x="3877828" y="3313906"/>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红色</a:t>
            </a:r>
          </a:p>
        </p:txBody>
      </p:sp>
      <p:sp>
        <p:nvSpPr>
          <p:cNvPr id="13" name="Text Box 11"/>
          <p:cNvSpPr txBox="1">
            <a:spLocks noChangeArrowheads="1"/>
          </p:cNvSpPr>
          <p:nvPr/>
        </p:nvSpPr>
        <p:spPr bwMode="auto">
          <a:xfrm>
            <a:off x="5064881" y="3205560"/>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金色</a:t>
            </a:r>
          </a:p>
        </p:txBody>
      </p:sp>
      <p:sp>
        <p:nvSpPr>
          <p:cNvPr id="14" name="Text Box 12"/>
          <p:cNvSpPr txBox="1">
            <a:spLocks noChangeArrowheads="1"/>
          </p:cNvSpPr>
          <p:nvPr/>
        </p:nvSpPr>
        <p:spPr bwMode="auto">
          <a:xfrm>
            <a:off x="664331" y="3799681"/>
            <a:ext cx="245745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650" b="1" dirty="0">
                <a:latin typeface="黑体" pitchFamily="49" charset="-122"/>
                <a:ea typeface="黑体" pitchFamily="49" charset="-122"/>
              </a:rPr>
              <a:t>｛矮、黑色、蓝色</a:t>
            </a:r>
            <a:r>
              <a:rPr lang="en-US" altLang="zh-CN" sz="1650" b="1" dirty="0">
                <a:latin typeface="黑体" pitchFamily="49" charset="-122"/>
                <a:ea typeface="黑体" pitchFamily="49" charset="-122"/>
              </a:rPr>
              <a:t>:</a:t>
            </a:r>
            <a:r>
              <a:rPr lang="zh-CN" altLang="en-US" sz="1650" b="1" dirty="0">
                <a:solidFill>
                  <a:srgbClr val="0066FF"/>
                </a:solidFill>
                <a:latin typeface="黑体" pitchFamily="49" charset="-122"/>
                <a:ea typeface="黑体" pitchFamily="49" charset="-122"/>
              </a:rPr>
              <a:t>－</a:t>
            </a:r>
            <a:r>
              <a:rPr lang="zh-CN" altLang="en-US" sz="1650" b="1" dirty="0">
                <a:latin typeface="黑体" pitchFamily="49" charset="-122"/>
                <a:ea typeface="黑体" pitchFamily="49" charset="-122"/>
              </a:rPr>
              <a:t>｝</a:t>
            </a:r>
          </a:p>
          <a:p>
            <a:pPr algn="ctr" eaLnBrk="1" hangingPunct="1">
              <a:spcBef>
                <a:spcPct val="50000"/>
              </a:spcBef>
            </a:pPr>
            <a:r>
              <a:rPr lang="zh-CN" altLang="en-US" sz="1650" b="1" dirty="0">
                <a:latin typeface="黑体" pitchFamily="49" charset="-122"/>
                <a:ea typeface="黑体" pitchFamily="49" charset="-122"/>
              </a:rPr>
              <a:t>｛高、黑色、蓝色</a:t>
            </a:r>
            <a:r>
              <a:rPr lang="en-US" altLang="zh-CN" sz="1650" b="1" dirty="0">
                <a:latin typeface="黑体" pitchFamily="49" charset="-122"/>
                <a:ea typeface="黑体" pitchFamily="49" charset="-122"/>
              </a:rPr>
              <a:t>:</a:t>
            </a:r>
            <a:r>
              <a:rPr lang="zh-CN" altLang="en-US" sz="1650" b="1" dirty="0">
                <a:solidFill>
                  <a:srgbClr val="0066FF"/>
                </a:solidFill>
                <a:latin typeface="黑体" pitchFamily="49" charset="-122"/>
                <a:ea typeface="黑体" pitchFamily="49" charset="-122"/>
              </a:rPr>
              <a:t>－</a:t>
            </a:r>
            <a:r>
              <a:rPr lang="zh-CN" altLang="en-US" sz="1650" b="1" dirty="0">
                <a:latin typeface="黑体" pitchFamily="49" charset="-122"/>
                <a:ea typeface="黑体" pitchFamily="49" charset="-122"/>
              </a:rPr>
              <a:t>｝</a:t>
            </a:r>
          </a:p>
          <a:p>
            <a:pPr algn="ctr" eaLnBrk="1" hangingPunct="1">
              <a:spcBef>
                <a:spcPct val="50000"/>
              </a:spcBef>
            </a:pPr>
            <a:r>
              <a:rPr lang="zh-CN" altLang="en-US" sz="1650" b="1" dirty="0">
                <a:latin typeface="黑体" pitchFamily="49" charset="-122"/>
                <a:ea typeface="黑体" pitchFamily="49" charset="-122"/>
              </a:rPr>
              <a:t>｛高、黑色、棕色</a:t>
            </a:r>
            <a:r>
              <a:rPr lang="en-US" altLang="zh-CN" sz="1650" b="1" dirty="0">
                <a:latin typeface="黑体" pitchFamily="49" charset="-122"/>
                <a:ea typeface="黑体" pitchFamily="49" charset="-122"/>
              </a:rPr>
              <a:t>:</a:t>
            </a:r>
            <a:r>
              <a:rPr lang="zh-CN" altLang="en-US" sz="1650" b="1" dirty="0">
                <a:solidFill>
                  <a:srgbClr val="0066FF"/>
                </a:solidFill>
                <a:latin typeface="黑体" pitchFamily="49" charset="-122"/>
                <a:ea typeface="黑体" pitchFamily="49" charset="-122"/>
              </a:rPr>
              <a:t>－</a:t>
            </a:r>
            <a:r>
              <a:rPr lang="zh-CN" altLang="en-US" sz="1650" b="1" dirty="0">
                <a:latin typeface="黑体" pitchFamily="49" charset="-122"/>
                <a:ea typeface="黑体" pitchFamily="49" charset="-122"/>
              </a:rPr>
              <a:t>｝</a:t>
            </a:r>
          </a:p>
        </p:txBody>
      </p:sp>
      <p:cxnSp>
        <p:nvCxnSpPr>
          <p:cNvPr id="15" name="AutoShape 15"/>
          <p:cNvCxnSpPr>
            <a:cxnSpLocks noChangeShapeType="1"/>
            <a:stCxn id="10" idx="2"/>
            <a:endCxn id="14" idx="0"/>
          </p:cNvCxnSpPr>
          <p:nvPr/>
        </p:nvCxnSpPr>
        <p:spPr bwMode="auto">
          <a:xfrm flipH="1">
            <a:off x="1893056" y="3197463"/>
            <a:ext cx="2172892" cy="60221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6" name="Text Box 16"/>
          <p:cNvSpPr txBox="1">
            <a:spLocks noChangeArrowheads="1"/>
          </p:cNvSpPr>
          <p:nvPr/>
        </p:nvSpPr>
        <p:spPr bwMode="auto">
          <a:xfrm>
            <a:off x="2905087" y="3799682"/>
            <a:ext cx="245745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defTabSz="685800" eaLnBrk="1" fontAlgn="auto" hangingPunct="1">
              <a:spcBef>
                <a:spcPct val="50000"/>
              </a:spcBef>
              <a:spcAft>
                <a:spcPts val="0"/>
              </a:spcAft>
              <a:defRPr/>
            </a:pPr>
            <a:r>
              <a:rPr lang="zh-CN" altLang="en-US" sz="1650" b="1" kern="0">
                <a:solidFill>
                  <a:srgbClr val="000000"/>
                </a:solidFill>
                <a:latin typeface="黑体" pitchFamily="49" charset="-122"/>
                <a:ea typeface="黑体" pitchFamily="49" charset="-122"/>
              </a:rPr>
              <a:t>｛高、红色、蓝色</a:t>
            </a:r>
            <a:r>
              <a:rPr lang="en-US" altLang="zh-CN" sz="1650" b="1" kern="0">
                <a:solidFill>
                  <a:srgbClr val="000000"/>
                </a:solidFill>
                <a:latin typeface="黑体" pitchFamily="49" charset="-122"/>
                <a:ea typeface="黑体" pitchFamily="49" charset="-122"/>
              </a:rPr>
              <a:t>:</a:t>
            </a:r>
            <a:r>
              <a:rPr lang="zh-CN" altLang="en-US" sz="1650" b="1" kern="0">
                <a:solidFill>
                  <a:srgbClr val="0066FF"/>
                </a:solidFill>
              </a:rPr>
              <a:t>＋</a:t>
            </a:r>
            <a:r>
              <a:rPr lang="zh-CN" altLang="en-US" sz="1650" b="1" kern="0">
                <a:solidFill>
                  <a:srgbClr val="000000"/>
                </a:solidFill>
                <a:latin typeface="黑体" pitchFamily="49" charset="-122"/>
                <a:ea typeface="黑体" pitchFamily="49" charset="-122"/>
              </a:rPr>
              <a:t>｝</a:t>
            </a:r>
          </a:p>
        </p:txBody>
      </p:sp>
      <p:sp>
        <p:nvSpPr>
          <p:cNvPr id="17" name="Text Box 18"/>
          <p:cNvSpPr txBox="1">
            <a:spLocks noChangeArrowheads="1"/>
          </p:cNvSpPr>
          <p:nvPr/>
        </p:nvSpPr>
        <p:spPr bwMode="auto">
          <a:xfrm>
            <a:off x="5064881" y="3799682"/>
            <a:ext cx="2457450" cy="1488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defTabSz="685800" eaLnBrk="1" fontAlgn="auto" hangingPunct="1">
              <a:spcBef>
                <a:spcPct val="50000"/>
              </a:spcBef>
              <a:spcAft>
                <a:spcPts val="0"/>
              </a:spcAft>
              <a:defRPr/>
            </a:pPr>
            <a:r>
              <a:rPr lang="zh-CN" altLang="en-US" sz="1650" b="1" kern="0">
                <a:solidFill>
                  <a:srgbClr val="000000"/>
                </a:solidFill>
                <a:latin typeface="黑体" pitchFamily="49" charset="-122"/>
                <a:ea typeface="黑体" pitchFamily="49" charset="-122"/>
              </a:rPr>
              <a:t>｛矮、金色、蓝色</a:t>
            </a:r>
            <a:r>
              <a:rPr lang="en-US" altLang="zh-CN" sz="1650" b="1" kern="0">
                <a:solidFill>
                  <a:srgbClr val="000000"/>
                </a:solidFill>
                <a:latin typeface="黑体" pitchFamily="49" charset="-122"/>
                <a:ea typeface="黑体" pitchFamily="49" charset="-122"/>
              </a:rPr>
              <a:t>:</a:t>
            </a:r>
            <a:r>
              <a:rPr lang="zh-CN" altLang="en-US" sz="1650" b="1" kern="0">
                <a:solidFill>
                  <a:srgbClr val="0066FF"/>
                </a:solidFill>
              </a:rPr>
              <a:t>＋</a:t>
            </a:r>
            <a:r>
              <a:rPr lang="zh-CN" altLang="en-US" sz="1650" b="1" kern="0">
                <a:solidFill>
                  <a:srgbClr val="000000"/>
                </a:solidFill>
                <a:latin typeface="黑体" pitchFamily="49" charset="-122"/>
                <a:ea typeface="黑体" pitchFamily="49" charset="-122"/>
              </a:rPr>
              <a:t>｝</a:t>
            </a:r>
          </a:p>
          <a:p>
            <a:pPr algn="ctr" defTabSz="685800" eaLnBrk="1" fontAlgn="auto" hangingPunct="1">
              <a:spcBef>
                <a:spcPct val="50000"/>
              </a:spcBef>
              <a:spcAft>
                <a:spcPts val="0"/>
              </a:spcAft>
              <a:defRPr/>
            </a:pPr>
            <a:r>
              <a:rPr lang="zh-CN" altLang="en-US" sz="1650" b="1" kern="0">
                <a:solidFill>
                  <a:srgbClr val="000000"/>
                </a:solidFill>
                <a:latin typeface="黑体" pitchFamily="49" charset="-122"/>
                <a:ea typeface="黑体" pitchFamily="49" charset="-122"/>
              </a:rPr>
              <a:t>｛高、金色、棕色</a:t>
            </a:r>
            <a:r>
              <a:rPr lang="en-US" altLang="zh-CN" sz="1650" b="1" kern="0">
                <a:solidFill>
                  <a:srgbClr val="000000"/>
                </a:solidFill>
                <a:latin typeface="黑体" pitchFamily="49" charset="-122"/>
                <a:ea typeface="黑体" pitchFamily="49" charset="-122"/>
              </a:rPr>
              <a:t>:</a:t>
            </a:r>
            <a:r>
              <a:rPr lang="zh-CN" altLang="en-US" sz="1650" b="1" kern="0">
                <a:solidFill>
                  <a:srgbClr val="0066FF"/>
                </a:solidFill>
                <a:latin typeface="黑体" pitchFamily="49" charset="-122"/>
                <a:ea typeface="黑体" pitchFamily="49" charset="-122"/>
              </a:rPr>
              <a:t>－</a:t>
            </a:r>
            <a:r>
              <a:rPr lang="zh-CN" altLang="en-US" sz="1650" b="1" kern="0">
                <a:solidFill>
                  <a:srgbClr val="000000"/>
                </a:solidFill>
                <a:latin typeface="黑体" pitchFamily="49" charset="-122"/>
                <a:ea typeface="黑体" pitchFamily="49" charset="-122"/>
              </a:rPr>
              <a:t>｝</a:t>
            </a:r>
          </a:p>
          <a:p>
            <a:pPr algn="ctr" defTabSz="685800" eaLnBrk="1" fontAlgn="auto" hangingPunct="1">
              <a:spcBef>
                <a:spcPct val="50000"/>
              </a:spcBef>
              <a:spcAft>
                <a:spcPts val="0"/>
              </a:spcAft>
              <a:defRPr/>
            </a:pPr>
            <a:r>
              <a:rPr lang="zh-CN" altLang="en-US" sz="1650" b="1" kern="0">
                <a:solidFill>
                  <a:srgbClr val="000000"/>
                </a:solidFill>
                <a:latin typeface="黑体" pitchFamily="49" charset="-122"/>
                <a:ea typeface="黑体" pitchFamily="49" charset="-122"/>
              </a:rPr>
              <a:t>｛高、金色、蓝色</a:t>
            </a:r>
            <a:r>
              <a:rPr lang="en-US" altLang="zh-CN" sz="1650" b="1" kern="0">
                <a:solidFill>
                  <a:srgbClr val="000000"/>
                </a:solidFill>
                <a:latin typeface="黑体" pitchFamily="49" charset="-122"/>
                <a:ea typeface="黑体" pitchFamily="49" charset="-122"/>
              </a:rPr>
              <a:t>:</a:t>
            </a:r>
            <a:r>
              <a:rPr lang="zh-CN" altLang="en-US" sz="1650" b="1" kern="0">
                <a:solidFill>
                  <a:srgbClr val="0066FF"/>
                </a:solidFill>
              </a:rPr>
              <a:t>＋</a:t>
            </a:r>
            <a:r>
              <a:rPr lang="zh-CN" altLang="en-US" sz="1650" b="1" kern="0">
                <a:solidFill>
                  <a:srgbClr val="000000"/>
                </a:solidFill>
                <a:latin typeface="黑体" pitchFamily="49" charset="-122"/>
                <a:ea typeface="黑体" pitchFamily="49" charset="-122"/>
              </a:rPr>
              <a:t>｝</a:t>
            </a:r>
          </a:p>
          <a:p>
            <a:pPr algn="ctr" defTabSz="685800" eaLnBrk="1" fontAlgn="auto" hangingPunct="1">
              <a:spcBef>
                <a:spcPct val="50000"/>
              </a:spcBef>
              <a:spcAft>
                <a:spcPts val="0"/>
              </a:spcAft>
              <a:defRPr/>
            </a:pPr>
            <a:r>
              <a:rPr lang="zh-CN" altLang="en-US" sz="1650" b="1" kern="0">
                <a:solidFill>
                  <a:srgbClr val="000000"/>
                </a:solidFill>
                <a:latin typeface="黑体" pitchFamily="49" charset="-122"/>
                <a:ea typeface="黑体" pitchFamily="49" charset="-122"/>
              </a:rPr>
              <a:t>｛矮、金色、棕色</a:t>
            </a:r>
            <a:r>
              <a:rPr lang="en-US" altLang="zh-CN" sz="1650" b="1" kern="0">
                <a:solidFill>
                  <a:srgbClr val="000000"/>
                </a:solidFill>
                <a:latin typeface="黑体" pitchFamily="49" charset="-122"/>
                <a:ea typeface="黑体" pitchFamily="49" charset="-122"/>
              </a:rPr>
              <a:t>:</a:t>
            </a:r>
            <a:r>
              <a:rPr lang="zh-CN" altLang="en-US" sz="1650" b="1" kern="0">
                <a:solidFill>
                  <a:srgbClr val="0066FF"/>
                </a:solidFill>
              </a:rPr>
              <a:t>－</a:t>
            </a:r>
            <a:r>
              <a:rPr lang="zh-CN" altLang="en-US" sz="1650" b="1" kern="0">
                <a:solidFill>
                  <a:srgbClr val="000000"/>
                </a:solidFill>
                <a:latin typeface="黑体" pitchFamily="49" charset="-122"/>
                <a:ea typeface="黑体" pitchFamily="49" charset="-122"/>
              </a:rPr>
              <a:t>｝</a:t>
            </a:r>
          </a:p>
        </p:txBody>
      </p:sp>
      <p:cxnSp>
        <p:nvCxnSpPr>
          <p:cNvPr id="18" name="AutoShape 19"/>
          <p:cNvCxnSpPr>
            <a:cxnSpLocks noChangeShapeType="1"/>
            <a:stCxn id="10" idx="2"/>
            <a:endCxn id="16" idx="0"/>
          </p:cNvCxnSpPr>
          <p:nvPr/>
        </p:nvCxnSpPr>
        <p:spPr bwMode="auto">
          <a:xfrm>
            <a:off x="4065948" y="3197463"/>
            <a:ext cx="67864" cy="60221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9" name="AutoShape 20"/>
          <p:cNvCxnSpPr>
            <a:cxnSpLocks noChangeShapeType="1"/>
            <a:stCxn id="10" idx="2"/>
            <a:endCxn id="17" idx="0"/>
          </p:cNvCxnSpPr>
          <p:nvPr/>
        </p:nvCxnSpPr>
        <p:spPr bwMode="auto">
          <a:xfrm>
            <a:off x="4065948" y="3197463"/>
            <a:ext cx="2227658" cy="60221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22"/>
          <p:cNvSpPr>
            <a:spLocks noChangeArrowheads="1"/>
          </p:cNvSpPr>
          <p:nvPr/>
        </p:nvSpPr>
        <p:spPr bwMode="auto">
          <a:xfrm>
            <a:off x="5274431" y="3746104"/>
            <a:ext cx="2052638" cy="377428"/>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685800" fontAlgn="auto">
              <a:spcBef>
                <a:spcPts val="0"/>
              </a:spcBef>
              <a:spcAft>
                <a:spcPts val="0"/>
              </a:spcAft>
              <a:defRPr/>
            </a:pPr>
            <a:endParaRPr lang="zh-CN" altLang="en-US" sz="1350" kern="0">
              <a:solidFill>
                <a:sysClr val="windowText" lastClr="000000"/>
              </a:solidFill>
            </a:endParaRPr>
          </a:p>
        </p:txBody>
      </p:sp>
      <p:sp>
        <p:nvSpPr>
          <p:cNvPr id="21" name="Rectangle 23"/>
          <p:cNvSpPr>
            <a:spLocks noChangeArrowheads="1"/>
          </p:cNvSpPr>
          <p:nvPr/>
        </p:nvSpPr>
        <p:spPr bwMode="auto">
          <a:xfrm>
            <a:off x="5281575" y="4502150"/>
            <a:ext cx="2052638" cy="377429"/>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685800" fontAlgn="auto">
              <a:spcBef>
                <a:spcPts val="0"/>
              </a:spcBef>
              <a:spcAft>
                <a:spcPts val="0"/>
              </a:spcAft>
              <a:defRPr/>
            </a:pPr>
            <a:endParaRPr lang="zh-CN" altLang="en-US" sz="1350" kern="0">
              <a:solidFill>
                <a:sysClr val="windowText" lastClr="000000"/>
              </a:solidFill>
            </a:endParaRPr>
          </a:p>
        </p:txBody>
      </p:sp>
    </p:spTree>
    <p:extLst>
      <p:ext uri="{BB962C8B-B14F-4D97-AF65-F5344CB8AC3E}">
        <p14:creationId xmlns:p14="http://schemas.microsoft.com/office/powerpoint/2010/main" val="21854410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strips(downRight)">
                                      <p:cBhvr>
                                        <p:cTn id="7" dur="500"/>
                                        <p:tgtEl>
                                          <p:spTgt spid="9">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ox(in)">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strips(downRight)">
                                      <p:cBhvr>
                                        <p:cTn id="15" dur="500"/>
                                        <p:tgtEl>
                                          <p:spTgt spid="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strips(downLeft)">
                                      <p:cBhvr>
                                        <p:cTn id="20" dur="500"/>
                                        <p:tgtEl>
                                          <p:spTgt spid="11"/>
                                        </p:tgtEl>
                                      </p:cBhvr>
                                    </p:animEffect>
                                  </p:childTnLst>
                                </p:cTn>
                              </p:par>
                              <p:par>
                                <p:cTn id="21" presetID="18" presetClass="entr" presetSubtype="12"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strips(downLeft)">
                                      <p:cBhvr>
                                        <p:cTn id="23" dur="500"/>
                                        <p:tgtEl>
                                          <p:spTgt spid="15"/>
                                        </p:tgtEl>
                                      </p:cBhvr>
                                    </p:animEffect>
                                  </p:childTnLst>
                                </p:cTn>
                              </p:par>
                              <p:par>
                                <p:cTn id="24" presetID="18" presetClass="entr" presetSubtype="6"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strips(downRight)">
                                      <p:cBhvr>
                                        <p:cTn id="26" dur="500"/>
                                        <p:tgtEl>
                                          <p:spTgt spid="12"/>
                                        </p:tgtEl>
                                      </p:cBhvr>
                                    </p:animEffect>
                                  </p:childTnLst>
                                </p:cTn>
                              </p:par>
                              <p:par>
                                <p:cTn id="27" presetID="18" presetClass="entr" presetSubtype="6"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strips(downRight)">
                                      <p:cBhvr>
                                        <p:cTn id="29" dur="500"/>
                                        <p:tgtEl>
                                          <p:spTgt spid="18"/>
                                        </p:tgtEl>
                                      </p:cBhvr>
                                    </p:animEffect>
                                  </p:childTnLst>
                                </p:cTn>
                              </p:par>
                              <p:par>
                                <p:cTn id="30" presetID="18" presetClass="entr" presetSubtype="6"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strips(downRight)">
                                      <p:cBhvr>
                                        <p:cTn id="32" dur="500"/>
                                        <p:tgtEl>
                                          <p:spTgt spid="13"/>
                                        </p:tgtEl>
                                      </p:cBhvr>
                                    </p:animEffect>
                                  </p:childTnLst>
                                </p:cTn>
                              </p:par>
                              <p:par>
                                <p:cTn id="33" presetID="18" presetClass="entr" presetSubtype="6"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strips(downRight)">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ox(out)">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32"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box(out)">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32"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box(out)">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box(in)">
                                      <p:cBhvr>
                                        <p:cTn id="55" dur="500"/>
                                        <p:tgtEl>
                                          <p:spTgt spid="21"/>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box(in)">
                                      <p:cBhvr>
                                        <p:cTn id="5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6" grpId="0"/>
      <p:bldP spid="17" grpId="0"/>
      <p:bldP spid="20"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825587" y="1672109"/>
            <a:ext cx="6172200" cy="380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pPr marL="557213" lvl="1" indent="-214313" defTabSz="685800" eaLnBrk="1" hangingPunct="1">
              <a:buClr>
                <a:srgbClr val="009999"/>
              </a:buClr>
              <a:defRPr/>
            </a:pPr>
            <a:r>
              <a:rPr lang="zh-CN" altLang="en-US" sz="2100" b="0" kern="0" dirty="0">
                <a:solidFill>
                  <a:srgbClr val="000000"/>
                </a:solidFill>
                <a:latin typeface="微软雅黑" pitchFamily="34" charset="-122"/>
                <a:ea typeface="微软雅黑" pitchFamily="34" charset="-122"/>
              </a:rPr>
              <a:t>按属性“</a:t>
            </a:r>
            <a:r>
              <a:rPr lang="zh-CN" altLang="en-US" sz="2100" b="0" kern="0" dirty="0">
                <a:solidFill>
                  <a:srgbClr val="0066FF"/>
                </a:solidFill>
                <a:latin typeface="微软雅黑" pitchFamily="34" charset="-122"/>
                <a:ea typeface="微软雅黑" pitchFamily="34" charset="-122"/>
              </a:rPr>
              <a:t>眼睛</a:t>
            </a:r>
            <a:r>
              <a:rPr lang="zh-CN" altLang="en-US" sz="2100" b="0" kern="0" dirty="0">
                <a:solidFill>
                  <a:srgbClr val="000000"/>
                </a:solidFill>
                <a:latin typeface="微软雅黑" pitchFamily="34" charset="-122"/>
                <a:ea typeface="微软雅黑" pitchFamily="34" charset="-122"/>
              </a:rPr>
              <a:t>”划分“</a:t>
            </a:r>
            <a:r>
              <a:rPr lang="zh-CN" altLang="en-US" sz="2100" b="0" kern="0" dirty="0">
                <a:solidFill>
                  <a:srgbClr val="0066FF"/>
                </a:solidFill>
                <a:latin typeface="微软雅黑" pitchFamily="34" charset="-122"/>
                <a:ea typeface="微软雅黑" pitchFamily="34" charset="-122"/>
              </a:rPr>
              <a:t>金色</a:t>
            </a:r>
            <a:r>
              <a:rPr lang="zh-CN" altLang="en-US" sz="2100" b="0" kern="0" dirty="0">
                <a:solidFill>
                  <a:srgbClr val="000000"/>
                </a:solidFill>
                <a:latin typeface="微软雅黑" pitchFamily="34" charset="-122"/>
                <a:ea typeface="微软雅黑" pitchFamily="34" charset="-122"/>
              </a:rPr>
              <a:t>”分支：</a:t>
            </a:r>
          </a:p>
          <a:p>
            <a:pPr marL="857250" lvl="2" indent="-171450" defTabSz="685800" eaLnBrk="1" hangingPunct="1">
              <a:buClr>
                <a:srgbClr val="99CC00"/>
              </a:buClr>
              <a:defRPr/>
            </a:pPr>
            <a:r>
              <a:rPr lang="en-US" altLang="zh-CN" sz="2100" b="0" kern="0" dirty="0">
                <a:solidFill>
                  <a:srgbClr val="000000"/>
                </a:solidFill>
                <a:latin typeface="微软雅黑" pitchFamily="34" charset="-122"/>
                <a:ea typeface="微软雅黑" pitchFamily="34" charset="-122"/>
              </a:rPr>
              <a:t>2</a:t>
            </a:r>
            <a:r>
              <a:rPr lang="zh-CN" altLang="en-US" sz="2100" b="0" kern="0" dirty="0">
                <a:solidFill>
                  <a:srgbClr val="000000"/>
                </a:solidFill>
                <a:latin typeface="微软雅黑" pitchFamily="34" charset="-122"/>
                <a:ea typeface="微软雅黑" pitchFamily="34" charset="-122"/>
              </a:rPr>
              <a:t>个</a:t>
            </a:r>
            <a:r>
              <a:rPr lang="zh-CN" altLang="en-US" sz="2100" b="0" kern="0" dirty="0">
                <a:solidFill>
                  <a:srgbClr val="0066FF"/>
                </a:solidFill>
                <a:latin typeface="微软雅黑" pitchFamily="34" charset="-122"/>
                <a:ea typeface="微软雅黑" pitchFamily="34" charset="-122"/>
              </a:rPr>
              <a:t>属性值</a:t>
            </a:r>
            <a:r>
              <a:rPr lang="en-US" altLang="zh-CN" sz="2100" b="0" kern="0" dirty="0">
                <a:solidFill>
                  <a:srgbClr val="000000"/>
                </a:solidFill>
                <a:latin typeface="微软雅黑" pitchFamily="34" charset="-122"/>
                <a:ea typeface="微软雅黑" pitchFamily="34" charset="-122"/>
              </a:rPr>
              <a:t>——2</a:t>
            </a:r>
            <a:r>
              <a:rPr lang="zh-CN" altLang="en-US" sz="2100" b="0" kern="0" dirty="0">
                <a:solidFill>
                  <a:srgbClr val="000000"/>
                </a:solidFill>
                <a:latin typeface="微软雅黑" pitchFamily="34" charset="-122"/>
                <a:ea typeface="微软雅黑" pitchFamily="34" charset="-122"/>
              </a:rPr>
              <a:t>个</a:t>
            </a:r>
            <a:r>
              <a:rPr lang="zh-CN" altLang="en-US" sz="2100" b="0" kern="0" dirty="0">
                <a:solidFill>
                  <a:srgbClr val="0066FF"/>
                </a:solidFill>
                <a:latin typeface="微软雅黑" pitchFamily="34" charset="-122"/>
                <a:ea typeface="微软雅黑" pitchFamily="34" charset="-122"/>
              </a:rPr>
              <a:t>对象子集</a:t>
            </a:r>
            <a:r>
              <a:rPr lang="zh-CN" altLang="en-US" sz="2100" b="0" kern="0" dirty="0">
                <a:solidFill>
                  <a:srgbClr val="000000"/>
                </a:solidFill>
                <a:latin typeface="微软雅黑" pitchFamily="34" charset="-122"/>
                <a:ea typeface="微软雅黑" pitchFamily="34" charset="-122"/>
              </a:rPr>
              <a:t>  </a:t>
            </a:r>
          </a:p>
        </p:txBody>
      </p:sp>
      <p:sp>
        <p:nvSpPr>
          <p:cNvPr id="9" name="Text Box 4"/>
          <p:cNvSpPr txBox="1">
            <a:spLocks noChangeArrowheads="1"/>
          </p:cNvSpPr>
          <p:nvPr/>
        </p:nvSpPr>
        <p:spPr bwMode="auto">
          <a:xfrm>
            <a:off x="5902747" y="2125663"/>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solidFill>
                  <a:srgbClr val="0066FF"/>
                </a:solidFill>
                <a:ea typeface="黑体" pitchFamily="49" charset="-122"/>
              </a:rPr>
              <a:t>发色</a:t>
            </a:r>
          </a:p>
        </p:txBody>
      </p:sp>
      <p:sp>
        <p:nvSpPr>
          <p:cNvPr id="10" name="Text Box 5"/>
          <p:cNvSpPr txBox="1">
            <a:spLocks noChangeArrowheads="1"/>
          </p:cNvSpPr>
          <p:nvPr/>
        </p:nvSpPr>
        <p:spPr bwMode="auto">
          <a:xfrm>
            <a:off x="3094063" y="2828131"/>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黑色</a:t>
            </a:r>
          </a:p>
        </p:txBody>
      </p:sp>
      <p:sp>
        <p:nvSpPr>
          <p:cNvPr id="11" name="Text Box 6"/>
          <p:cNvSpPr txBox="1">
            <a:spLocks noChangeArrowheads="1"/>
          </p:cNvSpPr>
          <p:nvPr/>
        </p:nvSpPr>
        <p:spPr bwMode="auto">
          <a:xfrm>
            <a:off x="5146700" y="2719785"/>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红色</a:t>
            </a:r>
          </a:p>
        </p:txBody>
      </p:sp>
      <p:sp>
        <p:nvSpPr>
          <p:cNvPr id="12" name="Text Box 7"/>
          <p:cNvSpPr txBox="1">
            <a:spLocks noChangeArrowheads="1"/>
          </p:cNvSpPr>
          <p:nvPr/>
        </p:nvSpPr>
        <p:spPr bwMode="auto">
          <a:xfrm>
            <a:off x="6226597" y="2666206"/>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金色</a:t>
            </a:r>
          </a:p>
        </p:txBody>
      </p:sp>
      <p:sp>
        <p:nvSpPr>
          <p:cNvPr id="13" name="Text Box 8"/>
          <p:cNvSpPr txBox="1">
            <a:spLocks noChangeArrowheads="1"/>
          </p:cNvSpPr>
          <p:nvPr/>
        </p:nvSpPr>
        <p:spPr bwMode="auto">
          <a:xfrm>
            <a:off x="717575" y="3097213"/>
            <a:ext cx="245745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650" b="1">
                <a:latin typeface="黑体" pitchFamily="49" charset="-122"/>
                <a:ea typeface="黑体" pitchFamily="49" charset="-122"/>
              </a:rPr>
              <a:t>｛矮、黑色、蓝色</a:t>
            </a:r>
            <a:r>
              <a:rPr lang="en-US" altLang="zh-CN" sz="1650" b="1">
                <a:latin typeface="黑体" pitchFamily="49" charset="-122"/>
                <a:ea typeface="黑体" pitchFamily="49" charset="-122"/>
              </a:rPr>
              <a:t>:</a:t>
            </a:r>
            <a:r>
              <a:rPr lang="zh-CN" altLang="en-US" sz="1650" b="1">
                <a:solidFill>
                  <a:srgbClr val="0066FF"/>
                </a:solidFill>
                <a:latin typeface="黑体" pitchFamily="49" charset="-122"/>
                <a:ea typeface="黑体" pitchFamily="49" charset="-122"/>
              </a:rPr>
              <a:t>－</a:t>
            </a:r>
            <a:r>
              <a:rPr lang="zh-CN" altLang="en-US" sz="1650" b="1">
                <a:latin typeface="黑体" pitchFamily="49" charset="-122"/>
                <a:ea typeface="黑体" pitchFamily="49" charset="-122"/>
              </a:rPr>
              <a:t>｝</a:t>
            </a:r>
          </a:p>
          <a:p>
            <a:pPr algn="ctr" eaLnBrk="1" hangingPunct="1">
              <a:spcBef>
                <a:spcPct val="50000"/>
              </a:spcBef>
            </a:pPr>
            <a:r>
              <a:rPr lang="zh-CN" altLang="en-US" sz="1650" b="1">
                <a:latin typeface="黑体" pitchFamily="49" charset="-122"/>
                <a:ea typeface="黑体" pitchFamily="49" charset="-122"/>
              </a:rPr>
              <a:t>｛高、黑色、蓝色</a:t>
            </a:r>
            <a:r>
              <a:rPr lang="en-US" altLang="zh-CN" sz="1650" b="1">
                <a:latin typeface="黑体" pitchFamily="49" charset="-122"/>
                <a:ea typeface="黑体" pitchFamily="49" charset="-122"/>
              </a:rPr>
              <a:t>:</a:t>
            </a:r>
            <a:r>
              <a:rPr lang="zh-CN" altLang="en-US" sz="1650" b="1">
                <a:solidFill>
                  <a:srgbClr val="0066FF"/>
                </a:solidFill>
                <a:latin typeface="黑体" pitchFamily="49" charset="-122"/>
                <a:ea typeface="黑体" pitchFamily="49" charset="-122"/>
              </a:rPr>
              <a:t>－</a:t>
            </a:r>
            <a:r>
              <a:rPr lang="zh-CN" altLang="en-US" sz="1650" b="1">
                <a:latin typeface="黑体" pitchFamily="49" charset="-122"/>
                <a:ea typeface="黑体" pitchFamily="49" charset="-122"/>
              </a:rPr>
              <a:t>｝</a:t>
            </a:r>
          </a:p>
          <a:p>
            <a:pPr algn="ctr" eaLnBrk="1" hangingPunct="1">
              <a:spcBef>
                <a:spcPct val="50000"/>
              </a:spcBef>
            </a:pPr>
            <a:r>
              <a:rPr lang="zh-CN" altLang="en-US" sz="1650" b="1">
                <a:latin typeface="黑体" pitchFamily="49" charset="-122"/>
                <a:ea typeface="黑体" pitchFamily="49" charset="-122"/>
              </a:rPr>
              <a:t>｛高、黑色、棕色</a:t>
            </a:r>
            <a:r>
              <a:rPr lang="en-US" altLang="zh-CN" sz="1650" b="1">
                <a:latin typeface="黑体" pitchFamily="49" charset="-122"/>
                <a:ea typeface="黑体" pitchFamily="49" charset="-122"/>
              </a:rPr>
              <a:t>:</a:t>
            </a:r>
            <a:r>
              <a:rPr lang="zh-CN" altLang="en-US" sz="1650" b="1">
                <a:solidFill>
                  <a:srgbClr val="0066FF"/>
                </a:solidFill>
                <a:latin typeface="黑体" pitchFamily="49" charset="-122"/>
                <a:ea typeface="黑体" pitchFamily="49" charset="-122"/>
              </a:rPr>
              <a:t>－</a:t>
            </a:r>
            <a:r>
              <a:rPr lang="zh-CN" altLang="en-US" sz="1650" b="1">
                <a:latin typeface="黑体" pitchFamily="49" charset="-122"/>
                <a:ea typeface="黑体" pitchFamily="49" charset="-122"/>
              </a:rPr>
              <a:t>｝</a:t>
            </a:r>
          </a:p>
        </p:txBody>
      </p:sp>
      <p:cxnSp>
        <p:nvCxnSpPr>
          <p:cNvPr id="14" name="AutoShape 9"/>
          <p:cNvCxnSpPr>
            <a:cxnSpLocks noChangeShapeType="1"/>
            <a:stCxn id="9" idx="2"/>
            <a:endCxn id="13" idx="0"/>
          </p:cNvCxnSpPr>
          <p:nvPr/>
        </p:nvCxnSpPr>
        <p:spPr bwMode="auto">
          <a:xfrm flipH="1">
            <a:off x="1946300" y="2494995"/>
            <a:ext cx="4523185" cy="60221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5" name="Text Box 10"/>
          <p:cNvSpPr txBox="1">
            <a:spLocks noChangeArrowheads="1"/>
          </p:cNvSpPr>
          <p:nvPr/>
        </p:nvSpPr>
        <p:spPr bwMode="auto">
          <a:xfrm>
            <a:off x="2932138" y="3313907"/>
            <a:ext cx="245745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defTabSz="685800" eaLnBrk="1" fontAlgn="auto" hangingPunct="1">
              <a:spcBef>
                <a:spcPct val="50000"/>
              </a:spcBef>
              <a:spcAft>
                <a:spcPts val="0"/>
              </a:spcAft>
              <a:defRPr/>
            </a:pPr>
            <a:r>
              <a:rPr lang="zh-CN" altLang="en-US" sz="1650" b="1" kern="0">
                <a:solidFill>
                  <a:srgbClr val="000000"/>
                </a:solidFill>
                <a:latin typeface="黑体" pitchFamily="49" charset="-122"/>
                <a:ea typeface="黑体" pitchFamily="49" charset="-122"/>
              </a:rPr>
              <a:t>｛高、红色、蓝色</a:t>
            </a:r>
            <a:r>
              <a:rPr lang="en-US" altLang="zh-CN" sz="1650" b="1" kern="0">
                <a:solidFill>
                  <a:srgbClr val="000000"/>
                </a:solidFill>
                <a:latin typeface="黑体" pitchFamily="49" charset="-122"/>
                <a:ea typeface="黑体" pitchFamily="49" charset="-122"/>
              </a:rPr>
              <a:t>:</a:t>
            </a:r>
            <a:r>
              <a:rPr lang="zh-CN" altLang="en-US" sz="1650" b="1" kern="0">
                <a:solidFill>
                  <a:srgbClr val="0066FF"/>
                </a:solidFill>
              </a:rPr>
              <a:t>＋</a:t>
            </a:r>
            <a:r>
              <a:rPr lang="zh-CN" altLang="en-US" sz="1650" b="1" kern="0">
                <a:solidFill>
                  <a:srgbClr val="000000"/>
                </a:solidFill>
                <a:latin typeface="黑体" pitchFamily="49" charset="-122"/>
                <a:ea typeface="黑体" pitchFamily="49" charset="-122"/>
              </a:rPr>
              <a:t>｝</a:t>
            </a:r>
          </a:p>
        </p:txBody>
      </p:sp>
      <p:sp>
        <p:nvSpPr>
          <p:cNvPr id="16" name="Text Box 11"/>
          <p:cNvSpPr txBox="1">
            <a:spLocks noChangeArrowheads="1"/>
          </p:cNvSpPr>
          <p:nvPr/>
        </p:nvSpPr>
        <p:spPr bwMode="auto">
          <a:xfrm>
            <a:off x="5253856" y="3151982"/>
            <a:ext cx="2457450" cy="1488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defTabSz="685800" eaLnBrk="1" fontAlgn="auto" hangingPunct="1">
              <a:spcBef>
                <a:spcPct val="50000"/>
              </a:spcBef>
              <a:spcAft>
                <a:spcPts val="0"/>
              </a:spcAft>
              <a:defRPr/>
            </a:pPr>
            <a:r>
              <a:rPr lang="zh-CN" altLang="en-US" sz="1650" b="1" kern="0">
                <a:solidFill>
                  <a:srgbClr val="000000"/>
                </a:solidFill>
                <a:latin typeface="黑体" pitchFamily="49" charset="-122"/>
                <a:ea typeface="黑体" pitchFamily="49" charset="-122"/>
              </a:rPr>
              <a:t>｛矮、金色、蓝色</a:t>
            </a:r>
            <a:r>
              <a:rPr lang="en-US" altLang="zh-CN" sz="1650" b="1" kern="0">
                <a:solidFill>
                  <a:srgbClr val="000000"/>
                </a:solidFill>
                <a:latin typeface="黑体" pitchFamily="49" charset="-122"/>
                <a:ea typeface="黑体" pitchFamily="49" charset="-122"/>
              </a:rPr>
              <a:t>:</a:t>
            </a:r>
            <a:r>
              <a:rPr lang="zh-CN" altLang="en-US" sz="1650" b="1" kern="0">
                <a:solidFill>
                  <a:srgbClr val="0066FF"/>
                </a:solidFill>
              </a:rPr>
              <a:t>＋</a:t>
            </a:r>
            <a:r>
              <a:rPr lang="zh-CN" altLang="en-US" sz="1650" b="1" kern="0">
                <a:solidFill>
                  <a:srgbClr val="000000"/>
                </a:solidFill>
                <a:latin typeface="黑体" pitchFamily="49" charset="-122"/>
                <a:ea typeface="黑体" pitchFamily="49" charset="-122"/>
              </a:rPr>
              <a:t>｝</a:t>
            </a:r>
          </a:p>
          <a:p>
            <a:pPr algn="ctr" defTabSz="685800" eaLnBrk="1" fontAlgn="auto" hangingPunct="1">
              <a:spcBef>
                <a:spcPct val="50000"/>
              </a:spcBef>
              <a:spcAft>
                <a:spcPts val="0"/>
              </a:spcAft>
              <a:defRPr/>
            </a:pPr>
            <a:r>
              <a:rPr lang="zh-CN" altLang="en-US" sz="1650" b="1" kern="0">
                <a:solidFill>
                  <a:srgbClr val="000000"/>
                </a:solidFill>
                <a:latin typeface="黑体" pitchFamily="49" charset="-122"/>
                <a:ea typeface="黑体" pitchFamily="49" charset="-122"/>
              </a:rPr>
              <a:t>｛高、金色、棕色</a:t>
            </a:r>
            <a:r>
              <a:rPr lang="en-US" altLang="zh-CN" sz="1650" b="1" kern="0">
                <a:solidFill>
                  <a:srgbClr val="000000"/>
                </a:solidFill>
                <a:latin typeface="黑体" pitchFamily="49" charset="-122"/>
                <a:ea typeface="黑体" pitchFamily="49" charset="-122"/>
              </a:rPr>
              <a:t>:</a:t>
            </a:r>
            <a:r>
              <a:rPr lang="zh-CN" altLang="en-US" sz="1650" b="1" kern="0">
                <a:solidFill>
                  <a:srgbClr val="0066FF"/>
                </a:solidFill>
                <a:latin typeface="黑体" pitchFamily="49" charset="-122"/>
                <a:ea typeface="黑体" pitchFamily="49" charset="-122"/>
              </a:rPr>
              <a:t>－</a:t>
            </a:r>
            <a:r>
              <a:rPr lang="zh-CN" altLang="en-US" sz="1650" b="1" kern="0">
                <a:solidFill>
                  <a:srgbClr val="000000"/>
                </a:solidFill>
                <a:latin typeface="黑体" pitchFamily="49" charset="-122"/>
                <a:ea typeface="黑体" pitchFamily="49" charset="-122"/>
              </a:rPr>
              <a:t>｝</a:t>
            </a:r>
          </a:p>
          <a:p>
            <a:pPr algn="ctr" defTabSz="685800" eaLnBrk="1" fontAlgn="auto" hangingPunct="1">
              <a:spcBef>
                <a:spcPct val="50000"/>
              </a:spcBef>
              <a:spcAft>
                <a:spcPts val="0"/>
              </a:spcAft>
              <a:defRPr/>
            </a:pPr>
            <a:r>
              <a:rPr lang="zh-CN" altLang="en-US" sz="1650" b="1" kern="0">
                <a:solidFill>
                  <a:srgbClr val="000000"/>
                </a:solidFill>
                <a:latin typeface="黑体" pitchFamily="49" charset="-122"/>
                <a:ea typeface="黑体" pitchFamily="49" charset="-122"/>
              </a:rPr>
              <a:t>｛高、金色、蓝色</a:t>
            </a:r>
            <a:r>
              <a:rPr lang="en-US" altLang="zh-CN" sz="1650" b="1" kern="0">
                <a:solidFill>
                  <a:srgbClr val="000000"/>
                </a:solidFill>
                <a:latin typeface="黑体" pitchFamily="49" charset="-122"/>
                <a:ea typeface="黑体" pitchFamily="49" charset="-122"/>
              </a:rPr>
              <a:t>:</a:t>
            </a:r>
            <a:r>
              <a:rPr lang="zh-CN" altLang="en-US" sz="1650" b="1" kern="0">
                <a:solidFill>
                  <a:srgbClr val="0066FF"/>
                </a:solidFill>
              </a:rPr>
              <a:t>＋</a:t>
            </a:r>
            <a:r>
              <a:rPr lang="zh-CN" altLang="en-US" sz="1650" b="1" kern="0">
                <a:solidFill>
                  <a:srgbClr val="000000"/>
                </a:solidFill>
                <a:latin typeface="黑体" pitchFamily="49" charset="-122"/>
                <a:ea typeface="黑体" pitchFamily="49" charset="-122"/>
              </a:rPr>
              <a:t>｝</a:t>
            </a:r>
          </a:p>
          <a:p>
            <a:pPr algn="ctr" defTabSz="685800" eaLnBrk="1" fontAlgn="auto" hangingPunct="1">
              <a:spcBef>
                <a:spcPct val="50000"/>
              </a:spcBef>
              <a:spcAft>
                <a:spcPts val="0"/>
              </a:spcAft>
              <a:defRPr/>
            </a:pPr>
            <a:r>
              <a:rPr lang="zh-CN" altLang="en-US" sz="1650" b="1" kern="0">
                <a:solidFill>
                  <a:srgbClr val="000000"/>
                </a:solidFill>
                <a:latin typeface="黑体" pitchFamily="49" charset="-122"/>
                <a:ea typeface="黑体" pitchFamily="49" charset="-122"/>
              </a:rPr>
              <a:t>｛矮、金色、棕色</a:t>
            </a:r>
            <a:r>
              <a:rPr lang="en-US" altLang="zh-CN" sz="1650" b="1" kern="0">
                <a:solidFill>
                  <a:srgbClr val="000000"/>
                </a:solidFill>
                <a:latin typeface="黑体" pitchFamily="49" charset="-122"/>
                <a:ea typeface="黑体" pitchFamily="49" charset="-122"/>
              </a:rPr>
              <a:t>:</a:t>
            </a:r>
            <a:r>
              <a:rPr lang="zh-CN" altLang="en-US" sz="1650" b="1" kern="0">
                <a:solidFill>
                  <a:srgbClr val="0066FF"/>
                </a:solidFill>
              </a:rPr>
              <a:t>－</a:t>
            </a:r>
            <a:r>
              <a:rPr lang="zh-CN" altLang="en-US" sz="1650" b="1" kern="0">
                <a:solidFill>
                  <a:srgbClr val="000000"/>
                </a:solidFill>
                <a:latin typeface="黑体" pitchFamily="49" charset="-122"/>
                <a:ea typeface="黑体" pitchFamily="49" charset="-122"/>
              </a:rPr>
              <a:t>｝</a:t>
            </a:r>
          </a:p>
        </p:txBody>
      </p:sp>
      <p:cxnSp>
        <p:nvCxnSpPr>
          <p:cNvPr id="17" name="AutoShape 12"/>
          <p:cNvCxnSpPr>
            <a:cxnSpLocks noChangeShapeType="1"/>
            <a:stCxn id="9" idx="2"/>
            <a:endCxn id="15" idx="0"/>
          </p:cNvCxnSpPr>
          <p:nvPr/>
        </p:nvCxnSpPr>
        <p:spPr bwMode="auto">
          <a:xfrm flipH="1">
            <a:off x="4160863" y="2494995"/>
            <a:ext cx="2308622" cy="8189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8" name="AutoShape 13"/>
          <p:cNvCxnSpPr>
            <a:cxnSpLocks noChangeShapeType="1"/>
            <a:stCxn id="9" idx="2"/>
            <a:endCxn id="16" idx="0"/>
          </p:cNvCxnSpPr>
          <p:nvPr/>
        </p:nvCxnSpPr>
        <p:spPr bwMode="auto">
          <a:xfrm>
            <a:off x="6469485" y="2494995"/>
            <a:ext cx="13096" cy="65698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9" name="Oval 14"/>
          <p:cNvSpPr>
            <a:spLocks noChangeArrowheads="1"/>
          </p:cNvSpPr>
          <p:nvPr/>
        </p:nvSpPr>
        <p:spPr bwMode="auto">
          <a:xfrm>
            <a:off x="5362204" y="3043635"/>
            <a:ext cx="2160984" cy="1566863"/>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800" fontAlgn="auto">
              <a:spcBef>
                <a:spcPts val="0"/>
              </a:spcBef>
              <a:spcAft>
                <a:spcPts val="0"/>
              </a:spcAft>
              <a:defRPr/>
            </a:pPr>
            <a:endParaRPr lang="zh-CN" altLang="en-US" sz="1350" kern="0">
              <a:solidFill>
                <a:sysClr val="windowText" lastClr="000000"/>
              </a:solidFill>
            </a:endParaRPr>
          </a:p>
        </p:txBody>
      </p:sp>
      <p:sp>
        <p:nvSpPr>
          <p:cNvPr id="20" name="Text Box 15"/>
          <p:cNvSpPr txBox="1">
            <a:spLocks noChangeArrowheads="1"/>
          </p:cNvSpPr>
          <p:nvPr/>
        </p:nvSpPr>
        <p:spPr bwMode="auto">
          <a:xfrm>
            <a:off x="1690316" y="5149850"/>
            <a:ext cx="2457450" cy="72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650" b="1">
                <a:latin typeface="黑体" pitchFamily="49" charset="-122"/>
                <a:ea typeface="黑体" pitchFamily="49" charset="-122"/>
              </a:rPr>
              <a:t>｛矮、金色、蓝色</a:t>
            </a:r>
            <a:r>
              <a:rPr lang="en-US" altLang="zh-CN" sz="1650" b="1">
                <a:latin typeface="黑体" pitchFamily="49" charset="-122"/>
                <a:ea typeface="黑体" pitchFamily="49" charset="-122"/>
              </a:rPr>
              <a:t>:</a:t>
            </a:r>
            <a:r>
              <a:rPr lang="zh-CN" altLang="en-US" sz="1650" b="1">
                <a:solidFill>
                  <a:srgbClr val="0066FF"/>
                </a:solidFill>
                <a:latin typeface="黑体" pitchFamily="49" charset="-122"/>
                <a:ea typeface="黑体" pitchFamily="49" charset="-122"/>
              </a:rPr>
              <a:t>＋</a:t>
            </a:r>
            <a:r>
              <a:rPr lang="zh-CN" altLang="en-US" sz="1650" b="1">
                <a:latin typeface="黑体" pitchFamily="49" charset="-122"/>
                <a:ea typeface="黑体" pitchFamily="49" charset="-122"/>
              </a:rPr>
              <a:t>｝</a:t>
            </a:r>
          </a:p>
          <a:p>
            <a:pPr algn="ctr" eaLnBrk="1" hangingPunct="1">
              <a:spcBef>
                <a:spcPct val="50000"/>
              </a:spcBef>
            </a:pPr>
            <a:r>
              <a:rPr lang="zh-CN" altLang="en-US" sz="1650" b="1">
                <a:latin typeface="黑体" pitchFamily="49" charset="-122"/>
                <a:ea typeface="黑体" pitchFamily="49" charset="-122"/>
              </a:rPr>
              <a:t>｛高、金色、蓝色</a:t>
            </a:r>
            <a:r>
              <a:rPr lang="en-US" altLang="zh-CN" sz="1650" b="1">
                <a:latin typeface="黑体" pitchFamily="49" charset="-122"/>
                <a:ea typeface="黑体" pitchFamily="49" charset="-122"/>
              </a:rPr>
              <a:t>:</a:t>
            </a:r>
            <a:r>
              <a:rPr lang="zh-CN" altLang="en-US" sz="1650" b="1">
                <a:solidFill>
                  <a:srgbClr val="0066FF"/>
                </a:solidFill>
                <a:latin typeface="黑体" pitchFamily="49" charset="-122"/>
                <a:ea typeface="黑体" pitchFamily="49" charset="-122"/>
              </a:rPr>
              <a:t>＋</a:t>
            </a:r>
            <a:r>
              <a:rPr lang="zh-CN" altLang="en-US" sz="1650" b="1">
                <a:latin typeface="黑体" pitchFamily="49" charset="-122"/>
                <a:ea typeface="黑体" pitchFamily="49" charset="-122"/>
              </a:rPr>
              <a:t>｝</a:t>
            </a:r>
          </a:p>
        </p:txBody>
      </p:sp>
      <p:sp>
        <p:nvSpPr>
          <p:cNvPr id="21" name="Text Box 16"/>
          <p:cNvSpPr txBox="1">
            <a:spLocks noChangeArrowheads="1"/>
          </p:cNvSpPr>
          <p:nvPr/>
        </p:nvSpPr>
        <p:spPr bwMode="auto">
          <a:xfrm>
            <a:off x="5253856" y="5149850"/>
            <a:ext cx="2457450" cy="72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650" b="1">
                <a:latin typeface="黑体" pitchFamily="49" charset="-122"/>
                <a:ea typeface="黑体" pitchFamily="49" charset="-122"/>
              </a:rPr>
              <a:t>｛高、金色、棕色</a:t>
            </a:r>
            <a:r>
              <a:rPr lang="en-US" altLang="zh-CN" sz="1650" b="1">
                <a:latin typeface="黑体" pitchFamily="49" charset="-122"/>
                <a:ea typeface="黑体" pitchFamily="49" charset="-122"/>
              </a:rPr>
              <a:t>:</a:t>
            </a:r>
            <a:r>
              <a:rPr lang="zh-CN" altLang="en-US" sz="1650" b="1">
                <a:solidFill>
                  <a:srgbClr val="0066FF"/>
                </a:solidFill>
                <a:latin typeface="黑体" pitchFamily="49" charset="-122"/>
                <a:ea typeface="黑体" pitchFamily="49" charset="-122"/>
              </a:rPr>
              <a:t>－</a:t>
            </a:r>
            <a:r>
              <a:rPr lang="zh-CN" altLang="en-US" sz="1650" b="1">
                <a:latin typeface="黑体" pitchFamily="49" charset="-122"/>
                <a:ea typeface="黑体" pitchFamily="49" charset="-122"/>
              </a:rPr>
              <a:t>｝</a:t>
            </a:r>
          </a:p>
          <a:p>
            <a:pPr algn="ctr" eaLnBrk="1" hangingPunct="1">
              <a:spcBef>
                <a:spcPct val="50000"/>
              </a:spcBef>
            </a:pPr>
            <a:r>
              <a:rPr lang="zh-CN" altLang="en-US" sz="1650" b="1">
                <a:latin typeface="黑体" pitchFamily="49" charset="-122"/>
                <a:ea typeface="黑体" pitchFamily="49" charset="-122"/>
              </a:rPr>
              <a:t>｛矮、金色、棕色</a:t>
            </a:r>
            <a:r>
              <a:rPr lang="en-US" altLang="zh-CN" sz="1650" b="1">
                <a:latin typeface="黑体" pitchFamily="49" charset="-122"/>
                <a:ea typeface="黑体" pitchFamily="49" charset="-122"/>
              </a:rPr>
              <a:t>:</a:t>
            </a:r>
            <a:r>
              <a:rPr lang="zh-CN" altLang="en-US" sz="1650" b="1">
                <a:solidFill>
                  <a:srgbClr val="0066FF"/>
                </a:solidFill>
                <a:latin typeface="黑体" pitchFamily="49" charset="-122"/>
                <a:ea typeface="黑体" pitchFamily="49" charset="-122"/>
              </a:rPr>
              <a:t>－</a:t>
            </a:r>
            <a:r>
              <a:rPr lang="zh-CN" altLang="en-US" sz="1650" b="1">
                <a:latin typeface="黑体" pitchFamily="49" charset="-122"/>
                <a:ea typeface="黑体" pitchFamily="49" charset="-122"/>
              </a:rPr>
              <a:t>｝</a:t>
            </a:r>
          </a:p>
        </p:txBody>
      </p:sp>
      <p:sp>
        <p:nvSpPr>
          <p:cNvPr id="22" name="Text Box 20"/>
          <p:cNvSpPr txBox="1">
            <a:spLocks noChangeArrowheads="1"/>
          </p:cNvSpPr>
          <p:nvPr/>
        </p:nvSpPr>
        <p:spPr bwMode="auto">
          <a:xfrm>
            <a:off x="5902747" y="3097213"/>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solidFill>
                  <a:srgbClr val="0066FF"/>
                </a:solidFill>
                <a:ea typeface="黑体" pitchFamily="49" charset="-122"/>
              </a:rPr>
              <a:t>眼睛</a:t>
            </a:r>
          </a:p>
        </p:txBody>
      </p:sp>
      <p:cxnSp>
        <p:nvCxnSpPr>
          <p:cNvPr id="23" name="AutoShape 21"/>
          <p:cNvCxnSpPr>
            <a:cxnSpLocks noChangeShapeType="1"/>
            <a:stCxn id="22" idx="2"/>
            <a:endCxn id="20" idx="0"/>
          </p:cNvCxnSpPr>
          <p:nvPr/>
        </p:nvCxnSpPr>
        <p:spPr bwMode="auto">
          <a:xfrm flipH="1">
            <a:off x="2919041" y="3466545"/>
            <a:ext cx="3550444" cy="168330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4" name="AutoShape 22"/>
          <p:cNvCxnSpPr>
            <a:cxnSpLocks noChangeShapeType="1"/>
            <a:stCxn id="22" idx="2"/>
            <a:endCxn id="21" idx="0"/>
          </p:cNvCxnSpPr>
          <p:nvPr/>
        </p:nvCxnSpPr>
        <p:spPr bwMode="auto">
          <a:xfrm>
            <a:off x="6469485" y="3466545"/>
            <a:ext cx="13096" cy="168330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5" name="Text Box 23"/>
          <p:cNvSpPr txBox="1">
            <a:spLocks noChangeArrowheads="1"/>
          </p:cNvSpPr>
          <p:nvPr/>
        </p:nvSpPr>
        <p:spPr bwMode="auto">
          <a:xfrm>
            <a:off x="4120381" y="4717654"/>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蓝色</a:t>
            </a:r>
          </a:p>
        </p:txBody>
      </p:sp>
      <p:sp>
        <p:nvSpPr>
          <p:cNvPr id="26" name="Text Box 24"/>
          <p:cNvSpPr txBox="1">
            <a:spLocks noChangeArrowheads="1"/>
          </p:cNvSpPr>
          <p:nvPr/>
        </p:nvSpPr>
        <p:spPr bwMode="auto">
          <a:xfrm>
            <a:off x="6334944" y="4879579"/>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棕色</a:t>
            </a:r>
          </a:p>
        </p:txBody>
      </p:sp>
      <p:sp>
        <p:nvSpPr>
          <p:cNvPr id="27" name="Rectangle 25"/>
          <p:cNvSpPr>
            <a:spLocks noChangeArrowheads="1"/>
          </p:cNvSpPr>
          <p:nvPr/>
        </p:nvSpPr>
        <p:spPr bwMode="auto">
          <a:xfrm>
            <a:off x="1096194" y="4610498"/>
            <a:ext cx="1727597" cy="378619"/>
          </a:xfrm>
          <a:prstGeom prst="rect">
            <a:avLst/>
          </a:prstGeom>
          <a:solidFill>
            <a:srgbClr val="FFFFCC"/>
          </a:solidFill>
          <a:ln w="19050">
            <a:solidFill>
              <a:srgbClr val="000000"/>
            </a:solidFill>
            <a:miter lim="800000"/>
            <a:headEnd/>
            <a:tailEnd/>
          </a:ln>
        </p:spPr>
        <p:txBody>
          <a:bodyPr wrap="none" anchor="ctr"/>
          <a:lstStyle/>
          <a:p>
            <a:pPr algn="ctr" defTabSz="685800" fontAlgn="auto">
              <a:spcBef>
                <a:spcPts val="0"/>
              </a:spcBef>
              <a:spcAft>
                <a:spcPts val="0"/>
              </a:spcAft>
              <a:defRPr/>
            </a:pPr>
            <a:r>
              <a:rPr lang="zh-CN" altLang="en-US" sz="1650" b="1" kern="0">
                <a:solidFill>
                  <a:srgbClr val="FF0000"/>
                </a:solidFill>
                <a:ea typeface="黑体" pitchFamily="49" charset="-122"/>
              </a:rPr>
              <a:t>二级决策树</a:t>
            </a:r>
            <a:r>
              <a:rPr lang="zh-CN" altLang="en-US" sz="1350" kern="0">
                <a:solidFill>
                  <a:sysClr val="windowText" lastClr="000000"/>
                </a:solidFill>
              </a:rPr>
              <a:t> </a:t>
            </a:r>
          </a:p>
        </p:txBody>
      </p:sp>
      <p:sp>
        <p:nvSpPr>
          <p:cNvPr id="28" name="Rectangle 27"/>
          <p:cNvSpPr>
            <a:spLocks noChangeArrowheads="1"/>
          </p:cNvSpPr>
          <p:nvPr/>
        </p:nvSpPr>
        <p:spPr bwMode="auto">
          <a:xfrm>
            <a:off x="853307" y="3043635"/>
            <a:ext cx="2132410" cy="113466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685800" fontAlgn="auto">
              <a:spcBef>
                <a:spcPts val="0"/>
              </a:spcBef>
              <a:spcAft>
                <a:spcPts val="0"/>
              </a:spcAft>
              <a:defRPr/>
            </a:pPr>
            <a:endParaRPr lang="zh-CN" altLang="en-US" sz="1350" kern="0">
              <a:solidFill>
                <a:sysClr val="windowText" lastClr="000000"/>
              </a:solidFill>
            </a:endParaRPr>
          </a:p>
        </p:txBody>
      </p:sp>
      <p:sp>
        <p:nvSpPr>
          <p:cNvPr id="29" name="Rectangle 28"/>
          <p:cNvSpPr>
            <a:spLocks noChangeArrowheads="1"/>
          </p:cNvSpPr>
          <p:nvPr/>
        </p:nvSpPr>
        <p:spPr bwMode="auto">
          <a:xfrm>
            <a:off x="3094063" y="3260329"/>
            <a:ext cx="2132410" cy="484584"/>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685800" fontAlgn="auto">
              <a:spcBef>
                <a:spcPts val="0"/>
              </a:spcBef>
              <a:spcAft>
                <a:spcPts val="0"/>
              </a:spcAft>
              <a:defRPr/>
            </a:pPr>
            <a:endParaRPr lang="zh-CN" altLang="en-US" sz="1350" kern="0">
              <a:solidFill>
                <a:sysClr val="windowText" lastClr="000000"/>
              </a:solidFill>
            </a:endParaRPr>
          </a:p>
        </p:txBody>
      </p:sp>
      <p:sp>
        <p:nvSpPr>
          <p:cNvPr id="30" name="Rectangle 29"/>
          <p:cNvSpPr>
            <a:spLocks noChangeArrowheads="1"/>
          </p:cNvSpPr>
          <p:nvPr/>
        </p:nvSpPr>
        <p:spPr bwMode="auto">
          <a:xfrm>
            <a:off x="1852241" y="5149850"/>
            <a:ext cx="2132409" cy="702469"/>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685800" fontAlgn="auto">
              <a:spcBef>
                <a:spcPts val="0"/>
              </a:spcBef>
              <a:spcAft>
                <a:spcPts val="0"/>
              </a:spcAft>
              <a:defRPr/>
            </a:pPr>
            <a:endParaRPr lang="zh-CN" altLang="en-US" sz="1350" kern="0">
              <a:solidFill>
                <a:sysClr val="windowText" lastClr="000000"/>
              </a:solidFill>
            </a:endParaRPr>
          </a:p>
        </p:txBody>
      </p:sp>
      <p:sp>
        <p:nvSpPr>
          <p:cNvPr id="31" name="Rectangle 30"/>
          <p:cNvSpPr>
            <a:spLocks noChangeArrowheads="1"/>
          </p:cNvSpPr>
          <p:nvPr/>
        </p:nvSpPr>
        <p:spPr bwMode="auto">
          <a:xfrm>
            <a:off x="5416972" y="5149850"/>
            <a:ext cx="2132409" cy="702469"/>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685800" fontAlgn="auto">
              <a:spcBef>
                <a:spcPts val="0"/>
              </a:spcBef>
              <a:spcAft>
                <a:spcPts val="0"/>
              </a:spcAft>
              <a:defRPr/>
            </a:pPr>
            <a:endParaRPr lang="zh-CN" altLang="en-US" sz="1350" kern="0">
              <a:solidFill>
                <a:sysClr val="windowText" lastClr="000000"/>
              </a:solidFill>
            </a:endParaRPr>
          </a:p>
        </p:txBody>
      </p:sp>
      <p:sp>
        <p:nvSpPr>
          <p:cNvPr id="32" name="Rectangle 31"/>
          <p:cNvSpPr>
            <a:spLocks noChangeArrowheads="1"/>
          </p:cNvSpPr>
          <p:nvPr/>
        </p:nvSpPr>
        <p:spPr bwMode="auto">
          <a:xfrm>
            <a:off x="1096194" y="4231879"/>
            <a:ext cx="4320779" cy="378619"/>
          </a:xfrm>
          <a:prstGeom prst="rect">
            <a:avLst/>
          </a:prstGeom>
          <a:solidFill>
            <a:srgbClr val="FFFFCC"/>
          </a:solidFill>
          <a:ln w="19050">
            <a:solidFill>
              <a:srgbClr val="000000"/>
            </a:solidFill>
            <a:miter lim="800000"/>
            <a:headEnd/>
            <a:tailEnd/>
          </a:ln>
        </p:spPr>
        <p:txBody>
          <a:bodyPr wrap="none" anchor="ctr"/>
          <a:lstStyle/>
          <a:p>
            <a:pPr algn="ctr" defTabSz="685800" fontAlgn="auto">
              <a:spcBef>
                <a:spcPts val="0"/>
              </a:spcBef>
              <a:spcAft>
                <a:spcPts val="0"/>
              </a:spcAft>
              <a:defRPr/>
            </a:pPr>
            <a:r>
              <a:rPr lang="zh-CN" altLang="en-US" b="1" kern="0">
                <a:solidFill>
                  <a:sysClr val="windowText" lastClr="000000"/>
                </a:solidFill>
                <a:ea typeface="黑体" pitchFamily="49" charset="-122"/>
              </a:rPr>
              <a:t>所有</a:t>
            </a:r>
            <a:r>
              <a:rPr lang="zh-CN" altLang="en-US" b="1" kern="0">
                <a:solidFill>
                  <a:srgbClr val="FF0000"/>
                </a:solidFill>
                <a:ea typeface="黑体" pitchFamily="49" charset="-122"/>
              </a:rPr>
              <a:t>叶节点</a:t>
            </a:r>
            <a:r>
              <a:rPr lang="zh-CN" altLang="en-US" b="1" kern="0">
                <a:solidFill>
                  <a:sysClr val="windowText" lastClr="000000"/>
                </a:solidFill>
                <a:ea typeface="黑体" pitchFamily="49" charset="-122"/>
              </a:rPr>
              <a:t>的对象子集只含</a:t>
            </a:r>
            <a:r>
              <a:rPr lang="zh-CN" altLang="en-US" b="1" kern="0">
                <a:solidFill>
                  <a:srgbClr val="FF0000"/>
                </a:solidFill>
                <a:ea typeface="黑体" pitchFamily="49" charset="-122"/>
              </a:rPr>
              <a:t>同一类对象</a:t>
            </a:r>
          </a:p>
        </p:txBody>
      </p:sp>
    </p:spTree>
    <p:extLst>
      <p:ext uri="{BB962C8B-B14F-4D97-AF65-F5344CB8AC3E}">
        <p14:creationId xmlns:p14="http://schemas.microsoft.com/office/powerpoint/2010/main" val="21854410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4)">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strips(downRigh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strips(downRight)">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xit" presetSubtype="4" fill="hold" grpId="1" nodeType="clickEffect">
                                  <p:stCondLst>
                                    <p:cond delay="0"/>
                                  </p:stCondLst>
                                  <p:childTnLst>
                                    <p:anim calcmode="lin" valueType="num">
                                      <p:cBhvr additive="base">
                                        <p:cTn id="21" dur="500"/>
                                        <p:tgtEl>
                                          <p:spTgt spid="19"/>
                                        </p:tgtEl>
                                        <p:attrNameLst>
                                          <p:attrName>ppt_x</p:attrName>
                                        </p:attrNameLst>
                                      </p:cBhvr>
                                      <p:tavLst>
                                        <p:tav tm="0">
                                          <p:val>
                                            <p:strVal val="ppt_x"/>
                                          </p:val>
                                        </p:tav>
                                        <p:tav tm="100000">
                                          <p:val>
                                            <p:strVal val="ppt_x"/>
                                          </p:val>
                                        </p:tav>
                                      </p:tavLst>
                                    </p:anim>
                                    <p:anim calcmode="lin" valueType="num">
                                      <p:cBhvr additive="base">
                                        <p:cTn id="22" dur="500"/>
                                        <p:tgtEl>
                                          <p:spTgt spid="19"/>
                                        </p:tgtEl>
                                        <p:attrNameLst>
                                          <p:attrName>ppt_y</p:attrName>
                                        </p:attrNameLst>
                                      </p:cBhvr>
                                      <p:tavLst>
                                        <p:tav tm="0">
                                          <p:val>
                                            <p:strVal val="ppt_y"/>
                                          </p:val>
                                        </p:tav>
                                        <p:tav tm="100000">
                                          <p:val>
                                            <p:strVal val="1+ppt_h/2"/>
                                          </p:val>
                                        </p:tav>
                                      </p:tavLst>
                                    </p:anim>
                                    <p:set>
                                      <p:cBhvr>
                                        <p:cTn id="23" dur="1" fill="hold">
                                          <p:stCondLst>
                                            <p:cond delay="499"/>
                                          </p:stCondLst>
                                        </p:cTn>
                                        <p:tgtEl>
                                          <p:spTgt spid="19"/>
                                        </p:tgtEl>
                                        <p:attrNameLst>
                                          <p:attrName>style.visibility</p:attrName>
                                        </p:attrNameLst>
                                      </p:cBhvr>
                                      <p:to>
                                        <p:strVal val="hidden"/>
                                      </p:to>
                                    </p:set>
                                  </p:childTnLst>
                                </p:cTn>
                              </p:par>
                              <p:par>
                                <p:cTn id="24" presetID="2" presetClass="exit" presetSubtype="4" fill="hold" grpId="0" nodeType="withEffect">
                                  <p:stCondLst>
                                    <p:cond delay="0"/>
                                  </p:stCondLst>
                                  <p:childTnLst>
                                    <p:anim calcmode="lin" valueType="num">
                                      <p:cBhvr additive="base">
                                        <p:cTn id="25" dur="500"/>
                                        <p:tgtEl>
                                          <p:spTgt spid="16"/>
                                        </p:tgtEl>
                                        <p:attrNameLst>
                                          <p:attrName>ppt_x</p:attrName>
                                        </p:attrNameLst>
                                      </p:cBhvr>
                                      <p:tavLst>
                                        <p:tav tm="0">
                                          <p:val>
                                            <p:strVal val="ppt_x"/>
                                          </p:val>
                                        </p:tav>
                                        <p:tav tm="100000">
                                          <p:val>
                                            <p:strVal val="ppt_x"/>
                                          </p:val>
                                        </p:tav>
                                      </p:tavLst>
                                    </p:anim>
                                    <p:anim calcmode="lin" valueType="num">
                                      <p:cBhvr additive="base">
                                        <p:cTn id="26" dur="500"/>
                                        <p:tgtEl>
                                          <p:spTgt spid="16"/>
                                        </p:tgtEl>
                                        <p:attrNameLst>
                                          <p:attrName>ppt_y</p:attrName>
                                        </p:attrNameLst>
                                      </p:cBhvr>
                                      <p:tavLst>
                                        <p:tav tm="0">
                                          <p:val>
                                            <p:strVal val="ppt_y"/>
                                          </p:val>
                                        </p:tav>
                                        <p:tav tm="100000">
                                          <p:val>
                                            <p:strVal val="1+ppt_h/2"/>
                                          </p:val>
                                        </p:tav>
                                      </p:tavLst>
                                    </p:anim>
                                    <p:set>
                                      <p:cBhvr>
                                        <p:cTn id="27" dur="1" fill="hold">
                                          <p:stCondLst>
                                            <p:cond delay="499"/>
                                          </p:stCondLst>
                                        </p:cTn>
                                        <p:tgtEl>
                                          <p:spTgt spid="16"/>
                                        </p:tgtEl>
                                        <p:attrNameLst>
                                          <p:attrName>style.visibility</p:attrName>
                                        </p:attrNameLst>
                                      </p:cBhvr>
                                      <p:to>
                                        <p:strVal val="hidden"/>
                                      </p:to>
                                    </p:set>
                                  </p:childTnLst>
                                </p:cTn>
                              </p:par>
                              <p:par>
                                <p:cTn id="28" presetID="18" presetClass="entr" presetSubtype="12"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strips(downLeft)">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strips(downLeft)">
                                      <p:cBhvr>
                                        <p:cTn id="35" dur="500"/>
                                        <p:tgtEl>
                                          <p:spTgt spid="25"/>
                                        </p:tgtEl>
                                      </p:cBhvr>
                                    </p:animEffect>
                                  </p:childTnLst>
                                </p:cTn>
                              </p:par>
                              <p:par>
                                <p:cTn id="36" presetID="18" presetClass="entr" presetSubtype="12" fill="hold"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strips(downLeft)">
                                      <p:cBhvr>
                                        <p:cTn id="38" dur="500"/>
                                        <p:tgtEl>
                                          <p:spTgt spid="23"/>
                                        </p:tgtEl>
                                      </p:cBhvr>
                                    </p:animEffect>
                                  </p:childTnLst>
                                </p:cTn>
                              </p:par>
                              <p:par>
                                <p:cTn id="39" presetID="18" presetClass="entr" presetSubtype="12"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strips(downLeft)">
                                      <p:cBhvr>
                                        <p:cTn id="41" dur="500"/>
                                        <p:tgtEl>
                                          <p:spTgt spid="26"/>
                                        </p:tgtEl>
                                      </p:cBhvr>
                                    </p:animEffect>
                                  </p:childTnLst>
                                </p:cTn>
                              </p:par>
                              <p:par>
                                <p:cTn id="42" presetID="18" presetClass="entr" presetSubtype="12"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strips(downLeft)">
                                      <p:cBhvr>
                                        <p:cTn id="44" dur="5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18" presetClass="entr" presetSubtype="12"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strips(downLeft)">
                                      <p:cBhvr>
                                        <p:cTn id="49" dur="500"/>
                                        <p:tgtEl>
                                          <p:spTgt spid="20"/>
                                        </p:tgtEl>
                                      </p:cBhvr>
                                    </p:animEffect>
                                  </p:childTnLst>
                                </p:cTn>
                              </p:par>
                            </p:childTnLst>
                          </p:cTn>
                        </p:par>
                      </p:childTnLst>
                    </p:cTn>
                  </p:par>
                  <p:par>
                    <p:cTn id="50" fill="hold">
                      <p:stCondLst>
                        <p:cond delay="indefinite"/>
                      </p:stCondLst>
                      <p:childTnLst>
                        <p:par>
                          <p:cTn id="51" fill="hold">
                            <p:stCondLst>
                              <p:cond delay="0"/>
                            </p:stCondLst>
                            <p:childTnLst>
                              <p:par>
                                <p:cTn id="52" presetID="18" presetClass="entr" presetSubtype="12" fill="hold" grpId="0"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strips(downLeft)">
                                      <p:cBhvr>
                                        <p:cTn id="54" dur="5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xit" presetSubtype="4" fill="hold" grpId="2" nodeType="clickEffect">
                                  <p:stCondLst>
                                    <p:cond delay="0"/>
                                  </p:stCondLst>
                                  <p:childTnLst>
                                    <p:anim calcmode="lin" valueType="num">
                                      <p:cBhvr additive="base">
                                        <p:cTn id="58" dur="500"/>
                                        <p:tgtEl>
                                          <p:spTgt spid="19"/>
                                        </p:tgtEl>
                                        <p:attrNameLst>
                                          <p:attrName>ppt_x</p:attrName>
                                        </p:attrNameLst>
                                      </p:cBhvr>
                                      <p:tavLst>
                                        <p:tav tm="0">
                                          <p:val>
                                            <p:strVal val="ppt_x"/>
                                          </p:val>
                                        </p:tav>
                                        <p:tav tm="100000">
                                          <p:val>
                                            <p:strVal val="ppt_x"/>
                                          </p:val>
                                        </p:tav>
                                      </p:tavLst>
                                    </p:anim>
                                    <p:anim calcmode="lin" valueType="num">
                                      <p:cBhvr additive="base">
                                        <p:cTn id="59" dur="500"/>
                                        <p:tgtEl>
                                          <p:spTgt spid="19"/>
                                        </p:tgtEl>
                                        <p:attrNameLst>
                                          <p:attrName>ppt_y</p:attrName>
                                        </p:attrNameLst>
                                      </p:cBhvr>
                                      <p:tavLst>
                                        <p:tav tm="0">
                                          <p:val>
                                            <p:strVal val="ppt_y"/>
                                          </p:val>
                                        </p:tav>
                                        <p:tav tm="100000">
                                          <p:val>
                                            <p:strVal val="1+ppt_h/2"/>
                                          </p:val>
                                        </p:tav>
                                      </p:tavLst>
                                    </p:anim>
                                    <p:set>
                                      <p:cBhvr>
                                        <p:cTn id="60" dur="1" fill="hold">
                                          <p:stCondLst>
                                            <p:cond delay="499"/>
                                          </p:stCondLst>
                                        </p:cTn>
                                        <p:tgtEl>
                                          <p:spTgt spid="19"/>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box(in)">
                                      <p:cBhvr>
                                        <p:cTn id="65" dur="500"/>
                                        <p:tgtEl>
                                          <p:spTgt spid="32"/>
                                        </p:tgtEl>
                                      </p:cBhvr>
                                    </p:animEffect>
                                  </p:childTnLst>
                                </p:cTn>
                              </p:par>
                            </p:childTnLst>
                          </p:cTn>
                        </p:par>
                      </p:childTnLst>
                    </p:cTn>
                  </p:par>
                  <p:par>
                    <p:cTn id="66" fill="hold">
                      <p:stCondLst>
                        <p:cond delay="indefinite"/>
                      </p:stCondLst>
                      <p:childTnLst>
                        <p:par>
                          <p:cTn id="67" fill="hold">
                            <p:stCondLst>
                              <p:cond delay="0"/>
                            </p:stCondLst>
                            <p:childTnLst>
                              <p:par>
                                <p:cTn id="68" presetID="21" presetClass="entr" presetSubtype="4" fill="hold" grpId="0" nodeType="click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wheel(4)">
                                      <p:cBhvr>
                                        <p:cTn id="70" dur="500"/>
                                        <p:tgtEl>
                                          <p:spTgt spid="28"/>
                                        </p:tgtEl>
                                      </p:cBhvr>
                                    </p:animEffect>
                                  </p:childTnLst>
                                </p:cTn>
                              </p:par>
                            </p:childTnLst>
                          </p:cTn>
                        </p:par>
                      </p:childTnLst>
                    </p:cTn>
                  </p:par>
                  <p:par>
                    <p:cTn id="71" fill="hold">
                      <p:stCondLst>
                        <p:cond delay="indefinite"/>
                      </p:stCondLst>
                      <p:childTnLst>
                        <p:par>
                          <p:cTn id="72" fill="hold">
                            <p:stCondLst>
                              <p:cond delay="0"/>
                            </p:stCondLst>
                            <p:childTnLst>
                              <p:par>
                                <p:cTn id="73" presetID="21" presetClass="entr" presetSubtype="4" fill="hold" grpId="0" nodeType="click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wheel(4)">
                                      <p:cBhvr>
                                        <p:cTn id="75" dur="500"/>
                                        <p:tgtEl>
                                          <p:spTgt spid="29"/>
                                        </p:tgtEl>
                                      </p:cBhvr>
                                    </p:animEffect>
                                  </p:childTnLst>
                                </p:cTn>
                              </p:par>
                            </p:childTnLst>
                          </p:cTn>
                        </p:par>
                      </p:childTnLst>
                    </p:cTn>
                  </p:par>
                  <p:par>
                    <p:cTn id="76" fill="hold">
                      <p:stCondLst>
                        <p:cond delay="indefinite"/>
                      </p:stCondLst>
                      <p:childTnLst>
                        <p:par>
                          <p:cTn id="77" fill="hold">
                            <p:stCondLst>
                              <p:cond delay="0"/>
                            </p:stCondLst>
                            <p:childTnLst>
                              <p:par>
                                <p:cTn id="78" presetID="21" presetClass="entr" presetSubtype="4" fill="hold" grpId="0" nodeType="click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heel(4)">
                                      <p:cBhvr>
                                        <p:cTn id="80" dur="500"/>
                                        <p:tgtEl>
                                          <p:spTgt spid="30"/>
                                        </p:tgtEl>
                                      </p:cBhvr>
                                    </p:animEffect>
                                  </p:childTnLst>
                                </p:cTn>
                              </p:par>
                            </p:childTnLst>
                          </p:cTn>
                        </p:par>
                      </p:childTnLst>
                    </p:cTn>
                  </p:par>
                  <p:par>
                    <p:cTn id="81" fill="hold">
                      <p:stCondLst>
                        <p:cond delay="indefinite"/>
                      </p:stCondLst>
                      <p:childTnLst>
                        <p:par>
                          <p:cTn id="82" fill="hold">
                            <p:stCondLst>
                              <p:cond delay="0"/>
                            </p:stCondLst>
                            <p:childTnLst>
                              <p:par>
                                <p:cTn id="83" presetID="21" presetClass="entr" presetSubtype="4" fill="hold" grpId="0" nodeType="click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wheel(4)">
                                      <p:cBhvr>
                                        <p:cTn id="85" dur="500"/>
                                        <p:tgtEl>
                                          <p:spTgt spid="31"/>
                                        </p:tgtEl>
                                      </p:cBhvr>
                                    </p:animEffect>
                                  </p:childTnLst>
                                </p:cTn>
                              </p:par>
                            </p:childTnLst>
                          </p:cTn>
                        </p:par>
                      </p:childTnLst>
                    </p:cTn>
                  </p:par>
                  <p:par>
                    <p:cTn id="86" fill="hold">
                      <p:stCondLst>
                        <p:cond delay="indefinite"/>
                      </p:stCondLst>
                      <p:childTnLst>
                        <p:par>
                          <p:cTn id="87" fill="hold">
                            <p:stCondLst>
                              <p:cond delay="0"/>
                            </p:stCondLst>
                            <p:childTnLst>
                              <p:par>
                                <p:cTn id="88" presetID="4" presetClass="entr" presetSubtype="16" fill="hold" grpId="0" nodeType="click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box(in)">
                                      <p:cBhvr>
                                        <p:cTn id="9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animBg="1"/>
      <p:bldP spid="19" grpId="1" animBg="1"/>
      <p:bldP spid="19" grpId="2" animBg="1"/>
      <p:bldP spid="20" grpId="0"/>
      <p:bldP spid="21" grpId="0"/>
      <p:bldP spid="22" grpId="0"/>
      <p:bldP spid="25" grpId="0"/>
      <p:bldP spid="26" grpId="0"/>
      <p:bldP spid="27" grpId="0" animBg="1"/>
      <p:bldP spid="28" grpId="0" animBg="1"/>
      <p:bldP spid="29" grpId="0" animBg="1"/>
      <p:bldP spid="30" grpId="0" animBg="1"/>
      <p:bldP spid="31" grpId="0" animBg="1"/>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3660892" y="2269933"/>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solidFill>
                  <a:srgbClr val="0066FF"/>
                </a:solidFill>
                <a:ea typeface="黑体" pitchFamily="49" charset="-122"/>
              </a:rPr>
              <a:t>发色</a:t>
            </a:r>
          </a:p>
        </p:txBody>
      </p:sp>
      <p:sp>
        <p:nvSpPr>
          <p:cNvPr id="9" name="Text Box 5"/>
          <p:cNvSpPr txBox="1">
            <a:spLocks noChangeArrowheads="1"/>
          </p:cNvSpPr>
          <p:nvPr/>
        </p:nvSpPr>
        <p:spPr bwMode="auto">
          <a:xfrm>
            <a:off x="2095221" y="2648551"/>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黑色</a:t>
            </a:r>
          </a:p>
        </p:txBody>
      </p:sp>
      <p:sp>
        <p:nvSpPr>
          <p:cNvPr id="10" name="Text Box 6"/>
          <p:cNvSpPr txBox="1">
            <a:spLocks noChangeArrowheads="1"/>
          </p:cNvSpPr>
          <p:nvPr/>
        </p:nvSpPr>
        <p:spPr bwMode="auto">
          <a:xfrm>
            <a:off x="3391811" y="2918823"/>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红色</a:t>
            </a:r>
          </a:p>
        </p:txBody>
      </p:sp>
      <p:sp>
        <p:nvSpPr>
          <p:cNvPr id="11" name="Text Box 7"/>
          <p:cNvSpPr txBox="1">
            <a:spLocks noChangeArrowheads="1"/>
          </p:cNvSpPr>
          <p:nvPr/>
        </p:nvSpPr>
        <p:spPr bwMode="auto">
          <a:xfrm>
            <a:off x="5011061" y="2540204"/>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金色</a:t>
            </a:r>
          </a:p>
        </p:txBody>
      </p:sp>
      <p:sp>
        <p:nvSpPr>
          <p:cNvPr id="12" name="Text Box 8"/>
          <p:cNvSpPr txBox="1">
            <a:spLocks noChangeArrowheads="1"/>
          </p:cNvSpPr>
          <p:nvPr/>
        </p:nvSpPr>
        <p:spPr bwMode="auto">
          <a:xfrm>
            <a:off x="798630" y="3187904"/>
            <a:ext cx="245745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650" b="1">
                <a:latin typeface="黑体" pitchFamily="49" charset="-122"/>
                <a:ea typeface="黑体" pitchFamily="49" charset="-122"/>
              </a:rPr>
              <a:t>｛矮、黑色、蓝色</a:t>
            </a:r>
            <a:r>
              <a:rPr lang="en-US" altLang="zh-CN" sz="1650" b="1">
                <a:latin typeface="黑体" pitchFamily="49" charset="-122"/>
                <a:ea typeface="黑体" pitchFamily="49" charset="-122"/>
              </a:rPr>
              <a:t>:</a:t>
            </a:r>
            <a:r>
              <a:rPr lang="zh-CN" altLang="en-US" sz="1650" b="1">
                <a:solidFill>
                  <a:srgbClr val="0066FF"/>
                </a:solidFill>
                <a:latin typeface="黑体" pitchFamily="49" charset="-122"/>
                <a:ea typeface="黑体" pitchFamily="49" charset="-122"/>
              </a:rPr>
              <a:t>－</a:t>
            </a:r>
            <a:r>
              <a:rPr lang="zh-CN" altLang="en-US" sz="1650" b="1">
                <a:latin typeface="黑体" pitchFamily="49" charset="-122"/>
                <a:ea typeface="黑体" pitchFamily="49" charset="-122"/>
              </a:rPr>
              <a:t>｝</a:t>
            </a:r>
          </a:p>
          <a:p>
            <a:pPr algn="ctr" eaLnBrk="1" hangingPunct="1">
              <a:spcBef>
                <a:spcPct val="50000"/>
              </a:spcBef>
            </a:pPr>
            <a:r>
              <a:rPr lang="zh-CN" altLang="en-US" sz="1650" b="1">
                <a:latin typeface="黑体" pitchFamily="49" charset="-122"/>
                <a:ea typeface="黑体" pitchFamily="49" charset="-122"/>
              </a:rPr>
              <a:t>｛高、黑色、蓝色</a:t>
            </a:r>
            <a:r>
              <a:rPr lang="en-US" altLang="zh-CN" sz="1650" b="1">
                <a:latin typeface="黑体" pitchFamily="49" charset="-122"/>
                <a:ea typeface="黑体" pitchFamily="49" charset="-122"/>
              </a:rPr>
              <a:t>:</a:t>
            </a:r>
            <a:r>
              <a:rPr lang="zh-CN" altLang="en-US" sz="1650" b="1">
                <a:solidFill>
                  <a:srgbClr val="0066FF"/>
                </a:solidFill>
                <a:latin typeface="黑体" pitchFamily="49" charset="-122"/>
                <a:ea typeface="黑体" pitchFamily="49" charset="-122"/>
              </a:rPr>
              <a:t>－</a:t>
            </a:r>
            <a:r>
              <a:rPr lang="zh-CN" altLang="en-US" sz="1650" b="1">
                <a:latin typeface="黑体" pitchFamily="49" charset="-122"/>
                <a:ea typeface="黑体" pitchFamily="49" charset="-122"/>
              </a:rPr>
              <a:t>｝</a:t>
            </a:r>
          </a:p>
          <a:p>
            <a:pPr algn="ctr" eaLnBrk="1" hangingPunct="1">
              <a:spcBef>
                <a:spcPct val="50000"/>
              </a:spcBef>
            </a:pPr>
            <a:r>
              <a:rPr lang="zh-CN" altLang="en-US" sz="1650" b="1">
                <a:latin typeface="黑体" pitchFamily="49" charset="-122"/>
                <a:ea typeface="黑体" pitchFamily="49" charset="-122"/>
              </a:rPr>
              <a:t>｛高、黑色、棕色</a:t>
            </a:r>
            <a:r>
              <a:rPr lang="en-US" altLang="zh-CN" sz="1650" b="1">
                <a:latin typeface="黑体" pitchFamily="49" charset="-122"/>
                <a:ea typeface="黑体" pitchFamily="49" charset="-122"/>
              </a:rPr>
              <a:t>:</a:t>
            </a:r>
            <a:r>
              <a:rPr lang="zh-CN" altLang="en-US" sz="1650" b="1">
                <a:solidFill>
                  <a:srgbClr val="0066FF"/>
                </a:solidFill>
                <a:latin typeface="黑体" pitchFamily="49" charset="-122"/>
                <a:ea typeface="黑体" pitchFamily="49" charset="-122"/>
              </a:rPr>
              <a:t>－</a:t>
            </a:r>
            <a:r>
              <a:rPr lang="zh-CN" altLang="en-US" sz="1650" b="1">
                <a:latin typeface="黑体" pitchFamily="49" charset="-122"/>
                <a:ea typeface="黑体" pitchFamily="49" charset="-122"/>
              </a:rPr>
              <a:t>｝</a:t>
            </a:r>
          </a:p>
        </p:txBody>
      </p:sp>
      <p:cxnSp>
        <p:nvCxnSpPr>
          <p:cNvPr id="13" name="AutoShape 9"/>
          <p:cNvCxnSpPr>
            <a:cxnSpLocks noChangeShapeType="1"/>
            <a:stCxn id="6" idx="2"/>
            <a:endCxn id="12" idx="0"/>
          </p:cNvCxnSpPr>
          <p:nvPr/>
        </p:nvCxnSpPr>
        <p:spPr bwMode="auto">
          <a:xfrm flipH="1">
            <a:off x="2027355" y="2639265"/>
            <a:ext cx="2200275" cy="54863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4" name="Text Box 10"/>
          <p:cNvSpPr txBox="1">
            <a:spLocks noChangeArrowheads="1"/>
          </p:cNvSpPr>
          <p:nvPr/>
        </p:nvSpPr>
        <p:spPr bwMode="auto">
          <a:xfrm>
            <a:off x="3013192" y="3404598"/>
            <a:ext cx="245745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defTabSz="685800" eaLnBrk="1" fontAlgn="auto" hangingPunct="1">
              <a:spcBef>
                <a:spcPct val="50000"/>
              </a:spcBef>
              <a:spcAft>
                <a:spcPts val="0"/>
              </a:spcAft>
              <a:defRPr/>
            </a:pPr>
            <a:r>
              <a:rPr lang="zh-CN" altLang="en-US" sz="1650" b="1" kern="0">
                <a:solidFill>
                  <a:srgbClr val="000000"/>
                </a:solidFill>
                <a:latin typeface="黑体" pitchFamily="49" charset="-122"/>
                <a:ea typeface="黑体" pitchFamily="49" charset="-122"/>
              </a:rPr>
              <a:t>｛高、红色、蓝色</a:t>
            </a:r>
            <a:r>
              <a:rPr lang="en-US" altLang="zh-CN" sz="1650" b="1" kern="0">
                <a:solidFill>
                  <a:srgbClr val="000000"/>
                </a:solidFill>
                <a:latin typeface="黑体" pitchFamily="49" charset="-122"/>
                <a:ea typeface="黑体" pitchFamily="49" charset="-122"/>
              </a:rPr>
              <a:t>:</a:t>
            </a:r>
            <a:r>
              <a:rPr lang="zh-CN" altLang="en-US" sz="1650" b="1" kern="0">
                <a:solidFill>
                  <a:srgbClr val="0066FF"/>
                </a:solidFill>
              </a:rPr>
              <a:t>＋</a:t>
            </a:r>
            <a:r>
              <a:rPr lang="zh-CN" altLang="en-US" sz="1650" b="1" kern="0">
                <a:solidFill>
                  <a:srgbClr val="000000"/>
                </a:solidFill>
                <a:latin typeface="黑体" pitchFamily="49" charset="-122"/>
                <a:ea typeface="黑体" pitchFamily="49" charset="-122"/>
              </a:rPr>
              <a:t>｝</a:t>
            </a:r>
          </a:p>
        </p:txBody>
      </p:sp>
      <p:cxnSp>
        <p:nvCxnSpPr>
          <p:cNvPr id="15" name="AutoShape 12"/>
          <p:cNvCxnSpPr>
            <a:cxnSpLocks noChangeShapeType="1"/>
            <a:stCxn id="6" idx="2"/>
            <a:endCxn id="14" idx="0"/>
          </p:cNvCxnSpPr>
          <p:nvPr/>
        </p:nvCxnSpPr>
        <p:spPr bwMode="auto">
          <a:xfrm>
            <a:off x="4227630" y="2639265"/>
            <a:ext cx="14287" cy="765333"/>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13"/>
          <p:cNvCxnSpPr>
            <a:cxnSpLocks noChangeShapeType="1"/>
            <a:stCxn id="6" idx="2"/>
            <a:endCxn id="19" idx="0"/>
          </p:cNvCxnSpPr>
          <p:nvPr/>
        </p:nvCxnSpPr>
        <p:spPr bwMode="auto">
          <a:xfrm>
            <a:off x="4227630" y="2639265"/>
            <a:ext cx="2431257" cy="746283"/>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7" name="Text Box 15"/>
          <p:cNvSpPr txBox="1">
            <a:spLocks noChangeArrowheads="1"/>
          </p:cNvSpPr>
          <p:nvPr/>
        </p:nvSpPr>
        <p:spPr bwMode="auto">
          <a:xfrm>
            <a:off x="1716602" y="5348889"/>
            <a:ext cx="2457450" cy="72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650" b="1">
                <a:latin typeface="黑体" pitchFamily="49" charset="-122"/>
                <a:ea typeface="黑体" pitchFamily="49" charset="-122"/>
              </a:rPr>
              <a:t>｛矮、金色、蓝色</a:t>
            </a:r>
            <a:r>
              <a:rPr lang="en-US" altLang="zh-CN" sz="1650" b="1">
                <a:latin typeface="黑体" pitchFamily="49" charset="-122"/>
                <a:ea typeface="黑体" pitchFamily="49" charset="-122"/>
              </a:rPr>
              <a:t>:</a:t>
            </a:r>
            <a:r>
              <a:rPr lang="zh-CN" altLang="en-US" sz="1650" b="1">
                <a:solidFill>
                  <a:srgbClr val="0066FF"/>
                </a:solidFill>
                <a:latin typeface="黑体" pitchFamily="49" charset="-122"/>
                <a:ea typeface="黑体" pitchFamily="49" charset="-122"/>
              </a:rPr>
              <a:t>＋</a:t>
            </a:r>
            <a:r>
              <a:rPr lang="zh-CN" altLang="en-US" sz="1650" b="1">
                <a:latin typeface="黑体" pitchFamily="49" charset="-122"/>
                <a:ea typeface="黑体" pitchFamily="49" charset="-122"/>
              </a:rPr>
              <a:t>｝</a:t>
            </a:r>
          </a:p>
          <a:p>
            <a:pPr algn="ctr" eaLnBrk="1" hangingPunct="1">
              <a:spcBef>
                <a:spcPct val="50000"/>
              </a:spcBef>
            </a:pPr>
            <a:r>
              <a:rPr lang="zh-CN" altLang="en-US" sz="1650" b="1">
                <a:latin typeface="黑体" pitchFamily="49" charset="-122"/>
                <a:ea typeface="黑体" pitchFamily="49" charset="-122"/>
              </a:rPr>
              <a:t>｛高、金色、蓝色</a:t>
            </a:r>
            <a:r>
              <a:rPr lang="en-US" altLang="zh-CN" sz="1650" b="1">
                <a:latin typeface="黑体" pitchFamily="49" charset="-122"/>
                <a:ea typeface="黑体" pitchFamily="49" charset="-122"/>
              </a:rPr>
              <a:t>:</a:t>
            </a:r>
            <a:r>
              <a:rPr lang="zh-CN" altLang="en-US" sz="1650" b="1">
                <a:solidFill>
                  <a:srgbClr val="0066FF"/>
                </a:solidFill>
                <a:latin typeface="黑体" pitchFamily="49" charset="-122"/>
                <a:ea typeface="黑体" pitchFamily="49" charset="-122"/>
              </a:rPr>
              <a:t>＋</a:t>
            </a:r>
            <a:r>
              <a:rPr lang="zh-CN" altLang="en-US" sz="1650" b="1">
                <a:latin typeface="黑体" pitchFamily="49" charset="-122"/>
                <a:ea typeface="黑体" pitchFamily="49" charset="-122"/>
              </a:rPr>
              <a:t>｝</a:t>
            </a:r>
          </a:p>
        </p:txBody>
      </p:sp>
      <p:sp>
        <p:nvSpPr>
          <p:cNvPr id="18" name="Text Box 16"/>
          <p:cNvSpPr txBox="1">
            <a:spLocks noChangeArrowheads="1"/>
          </p:cNvSpPr>
          <p:nvPr/>
        </p:nvSpPr>
        <p:spPr bwMode="auto">
          <a:xfrm>
            <a:off x="5334911" y="5240541"/>
            <a:ext cx="2457450" cy="72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650" b="1">
                <a:latin typeface="黑体" pitchFamily="49" charset="-122"/>
                <a:ea typeface="黑体" pitchFamily="49" charset="-122"/>
              </a:rPr>
              <a:t>｛高、金色、棕色</a:t>
            </a:r>
            <a:r>
              <a:rPr lang="en-US" altLang="zh-CN" sz="1650" b="1">
                <a:latin typeface="黑体" pitchFamily="49" charset="-122"/>
                <a:ea typeface="黑体" pitchFamily="49" charset="-122"/>
              </a:rPr>
              <a:t>:</a:t>
            </a:r>
            <a:r>
              <a:rPr lang="zh-CN" altLang="en-US" sz="1650" b="1">
                <a:solidFill>
                  <a:srgbClr val="0066FF"/>
                </a:solidFill>
                <a:latin typeface="黑体" pitchFamily="49" charset="-122"/>
                <a:ea typeface="黑体" pitchFamily="49" charset="-122"/>
              </a:rPr>
              <a:t>－</a:t>
            </a:r>
            <a:r>
              <a:rPr lang="zh-CN" altLang="en-US" sz="1650" b="1">
                <a:latin typeface="黑体" pitchFamily="49" charset="-122"/>
                <a:ea typeface="黑体" pitchFamily="49" charset="-122"/>
              </a:rPr>
              <a:t>｝</a:t>
            </a:r>
          </a:p>
          <a:p>
            <a:pPr algn="ctr" eaLnBrk="1" hangingPunct="1">
              <a:spcBef>
                <a:spcPct val="50000"/>
              </a:spcBef>
            </a:pPr>
            <a:r>
              <a:rPr lang="zh-CN" altLang="en-US" sz="1650" b="1">
                <a:latin typeface="黑体" pitchFamily="49" charset="-122"/>
                <a:ea typeface="黑体" pitchFamily="49" charset="-122"/>
              </a:rPr>
              <a:t>｛矮、金色、棕色</a:t>
            </a:r>
            <a:r>
              <a:rPr lang="en-US" altLang="zh-CN" sz="1650" b="1">
                <a:latin typeface="黑体" pitchFamily="49" charset="-122"/>
                <a:ea typeface="黑体" pitchFamily="49" charset="-122"/>
              </a:rPr>
              <a:t>:</a:t>
            </a:r>
            <a:r>
              <a:rPr lang="zh-CN" altLang="en-US" sz="1650" b="1">
                <a:solidFill>
                  <a:srgbClr val="0066FF"/>
                </a:solidFill>
                <a:latin typeface="黑体" pitchFamily="49" charset="-122"/>
                <a:ea typeface="黑体" pitchFamily="49" charset="-122"/>
              </a:rPr>
              <a:t>－</a:t>
            </a:r>
            <a:r>
              <a:rPr lang="zh-CN" altLang="en-US" sz="1650" b="1">
                <a:latin typeface="黑体" pitchFamily="49" charset="-122"/>
                <a:ea typeface="黑体" pitchFamily="49" charset="-122"/>
              </a:rPr>
              <a:t>｝</a:t>
            </a:r>
          </a:p>
        </p:txBody>
      </p:sp>
      <p:sp>
        <p:nvSpPr>
          <p:cNvPr id="19" name="Text Box 17"/>
          <p:cNvSpPr txBox="1">
            <a:spLocks noChangeArrowheads="1"/>
          </p:cNvSpPr>
          <p:nvPr/>
        </p:nvSpPr>
        <p:spPr bwMode="auto">
          <a:xfrm>
            <a:off x="6092149" y="3385548"/>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solidFill>
                  <a:srgbClr val="0066FF"/>
                </a:solidFill>
                <a:ea typeface="黑体" pitchFamily="49" charset="-122"/>
              </a:rPr>
              <a:t>眼睛</a:t>
            </a:r>
          </a:p>
        </p:txBody>
      </p:sp>
      <p:cxnSp>
        <p:nvCxnSpPr>
          <p:cNvPr id="20" name="AutoShape 18"/>
          <p:cNvCxnSpPr>
            <a:cxnSpLocks noChangeShapeType="1"/>
            <a:stCxn id="19" idx="2"/>
            <a:endCxn id="17" idx="0"/>
          </p:cNvCxnSpPr>
          <p:nvPr/>
        </p:nvCxnSpPr>
        <p:spPr bwMode="auto">
          <a:xfrm flipH="1">
            <a:off x="2945327" y="3754880"/>
            <a:ext cx="3713560" cy="159400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1" name="AutoShape 19"/>
          <p:cNvCxnSpPr>
            <a:cxnSpLocks noChangeShapeType="1"/>
            <a:stCxn id="19" idx="2"/>
            <a:endCxn id="18" idx="0"/>
          </p:cNvCxnSpPr>
          <p:nvPr/>
        </p:nvCxnSpPr>
        <p:spPr bwMode="auto">
          <a:xfrm flipH="1">
            <a:off x="6563636" y="3754880"/>
            <a:ext cx="95251" cy="148566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2" name="Text Box 20"/>
          <p:cNvSpPr txBox="1">
            <a:spLocks noChangeArrowheads="1"/>
          </p:cNvSpPr>
          <p:nvPr/>
        </p:nvSpPr>
        <p:spPr bwMode="auto">
          <a:xfrm>
            <a:off x="4201436" y="4808345"/>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蓝色</a:t>
            </a:r>
          </a:p>
        </p:txBody>
      </p:sp>
      <p:sp>
        <p:nvSpPr>
          <p:cNvPr id="23" name="Text Box 21"/>
          <p:cNvSpPr txBox="1">
            <a:spLocks noChangeArrowheads="1"/>
          </p:cNvSpPr>
          <p:nvPr/>
        </p:nvSpPr>
        <p:spPr bwMode="auto">
          <a:xfrm>
            <a:off x="6415999" y="4970270"/>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棕色</a:t>
            </a:r>
          </a:p>
        </p:txBody>
      </p:sp>
      <p:sp>
        <p:nvSpPr>
          <p:cNvPr id="24" name="Rectangle 22"/>
          <p:cNvSpPr>
            <a:spLocks noChangeArrowheads="1"/>
          </p:cNvSpPr>
          <p:nvPr/>
        </p:nvSpPr>
        <p:spPr bwMode="auto">
          <a:xfrm>
            <a:off x="1230827" y="1672109"/>
            <a:ext cx="1727597" cy="378619"/>
          </a:xfrm>
          <a:prstGeom prst="rect">
            <a:avLst/>
          </a:prstGeom>
          <a:solidFill>
            <a:srgbClr val="FFFFCC"/>
          </a:solidFill>
          <a:ln w="19050">
            <a:solidFill>
              <a:srgbClr val="000000"/>
            </a:solidFill>
            <a:miter lim="800000"/>
            <a:headEnd/>
            <a:tailEnd/>
          </a:ln>
        </p:spPr>
        <p:txBody>
          <a:bodyPr wrap="none" anchor="ctr"/>
          <a:lstStyle/>
          <a:p>
            <a:pPr algn="ctr" defTabSz="685800" fontAlgn="auto">
              <a:spcBef>
                <a:spcPts val="0"/>
              </a:spcBef>
              <a:spcAft>
                <a:spcPts val="0"/>
              </a:spcAft>
              <a:defRPr/>
            </a:pPr>
            <a:r>
              <a:rPr lang="zh-CN" altLang="en-US" sz="2100" b="1" kern="0" dirty="0">
                <a:solidFill>
                  <a:srgbClr val="FF0000"/>
                </a:solidFill>
                <a:ea typeface="黑体" pitchFamily="49" charset="-122"/>
              </a:rPr>
              <a:t>二级决策树</a:t>
            </a:r>
            <a:r>
              <a:rPr lang="zh-CN" altLang="en-US" kern="0" dirty="0">
                <a:solidFill>
                  <a:sysClr val="windowText" lastClr="000000"/>
                </a:solidFill>
              </a:rPr>
              <a:t> </a:t>
            </a:r>
          </a:p>
        </p:txBody>
      </p:sp>
      <p:sp>
        <p:nvSpPr>
          <p:cNvPr id="25" name="AutoShape 23"/>
          <p:cNvSpPr>
            <a:spLocks noChangeArrowheads="1"/>
          </p:cNvSpPr>
          <p:nvPr/>
        </p:nvSpPr>
        <p:spPr bwMode="auto">
          <a:xfrm>
            <a:off x="4255014" y="1892505"/>
            <a:ext cx="3537347" cy="431006"/>
          </a:xfrm>
          <a:prstGeom prst="wedgeRectCallout">
            <a:avLst>
              <a:gd name="adj1" fmla="val -42458"/>
              <a:gd name="adj2" fmla="val 87569"/>
            </a:avLst>
          </a:prstGeom>
          <a:solidFill>
            <a:srgbClr val="FFFFCC"/>
          </a:solidFill>
          <a:ln w="9525">
            <a:solidFill>
              <a:srgbClr val="000000"/>
            </a:solidFill>
            <a:miter lim="800000"/>
            <a:headEnd/>
            <a:tailEnd/>
          </a:ln>
        </p:spPr>
        <p:txBody>
          <a:bodyPr/>
          <a:lstStyle/>
          <a:p>
            <a:pPr algn="ctr" defTabSz="685800" fontAlgn="auto">
              <a:spcBef>
                <a:spcPts val="0"/>
              </a:spcBef>
              <a:spcAft>
                <a:spcPts val="0"/>
              </a:spcAft>
              <a:defRPr/>
            </a:pPr>
            <a:r>
              <a:rPr lang="zh-CN" altLang="en-US" b="1" kern="0">
                <a:solidFill>
                  <a:srgbClr val="FF0000"/>
                </a:solidFill>
                <a:ea typeface="黑体" pitchFamily="49" charset="-122"/>
              </a:rPr>
              <a:t>非叶节点对应一个需测试的属性</a:t>
            </a:r>
            <a:r>
              <a:rPr lang="zh-CN" altLang="en-US" sz="1350" kern="0">
                <a:solidFill>
                  <a:sysClr val="windowText" lastClr="000000"/>
                </a:solidFill>
              </a:rPr>
              <a:t> </a:t>
            </a:r>
          </a:p>
        </p:txBody>
      </p:sp>
      <p:sp>
        <p:nvSpPr>
          <p:cNvPr id="26" name="AutoShape 24"/>
          <p:cNvSpPr>
            <a:spLocks noChangeArrowheads="1"/>
          </p:cNvSpPr>
          <p:nvPr/>
        </p:nvSpPr>
        <p:spPr bwMode="auto">
          <a:xfrm>
            <a:off x="4255014" y="3945142"/>
            <a:ext cx="3537347" cy="431006"/>
          </a:xfrm>
          <a:prstGeom prst="wedgeRectCallout">
            <a:avLst>
              <a:gd name="adj1" fmla="val -7083"/>
              <a:gd name="adj2" fmla="val -304694"/>
            </a:avLst>
          </a:prstGeom>
          <a:solidFill>
            <a:srgbClr val="FFFFCC"/>
          </a:solidFill>
          <a:ln w="9525">
            <a:solidFill>
              <a:srgbClr val="000000"/>
            </a:solidFill>
            <a:miter lim="800000"/>
            <a:headEnd/>
            <a:tailEnd/>
          </a:ln>
        </p:spPr>
        <p:txBody>
          <a:bodyPr/>
          <a:lstStyle/>
          <a:p>
            <a:pPr algn="ctr" defTabSz="685800" fontAlgn="auto">
              <a:spcBef>
                <a:spcPts val="0"/>
              </a:spcBef>
              <a:spcAft>
                <a:spcPts val="0"/>
              </a:spcAft>
              <a:defRPr/>
            </a:pPr>
            <a:r>
              <a:rPr lang="zh-CN" altLang="en-US" b="1" kern="0">
                <a:solidFill>
                  <a:srgbClr val="FF0000"/>
                </a:solidFill>
                <a:ea typeface="黑体" pitchFamily="49" charset="-122"/>
              </a:rPr>
              <a:t>每个分叉就是该属性可能的取值</a:t>
            </a:r>
            <a:r>
              <a:rPr lang="zh-CN" altLang="en-US" sz="1350" kern="0">
                <a:solidFill>
                  <a:sysClr val="windowText" lastClr="000000"/>
                </a:solidFill>
              </a:rPr>
              <a:t> </a:t>
            </a:r>
          </a:p>
        </p:txBody>
      </p:sp>
      <p:sp>
        <p:nvSpPr>
          <p:cNvPr id="27" name="AutoShape 25"/>
          <p:cNvSpPr>
            <a:spLocks noChangeArrowheads="1"/>
          </p:cNvSpPr>
          <p:nvPr/>
        </p:nvSpPr>
        <p:spPr bwMode="auto">
          <a:xfrm>
            <a:off x="1122480" y="4592842"/>
            <a:ext cx="3781425" cy="431006"/>
          </a:xfrm>
          <a:prstGeom prst="wedgeRectCallout">
            <a:avLst>
              <a:gd name="adj1" fmla="val -14579"/>
              <a:gd name="adj2" fmla="val -138398"/>
            </a:avLst>
          </a:prstGeom>
          <a:solidFill>
            <a:srgbClr val="FFFFCC"/>
          </a:solidFill>
          <a:ln w="9525">
            <a:solidFill>
              <a:srgbClr val="000000"/>
            </a:solidFill>
            <a:miter lim="800000"/>
            <a:headEnd/>
            <a:tailEnd/>
          </a:ln>
        </p:spPr>
        <p:txBody>
          <a:bodyPr/>
          <a:lstStyle/>
          <a:p>
            <a:pPr algn="ctr" defTabSz="685800" fontAlgn="auto">
              <a:spcBef>
                <a:spcPts val="0"/>
              </a:spcBef>
              <a:spcAft>
                <a:spcPts val="0"/>
              </a:spcAft>
              <a:defRPr/>
            </a:pPr>
            <a:r>
              <a:rPr lang="zh-CN" altLang="en-US" b="1" kern="0">
                <a:solidFill>
                  <a:srgbClr val="FF0000"/>
                </a:solidFill>
                <a:ea typeface="黑体" pitchFamily="49" charset="-122"/>
              </a:rPr>
              <a:t>叶节点指示同类例子的集合</a:t>
            </a:r>
            <a:r>
              <a:rPr lang="zh-CN" altLang="en-US" sz="1350" kern="0">
                <a:solidFill>
                  <a:sysClr val="windowText" lastClr="000000"/>
                </a:solidFill>
              </a:rPr>
              <a:t> </a:t>
            </a:r>
          </a:p>
        </p:txBody>
      </p:sp>
    </p:spTree>
    <p:extLst>
      <p:ext uri="{BB962C8B-B14F-4D97-AF65-F5344CB8AC3E}">
        <p14:creationId xmlns:p14="http://schemas.microsoft.com/office/powerpoint/2010/main" val="21854410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trips(downLef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strips(upRigh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strips(upRight)">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txBox="1">
            <a:spLocks/>
          </p:cNvSpPr>
          <p:nvPr/>
        </p:nvSpPr>
        <p:spPr>
          <a:xfrm>
            <a:off x="1161454" y="5984003"/>
            <a:ext cx="1428750" cy="189309"/>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defRPr/>
            </a:pPr>
            <a:endParaRPr lang="en-US" altLang="zh-CN" dirty="0"/>
          </a:p>
        </p:txBody>
      </p:sp>
      <p:sp>
        <p:nvSpPr>
          <p:cNvPr id="10" name="Text Box 4"/>
          <p:cNvSpPr txBox="1">
            <a:spLocks noChangeArrowheads="1"/>
          </p:cNvSpPr>
          <p:nvPr/>
        </p:nvSpPr>
        <p:spPr bwMode="auto">
          <a:xfrm>
            <a:off x="3887986" y="2304972"/>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solidFill>
                  <a:srgbClr val="0066FF"/>
                </a:solidFill>
                <a:ea typeface="黑体" pitchFamily="49" charset="-122"/>
              </a:rPr>
              <a:t>发色</a:t>
            </a:r>
          </a:p>
        </p:txBody>
      </p:sp>
      <p:sp>
        <p:nvSpPr>
          <p:cNvPr id="11" name="Text Box 5"/>
          <p:cNvSpPr txBox="1">
            <a:spLocks noChangeArrowheads="1"/>
          </p:cNvSpPr>
          <p:nvPr/>
        </p:nvSpPr>
        <p:spPr bwMode="auto">
          <a:xfrm>
            <a:off x="2322314" y="2683591"/>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黑色</a:t>
            </a:r>
          </a:p>
        </p:txBody>
      </p:sp>
      <p:sp>
        <p:nvSpPr>
          <p:cNvPr id="12" name="Text Box 6"/>
          <p:cNvSpPr txBox="1">
            <a:spLocks noChangeArrowheads="1"/>
          </p:cNvSpPr>
          <p:nvPr/>
        </p:nvSpPr>
        <p:spPr bwMode="auto">
          <a:xfrm>
            <a:off x="3618904" y="2953862"/>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红色</a:t>
            </a:r>
          </a:p>
        </p:txBody>
      </p:sp>
      <p:sp>
        <p:nvSpPr>
          <p:cNvPr id="13" name="Text Box 7"/>
          <p:cNvSpPr txBox="1">
            <a:spLocks noChangeArrowheads="1"/>
          </p:cNvSpPr>
          <p:nvPr/>
        </p:nvSpPr>
        <p:spPr bwMode="auto">
          <a:xfrm>
            <a:off x="5238154" y="2575243"/>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金色</a:t>
            </a:r>
          </a:p>
        </p:txBody>
      </p:sp>
      <p:sp>
        <p:nvSpPr>
          <p:cNvPr id="14" name="Text Box 8"/>
          <p:cNvSpPr txBox="1">
            <a:spLocks noChangeArrowheads="1"/>
          </p:cNvSpPr>
          <p:nvPr/>
        </p:nvSpPr>
        <p:spPr bwMode="auto">
          <a:xfrm>
            <a:off x="1025723" y="3222943"/>
            <a:ext cx="245745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650" b="1">
                <a:latin typeface="黑体" pitchFamily="49" charset="-122"/>
                <a:ea typeface="黑体" pitchFamily="49" charset="-122"/>
              </a:rPr>
              <a:t>｛矮、黑色、蓝色</a:t>
            </a:r>
            <a:r>
              <a:rPr lang="en-US" altLang="zh-CN" sz="1650" b="1">
                <a:latin typeface="黑体" pitchFamily="49" charset="-122"/>
                <a:ea typeface="黑体" pitchFamily="49" charset="-122"/>
              </a:rPr>
              <a:t>:</a:t>
            </a:r>
            <a:r>
              <a:rPr lang="zh-CN" altLang="en-US" sz="1650" b="1">
                <a:solidFill>
                  <a:srgbClr val="0066FF"/>
                </a:solidFill>
                <a:latin typeface="黑体" pitchFamily="49" charset="-122"/>
                <a:ea typeface="黑体" pitchFamily="49" charset="-122"/>
              </a:rPr>
              <a:t>－</a:t>
            </a:r>
            <a:r>
              <a:rPr lang="zh-CN" altLang="en-US" sz="1650" b="1">
                <a:latin typeface="黑体" pitchFamily="49" charset="-122"/>
                <a:ea typeface="黑体" pitchFamily="49" charset="-122"/>
              </a:rPr>
              <a:t>｝</a:t>
            </a:r>
          </a:p>
          <a:p>
            <a:pPr algn="ctr" eaLnBrk="1" hangingPunct="1">
              <a:spcBef>
                <a:spcPct val="50000"/>
              </a:spcBef>
            </a:pPr>
            <a:r>
              <a:rPr lang="zh-CN" altLang="en-US" sz="1650" b="1">
                <a:latin typeface="黑体" pitchFamily="49" charset="-122"/>
                <a:ea typeface="黑体" pitchFamily="49" charset="-122"/>
              </a:rPr>
              <a:t>｛高、黑色、蓝色</a:t>
            </a:r>
            <a:r>
              <a:rPr lang="en-US" altLang="zh-CN" sz="1650" b="1">
                <a:latin typeface="黑体" pitchFamily="49" charset="-122"/>
                <a:ea typeface="黑体" pitchFamily="49" charset="-122"/>
              </a:rPr>
              <a:t>:</a:t>
            </a:r>
            <a:r>
              <a:rPr lang="zh-CN" altLang="en-US" sz="1650" b="1">
                <a:solidFill>
                  <a:srgbClr val="0066FF"/>
                </a:solidFill>
                <a:latin typeface="黑体" pitchFamily="49" charset="-122"/>
                <a:ea typeface="黑体" pitchFamily="49" charset="-122"/>
              </a:rPr>
              <a:t>－</a:t>
            </a:r>
            <a:r>
              <a:rPr lang="zh-CN" altLang="en-US" sz="1650" b="1">
                <a:latin typeface="黑体" pitchFamily="49" charset="-122"/>
                <a:ea typeface="黑体" pitchFamily="49" charset="-122"/>
              </a:rPr>
              <a:t>｝</a:t>
            </a:r>
          </a:p>
          <a:p>
            <a:pPr algn="ctr" eaLnBrk="1" hangingPunct="1">
              <a:spcBef>
                <a:spcPct val="50000"/>
              </a:spcBef>
            </a:pPr>
            <a:r>
              <a:rPr lang="zh-CN" altLang="en-US" sz="1650" b="1">
                <a:latin typeface="黑体" pitchFamily="49" charset="-122"/>
                <a:ea typeface="黑体" pitchFamily="49" charset="-122"/>
              </a:rPr>
              <a:t>｛高、黑色、棕色</a:t>
            </a:r>
            <a:r>
              <a:rPr lang="en-US" altLang="zh-CN" sz="1650" b="1">
                <a:latin typeface="黑体" pitchFamily="49" charset="-122"/>
                <a:ea typeface="黑体" pitchFamily="49" charset="-122"/>
              </a:rPr>
              <a:t>:</a:t>
            </a:r>
            <a:r>
              <a:rPr lang="zh-CN" altLang="en-US" sz="1650" b="1">
                <a:solidFill>
                  <a:srgbClr val="0066FF"/>
                </a:solidFill>
                <a:latin typeface="黑体" pitchFamily="49" charset="-122"/>
                <a:ea typeface="黑体" pitchFamily="49" charset="-122"/>
              </a:rPr>
              <a:t>－</a:t>
            </a:r>
            <a:r>
              <a:rPr lang="zh-CN" altLang="en-US" sz="1650" b="1">
                <a:latin typeface="黑体" pitchFamily="49" charset="-122"/>
                <a:ea typeface="黑体" pitchFamily="49" charset="-122"/>
              </a:rPr>
              <a:t>｝</a:t>
            </a:r>
          </a:p>
        </p:txBody>
      </p:sp>
      <p:cxnSp>
        <p:nvCxnSpPr>
          <p:cNvPr id="15" name="AutoShape 9"/>
          <p:cNvCxnSpPr>
            <a:cxnSpLocks noChangeShapeType="1"/>
            <a:stCxn id="10" idx="2"/>
          </p:cNvCxnSpPr>
          <p:nvPr/>
        </p:nvCxnSpPr>
        <p:spPr bwMode="auto">
          <a:xfrm flipH="1">
            <a:off x="2254449" y="2674304"/>
            <a:ext cx="2200275" cy="54864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6" name="Text Box 10"/>
          <p:cNvSpPr txBox="1">
            <a:spLocks noChangeArrowheads="1"/>
          </p:cNvSpPr>
          <p:nvPr/>
        </p:nvSpPr>
        <p:spPr bwMode="auto">
          <a:xfrm>
            <a:off x="3240286" y="3439637"/>
            <a:ext cx="245745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650" b="1">
                <a:latin typeface="黑体" pitchFamily="49" charset="-122"/>
                <a:ea typeface="黑体" pitchFamily="49" charset="-122"/>
              </a:rPr>
              <a:t>｛高、红色、蓝色</a:t>
            </a:r>
            <a:r>
              <a:rPr lang="en-US" altLang="zh-CN" sz="1650" b="1">
                <a:latin typeface="黑体" pitchFamily="49" charset="-122"/>
                <a:ea typeface="黑体" pitchFamily="49" charset="-122"/>
              </a:rPr>
              <a:t>:</a:t>
            </a:r>
            <a:r>
              <a:rPr lang="zh-CN" altLang="en-US" sz="1650" b="1">
                <a:solidFill>
                  <a:srgbClr val="0066FF"/>
                </a:solidFill>
              </a:rPr>
              <a:t>＋</a:t>
            </a:r>
            <a:r>
              <a:rPr lang="zh-CN" altLang="en-US" sz="1650" b="1">
                <a:latin typeface="黑体" pitchFamily="49" charset="-122"/>
                <a:ea typeface="黑体" pitchFamily="49" charset="-122"/>
              </a:rPr>
              <a:t>｝</a:t>
            </a:r>
          </a:p>
        </p:txBody>
      </p:sp>
      <p:cxnSp>
        <p:nvCxnSpPr>
          <p:cNvPr id="17" name="AutoShape 12"/>
          <p:cNvCxnSpPr>
            <a:cxnSpLocks noChangeShapeType="1"/>
            <a:stCxn id="10" idx="2"/>
            <a:endCxn id="16" idx="0"/>
          </p:cNvCxnSpPr>
          <p:nvPr/>
        </p:nvCxnSpPr>
        <p:spPr bwMode="auto">
          <a:xfrm>
            <a:off x="4454724" y="2674304"/>
            <a:ext cx="14287" cy="765333"/>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8" name="AutoShape 13"/>
          <p:cNvCxnSpPr>
            <a:cxnSpLocks noChangeShapeType="1"/>
            <a:stCxn id="10" idx="2"/>
          </p:cNvCxnSpPr>
          <p:nvPr/>
        </p:nvCxnSpPr>
        <p:spPr bwMode="auto">
          <a:xfrm>
            <a:off x="4454724" y="2674304"/>
            <a:ext cx="2336006" cy="60340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9" name="Text Box 14"/>
          <p:cNvSpPr txBox="1">
            <a:spLocks noChangeArrowheads="1"/>
          </p:cNvSpPr>
          <p:nvPr/>
        </p:nvSpPr>
        <p:spPr bwMode="auto">
          <a:xfrm>
            <a:off x="1943695" y="5383928"/>
            <a:ext cx="2457450" cy="72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650" b="1">
                <a:latin typeface="黑体" pitchFamily="49" charset="-122"/>
                <a:ea typeface="黑体" pitchFamily="49" charset="-122"/>
              </a:rPr>
              <a:t>｛矮、金色、蓝色</a:t>
            </a:r>
            <a:r>
              <a:rPr lang="en-US" altLang="zh-CN" sz="1650" b="1">
                <a:latin typeface="黑体" pitchFamily="49" charset="-122"/>
                <a:ea typeface="黑体" pitchFamily="49" charset="-122"/>
              </a:rPr>
              <a:t>:</a:t>
            </a:r>
            <a:r>
              <a:rPr lang="zh-CN" altLang="en-US" sz="1650" b="1">
                <a:solidFill>
                  <a:srgbClr val="0066FF"/>
                </a:solidFill>
                <a:latin typeface="黑体" pitchFamily="49" charset="-122"/>
                <a:ea typeface="黑体" pitchFamily="49" charset="-122"/>
              </a:rPr>
              <a:t>＋</a:t>
            </a:r>
            <a:r>
              <a:rPr lang="zh-CN" altLang="en-US" sz="1650" b="1">
                <a:latin typeface="黑体" pitchFamily="49" charset="-122"/>
                <a:ea typeface="黑体" pitchFamily="49" charset="-122"/>
              </a:rPr>
              <a:t>｝</a:t>
            </a:r>
          </a:p>
          <a:p>
            <a:pPr algn="ctr" eaLnBrk="1" hangingPunct="1">
              <a:spcBef>
                <a:spcPct val="50000"/>
              </a:spcBef>
            </a:pPr>
            <a:r>
              <a:rPr lang="zh-CN" altLang="en-US" sz="1650" b="1">
                <a:latin typeface="黑体" pitchFamily="49" charset="-122"/>
                <a:ea typeface="黑体" pitchFamily="49" charset="-122"/>
              </a:rPr>
              <a:t>｛高、金色、蓝色</a:t>
            </a:r>
            <a:r>
              <a:rPr lang="en-US" altLang="zh-CN" sz="1650" b="1">
                <a:latin typeface="黑体" pitchFamily="49" charset="-122"/>
                <a:ea typeface="黑体" pitchFamily="49" charset="-122"/>
              </a:rPr>
              <a:t>:</a:t>
            </a:r>
            <a:r>
              <a:rPr lang="zh-CN" altLang="en-US" sz="1650" b="1">
                <a:solidFill>
                  <a:srgbClr val="0066FF"/>
                </a:solidFill>
                <a:latin typeface="黑体" pitchFamily="49" charset="-122"/>
                <a:ea typeface="黑体" pitchFamily="49" charset="-122"/>
              </a:rPr>
              <a:t>＋</a:t>
            </a:r>
            <a:r>
              <a:rPr lang="zh-CN" altLang="en-US" sz="1650" b="1">
                <a:latin typeface="黑体" pitchFamily="49" charset="-122"/>
                <a:ea typeface="黑体" pitchFamily="49" charset="-122"/>
              </a:rPr>
              <a:t>｝</a:t>
            </a:r>
          </a:p>
        </p:txBody>
      </p:sp>
      <p:sp>
        <p:nvSpPr>
          <p:cNvPr id="20" name="Text Box 15"/>
          <p:cNvSpPr txBox="1">
            <a:spLocks noChangeArrowheads="1"/>
          </p:cNvSpPr>
          <p:nvPr/>
        </p:nvSpPr>
        <p:spPr bwMode="auto">
          <a:xfrm>
            <a:off x="5562004" y="5275581"/>
            <a:ext cx="2457450" cy="72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650" b="1">
                <a:latin typeface="黑体" pitchFamily="49" charset="-122"/>
                <a:ea typeface="黑体" pitchFamily="49" charset="-122"/>
              </a:rPr>
              <a:t>｛高、金色、棕色</a:t>
            </a:r>
            <a:r>
              <a:rPr lang="en-US" altLang="zh-CN" sz="1650" b="1">
                <a:latin typeface="黑体" pitchFamily="49" charset="-122"/>
                <a:ea typeface="黑体" pitchFamily="49" charset="-122"/>
              </a:rPr>
              <a:t>:</a:t>
            </a:r>
            <a:r>
              <a:rPr lang="zh-CN" altLang="en-US" sz="1650" b="1">
                <a:solidFill>
                  <a:srgbClr val="0066FF"/>
                </a:solidFill>
                <a:latin typeface="黑体" pitchFamily="49" charset="-122"/>
                <a:ea typeface="黑体" pitchFamily="49" charset="-122"/>
              </a:rPr>
              <a:t>－</a:t>
            </a:r>
            <a:r>
              <a:rPr lang="zh-CN" altLang="en-US" sz="1650" b="1">
                <a:latin typeface="黑体" pitchFamily="49" charset="-122"/>
                <a:ea typeface="黑体" pitchFamily="49" charset="-122"/>
              </a:rPr>
              <a:t>｝</a:t>
            </a:r>
          </a:p>
          <a:p>
            <a:pPr algn="ctr" eaLnBrk="1" hangingPunct="1">
              <a:spcBef>
                <a:spcPct val="50000"/>
              </a:spcBef>
            </a:pPr>
            <a:r>
              <a:rPr lang="zh-CN" altLang="en-US" sz="1650" b="1">
                <a:latin typeface="黑体" pitchFamily="49" charset="-122"/>
                <a:ea typeface="黑体" pitchFamily="49" charset="-122"/>
              </a:rPr>
              <a:t>｛矮、金色、棕色</a:t>
            </a:r>
            <a:r>
              <a:rPr lang="en-US" altLang="zh-CN" sz="1650" b="1">
                <a:latin typeface="黑体" pitchFamily="49" charset="-122"/>
                <a:ea typeface="黑体" pitchFamily="49" charset="-122"/>
              </a:rPr>
              <a:t>:</a:t>
            </a:r>
            <a:r>
              <a:rPr lang="zh-CN" altLang="en-US" sz="1650" b="1">
                <a:solidFill>
                  <a:srgbClr val="0066FF"/>
                </a:solidFill>
                <a:latin typeface="黑体" pitchFamily="49" charset="-122"/>
                <a:ea typeface="黑体" pitchFamily="49" charset="-122"/>
              </a:rPr>
              <a:t>－</a:t>
            </a:r>
            <a:r>
              <a:rPr lang="zh-CN" altLang="en-US" sz="1650" b="1">
                <a:latin typeface="黑体" pitchFamily="49" charset="-122"/>
                <a:ea typeface="黑体" pitchFamily="49" charset="-122"/>
              </a:rPr>
              <a:t>｝</a:t>
            </a:r>
          </a:p>
        </p:txBody>
      </p:sp>
      <p:sp>
        <p:nvSpPr>
          <p:cNvPr id="21" name="Rectangle 21"/>
          <p:cNvSpPr>
            <a:spLocks noChangeArrowheads="1"/>
          </p:cNvSpPr>
          <p:nvPr/>
        </p:nvSpPr>
        <p:spPr bwMode="auto">
          <a:xfrm>
            <a:off x="1257635" y="1671533"/>
            <a:ext cx="1727597" cy="378619"/>
          </a:xfrm>
          <a:prstGeom prst="rect">
            <a:avLst/>
          </a:prstGeom>
          <a:solidFill>
            <a:srgbClr val="FFFFCC"/>
          </a:solidFill>
          <a:ln w="19050">
            <a:solidFill>
              <a:schemeClr val="tx1"/>
            </a:solidFill>
            <a:miter lim="800000"/>
            <a:headEnd/>
            <a:tailEnd/>
          </a:ln>
        </p:spPr>
        <p:txBody>
          <a:bodyPr wrap="none" anchor="ctr"/>
          <a:lstStyle/>
          <a:p>
            <a:pPr algn="ctr"/>
            <a:r>
              <a:rPr lang="zh-CN" altLang="en-US" b="1" dirty="0">
                <a:solidFill>
                  <a:srgbClr val="FF0000"/>
                </a:solidFill>
                <a:ea typeface="黑体" pitchFamily="49" charset="-122"/>
              </a:rPr>
              <a:t>二级决策树生成</a:t>
            </a:r>
            <a:r>
              <a:rPr lang="zh-CN" altLang="en-US" sz="1500" dirty="0"/>
              <a:t> </a:t>
            </a:r>
          </a:p>
        </p:txBody>
      </p:sp>
      <p:sp>
        <p:nvSpPr>
          <p:cNvPr id="22" name="Oval 26"/>
          <p:cNvSpPr>
            <a:spLocks noChangeArrowheads="1"/>
          </p:cNvSpPr>
          <p:nvPr/>
        </p:nvSpPr>
        <p:spPr bwMode="auto">
          <a:xfrm>
            <a:off x="2754511" y="5383928"/>
            <a:ext cx="540544" cy="48577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a:solidFill>
                  <a:srgbClr val="FF0000"/>
                </a:solidFill>
                <a:ea typeface="黑体" pitchFamily="49" charset="-122"/>
              </a:rPr>
              <a:t>＋</a:t>
            </a:r>
          </a:p>
        </p:txBody>
      </p:sp>
      <p:sp>
        <p:nvSpPr>
          <p:cNvPr id="23" name="Oval 27"/>
          <p:cNvSpPr>
            <a:spLocks noChangeArrowheads="1"/>
          </p:cNvSpPr>
          <p:nvPr/>
        </p:nvSpPr>
        <p:spPr bwMode="auto">
          <a:xfrm>
            <a:off x="4211836" y="3439637"/>
            <a:ext cx="540544" cy="48577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a:solidFill>
                  <a:srgbClr val="FF0000"/>
                </a:solidFill>
                <a:ea typeface="黑体" pitchFamily="49" charset="-122"/>
              </a:rPr>
              <a:t>＋</a:t>
            </a:r>
          </a:p>
        </p:txBody>
      </p:sp>
      <p:sp>
        <p:nvSpPr>
          <p:cNvPr id="24" name="Oval 28"/>
          <p:cNvSpPr>
            <a:spLocks noChangeArrowheads="1"/>
          </p:cNvSpPr>
          <p:nvPr/>
        </p:nvSpPr>
        <p:spPr bwMode="auto">
          <a:xfrm>
            <a:off x="1943696" y="3222943"/>
            <a:ext cx="540544" cy="485775"/>
          </a:xfrm>
          <a:prstGeom prst="ellipse">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a:solidFill>
                  <a:srgbClr val="0066FF"/>
                </a:solidFill>
                <a:ea typeface="黑体" pitchFamily="49" charset="-122"/>
              </a:rPr>
              <a:t>－</a:t>
            </a:r>
          </a:p>
        </p:txBody>
      </p:sp>
      <p:sp>
        <p:nvSpPr>
          <p:cNvPr id="25" name="Oval 29"/>
          <p:cNvSpPr>
            <a:spLocks noChangeArrowheads="1"/>
          </p:cNvSpPr>
          <p:nvPr/>
        </p:nvSpPr>
        <p:spPr bwMode="auto">
          <a:xfrm>
            <a:off x="6426398" y="5275581"/>
            <a:ext cx="540544" cy="485775"/>
          </a:xfrm>
          <a:prstGeom prst="ellipse">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a:solidFill>
                  <a:srgbClr val="0066FF"/>
                </a:solidFill>
              </a:rPr>
              <a:t>－</a:t>
            </a:r>
          </a:p>
        </p:txBody>
      </p:sp>
      <p:sp>
        <p:nvSpPr>
          <p:cNvPr id="26" name="Text Box 30"/>
          <p:cNvSpPr txBox="1">
            <a:spLocks noChangeArrowheads="1"/>
          </p:cNvSpPr>
          <p:nvPr/>
        </p:nvSpPr>
        <p:spPr bwMode="auto">
          <a:xfrm>
            <a:off x="6048970" y="3331291"/>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solidFill>
                  <a:srgbClr val="0066FF"/>
                </a:solidFill>
                <a:ea typeface="黑体" pitchFamily="49" charset="-122"/>
              </a:rPr>
              <a:t>眼睛</a:t>
            </a:r>
          </a:p>
        </p:txBody>
      </p:sp>
      <p:cxnSp>
        <p:nvCxnSpPr>
          <p:cNvPr id="27" name="AutoShape 31"/>
          <p:cNvCxnSpPr>
            <a:cxnSpLocks noChangeShapeType="1"/>
            <a:stCxn id="26" idx="2"/>
            <a:endCxn id="22" idx="0"/>
          </p:cNvCxnSpPr>
          <p:nvPr/>
        </p:nvCxnSpPr>
        <p:spPr bwMode="auto">
          <a:xfrm flipH="1">
            <a:off x="3024783" y="3700623"/>
            <a:ext cx="3590925" cy="168330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 name="AutoShape 32"/>
          <p:cNvCxnSpPr>
            <a:cxnSpLocks noChangeShapeType="1"/>
            <a:stCxn id="26" idx="2"/>
            <a:endCxn id="25" idx="0"/>
          </p:cNvCxnSpPr>
          <p:nvPr/>
        </p:nvCxnSpPr>
        <p:spPr bwMode="auto">
          <a:xfrm>
            <a:off x="6615708" y="3700623"/>
            <a:ext cx="80962" cy="157495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9" name="Text Box 34"/>
          <p:cNvSpPr txBox="1">
            <a:spLocks noChangeArrowheads="1"/>
          </p:cNvSpPr>
          <p:nvPr/>
        </p:nvSpPr>
        <p:spPr bwMode="auto">
          <a:xfrm>
            <a:off x="6534745" y="4357609"/>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棕色</a:t>
            </a:r>
          </a:p>
        </p:txBody>
      </p:sp>
      <p:sp>
        <p:nvSpPr>
          <p:cNvPr id="30" name="Text Box 35"/>
          <p:cNvSpPr txBox="1">
            <a:spLocks noChangeArrowheads="1"/>
          </p:cNvSpPr>
          <p:nvPr/>
        </p:nvSpPr>
        <p:spPr bwMode="auto">
          <a:xfrm>
            <a:off x="4644033" y="4357609"/>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蓝色</a:t>
            </a:r>
          </a:p>
        </p:txBody>
      </p:sp>
      <p:sp>
        <p:nvSpPr>
          <p:cNvPr id="31" name="AutoShape 24"/>
          <p:cNvSpPr>
            <a:spLocks noChangeArrowheads="1"/>
          </p:cNvSpPr>
          <p:nvPr/>
        </p:nvSpPr>
        <p:spPr bwMode="auto">
          <a:xfrm>
            <a:off x="1349573" y="4627881"/>
            <a:ext cx="3781425" cy="431006"/>
          </a:xfrm>
          <a:prstGeom prst="wedgeRectCallout">
            <a:avLst>
              <a:gd name="adj1" fmla="val -14579"/>
              <a:gd name="adj2" fmla="val -138398"/>
            </a:avLst>
          </a:prstGeom>
          <a:solidFill>
            <a:srgbClr val="FFFFCC"/>
          </a:solidFill>
          <a:ln w="9525">
            <a:solidFill>
              <a:schemeClr val="tx1"/>
            </a:solidFill>
            <a:miter lim="800000"/>
            <a:headEnd/>
            <a:tailEnd/>
          </a:ln>
        </p:spPr>
        <p:txBody>
          <a:bodyPr/>
          <a:lstStyle/>
          <a:p>
            <a:pPr algn="ctr"/>
            <a:r>
              <a:rPr lang="zh-CN" altLang="en-US" b="1">
                <a:solidFill>
                  <a:srgbClr val="FF0000"/>
                </a:solidFill>
                <a:ea typeface="黑体" pitchFamily="49" charset="-122"/>
              </a:rPr>
              <a:t>叶节点指示同类例子的集合</a:t>
            </a:r>
            <a:r>
              <a:rPr lang="zh-CN" altLang="en-US" sz="1350"/>
              <a:t> </a:t>
            </a:r>
          </a:p>
        </p:txBody>
      </p:sp>
      <p:sp>
        <p:nvSpPr>
          <p:cNvPr id="32" name="Rectangle 25"/>
          <p:cNvSpPr>
            <a:spLocks noChangeArrowheads="1"/>
          </p:cNvSpPr>
          <p:nvPr/>
        </p:nvSpPr>
        <p:spPr bwMode="auto">
          <a:xfrm>
            <a:off x="1349573" y="3817066"/>
            <a:ext cx="6210300" cy="378619"/>
          </a:xfrm>
          <a:prstGeom prst="rect">
            <a:avLst/>
          </a:prstGeom>
          <a:solidFill>
            <a:srgbClr val="FFFFCC"/>
          </a:solidFill>
          <a:ln w="19050">
            <a:solidFill>
              <a:schemeClr val="tx1"/>
            </a:solidFill>
            <a:miter lim="800000"/>
            <a:headEnd/>
            <a:tailEnd/>
          </a:ln>
        </p:spPr>
        <p:txBody>
          <a:bodyPr wrap="none" anchor="ctr"/>
          <a:lstStyle/>
          <a:p>
            <a:pPr algn="ctr"/>
            <a:r>
              <a:rPr lang="zh-CN" altLang="en-US" b="1">
                <a:latin typeface="黑体" pitchFamily="49" charset="-122"/>
                <a:ea typeface="黑体" pitchFamily="49" charset="-122"/>
              </a:rPr>
              <a:t>可以用</a:t>
            </a:r>
            <a:r>
              <a:rPr lang="zh-CN" altLang="en-US" b="1">
                <a:solidFill>
                  <a:srgbClr val="FF0000"/>
                </a:solidFill>
                <a:latin typeface="黑体" pitchFamily="49" charset="-122"/>
                <a:ea typeface="黑体" pitchFamily="49" charset="-122"/>
              </a:rPr>
              <a:t>相应的类别名</a:t>
            </a:r>
            <a:r>
              <a:rPr lang="zh-CN" altLang="en-US" b="1">
                <a:latin typeface="黑体" pitchFamily="49" charset="-122"/>
                <a:ea typeface="黑体" pitchFamily="49" charset="-122"/>
              </a:rPr>
              <a:t>（本例中的</a:t>
            </a:r>
            <a:r>
              <a:rPr lang="zh-CN" altLang="en-US" b="1">
                <a:ea typeface="黑体" pitchFamily="49" charset="-122"/>
              </a:rPr>
              <a:t>“</a:t>
            </a:r>
            <a:r>
              <a:rPr lang="en-US" altLang="zh-CN" b="1">
                <a:solidFill>
                  <a:srgbClr val="FF0000"/>
                </a:solidFill>
                <a:latin typeface="黑体" pitchFamily="49" charset="-122"/>
                <a:ea typeface="黑体" pitchFamily="49" charset="-122"/>
              </a:rPr>
              <a:t>+</a:t>
            </a:r>
            <a:r>
              <a:rPr lang="en-US" altLang="zh-CN" b="1"/>
              <a:t>”</a:t>
            </a:r>
            <a:r>
              <a:rPr lang="zh-CN" altLang="en-US" b="1">
                <a:latin typeface="黑体" pitchFamily="49" charset="-122"/>
                <a:ea typeface="黑体" pitchFamily="49" charset="-122"/>
              </a:rPr>
              <a:t>和</a:t>
            </a:r>
            <a:r>
              <a:rPr lang="zh-CN" altLang="en-US" b="1"/>
              <a:t>“</a:t>
            </a:r>
            <a:r>
              <a:rPr lang="zh-CN" altLang="en-US"/>
              <a:t> </a:t>
            </a:r>
            <a:r>
              <a:rPr lang="en-US" altLang="zh-CN" b="1">
                <a:solidFill>
                  <a:srgbClr val="FF0000"/>
                </a:solidFill>
                <a:latin typeface="黑体" pitchFamily="49" charset="-122"/>
                <a:ea typeface="黑体" pitchFamily="49" charset="-122"/>
              </a:rPr>
              <a:t>-</a:t>
            </a:r>
            <a:r>
              <a:rPr lang="en-US" altLang="zh-CN" b="1"/>
              <a:t>”</a:t>
            </a:r>
            <a:r>
              <a:rPr lang="zh-CN" altLang="en-US" b="1">
                <a:latin typeface="黑体" pitchFamily="49" charset="-122"/>
                <a:ea typeface="黑体" pitchFamily="49" charset="-122"/>
              </a:rPr>
              <a:t>）</a:t>
            </a:r>
            <a:r>
              <a:rPr lang="zh-CN" altLang="en-US" b="1">
                <a:solidFill>
                  <a:srgbClr val="FF0000"/>
                </a:solidFill>
                <a:latin typeface="黑体" pitchFamily="49" charset="-122"/>
                <a:ea typeface="黑体" pitchFamily="49" charset="-122"/>
              </a:rPr>
              <a:t>取代各叶节点</a:t>
            </a:r>
            <a:r>
              <a:rPr lang="zh-CN" altLang="en-US" sz="1350"/>
              <a:t>  </a:t>
            </a:r>
          </a:p>
        </p:txBody>
      </p:sp>
    </p:spTree>
    <p:extLst>
      <p:ext uri="{BB962C8B-B14F-4D97-AF65-F5344CB8AC3E}">
        <p14:creationId xmlns:p14="http://schemas.microsoft.com/office/powerpoint/2010/main" val="21854410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ox(in)">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0" nodeType="clickEffect">
                                  <p:stCondLst>
                                    <p:cond delay="0"/>
                                  </p:stCondLst>
                                  <p:childTnLst>
                                    <p:animEffect transition="out" filter="box(in)">
                                      <p:cBhvr>
                                        <p:cTn id="11" dur="500"/>
                                        <p:tgtEl>
                                          <p:spTgt spid="31"/>
                                        </p:tgtEl>
                                      </p:cBhvr>
                                    </p:animEffect>
                                    <p:set>
                                      <p:cBhvr>
                                        <p:cTn id="12" dur="1" fill="hold">
                                          <p:stCondLst>
                                            <p:cond delay="499"/>
                                          </p:stCondLst>
                                        </p:cTn>
                                        <p:tgtEl>
                                          <p:spTgt spid="31"/>
                                        </p:tgtEl>
                                        <p:attrNameLst>
                                          <p:attrName>style.visibility</p:attrName>
                                        </p:attrNameLst>
                                      </p:cBhvr>
                                      <p:to>
                                        <p:strVal val="hidden"/>
                                      </p:to>
                                    </p:set>
                                  </p:childTnLst>
                                </p:cTn>
                              </p:par>
                              <p:par>
                                <p:cTn id="13" presetID="4" presetClass="exit" presetSubtype="16" fill="hold" grpId="1" nodeType="withEffect">
                                  <p:stCondLst>
                                    <p:cond delay="0"/>
                                  </p:stCondLst>
                                  <p:childTnLst>
                                    <p:animEffect transition="out" filter="box(in)">
                                      <p:cBhvr>
                                        <p:cTn id="14" dur="500"/>
                                        <p:tgtEl>
                                          <p:spTgt spid="32"/>
                                        </p:tgtEl>
                                      </p:cBhvr>
                                    </p:animEffect>
                                    <p:set>
                                      <p:cBhvr>
                                        <p:cTn id="15" dur="1" fill="hold">
                                          <p:stCondLst>
                                            <p:cond delay="499"/>
                                          </p:stCondLst>
                                        </p:cTn>
                                        <p:tgtEl>
                                          <p:spTgt spid="3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37" presetClass="exit" presetSubtype="0" fill="hold" grpId="0" nodeType="clickEffect">
                                  <p:stCondLst>
                                    <p:cond delay="0"/>
                                  </p:stCondLst>
                                  <p:childTnLst>
                                    <p:animEffect transition="out" filter="fade">
                                      <p:cBhvr>
                                        <p:cTn id="19" dur="1000"/>
                                        <p:tgtEl>
                                          <p:spTgt spid="14"/>
                                        </p:tgtEl>
                                      </p:cBhvr>
                                    </p:animEffect>
                                    <p:anim calcmode="lin" valueType="num">
                                      <p:cBhvr>
                                        <p:cTn id="20" dur="1000"/>
                                        <p:tgtEl>
                                          <p:spTgt spid="14"/>
                                        </p:tgtEl>
                                        <p:attrNameLst>
                                          <p:attrName>ppt_x</p:attrName>
                                        </p:attrNameLst>
                                      </p:cBhvr>
                                      <p:tavLst>
                                        <p:tav tm="0">
                                          <p:val>
                                            <p:strVal val="ppt_x"/>
                                          </p:val>
                                        </p:tav>
                                        <p:tav tm="100000">
                                          <p:val>
                                            <p:strVal val="ppt_x"/>
                                          </p:val>
                                        </p:tav>
                                      </p:tavLst>
                                    </p:anim>
                                    <p:anim calcmode="lin" valueType="num">
                                      <p:cBhvr>
                                        <p:cTn id="21" dur="100" decel="100000"/>
                                        <p:tgtEl>
                                          <p:spTgt spid="14"/>
                                        </p:tgtEl>
                                        <p:attrNameLst>
                                          <p:attrName>ppt_y</p:attrName>
                                        </p:attrNameLst>
                                      </p:cBhvr>
                                      <p:tavLst>
                                        <p:tav tm="0">
                                          <p:val>
                                            <p:strVal val="ppt_y"/>
                                          </p:val>
                                        </p:tav>
                                        <p:tav tm="100000">
                                          <p:val>
                                            <p:strVal val="ppt_y-.03"/>
                                          </p:val>
                                        </p:tav>
                                      </p:tavLst>
                                    </p:anim>
                                    <p:anim calcmode="lin" valueType="num">
                                      <p:cBhvr>
                                        <p:cTn id="22" dur="900" accel="100000">
                                          <p:stCondLst>
                                            <p:cond delay="100"/>
                                          </p:stCondLst>
                                        </p:cTn>
                                        <p:tgtEl>
                                          <p:spTgt spid="14"/>
                                        </p:tgtEl>
                                        <p:attrNameLst>
                                          <p:attrName>ppt_y</p:attrName>
                                        </p:attrNameLst>
                                      </p:cBhvr>
                                      <p:tavLst>
                                        <p:tav tm="0">
                                          <p:val>
                                            <p:strVal val="ppt_y"/>
                                          </p:val>
                                        </p:tav>
                                        <p:tav tm="100000">
                                          <p:val>
                                            <p:strVal val="ppt_y+1"/>
                                          </p:val>
                                        </p:tav>
                                      </p:tavLst>
                                    </p:anim>
                                    <p:set>
                                      <p:cBhvr>
                                        <p:cTn id="23" dur="1" fill="hold">
                                          <p:stCondLst>
                                            <p:cond delay="999"/>
                                          </p:stCondLst>
                                        </p:cTn>
                                        <p:tgtEl>
                                          <p:spTgt spid="14"/>
                                        </p:tgtEl>
                                        <p:attrNameLst>
                                          <p:attrName>style.visibility</p:attrName>
                                        </p:attrNameLst>
                                      </p:cBhvr>
                                      <p:to>
                                        <p:strVal val="hidden"/>
                                      </p:to>
                                    </p:set>
                                  </p:childTnLst>
                                </p:cTn>
                              </p:par>
                              <p:par>
                                <p:cTn id="24" presetID="4" presetClass="entr" presetSubtype="16"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box(in)">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37" presetClass="exit" presetSubtype="0" fill="hold" grpId="0" nodeType="clickEffect">
                                  <p:stCondLst>
                                    <p:cond delay="0"/>
                                  </p:stCondLst>
                                  <p:childTnLst>
                                    <p:animEffect transition="out" filter="fade">
                                      <p:cBhvr>
                                        <p:cTn id="30" dur="1000"/>
                                        <p:tgtEl>
                                          <p:spTgt spid="16"/>
                                        </p:tgtEl>
                                      </p:cBhvr>
                                    </p:animEffect>
                                    <p:anim calcmode="lin" valueType="num">
                                      <p:cBhvr>
                                        <p:cTn id="31" dur="1000"/>
                                        <p:tgtEl>
                                          <p:spTgt spid="16"/>
                                        </p:tgtEl>
                                        <p:attrNameLst>
                                          <p:attrName>ppt_x</p:attrName>
                                        </p:attrNameLst>
                                      </p:cBhvr>
                                      <p:tavLst>
                                        <p:tav tm="0">
                                          <p:val>
                                            <p:strVal val="ppt_x"/>
                                          </p:val>
                                        </p:tav>
                                        <p:tav tm="100000">
                                          <p:val>
                                            <p:strVal val="ppt_x"/>
                                          </p:val>
                                        </p:tav>
                                      </p:tavLst>
                                    </p:anim>
                                    <p:anim calcmode="lin" valueType="num">
                                      <p:cBhvr>
                                        <p:cTn id="32" dur="100" decel="100000"/>
                                        <p:tgtEl>
                                          <p:spTgt spid="16"/>
                                        </p:tgtEl>
                                        <p:attrNameLst>
                                          <p:attrName>ppt_y</p:attrName>
                                        </p:attrNameLst>
                                      </p:cBhvr>
                                      <p:tavLst>
                                        <p:tav tm="0">
                                          <p:val>
                                            <p:strVal val="ppt_y"/>
                                          </p:val>
                                        </p:tav>
                                        <p:tav tm="100000">
                                          <p:val>
                                            <p:strVal val="ppt_y-.03"/>
                                          </p:val>
                                        </p:tav>
                                      </p:tavLst>
                                    </p:anim>
                                    <p:anim calcmode="lin" valueType="num">
                                      <p:cBhvr>
                                        <p:cTn id="33" dur="900" accel="100000">
                                          <p:stCondLst>
                                            <p:cond delay="100"/>
                                          </p:stCondLst>
                                        </p:cTn>
                                        <p:tgtEl>
                                          <p:spTgt spid="16"/>
                                        </p:tgtEl>
                                        <p:attrNameLst>
                                          <p:attrName>ppt_y</p:attrName>
                                        </p:attrNameLst>
                                      </p:cBhvr>
                                      <p:tavLst>
                                        <p:tav tm="0">
                                          <p:val>
                                            <p:strVal val="ppt_y"/>
                                          </p:val>
                                        </p:tav>
                                        <p:tav tm="100000">
                                          <p:val>
                                            <p:strVal val="ppt_y+1"/>
                                          </p:val>
                                        </p:tav>
                                      </p:tavLst>
                                    </p:anim>
                                    <p:set>
                                      <p:cBhvr>
                                        <p:cTn id="34" dur="1" fill="hold">
                                          <p:stCondLst>
                                            <p:cond delay="999"/>
                                          </p:stCondLst>
                                        </p:cTn>
                                        <p:tgtEl>
                                          <p:spTgt spid="16"/>
                                        </p:tgtEl>
                                        <p:attrNameLst>
                                          <p:attrName>style.visibility</p:attrName>
                                        </p:attrNameLst>
                                      </p:cBhvr>
                                      <p:to>
                                        <p:strVal val="hidden"/>
                                      </p:to>
                                    </p:set>
                                  </p:childTnLst>
                                </p:cTn>
                              </p:par>
                              <p:par>
                                <p:cTn id="35" presetID="4" presetClass="entr" presetSubtype="16"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ox(in)">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37" presetClass="exit" presetSubtype="0" fill="hold" grpId="0" nodeType="clickEffect">
                                  <p:stCondLst>
                                    <p:cond delay="0"/>
                                  </p:stCondLst>
                                  <p:childTnLst>
                                    <p:animEffect transition="out" filter="fade">
                                      <p:cBhvr>
                                        <p:cTn id="41" dur="1000"/>
                                        <p:tgtEl>
                                          <p:spTgt spid="20"/>
                                        </p:tgtEl>
                                      </p:cBhvr>
                                    </p:animEffect>
                                    <p:anim calcmode="lin" valueType="num">
                                      <p:cBhvr>
                                        <p:cTn id="42" dur="1000"/>
                                        <p:tgtEl>
                                          <p:spTgt spid="20"/>
                                        </p:tgtEl>
                                        <p:attrNameLst>
                                          <p:attrName>ppt_x</p:attrName>
                                        </p:attrNameLst>
                                      </p:cBhvr>
                                      <p:tavLst>
                                        <p:tav tm="0">
                                          <p:val>
                                            <p:strVal val="ppt_x"/>
                                          </p:val>
                                        </p:tav>
                                        <p:tav tm="100000">
                                          <p:val>
                                            <p:strVal val="ppt_x"/>
                                          </p:val>
                                        </p:tav>
                                      </p:tavLst>
                                    </p:anim>
                                    <p:anim calcmode="lin" valueType="num">
                                      <p:cBhvr>
                                        <p:cTn id="43" dur="100" decel="100000"/>
                                        <p:tgtEl>
                                          <p:spTgt spid="20"/>
                                        </p:tgtEl>
                                        <p:attrNameLst>
                                          <p:attrName>ppt_y</p:attrName>
                                        </p:attrNameLst>
                                      </p:cBhvr>
                                      <p:tavLst>
                                        <p:tav tm="0">
                                          <p:val>
                                            <p:strVal val="ppt_y"/>
                                          </p:val>
                                        </p:tav>
                                        <p:tav tm="100000">
                                          <p:val>
                                            <p:strVal val="ppt_y-.03"/>
                                          </p:val>
                                        </p:tav>
                                      </p:tavLst>
                                    </p:anim>
                                    <p:anim calcmode="lin" valueType="num">
                                      <p:cBhvr>
                                        <p:cTn id="44" dur="900" accel="100000">
                                          <p:stCondLst>
                                            <p:cond delay="100"/>
                                          </p:stCondLst>
                                        </p:cTn>
                                        <p:tgtEl>
                                          <p:spTgt spid="20"/>
                                        </p:tgtEl>
                                        <p:attrNameLst>
                                          <p:attrName>ppt_y</p:attrName>
                                        </p:attrNameLst>
                                      </p:cBhvr>
                                      <p:tavLst>
                                        <p:tav tm="0">
                                          <p:val>
                                            <p:strVal val="ppt_y"/>
                                          </p:val>
                                        </p:tav>
                                        <p:tav tm="100000">
                                          <p:val>
                                            <p:strVal val="ppt_y+1"/>
                                          </p:val>
                                        </p:tav>
                                      </p:tavLst>
                                    </p:anim>
                                    <p:set>
                                      <p:cBhvr>
                                        <p:cTn id="45" dur="1" fill="hold">
                                          <p:stCondLst>
                                            <p:cond delay="999"/>
                                          </p:stCondLst>
                                        </p:cTn>
                                        <p:tgtEl>
                                          <p:spTgt spid="20"/>
                                        </p:tgtEl>
                                        <p:attrNameLst>
                                          <p:attrName>style.visibility</p:attrName>
                                        </p:attrNameLst>
                                      </p:cBhvr>
                                      <p:to>
                                        <p:strVal val="hidden"/>
                                      </p:to>
                                    </p:set>
                                  </p:childTnLst>
                                </p:cTn>
                              </p:par>
                              <p:par>
                                <p:cTn id="46" presetID="4" presetClass="entr" presetSubtype="16"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box(in)">
                                      <p:cBhvr>
                                        <p:cTn id="48" dur="500"/>
                                        <p:tgtEl>
                                          <p:spTgt spid="25"/>
                                        </p:tgtEl>
                                      </p:cBhvr>
                                    </p:animEffect>
                                  </p:childTnLst>
                                </p:cTn>
                              </p:par>
                            </p:childTnLst>
                          </p:cTn>
                        </p:par>
                      </p:childTnLst>
                    </p:cTn>
                  </p:par>
                  <p:par>
                    <p:cTn id="49" fill="hold">
                      <p:stCondLst>
                        <p:cond delay="indefinite"/>
                      </p:stCondLst>
                      <p:childTnLst>
                        <p:par>
                          <p:cTn id="50" fill="hold">
                            <p:stCondLst>
                              <p:cond delay="0"/>
                            </p:stCondLst>
                            <p:childTnLst>
                              <p:par>
                                <p:cTn id="51" presetID="37" presetClass="exit" presetSubtype="0" fill="hold" grpId="0" nodeType="clickEffect">
                                  <p:stCondLst>
                                    <p:cond delay="0"/>
                                  </p:stCondLst>
                                  <p:childTnLst>
                                    <p:animEffect transition="out" filter="fade">
                                      <p:cBhvr>
                                        <p:cTn id="52" dur="1000"/>
                                        <p:tgtEl>
                                          <p:spTgt spid="19"/>
                                        </p:tgtEl>
                                      </p:cBhvr>
                                    </p:animEffect>
                                    <p:anim calcmode="lin" valueType="num">
                                      <p:cBhvr>
                                        <p:cTn id="53" dur="1000"/>
                                        <p:tgtEl>
                                          <p:spTgt spid="19"/>
                                        </p:tgtEl>
                                        <p:attrNameLst>
                                          <p:attrName>ppt_x</p:attrName>
                                        </p:attrNameLst>
                                      </p:cBhvr>
                                      <p:tavLst>
                                        <p:tav tm="0">
                                          <p:val>
                                            <p:strVal val="ppt_x"/>
                                          </p:val>
                                        </p:tav>
                                        <p:tav tm="100000">
                                          <p:val>
                                            <p:strVal val="ppt_x"/>
                                          </p:val>
                                        </p:tav>
                                      </p:tavLst>
                                    </p:anim>
                                    <p:anim calcmode="lin" valueType="num">
                                      <p:cBhvr>
                                        <p:cTn id="54" dur="100" decel="100000"/>
                                        <p:tgtEl>
                                          <p:spTgt spid="19"/>
                                        </p:tgtEl>
                                        <p:attrNameLst>
                                          <p:attrName>ppt_y</p:attrName>
                                        </p:attrNameLst>
                                      </p:cBhvr>
                                      <p:tavLst>
                                        <p:tav tm="0">
                                          <p:val>
                                            <p:strVal val="ppt_y"/>
                                          </p:val>
                                        </p:tav>
                                        <p:tav tm="100000">
                                          <p:val>
                                            <p:strVal val="ppt_y-.03"/>
                                          </p:val>
                                        </p:tav>
                                      </p:tavLst>
                                    </p:anim>
                                    <p:anim calcmode="lin" valueType="num">
                                      <p:cBhvr>
                                        <p:cTn id="55" dur="900" accel="100000">
                                          <p:stCondLst>
                                            <p:cond delay="100"/>
                                          </p:stCondLst>
                                        </p:cTn>
                                        <p:tgtEl>
                                          <p:spTgt spid="19"/>
                                        </p:tgtEl>
                                        <p:attrNameLst>
                                          <p:attrName>ppt_y</p:attrName>
                                        </p:attrNameLst>
                                      </p:cBhvr>
                                      <p:tavLst>
                                        <p:tav tm="0">
                                          <p:val>
                                            <p:strVal val="ppt_y"/>
                                          </p:val>
                                        </p:tav>
                                        <p:tav tm="100000">
                                          <p:val>
                                            <p:strVal val="ppt_y+1"/>
                                          </p:val>
                                        </p:tav>
                                      </p:tavLst>
                                    </p:anim>
                                    <p:set>
                                      <p:cBhvr>
                                        <p:cTn id="56" dur="1" fill="hold">
                                          <p:stCondLst>
                                            <p:cond delay="999"/>
                                          </p:stCondLst>
                                        </p:cTn>
                                        <p:tgtEl>
                                          <p:spTgt spid="19"/>
                                        </p:tgtEl>
                                        <p:attrNameLst>
                                          <p:attrName>style.visibility</p:attrName>
                                        </p:attrNameLst>
                                      </p:cBhvr>
                                      <p:to>
                                        <p:strVal val="hidden"/>
                                      </p:to>
                                    </p:set>
                                  </p:childTnLst>
                                </p:cTn>
                              </p:par>
                              <p:par>
                                <p:cTn id="57" presetID="4" presetClass="entr" presetSubtype="16"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box(in)">
                                      <p:cBhvr>
                                        <p:cTn id="5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9" grpId="0"/>
      <p:bldP spid="20" grpId="0"/>
      <p:bldP spid="22" grpId="0" animBg="1"/>
      <p:bldP spid="23" grpId="0" animBg="1"/>
      <p:bldP spid="24" grpId="0" animBg="1"/>
      <p:bldP spid="25" grpId="0" animBg="1"/>
      <p:bldP spid="31" grpId="0" animBg="1"/>
      <p:bldP spid="32" grpId="0" animBg="1"/>
      <p:bldP spid="32"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3849625" y="1996145"/>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solidFill>
                  <a:srgbClr val="0066FF"/>
                </a:solidFill>
                <a:ea typeface="黑体" pitchFamily="49" charset="-122"/>
              </a:rPr>
              <a:t>发色</a:t>
            </a:r>
          </a:p>
        </p:txBody>
      </p:sp>
      <p:sp>
        <p:nvSpPr>
          <p:cNvPr id="9" name="Text Box 5"/>
          <p:cNvSpPr txBox="1">
            <a:spLocks noChangeArrowheads="1"/>
          </p:cNvSpPr>
          <p:nvPr/>
        </p:nvSpPr>
        <p:spPr bwMode="auto">
          <a:xfrm>
            <a:off x="2283954" y="2374764"/>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黑色</a:t>
            </a:r>
          </a:p>
        </p:txBody>
      </p:sp>
      <p:sp>
        <p:nvSpPr>
          <p:cNvPr id="10" name="Text Box 6"/>
          <p:cNvSpPr txBox="1">
            <a:spLocks noChangeArrowheads="1"/>
          </p:cNvSpPr>
          <p:nvPr/>
        </p:nvSpPr>
        <p:spPr bwMode="auto">
          <a:xfrm>
            <a:off x="3580544" y="2645035"/>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红色</a:t>
            </a:r>
          </a:p>
        </p:txBody>
      </p:sp>
      <p:sp>
        <p:nvSpPr>
          <p:cNvPr id="11" name="Text Box 7"/>
          <p:cNvSpPr txBox="1">
            <a:spLocks noChangeArrowheads="1"/>
          </p:cNvSpPr>
          <p:nvPr/>
        </p:nvSpPr>
        <p:spPr bwMode="auto">
          <a:xfrm>
            <a:off x="5199794" y="2266417"/>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金色</a:t>
            </a:r>
          </a:p>
        </p:txBody>
      </p:sp>
      <p:cxnSp>
        <p:nvCxnSpPr>
          <p:cNvPr id="12" name="AutoShape 9"/>
          <p:cNvCxnSpPr>
            <a:cxnSpLocks noChangeShapeType="1"/>
            <a:stCxn id="6" idx="2"/>
            <a:endCxn id="19" idx="0"/>
          </p:cNvCxnSpPr>
          <p:nvPr/>
        </p:nvCxnSpPr>
        <p:spPr bwMode="auto">
          <a:xfrm flipH="1">
            <a:off x="2175607" y="2365477"/>
            <a:ext cx="2240756" cy="54864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3" name="Text Box 10"/>
          <p:cNvSpPr txBox="1">
            <a:spLocks noChangeArrowheads="1"/>
          </p:cNvSpPr>
          <p:nvPr/>
        </p:nvSpPr>
        <p:spPr bwMode="auto">
          <a:xfrm>
            <a:off x="1365982" y="4157129"/>
            <a:ext cx="245745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650" b="1">
                <a:latin typeface="黑体" pitchFamily="49" charset="-122"/>
                <a:ea typeface="黑体" pitchFamily="49" charset="-122"/>
              </a:rPr>
              <a:t>｛高、金色、蓝色｝</a:t>
            </a:r>
          </a:p>
        </p:txBody>
      </p:sp>
      <p:cxnSp>
        <p:nvCxnSpPr>
          <p:cNvPr id="14" name="AutoShape 12"/>
          <p:cNvCxnSpPr>
            <a:cxnSpLocks noChangeShapeType="1"/>
            <a:stCxn id="6" idx="2"/>
            <a:endCxn id="18" idx="0"/>
          </p:cNvCxnSpPr>
          <p:nvPr/>
        </p:nvCxnSpPr>
        <p:spPr bwMode="auto">
          <a:xfrm>
            <a:off x="4416363" y="2365477"/>
            <a:ext cx="27385" cy="765333"/>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5" name="AutoShape 13"/>
          <p:cNvCxnSpPr>
            <a:cxnSpLocks noChangeShapeType="1"/>
            <a:stCxn id="6" idx="2"/>
            <a:endCxn id="21" idx="0"/>
          </p:cNvCxnSpPr>
          <p:nvPr/>
        </p:nvCxnSpPr>
        <p:spPr bwMode="auto">
          <a:xfrm>
            <a:off x="4416363" y="2365477"/>
            <a:ext cx="2160985" cy="656987"/>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6" name="Rectangle 21"/>
          <p:cNvSpPr>
            <a:spLocks noChangeArrowheads="1"/>
          </p:cNvSpPr>
          <p:nvPr/>
        </p:nvSpPr>
        <p:spPr bwMode="auto">
          <a:xfrm>
            <a:off x="1257635" y="3508239"/>
            <a:ext cx="2538413" cy="378619"/>
          </a:xfrm>
          <a:prstGeom prst="rect">
            <a:avLst/>
          </a:prstGeom>
          <a:solidFill>
            <a:srgbClr val="FFFFCC"/>
          </a:solidFill>
          <a:ln w="19050">
            <a:solidFill>
              <a:schemeClr val="tx1"/>
            </a:solidFill>
            <a:miter lim="800000"/>
            <a:headEnd/>
            <a:tailEnd/>
          </a:ln>
        </p:spPr>
        <p:txBody>
          <a:bodyPr wrap="none" anchor="ctr"/>
          <a:lstStyle/>
          <a:p>
            <a:pPr algn="ctr"/>
            <a:r>
              <a:rPr lang="zh-CN" altLang="en-US" b="1">
                <a:solidFill>
                  <a:srgbClr val="FF0000"/>
                </a:solidFill>
                <a:ea typeface="黑体" pitchFamily="49" charset="-122"/>
              </a:rPr>
              <a:t>对象所属类的判别</a:t>
            </a:r>
          </a:p>
        </p:txBody>
      </p:sp>
      <p:sp>
        <p:nvSpPr>
          <p:cNvPr id="17" name="Oval 24"/>
          <p:cNvSpPr>
            <a:spLocks noChangeArrowheads="1"/>
          </p:cNvSpPr>
          <p:nvPr/>
        </p:nvSpPr>
        <p:spPr bwMode="auto">
          <a:xfrm>
            <a:off x="5199794" y="4642904"/>
            <a:ext cx="540544" cy="48577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a:solidFill>
                  <a:srgbClr val="FF0000"/>
                </a:solidFill>
                <a:ea typeface="黑体" pitchFamily="49" charset="-122"/>
              </a:rPr>
              <a:t>＋</a:t>
            </a:r>
          </a:p>
        </p:txBody>
      </p:sp>
      <p:sp>
        <p:nvSpPr>
          <p:cNvPr id="18" name="Oval 25"/>
          <p:cNvSpPr>
            <a:spLocks noChangeArrowheads="1"/>
          </p:cNvSpPr>
          <p:nvPr/>
        </p:nvSpPr>
        <p:spPr bwMode="auto">
          <a:xfrm>
            <a:off x="4173476" y="3130810"/>
            <a:ext cx="540544" cy="48577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a:solidFill>
                  <a:srgbClr val="FF0000"/>
                </a:solidFill>
                <a:ea typeface="黑体" pitchFamily="49" charset="-122"/>
              </a:rPr>
              <a:t>＋</a:t>
            </a:r>
          </a:p>
        </p:txBody>
      </p:sp>
      <p:sp>
        <p:nvSpPr>
          <p:cNvPr id="19" name="Oval 26"/>
          <p:cNvSpPr>
            <a:spLocks noChangeArrowheads="1"/>
          </p:cNvSpPr>
          <p:nvPr/>
        </p:nvSpPr>
        <p:spPr bwMode="auto">
          <a:xfrm>
            <a:off x="1905335" y="2914117"/>
            <a:ext cx="540544" cy="485775"/>
          </a:xfrm>
          <a:prstGeom prst="ellipse">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a:solidFill>
                  <a:srgbClr val="0066FF"/>
                </a:solidFill>
                <a:ea typeface="黑体" pitchFamily="49" charset="-122"/>
              </a:rPr>
              <a:t>－</a:t>
            </a:r>
          </a:p>
        </p:txBody>
      </p:sp>
      <p:sp>
        <p:nvSpPr>
          <p:cNvPr id="20" name="Oval 27"/>
          <p:cNvSpPr>
            <a:spLocks noChangeArrowheads="1"/>
          </p:cNvSpPr>
          <p:nvPr/>
        </p:nvSpPr>
        <p:spPr bwMode="auto">
          <a:xfrm>
            <a:off x="6928582" y="4642904"/>
            <a:ext cx="540544" cy="485775"/>
          </a:xfrm>
          <a:prstGeom prst="ellipse">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a:solidFill>
                  <a:srgbClr val="0066FF"/>
                </a:solidFill>
              </a:rPr>
              <a:t>－</a:t>
            </a:r>
          </a:p>
        </p:txBody>
      </p:sp>
      <p:sp>
        <p:nvSpPr>
          <p:cNvPr id="21" name="Text Box 28"/>
          <p:cNvSpPr txBox="1">
            <a:spLocks noChangeArrowheads="1"/>
          </p:cNvSpPr>
          <p:nvPr/>
        </p:nvSpPr>
        <p:spPr bwMode="auto">
          <a:xfrm>
            <a:off x="6010610" y="3022464"/>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solidFill>
                  <a:srgbClr val="0066FF"/>
                </a:solidFill>
                <a:ea typeface="黑体" pitchFamily="49" charset="-122"/>
              </a:rPr>
              <a:t>眼睛</a:t>
            </a:r>
          </a:p>
        </p:txBody>
      </p:sp>
      <p:cxnSp>
        <p:nvCxnSpPr>
          <p:cNvPr id="22" name="AutoShape 29"/>
          <p:cNvCxnSpPr>
            <a:cxnSpLocks noChangeShapeType="1"/>
            <a:stCxn id="21" idx="2"/>
            <a:endCxn id="17" idx="0"/>
          </p:cNvCxnSpPr>
          <p:nvPr/>
        </p:nvCxnSpPr>
        <p:spPr bwMode="auto">
          <a:xfrm flipH="1">
            <a:off x="5470066" y="3391796"/>
            <a:ext cx="1107282" cy="125110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3" name="AutoShape 30"/>
          <p:cNvCxnSpPr>
            <a:cxnSpLocks noChangeShapeType="1"/>
            <a:stCxn id="21" idx="2"/>
            <a:endCxn id="20" idx="0"/>
          </p:cNvCxnSpPr>
          <p:nvPr/>
        </p:nvCxnSpPr>
        <p:spPr bwMode="auto">
          <a:xfrm>
            <a:off x="6577348" y="3391796"/>
            <a:ext cx="621506" cy="125110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4" name="Text Box 31"/>
          <p:cNvSpPr txBox="1">
            <a:spLocks noChangeArrowheads="1"/>
          </p:cNvSpPr>
          <p:nvPr/>
        </p:nvSpPr>
        <p:spPr bwMode="auto">
          <a:xfrm>
            <a:off x="6847619" y="3940435"/>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棕色</a:t>
            </a:r>
          </a:p>
        </p:txBody>
      </p:sp>
      <p:sp>
        <p:nvSpPr>
          <p:cNvPr id="25" name="Text Box 32"/>
          <p:cNvSpPr txBox="1">
            <a:spLocks noChangeArrowheads="1"/>
          </p:cNvSpPr>
          <p:nvPr/>
        </p:nvSpPr>
        <p:spPr bwMode="auto">
          <a:xfrm>
            <a:off x="4767598" y="3886858"/>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蓝色</a:t>
            </a:r>
          </a:p>
        </p:txBody>
      </p:sp>
      <p:sp>
        <p:nvSpPr>
          <p:cNvPr id="26" name="Oval 33"/>
          <p:cNvSpPr>
            <a:spLocks noChangeArrowheads="1"/>
          </p:cNvSpPr>
          <p:nvPr/>
        </p:nvSpPr>
        <p:spPr bwMode="auto">
          <a:xfrm>
            <a:off x="2175607" y="3995204"/>
            <a:ext cx="648891" cy="6477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 name="Oval 34"/>
          <p:cNvSpPr>
            <a:spLocks noChangeArrowheads="1"/>
          </p:cNvSpPr>
          <p:nvPr/>
        </p:nvSpPr>
        <p:spPr bwMode="auto">
          <a:xfrm>
            <a:off x="2769729" y="3995204"/>
            <a:ext cx="648890" cy="6477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 name="Rectangle 36"/>
          <p:cNvSpPr>
            <a:spLocks noChangeArrowheads="1"/>
          </p:cNvSpPr>
          <p:nvPr/>
        </p:nvSpPr>
        <p:spPr bwMode="auto">
          <a:xfrm>
            <a:off x="1257636" y="5290604"/>
            <a:ext cx="2591990" cy="378619"/>
          </a:xfrm>
          <a:prstGeom prst="rect">
            <a:avLst/>
          </a:prstGeom>
          <a:solidFill>
            <a:srgbClr val="FFFFCC"/>
          </a:solidFill>
          <a:ln w="19050">
            <a:solidFill>
              <a:schemeClr val="tx1"/>
            </a:solidFill>
            <a:miter lim="800000"/>
            <a:headEnd/>
            <a:tailEnd/>
          </a:ln>
        </p:spPr>
        <p:txBody>
          <a:bodyPr wrap="none" anchor="ctr"/>
          <a:lstStyle/>
          <a:p>
            <a:pPr algn="ctr"/>
            <a:r>
              <a:rPr lang="zh-CN" altLang="en-US" b="1">
                <a:solidFill>
                  <a:srgbClr val="FF0000"/>
                </a:solidFill>
                <a:ea typeface="黑体" pitchFamily="49" charset="-122"/>
              </a:rPr>
              <a:t>只测试了两个属性</a:t>
            </a:r>
          </a:p>
        </p:txBody>
      </p:sp>
      <p:sp>
        <p:nvSpPr>
          <p:cNvPr id="29" name="Oval 37"/>
          <p:cNvSpPr>
            <a:spLocks noChangeArrowheads="1"/>
          </p:cNvSpPr>
          <p:nvPr/>
        </p:nvSpPr>
        <p:spPr bwMode="auto">
          <a:xfrm>
            <a:off x="2230376" y="4751251"/>
            <a:ext cx="540544" cy="48577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a:solidFill>
                  <a:srgbClr val="FF0000"/>
                </a:solidFill>
                <a:ea typeface="黑体" pitchFamily="49" charset="-122"/>
              </a:rPr>
              <a:t>＋</a:t>
            </a:r>
          </a:p>
        </p:txBody>
      </p:sp>
    </p:spTree>
    <p:extLst>
      <p:ext uri="{BB962C8B-B14F-4D97-AF65-F5344CB8AC3E}">
        <p14:creationId xmlns:p14="http://schemas.microsoft.com/office/powerpoint/2010/main" val="84815196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ox(i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500" fill="hold"/>
                                        <p:tgtEl>
                                          <p:spTgt spid="6"/>
                                        </p:tgtEl>
                                        <p:attrNameLst>
                                          <p:attrName>fillcolor</p:attrName>
                                        </p:attrNameLst>
                                      </p:cBhvr>
                                      <p:to>
                                        <a:srgbClr val="FF0000"/>
                                      </p:to>
                                    </p:animClr>
                                    <p:set>
                                      <p:cBhvr>
                                        <p:cTn id="17" dur="500" fill="hold"/>
                                        <p:tgtEl>
                                          <p:spTgt spid="6"/>
                                        </p:tgtEl>
                                        <p:attrNameLst>
                                          <p:attrName>fill.type</p:attrName>
                                        </p:attrNameLst>
                                      </p:cBhvr>
                                      <p:to>
                                        <p:strVal val="solid"/>
                                      </p:to>
                                    </p:set>
                                    <p:set>
                                      <p:cBhvr>
                                        <p:cTn id="18" dur="500" fill="hold"/>
                                        <p:tgtEl>
                                          <p:spTgt spid="6"/>
                                        </p:tgtEl>
                                        <p:attrNameLst>
                                          <p:attrName>fill.on</p:attrName>
                                        </p:attrNameLst>
                                      </p:cBhvr>
                                      <p:to>
                                        <p:strVal val="true"/>
                                      </p:to>
                                    </p:set>
                                  </p:childTnLst>
                                </p:cTn>
                              </p:par>
                              <p:par>
                                <p:cTn id="19" presetID="3" presetClass="emph" presetSubtype="2" fill="hold" grpId="0" nodeType="withEffect">
                                  <p:stCondLst>
                                    <p:cond delay="0"/>
                                  </p:stCondLst>
                                  <p:childTnLst>
                                    <p:animClr clrSpc="rgb" dir="cw">
                                      <p:cBhvr override="childStyle">
                                        <p:cTn id="20" dur="500" fill="hold"/>
                                        <p:tgtEl>
                                          <p:spTgt spid="6"/>
                                        </p:tgtEl>
                                        <p:attrNameLst>
                                          <p:attrName>style.color</p:attrName>
                                        </p:attrNameLst>
                                      </p:cBhvr>
                                      <p:to>
                                        <a:schemeClr val="bg1"/>
                                      </p:to>
                                    </p:animClr>
                                  </p:childTnLst>
                                </p:cTn>
                              </p:par>
                            </p:childTnLst>
                          </p:cTn>
                        </p:par>
                      </p:childTnLst>
                    </p:cTn>
                  </p:par>
                  <p:par>
                    <p:cTn id="21" fill="hold">
                      <p:stCondLst>
                        <p:cond delay="indefinite"/>
                      </p:stCondLst>
                      <p:childTnLst>
                        <p:par>
                          <p:cTn id="22" fill="hold">
                            <p:stCondLst>
                              <p:cond delay="0"/>
                            </p:stCondLst>
                            <p:childTnLst>
                              <p:par>
                                <p:cTn id="23" presetID="21" presetClass="entr" presetSubtype="4"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heel(4)">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7" presetClass="emph" presetSubtype="2" fill="hold" nodeType="clickEffect">
                                  <p:stCondLst>
                                    <p:cond delay="0"/>
                                  </p:stCondLst>
                                  <p:childTnLst>
                                    <p:animClr clrSpc="rgb" dir="cw">
                                      <p:cBhvr>
                                        <p:cTn id="29" dur="500" fill="hold"/>
                                        <p:tgtEl>
                                          <p:spTgt spid="15"/>
                                        </p:tgtEl>
                                        <p:attrNameLst>
                                          <p:attrName>stroke.color</p:attrName>
                                        </p:attrNameLst>
                                      </p:cBhvr>
                                      <p:to>
                                        <a:srgbClr val="FF0000"/>
                                      </p:to>
                                    </p:animClr>
                                    <p:set>
                                      <p:cBhvr>
                                        <p:cTn id="30" dur="500" fill="hold"/>
                                        <p:tgtEl>
                                          <p:spTgt spid="15"/>
                                        </p:tgtEl>
                                        <p:attrNameLst>
                                          <p:attrName>stroke.on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500" fill="hold"/>
                                        <p:tgtEl>
                                          <p:spTgt spid="21"/>
                                        </p:tgtEl>
                                        <p:attrNameLst>
                                          <p:attrName>fillcolor</p:attrName>
                                        </p:attrNameLst>
                                      </p:cBhvr>
                                      <p:to>
                                        <a:srgbClr val="FF0000"/>
                                      </p:to>
                                    </p:animClr>
                                    <p:set>
                                      <p:cBhvr>
                                        <p:cTn id="35" dur="500" fill="hold"/>
                                        <p:tgtEl>
                                          <p:spTgt spid="21"/>
                                        </p:tgtEl>
                                        <p:attrNameLst>
                                          <p:attrName>fill.type</p:attrName>
                                        </p:attrNameLst>
                                      </p:cBhvr>
                                      <p:to>
                                        <p:strVal val="solid"/>
                                      </p:to>
                                    </p:set>
                                    <p:set>
                                      <p:cBhvr>
                                        <p:cTn id="36" dur="500" fill="hold"/>
                                        <p:tgtEl>
                                          <p:spTgt spid="21"/>
                                        </p:tgtEl>
                                        <p:attrNameLst>
                                          <p:attrName>fill.on</p:attrName>
                                        </p:attrNameLst>
                                      </p:cBhvr>
                                      <p:to>
                                        <p:strVal val="true"/>
                                      </p:to>
                                    </p:set>
                                  </p:childTnLst>
                                </p:cTn>
                              </p:par>
                              <p:par>
                                <p:cTn id="37" presetID="3" presetClass="emph" presetSubtype="2" fill="hold" grpId="0" nodeType="withEffect">
                                  <p:stCondLst>
                                    <p:cond delay="0"/>
                                  </p:stCondLst>
                                  <p:childTnLst>
                                    <p:animClr clrSpc="rgb" dir="cw">
                                      <p:cBhvr override="childStyle">
                                        <p:cTn id="38" dur="500" fill="hold"/>
                                        <p:tgtEl>
                                          <p:spTgt spid="21"/>
                                        </p:tgtEl>
                                        <p:attrNameLst>
                                          <p:attrName>style.color</p:attrName>
                                        </p:attrNameLst>
                                      </p:cBhvr>
                                      <p:to>
                                        <a:schemeClr val="bg1"/>
                                      </p:to>
                                    </p:animClr>
                                  </p:childTnLst>
                                </p:cTn>
                              </p:par>
                            </p:childTnLst>
                          </p:cTn>
                        </p:par>
                      </p:childTnLst>
                    </p:cTn>
                  </p:par>
                  <p:par>
                    <p:cTn id="39" fill="hold">
                      <p:stCondLst>
                        <p:cond delay="indefinite"/>
                      </p:stCondLst>
                      <p:childTnLst>
                        <p:par>
                          <p:cTn id="40" fill="hold">
                            <p:stCondLst>
                              <p:cond delay="0"/>
                            </p:stCondLst>
                            <p:childTnLst>
                              <p:par>
                                <p:cTn id="41" presetID="21" presetClass="entr" presetSubtype="4"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heel(4)">
                                      <p:cBhvr>
                                        <p:cTn id="43" dur="500"/>
                                        <p:tgtEl>
                                          <p:spTgt spid="27"/>
                                        </p:tgtEl>
                                      </p:cBhvr>
                                    </p:animEffect>
                                  </p:childTnLst>
                                </p:cTn>
                              </p:par>
                            </p:childTnLst>
                          </p:cTn>
                        </p:par>
                      </p:childTnLst>
                    </p:cTn>
                  </p:par>
                  <p:par>
                    <p:cTn id="44" fill="hold">
                      <p:stCondLst>
                        <p:cond delay="indefinite"/>
                      </p:stCondLst>
                      <p:childTnLst>
                        <p:par>
                          <p:cTn id="45" fill="hold">
                            <p:stCondLst>
                              <p:cond delay="0"/>
                            </p:stCondLst>
                            <p:childTnLst>
                              <p:par>
                                <p:cTn id="46" presetID="7" presetClass="emph" presetSubtype="2" fill="hold" nodeType="clickEffect">
                                  <p:stCondLst>
                                    <p:cond delay="0"/>
                                  </p:stCondLst>
                                  <p:childTnLst>
                                    <p:animClr clrSpc="rgb" dir="cw">
                                      <p:cBhvr>
                                        <p:cTn id="47" dur="500" fill="hold"/>
                                        <p:tgtEl>
                                          <p:spTgt spid="22"/>
                                        </p:tgtEl>
                                        <p:attrNameLst>
                                          <p:attrName>stroke.color</p:attrName>
                                        </p:attrNameLst>
                                      </p:cBhvr>
                                      <p:to>
                                        <a:srgbClr val="FF0000"/>
                                      </p:to>
                                    </p:animClr>
                                    <p:set>
                                      <p:cBhvr>
                                        <p:cTn id="48" dur="500" fill="hold"/>
                                        <p:tgtEl>
                                          <p:spTgt spid="22"/>
                                        </p:tgtEl>
                                        <p:attrNameLst>
                                          <p:attrName>stroke.on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box(in)">
                                      <p:cBhvr>
                                        <p:cTn id="53" dur="500"/>
                                        <p:tgtEl>
                                          <p:spTgt spid="29"/>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box(in)">
                                      <p:cBhvr>
                                        <p:cTn id="5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16" grpId="0" animBg="1"/>
      <p:bldP spid="21" grpId="0"/>
      <p:bldP spid="26" grpId="0" animBg="1"/>
      <p:bldP spid="27" grpId="0" animBg="1"/>
      <p:bldP spid="28" grpId="0" animBg="1"/>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612613" y="1672109"/>
            <a:ext cx="6172200" cy="380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pPr marL="557213" lvl="1" indent="-214313" defTabSz="685800" eaLnBrk="1" hangingPunct="1">
              <a:buClr>
                <a:srgbClr val="009999"/>
              </a:buClr>
              <a:defRPr/>
            </a:pPr>
            <a:r>
              <a:rPr lang="zh-CN" altLang="en-US" sz="2100" b="0" kern="0" dirty="0">
                <a:solidFill>
                  <a:srgbClr val="000000"/>
                </a:solidFill>
                <a:latin typeface="微软雅黑" pitchFamily="34" charset="-122"/>
                <a:ea typeface="微软雅黑" pitchFamily="34" charset="-122"/>
              </a:rPr>
              <a:t>预先定义</a:t>
            </a:r>
            <a:r>
              <a:rPr lang="zh-CN" altLang="en-US" sz="2100" b="0" kern="0" dirty="0">
                <a:solidFill>
                  <a:srgbClr val="FF0000"/>
                </a:solidFill>
                <a:latin typeface="微软雅黑" pitchFamily="34" charset="-122"/>
                <a:ea typeface="微软雅黑" pitchFamily="34" charset="-122"/>
              </a:rPr>
              <a:t>一组属性</a:t>
            </a:r>
            <a:r>
              <a:rPr lang="zh-CN" altLang="en-US" sz="2100" b="0" kern="0" dirty="0">
                <a:solidFill>
                  <a:srgbClr val="000000"/>
                </a:solidFill>
                <a:latin typeface="微软雅黑" pitchFamily="34" charset="-122"/>
                <a:ea typeface="微软雅黑" pitchFamily="34" charset="-122"/>
              </a:rPr>
              <a:t>及其可</a:t>
            </a:r>
            <a:r>
              <a:rPr lang="zh-CN" altLang="en-US" sz="2100" b="0" kern="0" dirty="0">
                <a:solidFill>
                  <a:srgbClr val="FF0000"/>
                </a:solidFill>
                <a:latin typeface="微软雅黑" pitchFamily="34" charset="-122"/>
                <a:ea typeface="微软雅黑" pitchFamily="34" charset="-122"/>
              </a:rPr>
              <a:t>取值</a:t>
            </a:r>
            <a:r>
              <a:rPr lang="zh-CN" altLang="en-US" sz="2100" b="0" kern="0" dirty="0">
                <a:solidFill>
                  <a:srgbClr val="000000"/>
                </a:solidFill>
                <a:latin typeface="微软雅黑" pitchFamily="34" charset="-122"/>
                <a:ea typeface="微软雅黑" pitchFamily="34" charset="-122"/>
              </a:rPr>
              <a:t>：</a:t>
            </a:r>
          </a:p>
          <a:p>
            <a:pPr marL="857250" lvl="2" indent="-171450" defTabSz="685800" eaLnBrk="1" hangingPunct="1">
              <a:buClr>
                <a:srgbClr val="99CC00"/>
              </a:buClr>
              <a:defRPr/>
            </a:pPr>
            <a:r>
              <a:rPr lang="zh-CN" altLang="en-US" sz="2100" b="0" kern="0" dirty="0">
                <a:solidFill>
                  <a:srgbClr val="0066FF"/>
                </a:solidFill>
                <a:latin typeface="微软雅黑" pitchFamily="34" charset="-122"/>
                <a:ea typeface="微软雅黑" pitchFamily="34" charset="-122"/>
              </a:rPr>
              <a:t>高度</a:t>
            </a:r>
            <a:r>
              <a:rPr lang="en-US" altLang="zh-CN" sz="2100" b="0" kern="0" dirty="0">
                <a:solidFill>
                  <a:srgbClr val="000000"/>
                </a:solidFill>
                <a:latin typeface="微软雅黑" pitchFamily="34" charset="-122"/>
                <a:ea typeface="微软雅黑" pitchFamily="34" charset="-122"/>
              </a:rPr>
              <a:t>{</a:t>
            </a:r>
            <a:r>
              <a:rPr lang="zh-CN" altLang="en-US" sz="2100" b="0" kern="0" dirty="0">
                <a:solidFill>
                  <a:srgbClr val="000000"/>
                </a:solidFill>
                <a:latin typeface="微软雅黑" pitchFamily="34" charset="-122"/>
                <a:ea typeface="微软雅黑" pitchFamily="34" charset="-122"/>
              </a:rPr>
              <a:t>高，矮</a:t>
            </a:r>
            <a:r>
              <a:rPr lang="en-US" altLang="zh-CN" sz="2100" b="0" kern="0" dirty="0">
                <a:solidFill>
                  <a:srgbClr val="000000"/>
                </a:solidFill>
                <a:latin typeface="微软雅黑" pitchFamily="34" charset="-122"/>
                <a:ea typeface="微软雅黑" pitchFamily="34" charset="-122"/>
              </a:rPr>
              <a:t>}</a:t>
            </a:r>
            <a:r>
              <a:rPr lang="zh-CN" altLang="en-US" sz="2100" b="0" kern="0" dirty="0">
                <a:solidFill>
                  <a:srgbClr val="000000"/>
                </a:solidFill>
                <a:latin typeface="微软雅黑" pitchFamily="34" charset="-122"/>
                <a:ea typeface="微软雅黑" pitchFamily="34" charset="-122"/>
              </a:rPr>
              <a:t>；</a:t>
            </a:r>
          </a:p>
          <a:p>
            <a:pPr marL="857250" lvl="2" indent="-171450" defTabSz="685800" eaLnBrk="1" hangingPunct="1">
              <a:buClr>
                <a:srgbClr val="99CC00"/>
              </a:buClr>
              <a:defRPr/>
            </a:pPr>
            <a:r>
              <a:rPr lang="zh-CN" altLang="en-US" sz="2100" b="0" kern="0" dirty="0">
                <a:solidFill>
                  <a:srgbClr val="0066FF"/>
                </a:solidFill>
                <a:latin typeface="微软雅黑" pitchFamily="34" charset="-122"/>
                <a:ea typeface="微软雅黑" pitchFamily="34" charset="-122"/>
              </a:rPr>
              <a:t>发色</a:t>
            </a:r>
            <a:r>
              <a:rPr lang="en-US" altLang="zh-CN" sz="2100" b="0" kern="0" dirty="0">
                <a:solidFill>
                  <a:srgbClr val="000000"/>
                </a:solidFill>
                <a:latin typeface="微软雅黑" pitchFamily="34" charset="-122"/>
                <a:ea typeface="微软雅黑" pitchFamily="34" charset="-122"/>
              </a:rPr>
              <a:t>{</a:t>
            </a:r>
            <a:r>
              <a:rPr lang="zh-CN" altLang="en-US" sz="2100" b="0" kern="0" dirty="0">
                <a:solidFill>
                  <a:srgbClr val="000000"/>
                </a:solidFill>
                <a:latin typeface="微软雅黑" pitchFamily="34" charset="-122"/>
                <a:ea typeface="微软雅黑" pitchFamily="34" charset="-122"/>
              </a:rPr>
              <a:t>黑色</a:t>
            </a:r>
            <a:r>
              <a:rPr lang="en-US" altLang="zh-CN" sz="2100" b="0" kern="0" dirty="0">
                <a:solidFill>
                  <a:srgbClr val="000000"/>
                </a:solidFill>
                <a:latin typeface="微软雅黑" pitchFamily="34" charset="-122"/>
                <a:ea typeface="微软雅黑" pitchFamily="34" charset="-122"/>
              </a:rPr>
              <a:t>, </a:t>
            </a:r>
            <a:r>
              <a:rPr lang="zh-CN" altLang="en-US" sz="2100" b="0" kern="0" dirty="0">
                <a:solidFill>
                  <a:srgbClr val="000000"/>
                </a:solidFill>
                <a:latin typeface="微软雅黑" pitchFamily="34" charset="-122"/>
                <a:ea typeface="微软雅黑" pitchFamily="34" charset="-122"/>
              </a:rPr>
              <a:t>红色，金色</a:t>
            </a:r>
            <a:r>
              <a:rPr lang="en-US" altLang="zh-CN" sz="2100" b="0" kern="0" dirty="0">
                <a:solidFill>
                  <a:srgbClr val="000000"/>
                </a:solidFill>
                <a:latin typeface="微软雅黑" pitchFamily="34" charset="-122"/>
                <a:ea typeface="微软雅黑" pitchFamily="34" charset="-122"/>
              </a:rPr>
              <a:t>}</a:t>
            </a:r>
            <a:r>
              <a:rPr lang="zh-CN" altLang="en-US" sz="2100" b="0" kern="0" dirty="0">
                <a:solidFill>
                  <a:srgbClr val="000000"/>
                </a:solidFill>
                <a:latin typeface="微软雅黑" pitchFamily="34" charset="-122"/>
                <a:ea typeface="微软雅黑" pitchFamily="34" charset="-122"/>
              </a:rPr>
              <a:t>；</a:t>
            </a:r>
          </a:p>
          <a:p>
            <a:pPr marL="857250" lvl="2" indent="-171450" defTabSz="685800" eaLnBrk="1" hangingPunct="1">
              <a:buClr>
                <a:srgbClr val="99CC00"/>
              </a:buClr>
              <a:defRPr/>
            </a:pPr>
            <a:r>
              <a:rPr lang="zh-CN" altLang="en-US" sz="2100" b="0" kern="0" dirty="0">
                <a:solidFill>
                  <a:srgbClr val="0066FF"/>
                </a:solidFill>
                <a:latin typeface="微软雅黑" pitchFamily="34" charset="-122"/>
                <a:ea typeface="微软雅黑" pitchFamily="34" charset="-122"/>
              </a:rPr>
              <a:t>眼睛</a:t>
            </a:r>
            <a:r>
              <a:rPr lang="en-US" altLang="zh-CN" sz="2100" b="0" kern="0" dirty="0">
                <a:solidFill>
                  <a:srgbClr val="000000"/>
                </a:solidFill>
                <a:latin typeface="微软雅黑" pitchFamily="34" charset="-122"/>
                <a:ea typeface="微软雅黑" pitchFamily="34" charset="-122"/>
              </a:rPr>
              <a:t>{</a:t>
            </a:r>
            <a:r>
              <a:rPr lang="zh-CN" altLang="en-US" sz="2100" b="0" kern="0" dirty="0">
                <a:solidFill>
                  <a:srgbClr val="000000"/>
                </a:solidFill>
                <a:latin typeface="微软雅黑" pitchFamily="34" charset="-122"/>
                <a:ea typeface="微软雅黑" pitchFamily="34" charset="-122"/>
              </a:rPr>
              <a:t>蓝色，棕色</a:t>
            </a:r>
            <a:r>
              <a:rPr lang="en-US" altLang="zh-CN" sz="2100" b="0" kern="0" dirty="0">
                <a:solidFill>
                  <a:srgbClr val="000000"/>
                </a:solidFill>
                <a:latin typeface="微软雅黑" pitchFamily="34" charset="-122"/>
                <a:ea typeface="微软雅黑" pitchFamily="34" charset="-122"/>
              </a:rPr>
              <a:t>}</a:t>
            </a:r>
            <a:r>
              <a:rPr lang="zh-CN" altLang="en-US" sz="2100" b="0" kern="0" dirty="0">
                <a:solidFill>
                  <a:srgbClr val="000000"/>
                </a:solidFill>
                <a:latin typeface="微软雅黑" pitchFamily="34" charset="-122"/>
                <a:ea typeface="微软雅黑" pitchFamily="34" charset="-122"/>
              </a:rPr>
              <a:t>；</a:t>
            </a:r>
          </a:p>
          <a:p>
            <a:pPr marL="557213" lvl="1" indent="-214313" defTabSz="685800" eaLnBrk="1" hangingPunct="1">
              <a:buClr>
                <a:srgbClr val="009999"/>
              </a:buClr>
              <a:defRPr/>
            </a:pPr>
            <a:r>
              <a:rPr lang="zh-CN" altLang="en-US" sz="2100" b="0" kern="0" dirty="0">
                <a:solidFill>
                  <a:srgbClr val="000000"/>
                </a:solidFill>
                <a:latin typeface="微软雅黑" pitchFamily="34" charset="-122"/>
                <a:ea typeface="微软雅黑" pitchFamily="34" charset="-122"/>
              </a:rPr>
              <a:t>人分为</a:t>
            </a:r>
            <a:r>
              <a:rPr lang="zh-CN" altLang="en-US" sz="2100" b="0" kern="0" dirty="0">
                <a:solidFill>
                  <a:srgbClr val="FF0000"/>
                </a:solidFill>
                <a:latin typeface="微软雅黑" pitchFamily="34" charset="-122"/>
                <a:ea typeface="微软雅黑" pitchFamily="34" charset="-122"/>
              </a:rPr>
              <a:t>两类</a:t>
            </a:r>
            <a:r>
              <a:rPr lang="zh-CN" altLang="en-US" sz="2100" b="0" kern="0" dirty="0">
                <a:solidFill>
                  <a:srgbClr val="000000"/>
                </a:solidFill>
                <a:latin typeface="微软雅黑" pitchFamily="34" charset="-122"/>
                <a:ea typeface="微软雅黑" pitchFamily="34" charset="-122"/>
              </a:rPr>
              <a:t>：</a:t>
            </a:r>
          </a:p>
          <a:p>
            <a:pPr marL="857250" lvl="2" indent="-171450" defTabSz="685800" eaLnBrk="1" hangingPunct="1">
              <a:buClr>
                <a:srgbClr val="99CC00"/>
              </a:buClr>
              <a:defRPr/>
            </a:pPr>
            <a:r>
              <a:rPr lang="zh-CN" altLang="en-US" sz="2100" b="0" kern="0" dirty="0">
                <a:solidFill>
                  <a:srgbClr val="000000"/>
                </a:solidFill>
                <a:latin typeface="微软雅黑" pitchFamily="34" charset="-122"/>
                <a:ea typeface="微软雅黑" pitchFamily="34" charset="-122"/>
              </a:rPr>
              <a:t>“</a:t>
            </a:r>
            <a:r>
              <a:rPr lang="zh-CN" altLang="en-US" sz="2100" b="0" kern="0" dirty="0">
                <a:solidFill>
                  <a:srgbClr val="0066FF"/>
                </a:solidFill>
                <a:latin typeface="微软雅黑" pitchFamily="34" charset="-122"/>
                <a:ea typeface="微软雅黑" pitchFamily="34" charset="-122"/>
              </a:rPr>
              <a:t>＋</a:t>
            </a:r>
            <a:r>
              <a:rPr lang="zh-CN" altLang="en-US" sz="2100" b="0" kern="0" dirty="0">
                <a:solidFill>
                  <a:srgbClr val="000000"/>
                </a:solidFill>
                <a:latin typeface="微软雅黑" pitchFamily="34" charset="-122"/>
                <a:ea typeface="微软雅黑" pitchFamily="34" charset="-122"/>
              </a:rPr>
              <a:t>”</a:t>
            </a:r>
          </a:p>
          <a:p>
            <a:pPr marL="857250" lvl="2" indent="-171450" defTabSz="685800" eaLnBrk="1" hangingPunct="1">
              <a:buClr>
                <a:srgbClr val="99CC00"/>
              </a:buClr>
              <a:defRPr/>
            </a:pPr>
            <a:r>
              <a:rPr lang="zh-CN" altLang="en-US" sz="2100" b="0" kern="0" dirty="0">
                <a:solidFill>
                  <a:srgbClr val="000000"/>
                </a:solidFill>
                <a:latin typeface="微软雅黑" pitchFamily="34" charset="-122"/>
                <a:ea typeface="微软雅黑" pitchFamily="34" charset="-122"/>
              </a:rPr>
              <a:t>“</a:t>
            </a:r>
            <a:r>
              <a:rPr lang="zh-CN" altLang="en-US" sz="2100" b="0" kern="0" dirty="0">
                <a:solidFill>
                  <a:srgbClr val="0066FF"/>
                </a:solidFill>
                <a:latin typeface="微软雅黑" pitchFamily="34" charset="-122"/>
                <a:ea typeface="微软雅黑" pitchFamily="34" charset="-122"/>
              </a:rPr>
              <a:t>－</a:t>
            </a:r>
            <a:r>
              <a:rPr lang="zh-CN" altLang="en-US" sz="2100" b="0" kern="0" dirty="0">
                <a:solidFill>
                  <a:srgbClr val="000000"/>
                </a:solidFill>
                <a:latin typeface="微软雅黑" pitchFamily="34" charset="-122"/>
                <a:ea typeface="微软雅黑" pitchFamily="34" charset="-122"/>
              </a:rPr>
              <a:t>” </a:t>
            </a:r>
          </a:p>
        </p:txBody>
      </p:sp>
      <p:sp>
        <p:nvSpPr>
          <p:cNvPr id="9" name="Rectangle 3"/>
          <p:cNvSpPr>
            <a:spLocks noChangeArrowheads="1"/>
          </p:cNvSpPr>
          <p:nvPr/>
        </p:nvSpPr>
        <p:spPr bwMode="auto">
          <a:xfrm>
            <a:off x="3420107" y="3260328"/>
            <a:ext cx="3886200" cy="3139321"/>
          </a:xfrm>
          <a:prstGeom prst="rect">
            <a:avLst/>
          </a:prstGeom>
          <a:noFill/>
          <a:ln>
            <a:noFill/>
          </a:ln>
          <a:effectLst/>
        </p:spPr>
        <p:txBody>
          <a:bodyPr>
            <a:spAutoFit/>
          </a:bodyPr>
          <a:lstStyle/>
          <a:p>
            <a:pPr>
              <a:defRPr/>
            </a:pPr>
            <a:r>
              <a:rPr lang="zh-CN" altLang="en-US" b="1" dirty="0">
                <a:solidFill>
                  <a:srgbClr val="0000FF"/>
                </a:solidFill>
                <a:effectLst>
                  <a:outerShdw blurRad="38100" dist="38100" dir="2700000" algn="tl">
                    <a:srgbClr val="C0C0C0"/>
                  </a:outerShdw>
                </a:effectLst>
                <a:latin typeface="Arial" charset="0"/>
                <a:ea typeface="仿宋_GB2312" pitchFamily="49" charset="-122"/>
              </a:rPr>
              <a:t>高度　　发色　　　眼睛　 　　类别</a:t>
            </a:r>
            <a:br>
              <a:rPr lang="zh-CN" altLang="en-US" b="1" dirty="0">
                <a:effectLst>
                  <a:outerShdw blurRad="38100" dist="38100" dir="2700000" algn="tl">
                    <a:srgbClr val="C0C0C0"/>
                  </a:outerShdw>
                </a:effectLst>
                <a:latin typeface="Arial" charset="0"/>
                <a:ea typeface="仿宋_GB2312" pitchFamily="49" charset="-122"/>
              </a:rPr>
            </a:br>
            <a:r>
              <a:rPr lang="zh-CN" altLang="en-US" b="1" dirty="0">
                <a:effectLst>
                  <a:outerShdw blurRad="38100" dist="38100" dir="2700000" algn="tl">
                    <a:srgbClr val="C0C0C0"/>
                  </a:outerShdw>
                </a:effectLst>
                <a:latin typeface="Times New Roman" pitchFamily="18" charset="0"/>
                <a:cs typeface="Times New Roman" pitchFamily="18" charset="0"/>
              </a:rPr>
              <a:t>─────────────────</a:t>
            </a:r>
            <a:br>
              <a:rPr lang="zh-CN" altLang="en-US" b="1" dirty="0">
                <a:effectLst>
                  <a:outerShdw blurRad="38100" dist="38100" dir="2700000" algn="tl">
                    <a:srgbClr val="C0C0C0"/>
                  </a:outerShdw>
                </a:effectLst>
                <a:latin typeface="楷体_GB2312" pitchFamily="49" charset="-122"/>
                <a:ea typeface="仿宋_GB2312" pitchFamily="49" charset="-122"/>
              </a:rPr>
            </a:br>
            <a:r>
              <a:rPr lang="zh-CN" altLang="en-US" b="1" dirty="0">
                <a:effectLst>
                  <a:outerShdw blurRad="38100" dist="38100" dir="2700000" algn="tl">
                    <a:srgbClr val="C0C0C0"/>
                  </a:outerShdw>
                </a:effectLst>
                <a:latin typeface="楷体_GB2312" pitchFamily="49" charset="-122"/>
                <a:ea typeface="仿宋_GB2312" pitchFamily="49" charset="-122"/>
              </a:rPr>
              <a:t>矮　　　黑色　　　蓝色　　　　－</a:t>
            </a:r>
            <a:br>
              <a:rPr lang="zh-CN" altLang="en-US" b="1" dirty="0">
                <a:effectLst>
                  <a:outerShdw blurRad="38100" dist="38100" dir="2700000" algn="tl">
                    <a:srgbClr val="C0C0C0"/>
                  </a:outerShdw>
                </a:effectLst>
                <a:latin typeface="楷体_GB2312" pitchFamily="49" charset="-122"/>
                <a:ea typeface="仿宋_GB2312" pitchFamily="49" charset="-122"/>
              </a:rPr>
            </a:br>
            <a:r>
              <a:rPr lang="zh-CN" altLang="en-US" b="1" dirty="0">
                <a:effectLst>
                  <a:outerShdw blurRad="38100" dist="38100" dir="2700000" algn="tl">
                    <a:srgbClr val="C0C0C0"/>
                  </a:outerShdw>
                </a:effectLst>
                <a:latin typeface="楷体_GB2312" pitchFamily="49" charset="-122"/>
                <a:ea typeface="仿宋_GB2312" pitchFamily="49" charset="-122"/>
              </a:rPr>
              <a:t>高　　　黑色　　　蓝色　　　　－</a:t>
            </a:r>
            <a:br>
              <a:rPr lang="zh-CN" altLang="en-US" b="1" dirty="0">
                <a:effectLst>
                  <a:outerShdw blurRad="38100" dist="38100" dir="2700000" algn="tl">
                    <a:srgbClr val="C0C0C0"/>
                  </a:outerShdw>
                </a:effectLst>
                <a:latin typeface="楷体_GB2312" pitchFamily="49" charset="-122"/>
                <a:ea typeface="仿宋_GB2312" pitchFamily="49" charset="-122"/>
              </a:rPr>
            </a:br>
            <a:r>
              <a:rPr lang="zh-CN" altLang="en-US" b="1" dirty="0">
                <a:effectLst>
                  <a:outerShdw blurRad="38100" dist="38100" dir="2700000" algn="tl">
                    <a:srgbClr val="C0C0C0"/>
                  </a:outerShdw>
                </a:effectLst>
                <a:latin typeface="楷体_GB2312" pitchFamily="49" charset="-122"/>
                <a:ea typeface="仿宋_GB2312" pitchFamily="49" charset="-122"/>
              </a:rPr>
              <a:t>矮　　　金色　　　蓝色　　　　＋</a:t>
            </a:r>
            <a:br>
              <a:rPr lang="zh-CN" altLang="en-US" b="1" dirty="0">
                <a:effectLst>
                  <a:outerShdw blurRad="38100" dist="38100" dir="2700000" algn="tl">
                    <a:srgbClr val="C0C0C0"/>
                  </a:outerShdw>
                </a:effectLst>
                <a:latin typeface="楷体_GB2312" pitchFamily="49" charset="-122"/>
                <a:ea typeface="仿宋_GB2312" pitchFamily="49" charset="-122"/>
              </a:rPr>
            </a:br>
            <a:r>
              <a:rPr lang="zh-CN" altLang="en-US" b="1" dirty="0">
                <a:effectLst>
                  <a:outerShdw blurRad="38100" dist="38100" dir="2700000" algn="tl">
                    <a:srgbClr val="C0C0C0"/>
                  </a:outerShdw>
                </a:effectLst>
                <a:latin typeface="楷体_GB2312" pitchFamily="49" charset="-122"/>
                <a:ea typeface="仿宋_GB2312" pitchFamily="49" charset="-122"/>
              </a:rPr>
              <a:t>高　　　金色　　　棕色　　　　－</a:t>
            </a:r>
            <a:br>
              <a:rPr lang="zh-CN" altLang="en-US" b="1" dirty="0">
                <a:effectLst>
                  <a:outerShdw blurRad="38100" dist="38100" dir="2700000" algn="tl">
                    <a:srgbClr val="C0C0C0"/>
                  </a:outerShdw>
                </a:effectLst>
                <a:latin typeface="楷体_GB2312" pitchFamily="49" charset="-122"/>
                <a:ea typeface="仿宋_GB2312" pitchFamily="49" charset="-122"/>
              </a:rPr>
            </a:br>
            <a:r>
              <a:rPr lang="zh-CN" altLang="en-US" b="1" dirty="0">
                <a:effectLst>
                  <a:outerShdw blurRad="38100" dist="38100" dir="2700000" algn="tl">
                    <a:srgbClr val="C0C0C0"/>
                  </a:outerShdw>
                </a:effectLst>
                <a:latin typeface="楷体_GB2312" pitchFamily="49" charset="-122"/>
                <a:ea typeface="仿宋_GB2312" pitchFamily="49" charset="-122"/>
              </a:rPr>
              <a:t>高　　　黑色　　　棕色　　　　－ </a:t>
            </a:r>
            <a:br>
              <a:rPr lang="zh-CN" altLang="en-US" b="1" dirty="0">
                <a:effectLst>
                  <a:outerShdw blurRad="38100" dist="38100" dir="2700000" algn="tl">
                    <a:srgbClr val="C0C0C0"/>
                  </a:outerShdw>
                </a:effectLst>
                <a:latin typeface="楷体_GB2312" pitchFamily="49" charset="-122"/>
                <a:ea typeface="仿宋_GB2312" pitchFamily="49" charset="-122"/>
              </a:rPr>
            </a:br>
            <a:r>
              <a:rPr lang="zh-CN" altLang="en-US" b="1" dirty="0">
                <a:effectLst>
                  <a:outerShdw blurRad="38100" dist="38100" dir="2700000" algn="tl">
                    <a:srgbClr val="C0C0C0"/>
                  </a:outerShdw>
                </a:effectLst>
                <a:latin typeface="楷体_GB2312" pitchFamily="49" charset="-122"/>
                <a:ea typeface="仿宋_GB2312" pitchFamily="49" charset="-122"/>
              </a:rPr>
              <a:t>矮　　　金色　　　棕色　　　　－</a:t>
            </a:r>
            <a:br>
              <a:rPr lang="zh-CN" altLang="en-US" b="1" dirty="0">
                <a:effectLst>
                  <a:outerShdw blurRad="38100" dist="38100" dir="2700000" algn="tl">
                    <a:srgbClr val="C0C0C0"/>
                  </a:outerShdw>
                </a:effectLst>
                <a:latin typeface="楷体_GB2312" pitchFamily="49" charset="-122"/>
                <a:ea typeface="仿宋_GB2312" pitchFamily="49" charset="-122"/>
              </a:rPr>
            </a:br>
            <a:r>
              <a:rPr lang="zh-CN" altLang="en-US" b="1" dirty="0">
                <a:effectLst>
                  <a:outerShdw blurRad="38100" dist="38100" dir="2700000" algn="tl">
                    <a:srgbClr val="C0C0C0"/>
                  </a:outerShdw>
                </a:effectLst>
                <a:latin typeface="楷体_GB2312" pitchFamily="49" charset="-122"/>
                <a:ea typeface="仿宋_GB2312" pitchFamily="49" charset="-122"/>
              </a:rPr>
              <a:t>高　　　金色　　　蓝色　　　　＋ </a:t>
            </a:r>
            <a:br>
              <a:rPr lang="zh-CN" altLang="en-US" b="1" dirty="0">
                <a:effectLst>
                  <a:outerShdw blurRad="38100" dist="38100" dir="2700000" algn="tl">
                    <a:srgbClr val="C0C0C0"/>
                  </a:outerShdw>
                </a:effectLst>
                <a:latin typeface="楷体_GB2312" pitchFamily="49" charset="-122"/>
                <a:ea typeface="仿宋_GB2312" pitchFamily="49" charset="-122"/>
              </a:rPr>
            </a:br>
            <a:r>
              <a:rPr lang="zh-CN" altLang="en-US" b="1" dirty="0">
                <a:effectLst>
                  <a:outerShdw blurRad="38100" dist="38100" dir="2700000" algn="tl">
                    <a:srgbClr val="C0C0C0"/>
                  </a:outerShdw>
                </a:effectLst>
                <a:latin typeface="楷体_GB2312" pitchFamily="49" charset="-122"/>
                <a:ea typeface="仿宋_GB2312" pitchFamily="49" charset="-122"/>
              </a:rPr>
              <a:t>高　　　红色　　　蓝色　　　　＋</a:t>
            </a:r>
          </a:p>
        </p:txBody>
      </p:sp>
      <p:sp>
        <p:nvSpPr>
          <p:cNvPr id="10" name="Text Box 5"/>
          <p:cNvSpPr txBox="1">
            <a:spLocks noChangeArrowheads="1"/>
          </p:cNvSpPr>
          <p:nvPr/>
        </p:nvSpPr>
        <p:spPr bwMode="auto">
          <a:xfrm>
            <a:off x="1151966" y="4480421"/>
            <a:ext cx="1133475" cy="41549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defTabSz="685800" eaLnBrk="1" fontAlgn="auto" hangingPunct="1">
              <a:spcBef>
                <a:spcPct val="50000"/>
              </a:spcBef>
              <a:spcAft>
                <a:spcPts val="0"/>
              </a:spcAft>
              <a:defRPr/>
            </a:pPr>
            <a:r>
              <a:rPr lang="zh-CN" altLang="en-US" sz="2100" b="1" kern="0" dirty="0">
                <a:solidFill>
                  <a:srgbClr val="FFFFFF"/>
                </a:solidFill>
                <a:ea typeface="黑体" pitchFamily="49" charset="-122"/>
              </a:rPr>
              <a:t>高度</a:t>
            </a:r>
          </a:p>
        </p:txBody>
      </p:sp>
      <p:sp>
        <p:nvSpPr>
          <p:cNvPr id="11" name="Text Box 6"/>
          <p:cNvSpPr txBox="1">
            <a:spLocks noChangeArrowheads="1"/>
          </p:cNvSpPr>
          <p:nvPr/>
        </p:nvSpPr>
        <p:spPr bwMode="auto">
          <a:xfrm>
            <a:off x="1151966" y="4966475"/>
            <a:ext cx="1133475" cy="41549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defTabSz="685800" eaLnBrk="1" fontAlgn="auto" hangingPunct="1">
              <a:spcBef>
                <a:spcPct val="50000"/>
              </a:spcBef>
              <a:spcAft>
                <a:spcPts val="0"/>
              </a:spcAft>
              <a:defRPr/>
            </a:pPr>
            <a:r>
              <a:rPr lang="zh-CN" altLang="en-US" sz="2100" b="1" kern="0" dirty="0">
                <a:solidFill>
                  <a:srgbClr val="FFFFFF"/>
                </a:solidFill>
                <a:ea typeface="黑体" pitchFamily="49" charset="-122"/>
              </a:rPr>
              <a:t>眼睛</a:t>
            </a:r>
          </a:p>
        </p:txBody>
      </p:sp>
      <p:sp>
        <p:nvSpPr>
          <p:cNvPr id="12" name="Text Box 7"/>
          <p:cNvSpPr txBox="1">
            <a:spLocks noChangeArrowheads="1"/>
          </p:cNvSpPr>
          <p:nvPr/>
        </p:nvSpPr>
        <p:spPr bwMode="auto">
          <a:xfrm>
            <a:off x="1153157" y="5438156"/>
            <a:ext cx="1133475" cy="41549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defTabSz="685800" eaLnBrk="1" fontAlgn="auto" hangingPunct="1">
              <a:spcBef>
                <a:spcPct val="50000"/>
              </a:spcBef>
              <a:spcAft>
                <a:spcPts val="0"/>
              </a:spcAft>
              <a:defRPr/>
            </a:pPr>
            <a:r>
              <a:rPr lang="zh-CN" altLang="en-US" sz="2100" b="1" kern="0" dirty="0">
                <a:solidFill>
                  <a:srgbClr val="FFFFFF"/>
                </a:solidFill>
                <a:ea typeface="黑体" pitchFamily="49" charset="-122"/>
              </a:rPr>
              <a:t>发色</a:t>
            </a:r>
          </a:p>
        </p:txBody>
      </p:sp>
    </p:spTree>
    <p:extLst>
      <p:ext uri="{BB962C8B-B14F-4D97-AF65-F5344CB8AC3E}">
        <p14:creationId xmlns:p14="http://schemas.microsoft.com/office/powerpoint/2010/main" val="84815196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4"/>
          <p:cNvSpPr>
            <a:spLocks noChangeArrowheads="1"/>
          </p:cNvSpPr>
          <p:nvPr/>
        </p:nvSpPr>
        <p:spPr bwMode="auto">
          <a:xfrm>
            <a:off x="1182069" y="1058874"/>
            <a:ext cx="6146180" cy="557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2325" tIns="36162" rIns="72325" bIns="36162">
            <a:spAutoFit/>
          </a:bodyPr>
          <a:lstStyle/>
          <a:p>
            <a:r>
              <a:rPr lang="zh-CN" altLang="en-US" sz="3150" dirty="0">
                <a:solidFill>
                  <a:srgbClr val="31B5D6"/>
                </a:solidFill>
                <a:latin typeface="华康俪金黑W8(P)" panose="020B0800000000000000" pitchFamily="34" charset="-122"/>
                <a:ea typeface="华康俪金黑W8(P)" panose="020B0800000000000000" pitchFamily="34" charset="-122"/>
                <a:sym typeface="Calibri" pitchFamily="34" charset="0"/>
              </a:rPr>
              <a:t>目录</a:t>
            </a:r>
          </a:p>
        </p:txBody>
      </p:sp>
      <p:sp>
        <p:nvSpPr>
          <p:cNvPr id="18435" name="直接连接符 13"/>
          <p:cNvSpPr>
            <a:spLocks noChangeShapeType="1"/>
          </p:cNvSpPr>
          <p:nvPr/>
        </p:nvSpPr>
        <p:spPr bwMode="auto">
          <a:xfrm>
            <a:off x="534108" y="1572552"/>
            <a:ext cx="4899050" cy="0"/>
          </a:xfrm>
          <a:prstGeom prst="line">
            <a:avLst/>
          </a:prstGeom>
          <a:noFill/>
          <a:ln w="6350">
            <a:solidFill>
              <a:srgbClr val="4A7EBB">
                <a:alpha val="25098"/>
              </a:srgbClr>
            </a:solidFill>
            <a:bevel/>
            <a:headEnd/>
            <a:tailEnd/>
          </a:ln>
          <a:extLst>
            <a:ext uri="{909E8E84-426E-40DD-AFC4-6F175D3DCCD1}">
              <a14:hiddenFill xmlns:a14="http://schemas.microsoft.com/office/drawing/2010/main">
                <a:noFill/>
              </a14:hiddenFill>
            </a:ext>
          </a:extLst>
        </p:spPr>
        <p:txBody>
          <a:bodyPr lIns="72325" tIns="36162" rIns="72325" bIns="36162"/>
          <a:lstStyle/>
          <a:p>
            <a:endParaRPr lang="zh-CN" altLang="en-US">
              <a:latin typeface="Arial" pitchFamily="34" charset="0"/>
            </a:endParaRPr>
          </a:p>
        </p:txBody>
      </p:sp>
      <p:grpSp>
        <p:nvGrpSpPr>
          <p:cNvPr id="5" name="Group 4"/>
          <p:cNvGrpSpPr>
            <a:grpSpLocks/>
          </p:cNvGrpSpPr>
          <p:nvPr/>
        </p:nvGrpSpPr>
        <p:grpSpPr bwMode="auto">
          <a:xfrm>
            <a:off x="1004564" y="2110142"/>
            <a:ext cx="803672" cy="526125"/>
            <a:chOff x="1110" y="2656"/>
            <a:chExt cx="1549" cy="1351"/>
          </a:xfrm>
          <a:gradFill flip="none" rotWithShape="1">
            <a:gsLst>
              <a:gs pos="0">
                <a:srgbClr val="336699">
                  <a:shade val="30000"/>
                  <a:satMod val="115000"/>
                </a:srgbClr>
              </a:gs>
              <a:gs pos="50000">
                <a:srgbClr val="336699">
                  <a:shade val="67500"/>
                  <a:satMod val="115000"/>
                </a:srgbClr>
              </a:gs>
              <a:gs pos="100000">
                <a:srgbClr val="336699">
                  <a:shade val="100000"/>
                  <a:satMod val="115000"/>
                </a:srgbClr>
              </a:gs>
            </a:gsLst>
            <a:lin ang="2700000" scaled="1"/>
            <a:tileRect/>
          </a:gradFill>
        </p:grpSpPr>
        <p:sp>
          <p:nvSpPr>
            <p:cNvPr id="38" name="AutoShape 5"/>
            <p:cNvSpPr>
              <a:spLocks noChangeArrowheads="1"/>
            </p:cNvSpPr>
            <p:nvPr/>
          </p:nvSpPr>
          <p:spPr bwMode="gray">
            <a:xfrm>
              <a:off x="1123" y="2679"/>
              <a:ext cx="1536" cy="1328"/>
            </a:xfrm>
            <a:prstGeom prst="hexagon">
              <a:avLst>
                <a:gd name="adj" fmla="val 28916"/>
                <a:gd name="vf" fmla="val 115470"/>
              </a:avLst>
            </a:prstGeom>
            <a:grpFill/>
            <a:ln w="9525">
              <a:solidFill>
                <a:srgbClr val="3DA2CB"/>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9" name="AutoShape 6"/>
            <p:cNvSpPr>
              <a:spLocks noChangeArrowheads="1"/>
            </p:cNvSpPr>
            <p:nvPr/>
          </p:nvSpPr>
          <p:spPr bwMode="gray">
            <a:xfrm>
              <a:off x="1110" y="2656"/>
              <a:ext cx="1536" cy="1328"/>
            </a:xfrm>
            <a:prstGeom prst="hexagon">
              <a:avLst>
                <a:gd name="adj" fmla="val 28916"/>
                <a:gd name="vf" fmla="val 115470"/>
              </a:avLst>
            </a:prstGeom>
            <a:grpFill/>
            <a:ln w="9525">
              <a:solidFill>
                <a:srgbClr val="3DA2CB"/>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40" name="AutoShape 7"/>
            <p:cNvSpPr>
              <a:spLocks noChangeArrowheads="1"/>
            </p:cNvSpPr>
            <p:nvPr/>
          </p:nvSpPr>
          <p:spPr bwMode="gray">
            <a:xfrm>
              <a:off x="1200" y="2736"/>
              <a:ext cx="1350" cy="1168"/>
            </a:xfrm>
            <a:prstGeom prst="hexagon">
              <a:avLst>
                <a:gd name="adj" fmla="val 28896"/>
                <a:gd name="vf" fmla="val 115470"/>
              </a:avLst>
            </a:prstGeom>
            <a:grpFill/>
            <a:ln w="9525">
              <a:solidFill>
                <a:srgbClr val="3DA2CB"/>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7" name="Line 8"/>
          <p:cNvSpPr>
            <a:spLocks noChangeShapeType="1"/>
          </p:cNvSpPr>
          <p:nvPr/>
        </p:nvSpPr>
        <p:spPr bwMode="auto">
          <a:xfrm>
            <a:off x="1647501" y="2592493"/>
            <a:ext cx="5063133"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lIns="72325" tIns="36162" rIns="72325" bIns="36162"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8" name="Text Box 9"/>
          <p:cNvSpPr txBox="1">
            <a:spLocks noChangeArrowheads="1"/>
          </p:cNvSpPr>
          <p:nvPr/>
        </p:nvSpPr>
        <p:spPr bwMode="auto">
          <a:xfrm>
            <a:off x="2366145" y="2160543"/>
            <a:ext cx="1107864" cy="361571"/>
          </a:xfrm>
          <a:prstGeom prst="rect">
            <a:avLst/>
          </a:prstGeom>
          <a:noFill/>
          <a:ln w="9525" algn="ctr">
            <a:noFill/>
            <a:miter lim="800000"/>
            <a:headEnd/>
            <a:tailEnd/>
          </a:ln>
        </p:spPr>
        <p:txBody>
          <a:bodyPr wrap="none" lIns="72325" tIns="36162" rIns="72325" bIns="36162">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1875" dirty="0">
                <a:effectLst>
                  <a:outerShdw blurRad="38100" dist="38100" dir="2700000" algn="tl">
                    <a:srgbClr val="C0C0C0"/>
                  </a:outerShdw>
                </a:effectLst>
                <a:latin typeface="微软雅黑" pitchFamily="34" charset="-122"/>
                <a:ea typeface="微软雅黑" pitchFamily="34" charset="-122"/>
              </a:rPr>
              <a:t>分类概述</a:t>
            </a:r>
            <a:endParaRPr lang="en-US" altLang="zh-CN" sz="1875" dirty="0">
              <a:effectLst>
                <a:outerShdw blurRad="38100" dist="38100" dir="2700000" algn="tl">
                  <a:srgbClr val="C0C0C0"/>
                </a:outerShdw>
              </a:effectLst>
              <a:latin typeface="微软雅黑" pitchFamily="34" charset="-122"/>
              <a:ea typeface="微软雅黑" pitchFamily="34" charset="-122"/>
            </a:endParaRPr>
          </a:p>
        </p:txBody>
      </p:sp>
      <p:sp>
        <p:nvSpPr>
          <p:cNvPr id="9" name="Text Box 10"/>
          <p:cNvSpPr txBox="1">
            <a:spLocks noChangeArrowheads="1"/>
          </p:cNvSpPr>
          <p:nvPr/>
        </p:nvSpPr>
        <p:spPr bwMode="gray">
          <a:xfrm>
            <a:off x="1255302" y="2188168"/>
            <a:ext cx="287127" cy="3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2325" tIns="36162" rIns="72325" bIns="36162">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1875">
                <a:solidFill>
                  <a:srgbClr val="F8F8F8"/>
                </a:solidFill>
                <a:latin typeface="微软雅黑" pitchFamily="34" charset="-122"/>
                <a:ea typeface="微软雅黑" pitchFamily="34" charset="-122"/>
              </a:rPr>
              <a:t>1</a:t>
            </a:r>
          </a:p>
        </p:txBody>
      </p:sp>
      <p:grpSp>
        <p:nvGrpSpPr>
          <p:cNvPr id="10" name="Group 11"/>
          <p:cNvGrpSpPr>
            <a:grpSpLocks/>
          </p:cNvGrpSpPr>
          <p:nvPr/>
        </p:nvGrpSpPr>
        <p:grpSpPr bwMode="auto">
          <a:xfrm>
            <a:off x="1004564" y="2731702"/>
            <a:ext cx="803672" cy="526125"/>
            <a:chOff x="3174" y="2656"/>
            <a:chExt cx="1549" cy="1351"/>
          </a:xfrm>
          <a:gradFill flip="none" rotWithShape="1">
            <a:gsLst>
              <a:gs pos="0">
                <a:srgbClr val="339966">
                  <a:shade val="30000"/>
                  <a:satMod val="115000"/>
                </a:srgbClr>
              </a:gs>
              <a:gs pos="50000">
                <a:srgbClr val="339966">
                  <a:shade val="67500"/>
                  <a:satMod val="115000"/>
                </a:srgbClr>
              </a:gs>
              <a:gs pos="100000">
                <a:srgbClr val="339966">
                  <a:shade val="100000"/>
                  <a:satMod val="115000"/>
                </a:srgbClr>
              </a:gs>
            </a:gsLst>
            <a:lin ang="2700000" scaled="1"/>
            <a:tileRect/>
          </a:gradFill>
        </p:grpSpPr>
        <p:sp>
          <p:nvSpPr>
            <p:cNvPr id="35" name="AutoShape 12"/>
            <p:cNvSpPr>
              <a:spLocks noChangeArrowheads="1"/>
            </p:cNvSpPr>
            <p:nvPr/>
          </p:nvSpPr>
          <p:spPr bwMode="gray">
            <a:xfrm>
              <a:off x="3187" y="2679"/>
              <a:ext cx="1536" cy="1328"/>
            </a:xfrm>
            <a:prstGeom prst="hexagon">
              <a:avLst>
                <a:gd name="adj" fmla="val 28916"/>
                <a:gd name="vf" fmla="val 115470"/>
              </a:avLst>
            </a:prstGeom>
            <a:grpFill/>
            <a:ln w="9525">
              <a:no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6" name="AutoShape 13"/>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7" name="AutoShape 14"/>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11" name="Line 15"/>
          <p:cNvSpPr>
            <a:spLocks noChangeShapeType="1"/>
          </p:cNvSpPr>
          <p:nvPr/>
        </p:nvSpPr>
        <p:spPr bwMode="auto">
          <a:xfrm>
            <a:off x="1647501" y="3214049"/>
            <a:ext cx="5063133"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lIns="72325" tIns="36162" rIns="72325" bIns="36162"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13" name="Text Box 17"/>
          <p:cNvSpPr txBox="1">
            <a:spLocks noChangeArrowheads="1"/>
          </p:cNvSpPr>
          <p:nvPr/>
        </p:nvSpPr>
        <p:spPr bwMode="gray">
          <a:xfrm>
            <a:off x="1255302" y="2809725"/>
            <a:ext cx="287127" cy="3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2325" tIns="36162" rIns="72325" bIns="36162">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1875">
                <a:solidFill>
                  <a:srgbClr val="F8F8F8"/>
                </a:solidFill>
                <a:latin typeface="微软雅黑" pitchFamily="34" charset="-122"/>
                <a:ea typeface="微软雅黑" pitchFamily="34" charset="-122"/>
              </a:rPr>
              <a:t>2</a:t>
            </a:r>
          </a:p>
        </p:txBody>
      </p:sp>
      <p:grpSp>
        <p:nvGrpSpPr>
          <p:cNvPr id="14" name="Group 18"/>
          <p:cNvGrpSpPr>
            <a:grpSpLocks/>
          </p:cNvGrpSpPr>
          <p:nvPr/>
        </p:nvGrpSpPr>
        <p:grpSpPr bwMode="auto">
          <a:xfrm>
            <a:off x="1004564" y="3353263"/>
            <a:ext cx="803672" cy="526125"/>
            <a:chOff x="1110" y="2656"/>
            <a:chExt cx="1549" cy="1351"/>
          </a:xfrm>
          <a:gradFill flip="none" rotWithShape="1">
            <a:gsLst>
              <a:gs pos="0">
                <a:schemeClr val="bg2">
                  <a:lumMod val="60000"/>
                  <a:lumOff val="40000"/>
                  <a:shade val="30000"/>
                  <a:satMod val="115000"/>
                </a:schemeClr>
              </a:gs>
              <a:gs pos="50000">
                <a:schemeClr val="bg2">
                  <a:lumMod val="60000"/>
                  <a:lumOff val="40000"/>
                  <a:shade val="67500"/>
                  <a:satMod val="115000"/>
                </a:schemeClr>
              </a:gs>
              <a:gs pos="100000">
                <a:schemeClr val="bg2">
                  <a:lumMod val="60000"/>
                  <a:lumOff val="40000"/>
                  <a:shade val="100000"/>
                  <a:satMod val="115000"/>
                </a:schemeClr>
              </a:gs>
            </a:gsLst>
            <a:lin ang="2700000" scaled="1"/>
            <a:tileRect/>
          </a:gradFill>
        </p:grpSpPr>
        <p:sp>
          <p:nvSpPr>
            <p:cNvPr id="32" name="AutoShape 19"/>
            <p:cNvSpPr>
              <a:spLocks noChangeArrowheads="1"/>
            </p:cNvSpPr>
            <p:nvPr/>
          </p:nvSpPr>
          <p:spPr bwMode="gray">
            <a:xfrm>
              <a:off x="1123" y="2679"/>
              <a:ext cx="1536" cy="1328"/>
            </a:xfrm>
            <a:prstGeom prst="hexagon">
              <a:avLst>
                <a:gd name="adj" fmla="val 28916"/>
                <a:gd name="vf" fmla="val 115470"/>
              </a:avLst>
            </a:prstGeom>
            <a:grpFill/>
            <a:ln w="9525">
              <a:no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3" name="AutoShape 20"/>
            <p:cNvSpPr>
              <a:spLocks noChangeArrowheads="1"/>
            </p:cNvSpPr>
            <p:nvPr/>
          </p:nvSpPr>
          <p:spPr bwMode="gray">
            <a:xfrm>
              <a:off x="1110" y="2656"/>
              <a:ext cx="1536" cy="1328"/>
            </a:xfrm>
            <a:prstGeom prst="hexagon">
              <a:avLst>
                <a:gd name="adj" fmla="val 28916"/>
                <a:gd name="vf" fmla="val 115470"/>
              </a:avLst>
            </a:prstGeom>
            <a:grpFill/>
            <a:ln w="9525">
              <a:solidFill>
                <a:srgbClr val="C0C0C0"/>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4" name="AutoShape 21"/>
            <p:cNvSpPr>
              <a:spLocks noChangeArrowheads="1"/>
            </p:cNvSpPr>
            <p:nvPr/>
          </p:nvSpPr>
          <p:spPr bwMode="gray">
            <a:xfrm>
              <a:off x="1200" y="2736"/>
              <a:ext cx="1350" cy="1168"/>
            </a:xfrm>
            <a:prstGeom prst="hexagon">
              <a:avLst>
                <a:gd name="adj" fmla="val 28896"/>
                <a:gd name="vf" fmla="val 115470"/>
              </a:avLst>
            </a:prstGeom>
            <a:grp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15" name="Line 22"/>
          <p:cNvSpPr>
            <a:spLocks noChangeShapeType="1"/>
          </p:cNvSpPr>
          <p:nvPr/>
        </p:nvSpPr>
        <p:spPr bwMode="auto">
          <a:xfrm>
            <a:off x="1647501" y="3835605"/>
            <a:ext cx="5063133"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lIns="72325" tIns="36162" rIns="72325" bIns="36162"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16" name="Text Box 23"/>
          <p:cNvSpPr txBox="1">
            <a:spLocks noChangeArrowheads="1"/>
          </p:cNvSpPr>
          <p:nvPr/>
        </p:nvSpPr>
        <p:spPr bwMode="auto">
          <a:xfrm>
            <a:off x="2379270" y="2731704"/>
            <a:ext cx="1348315" cy="361571"/>
          </a:xfrm>
          <a:prstGeom prst="rect">
            <a:avLst/>
          </a:prstGeom>
          <a:noFill/>
          <a:ln w="9525" algn="ctr">
            <a:noFill/>
            <a:miter lim="800000"/>
            <a:headEnd/>
            <a:tailEnd/>
          </a:ln>
        </p:spPr>
        <p:txBody>
          <a:bodyPr wrap="none" lIns="72325" tIns="36162" rIns="72325" bIns="36162">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1875" dirty="0">
                <a:effectLst>
                  <a:outerShdw blurRad="38100" dist="38100" dir="2700000" algn="tl">
                    <a:srgbClr val="C0C0C0"/>
                  </a:outerShdw>
                </a:effectLst>
                <a:latin typeface="微软雅黑" pitchFamily="34" charset="-122"/>
                <a:ea typeface="微软雅黑" pitchFamily="34" charset="-122"/>
              </a:rPr>
              <a:t>决策树分类</a:t>
            </a:r>
          </a:p>
        </p:txBody>
      </p:sp>
      <p:sp>
        <p:nvSpPr>
          <p:cNvPr id="17" name="Text Box 24"/>
          <p:cNvSpPr txBox="1">
            <a:spLocks noChangeArrowheads="1"/>
          </p:cNvSpPr>
          <p:nvPr/>
        </p:nvSpPr>
        <p:spPr bwMode="gray">
          <a:xfrm>
            <a:off x="1255302" y="3431280"/>
            <a:ext cx="287127" cy="3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2325" tIns="36162" rIns="72325" bIns="36162">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1875">
                <a:solidFill>
                  <a:srgbClr val="F8F8F8"/>
                </a:solidFill>
                <a:latin typeface="微软雅黑" pitchFamily="34" charset="-122"/>
                <a:ea typeface="微软雅黑" pitchFamily="34" charset="-122"/>
              </a:rPr>
              <a:t>3</a:t>
            </a:r>
          </a:p>
        </p:txBody>
      </p:sp>
      <p:grpSp>
        <p:nvGrpSpPr>
          <p:cNvPr id="18" name="Group 25"/>
          <p:cNvGrpSpPr>
            <a:grpSpLocks/>
          </p:cNvGrpSpPr>
          <p:nvPr/>
        </p:nvGrpSpPr>
        <p:grpSpPr bwMode="auto">
          <a:xfrm>
            <a:off x="1004564" y="3974823"/>
            <a:ext cx="803672" cy="526125"/>
            <a:chOff x="3174" y="2656"/>
            <a:chExt cx="1549" cy="1351"/>
          </a:xfr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p:grpSpPr>
        <p:sp>
          <p:nvSpPr>
            <p:cNvPr id="29" name="AutoShape 26"/>
            <p:cNvSpPr>
              <a:spLocks noChangeArrowheads="1"/>
            </p:cNvSpPr>
            <p:nvPr/>
          </p:nvSpPr>
          <p:spPr bwMode="gray">
            <a:xfrm>
              <a:off x="3187" y="2679"/>
              <a:ext cx="1536" cy="1328"/>
            </a:xfrm>
            <a:prstGeom prst="hexagon">
              <a:avLst>
                <a:gd name="adj" fmla="val 28916"/>
                <a:gd name="vf" fmla="val 115470"/>
              </a:avLst>
            </a:prstGeom>
            <a:grpFill/>
            <a:ln w="9525">
              <a:no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0" name="AutoShape 27"/>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1" name="AutoShape 28"/>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19" name="Line 29"/>
          <p:cNvSpPr>
            <a:spLocks noChangeShapeType="1"/>
          </p:cNvSpPr>
          <p:nvPr/>
        </p:nvSpPr>
        <p:spPr bwMode="auto">
          <a:xfrm>
            <a:off x="1647501" y="4457161"/>
            <a:ext cx="5063133"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lIns="72325" tIns="36162" rIns="72325" bIns="36162"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20" name="Text Box 30"/>
          <p:cNvSpPr txBox="1">
            <a:spLocks noChangeArrowheads="1"/>
          </p:cNvSpPr>
          <p:nvPr/>
        </p:nvSpPr>
        <p:spPr bwMode="auto">
          <a:xfrm>
            <a:off x="2379270" y="3378420"/>
            <a:ext cx="1348315" cy="361571"/>
          </a:xfrm>
          <a:prstGeom prst="rect">
            <a:avLst/>
          </a:prstGeom>
          <a:noFill/>
          <a:ln w="9525" algn="ctr">
            <a:noFill/>
            <a:miter lim="800000"/>
            <a:headEnd/>
            <a:tailEnd/>
          </a:ln>
        </p:spPr>
        <p:txBody>
          <a:bodyPr wrap="none" lIns="72325" tIns="36162" rIns="72325" bIns="36162">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1875" dirty="0">
                <a:effectLst>
                  <a:outerShdw blurRad="38100" dist="38100" dir="2700000" algn="tl">
                    <a:srgbClr val="C0C0C0"/>
                  </a:outerShdw>
                </a:effectLst>
                <a:latin typeface="微软雅黑" pitchFamily="34" charset="-122"/>
                <a:ea typeface="微软雅黑" pitchFamily="34" charset="-122"/>
              </a:rPr>
              <a:t>贝叶斯分类</a:t>
            </a:r>
            <a:endParaRPr lang="en-US" altLang="zh-CN" sz="1875" dirty="0">
              <a:effectLst>
                <a:outerShdw blurRad="38100" dist="38100" dir="2700000" algn="tl">
                  <a:srgbClr val="C0C0C0"/>
                </a:outerShdw>
              </a:effectLst>
              <a:latin typeface="微软雅黑" pitchFamily="34" charset="-122"/>
              <a:ea typeface="微软雅黑" pitchFamily="34" charset="-122"/>
            </a:endParaRPr>
          </a:p>
        </p:txBody>
      </p:sp>
      <p:sp>
        <p:nvSpPr>
          <p:cNvPr id="21" name="Text Box 31"/>
          <p:cNvSpPr txBox="1">
            <a:spLocks noChangeArrowheads="1"/>
          </p:cNvSpPr>
          <p:nvPr/>
        </p:nvSpPr>
        <p:spPr bwMode="gray">
          <a:xfrm>
            <a:off x="1255302" y="4052837"/>
            <a:ext cx="287127" cy="3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2325" tIns="36162" rIns="72325" bIns="36162">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1875">
                <a:solidFill>
                  <a:srgbClr val="F8F8F8"/>
                </a:solidFill>
                <a:latin typeface="微软雅黑" pitchFamily="34" charset="-122"/>
                <a:ea typeface="微软雅黑" pitchFamily="34" charset="-122"/>
              </a:rPr>
              <a:t>4</a:t>
            </a:r>
          </a:p>
        </p:txBody>
      </p:sp>
      <p:grpSp>
        <p:nvGrpSpPr>
          <p:cNvPr id="22" name="Group 25"/>
          <p:cNvGrpSpPr>
            <a:grpSpLocks/>
          </p:cNvGrpSpPr>
          <p:nvPr/>
        </p:nvGrpSpPr>
        <p:grpSpPr bwMode="auto">
          <a:xfrm>
            <a:off x="1014722" y="4596383"/>
            <a:ext cx="803672" cy="526125"/>
            <a:chOff x="3174" y="2656"/>
            <a:chExt cx="1549" cy="1351"/>
          </a:xfrm>
          <a:solidFill>
            <a:srgbClr val="31B5D6"/>
          </a:solidFill>
        </p:grpSpPr>
        <p:sp>
          <p:nvSpPr>
            <p:cNvPr id="26" name="AutoShape 26"/>
            <p:cNvSpPr>
              <a:spLocks noChangeArrowheads="1"/>
            </p:cNvSpPr>
            <p:nvPr/>
          </p:nvSpPr>
          <p:spPr bwMode="gray">
            <a:xfrm>
              <a:off x="3187" y="2679"/>
              <a:ext cx="1536" cy="1328"/>
            </a:xfrm>
            <a:prstGeom prst="hexagon">
              <a:avLst>
                <a:gd name="adj" fmla="val 28916"/>
                <a:gd name="vf" fmla="val 115470"/>
              </a:avLst>
            </a:prstGeom>
            <a:grpFill/>
            <a:ln w="9525">
              <a:no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27" name="AutoShape 27"/>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28" name="AutoShape 28"/>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23" name="Line 29"/>
          <p:cNvSpPr>
            <a:spLocks noChangeShapeType="1"/>
          </p:cNvSpPr>
          <p:nvPr/>
        </p:nvSpPr>
        <p:spPr bwMode="auto">
          <a:xfrm>
            <a:off x="1657547" y="5078716"/>
            <a:ext cx="5063133"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lIns="72325" tIns="36162" rIns="72325" bIns="36162"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24" name="Text Box 30"/>
          <p:cNvSpPr txBox="1">
            <a:spLocks noChangeArrowheads="1"/>
          </p:cNvSpPr>
          <p:nvPr/>
        </p:nvSpPr>
        <p:spPr bwMode="auto">
          <a:xfrm>
            <a:off x="2449778" y="3983781"/>
            <a:ext cx="1604795" cy="361571"/>
          </a:xfrm>
          <a:prstGeom prst="rect">
            <a:avLst/>
          </a:prstGeom>
          <a:noFill/>
          <a:ln w="9525" algn="ctr">
            <a:noFill/>
            <a:miter lim="800000"/>
            <a:headEnd/>
            <a:tailEnd/>
          </a:ln>
        </p:spPr>
        <p:txBody>
          <a:bodyPr wrap="none" lIns="72325" tIns="36162" rIns="72325" bIns="36162">
            <a:spAutoFit/>
          </a:bodyPr>
          <a:lstStyle>
            <a:defPPr>
              <a:defRPr lang="zh-CN"/>
            </a:defPPr>
            <a:lvl1pPr>
              <a:defRPr sz="2400">
                <a:effectLst>
                  <a:outerShdw blurRad="38100" dist="38100" dir="2700000" algn="tl">
                    <a:srgbClr val="C0C0C0"/>
                  </a:outerShdw>
                </a:effectLst>
                <a:latin typeface="Arial" charset="0"/>
              </a:defRPr>
            </a:lvl1pPr>
            <a:lvl2pPr>
              <a:defRPr>
                <a:latin typeface="Arial" charset="0"/>
              </a:defRPr>
            </a:lvl2pPr>
            <a:lvl3pPr>
              <a:defRPr>
                <a:latin typeface="Arial" charset="0"/>
              </a:defRPr>
            </a:lvl3pPr>
            <a:lvl4pPr>
              <a:defRPr>
                <a:latin typeface="Arial" charset="0"/>
              </a:defRPr>
            </a:lvl4pPr>
            <a:lvl5pPr>
              <a:defRPr>
                <a:latin typeface="Arial" charset="0"/>
              </a:defRPr>
            </a:lvl5pPr>
            <a:lvl6pPr>
              <a:defRPr>
                <a:latin typeface="Arial" charset="0"/>
              </a:defRPr>
            </a:lvl6pPr>
            <a:lvl7pPr>
              <a:defRPr>
                <a:latin typeface="Arial" charset="0"/>
              </a:defRPr>
            </a:lvl7pPr>
            <a:lvl8pPr>
              <a:defRPr>
                <a:latin typeface="Arial" charset="0"/>
              </a:defRPr>
            </a:lvl8pPr>
            <a:lvl9pPr>
              <a:defRPr>
                <a:latin typeface="Arial" charset="0"/>
              </a:defRPr>
            </a:lvl9pPr>
          </a:lstStyle>
          <a:p>
            <a:r>
              <a:rPr lang="en-US" altLang="zh-CN" sz="1875" dirty="0">
                <a:latin typeface="微软雅黑" pitchFamily="34" charset="-122"/>
                <a:ea typeface="微软雅黑" pitchFamily="34" charset="-122"/>
              </a:rPr>
              <a:t>K-</a:t>
            </a:r>
            <a:r>
              <a:rPr lang="zh-CN" altLang="en-US" sz="1875" dirty="0">
                <a:latin typeface="微软雅黑" pitchFamily="34" charset="-122"/>
                <a:ea typeface="微软雅黑" pitchFamily="34" charset="-122"/>
              </a:rPr>
              <a:t>最近邻分类</a:t>
            </a:r>
            <a:endParaRPr lang="en-US" altLang="zh-CN" sz="1875" dirty="0">
              <a:latin typeface="微软雅黑" pitchFamily="34" charset="-122"/>
              <a:ea typeface="微软雅黑" pitchFamily="34" charset="-122"/>
            </a:endParaRPr>
          </a:p>
        </p:txBody>
      </p:sp>
      <p:sp>
        <p:nvSpPr>
          <p:cNvPr id="25" name="Text Box 31"/>
          <p:cNvSpPr txBox="1">
            <a:spLocks noChangeArrowheads="1"/>
          </p:cNvSpPr>
          <p:nvPr/>
        </p:nvSpPr>
        <p:spPr bwMode="gray">
          <a:xfrm>
            <a:off x="1265348" y="4674392"/>
            <a:ext cx="287127" cy="3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2325" tIns="36162" rIns="72325" bIns="36162">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1875">
                <a:solidFill>
                  <a:srgbClr val="F8F8F8"/>
                </a:solidFill>
                <a:latin typeface="微软雅黑" pitchFamily="34" charset="-122"/>
                <a:ea typeface="微软雅黑" pitchFamily="34" charset="-122"/>
              </a:rPr>
              <a:t>5</a:t>
            </a:r>
          </a:p>
        </p:txBody>
      </p:sp>
      <p:sp>
        <p:nvSpPr>
          <p:cNvPr id="42" name="Text Box 30"/>
          <p:cNvSpPr txBox="1">
            <a:spLocks noChangeArrowheads="1"/>
          </p:cNvSpPr>
          <p:nvPr/>
        </p:nvSpPr>
        <p:spPr bwMode="auto">
          <a:xfrm>
            <a:off x="2469950" y="4616183"/>
            <a:ext cx="1829216" cy="361571"/>
          </a:xfrm>
          <a:prstGeom prst="rect">
            <a:avLst/>
          </a:prstGeom>
          <a:noFill/>
          <a:ln w="9525" algn="ctr">
            <a:noFill/>
            <a:miter lim="800000"/>
            <a:headEnd/>
            <a:tailEnd/>
          </a:ln>
        </p:spPr>
        <p:txBody>
          <a:bodyPr wrap="none" lIns="72325" tIns="36162" rIns="72325" bIns="36162">
            <a:spAutoFit/>
          </a:bodyPr>
          <a:lstStyle>
            <a:defPPr>
              <a:defRPr lang="zh-CN"/>
            </a:defPPr>
            <a:lvl1pPr>
              <a:defRPr sz="2400">
                <a:effectLst>
                  <a:outerShdw blurRad="38100" dist="38100" dir="2700000" algn="tl">
                    <a:srgbClr val="C0C0C0"/>
                  </a:outerShdw>
                </a:effectLst>
                <a:latin typeface="Arial" charset="0"/>
              </a:defRPr>
            </a:lvl1pPr>
            <a:lvl2pPr>
              <a:defRPr>
                <a:latin typeface="Arial" charset="0"/>
              </a:defRPr>
            </a:lvl2pPr>
            <a:lvl3pPr>
              <a:defRPr>
                <a:latin typeface="Arial" charset="0"/>
              </a:defRPr>
            </a:lvl3pPr>
            <a:lvl4pPr>
              <a:defRPr>
                <a:latin typeface="Arial" charset="0"/>
              </a:defRPr>
            </a:lvl4pPr>
            <a:lvl5pPr>
              <a:defRPr>
                <a:latin typeface="Arial" charset="0"/>
              </a:defRPr>
            </a:lvl5pPr>
            <a:lvl6pPr>
              <a:defRPr>
                <a:latin typeface="Arial" charset="0"/>
              </a:defRPr>
            </a:lvl6pPr>
            <a:lvl7pPr>
              <a:defRPr>
                <a:latin typeface="Arial" charset="0"/>
              </a:defRPr>
            </a:lvl7pPr>
            <a:lvl8pPr>
              <a:defRPr>
                <a:latin typeface="Arial" charset="0"/>
              </a:defRPr>
            </a:lvl8pPr>
            <a:lvl9pPr>
              <a:defRPr>
                <a:latin typeface="Arial" charset="0"/>
              </a:defRPr>
            </a:lvl9pPr>
          </a:lstStyle>
          <a:p>
            <a:r>
              <a:rPr lang="zh-CN" altLang="en-US" sz="1875" dirty="0">
                <a:latin typeface="微软雅黑" pitchFamily="34" charset="-122"/>
                <a:ea typeface="微软雅黑" pitchFamily="34" charset="-122"/>
              </a:rPr>
              <a:t>分类模型的评价</a:t>
            </a:r>
            <a:endParaRPr lang="en-US" altLang="zh-CN" sz="1875" dirty="0">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pPr>
              <a:defRPr/>
            </a:pPr>
            <a:fld id="{B8A2BE66-3A1D-4F69-92F9-8180C3DFAFD8}" type="slidenum">
              <a:rPr lang="zh-CN" altLang="zh-CN" smtClean="0"/>
              <a:pPr>
                <a:defRPr/>
              </a:pPr>
              <a:t>2</a:t>
            </a:fld>
            <a:endParaRPr lang="zh-CN" altLang="zh-CN"/>
          </a:p>
        </p:txBody>
      </p:sp>
    </p:spTree>
    <p:extLst>
      <p:ext uri="{BB962C8B-B14F-4D97-AF65-F5344CB8AC3E}">
        <p14:creationId xmlns:p14="http://schemas.microsoft.com/office/powerpoint/2010/main" val="182397362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4"/>
          <p:cNvSpPr txBox="1">
            <a:spLocks noChangeArrowheads="1"/>
          </p:cNvSpPr>
          <p:nvPr/>
        </p:nvSpPr>
        <p:spPr bwMode="auto">
          <a:xfrm>
            <a:off x="3876674" y="2193212"/>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solidFill>
                  <a:srgbClr val="0066FF"/>
                </a:solidFill>
                <a:ea typeface="黑体" pitchFamily="49" charset="-122"/>
              </a:rPr>
              <a:t>高度</a:t>
            </a:r>
          </a:p>
        </p:txBody>
      </p:sp>
      <p:sp>
        <p:nvSpPr>
          <p:cNvPr id="10" name="Text Box 5"/>
          <p:cNvSpPr txBox="1">
            <a:spLocks noChangeArrowheads="1"/>
          </p:cNvSpPr>
          <p:nvPr/>
        </p:nvSpPr>
        <p:spPr bwMode="auto">
          <a:xfrm>
            <a:off x="3120628" y="2409906"/>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高</a:t>
            </a:r>
          </a:p>
        </p:txBody>
      </p:sp>
      <p:sp>
        <p:nvSpPr>
          <p:cNvPr id="11" name="Text Box 6"/>
          <p:cNvSpPr txBox="1">
            <a:spLocks noChangeArrowheads="1"/>
          </p:cNvSpPr>
          <p:nvPr/>
        </p:nvSpPr>
        <p:spPr bwMode="auto">
          <a:xfrm>
            <a:off x="4794646" y="2463484"/>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矮</a:t>
            </a:r>
          </a:p>
        </p:txBody>
      </p:sp>
      <p:cxnSp>
        <p:nvCxnSpPr>
          <p:cNvPr id="12" name="AutoShape 8"/>
          <p:cNvCxnSpPr>
            <a:cxnSpLocks noChangeShapeType="1"/>
            <a:stCxn id="9" idx="2"/>
            <a:endCxn id="17" idx="0"/>
          </p:cNvCxnSpPr>
          <p:nvPr/>
        </p:nvCxnSpPr>
        <p:spPr bwMode="auto">
          <a:xfrm flipH="1">
            <a:off x="3201591" y="2562544"/>
            <a:ext cx="1241821" cy="60340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10"/>
          <p:cNvCxnSpPr>
            <a:cxnSpLocks noChangeShapeType="1"/>
            <a:stCxn id="9" idx="2"/>
            <a:endCxn id="30" idx="0"/>
          </p:cNvCxnSpPr>
          <p:nvPr/>
        </p:nvCxnSpPr>
        <p:spPr bwMode="auto">
          <a:xfrm>
            <a:off x="4443412" y="2562544"/>
            <a:ext cx="1566863" cy="54864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4" name="Oval 13"/>
          <p:cNvSpPr>
            <a:spLocks noChangeArrowheads="1"/>
          </p:cNvSpPr>
          <p:nvPr/>
        </p:nvSpPr>
        <p:spPr bwMode="auto">
          <a:xfrm>
            <a:off x="3931443" y="4948318"/>
            <a:ext cx="540544" cy="48577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a:solidFill>
                  <a:srgbClr val="FF0000"/>
                </a:solidFill>
                <a:ea typeface="黑体" pitchFamily="49" charset="-122"/>
              </a:rPr>
              <a:t>＋</a:t>
            </a:r>
          </a:p>
        </p:txBody>
      </p:sp>
      <p:sp>
        <p:nvSpPr>
          <p:cNvPr id="15" name="Oval 15"/>
          <p:cNvSpPr>
            <a:spLocks noChangeArrowheads="1"/>
          </p:cNvSpPr>
          <p:nvPr/>
        </p:nvSpPr>
        <p:spPr bwMode="auto">
          <a:xfrm>
            <a:off x="1284684" y="4893550"/>
            <a:ext cx="540544" cy="485775"/>
          </a:xfrm>
          <a:prstGeom prst="ellipse">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a:solidFill>
                  <a:srgbClr val="0066FF"/>
                </a:solidFill>
                <a:ea typeface="黑体" pitchFamily="49" charset="-122"/>
              </a:rPr>
              <a:t>－</a:t>
            </a:r>
          </a:p>
        </p:txBody>
      </p:sp>
      <p:sp>
        <p:nvSpPr>
          <p:cNvPr id="16" name="Oval 16"/>
          <p:cNvSpPr>
            <a:spLocks noChangeArrowheads="1"/>
          </p:cNvSpPr>
          <p:nvPr/>
        </p:nvSpPr>
        <p:spPr bwMode="auto">
          <a:xfrm>
            <a:off x="1663303" y="3922000"/>
            <a:ext cx="540544" cy="485775"/>
          </a:xfrm>
          <a:prstGeom prst="ellipse">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defTabSz="685800" fontAlgn="auto">
              <a:spcBef>
                <a:spcPts val="0"/>
              </a:spcBef>
              <a:spcAft>
                <a:spcPts val="0"/>
              </a:spcAft>
              <a:defRPr/>
            </a:pPr>
            <a:r>
              <a:rPr lang="zh-CN" altLang="en-US" b="1" kern="0">
                <a:solidFill>
                  <a:srgbClr val="0066FF"/>
                </a:solidFill>
              </a:rPr>
              <a:t>－</a:t>
            </a:r>
          </a:p>
        </p:txBody>
      </p:sp>
      <p:sp>
        <p:nvSpPr>
          <p:cNvPr id="17" name="Text Box 17"/>
          <p:cNvSpPr txBox="1">
            <a:spLocks noChangeArrowheads="1"/>
          </p:cNvSpPr>
          <p:nvPr/>
        </p:nvSpPr>
        <p:spPr bwMode="auto">
          <a:xfrm>
            <a:off x="2634853" y="3165952"/>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solidFill>
                  <a:srgbClr val="0066FF"/>
                </a:solidFill>
                <a:ea typeface="黑体" pitchFamily="49" charset="-122"/>
              </a:rPr>
              <a:t>眼睛</a:t>
            </a:r>
          </a:p>
        </p:txBody>
      </p:sp>
      <p:cxnSp>
        <p:nvCxnSpPr>
          <p:cNvPr id="18" name="AutoShape 18"/>
          <p:cNvCxnSpPr>
            <a:cxnSpLocks noChangeShapeType="1"/>
            <a:stCxn id="17" idx="2"/>
            <a:endCxn id="22" idx="0"/>
          </p:cNvCxnSpPr>
          <p:nvPr/>
        </p:nvCxnSpPr>
        <p:spPr bwMode="auto">
          <a:xfrm>
            <a:off x="3201591" y="3535284"/>
            <a:ext cx="809625" cy="3331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9" name="AutoShape 19"/>
          <p:cNvCxnSpPr>
            <a:cxnSpLocks noChangeShapeType="1"/>
            <a:stCxn id="17" idx="2"/>
            <a:endCxn id="16" idx="0"/>
          </p:cNvCxnSpPr>
          <p:nvPr/>
        </p:nvCxnSpPr>
        <p:spPr bwMode="auto">
          <a:xfrm flipH="1">
            <a:off x="1933575" y="3535284"/>
            <a:ext cx="1268016" cy="38671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Text Box 20"/>
          <p:cNvSpPr txBox="1">
            <a:spLocks noChangeArrowheads="1"/>
          </p:cNvSpPr>
          <p:nvPr/>
        </p:nvSpPr>
        <p:spPr bwMode="auto">
          <a:xfrm>
            <a:off x="1554955" y="3489802"/>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棕色</a:t>
            </a:r>
          </a:p>
        </p:txBody>
      </p:sp>
      <p:sp>
        <p:nvSpPr>
          <p:cNvPr id="21" name="Text Box 21"/>
          <p:cNvSpPr txBox="1">
            <a:spLocks noChangeArrowheads="1"/>
          </p:cNvSpPr>
          <p:nvPr/>
        </p:nvSpPr>
        <p:spPr bwMode="auto">
          <a:xfrm>
            <a:off x="3390899" y="3381456"/>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蓝色</a:t>
            </a:r>
          </a:p>
        </p:txBody>
      </p:sp>
      <p:sp>
        <p:nvSpPr>
          <p:cNvPr id="22" name="Text Box 26"/>
          <p:cNvSpPr txBox="1">
            <a:spLocks noChangeArrowheads="1"/>
          </p:cNvSpPr>
          <p:nvPr/>
        </p:nvSpPr>
        <p:spPr bwMode="auto">
          <a:xfrm>
            <a:off x="3444478" y="3868421"/>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dirty="0">
                <a:solidFill>
                  <a:srgbClr val="0066FF"/>
                </a:solidFill>
                <a:ea typeface="黑体" pitchFamily="49" charset="-122"/>
              </a:rPr>
              <a:t>发色</a:t>
            </a:r>
          </a:p>
        </p:txBody>
      </p:sp>
      <p:sp>
        <p:nvSpPr>
          <p:cNvPr id="23" name="Text Box 27"/>
          <p:cNvSpPr txBox="1">
            <a:spLocks noChangeArrowheads="1"/>
          </p:cNvSpPr>
          <p:nvPr/>
        </p:nvSpPr>
        <p:spPr bwMode="auto">
          <a:xfrm>
            <a:off x="1014412" y="5434093"/>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黑色</a:t>
            </a:r>
          </a:p>
        </p:txBody>
      </p:sp>
      <p:sp>
        <p:nvSpPr>
          <p:cNvPr id="24" name="Text Box 28"/>
          <p:cNvSpPr txBox="1">
            <a:spLocks noChangeArrowheads="1"/>
          </p:cNvSpPr>
          <p:nvPr/>
        </p:nvSpPr>
        <p:spPr bwMode="auto">
          <a:xfrm>
            <a:off x="2311003" y="5487671"/>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红色</a:t>
            </a:r>
          </a:p>
        </p:txBody>
      </p:sp>
      <p:sp>
        <p:nvSpPr>
          <p:cNvPr id="25" name="Text Box 29"/>
          <p:cNvSpPr txBox="1">
            <a:spLocks noChangeArrowheads="1"/>
          </p:cNvSpPr>
          <p:nvPr/>
        </p:nvSpPr>
        <p:spPr bwMode="auto">
          <a:xfrm>
            <a:off x="3607593" y="5487671"/>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金色</a:t>
            </a:r>
          </a:p>
        </p:txBody>
      </p:sp>
      <p:cxnSp>
        <p:nvCxnSpPr>
          <p:cNvPr id="26" name="AutoShape 30"/>
          <p:cNvCxnSpPr>
            <a:cxnSpLocks noChangeShapeType="1"/>
            <a:stCxn id="22" idx="2"/>
            <a:endCxn id="15" idx="0"/>
          </p:cNvCxnSpPr>
          <p:nvPr/>
        </p:nvCxnSpPr>
        <p:spPr bwMode="auto">
          <a:xfrm flipH="1">
            <a:off x="1554956" y="4237753"/>
            <a:ext cx="2456260" cy="65579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7" name="AutoShape 31"/>
          <p:cNvCxnSpPr>
            <a:cxnSpLocks noChangeShapeType="1"/>
            <a:stCxn id="22" idx="2"/>
            <a:endCxn id="29" idx="0"/>
          </p:cNvCxnSpPr>
          <p:nvPr/>
        </p:nvCxnSpPr>
        <p:spPr bwMode="auto">
          <a:xfrm flipH="1">
            <a:off x="2905125" y="4237753"/>
            <a:ext cx="1106091" cy="71056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8" name="AutoShape 32"/>
          <p:cNvCxnSpPr>
            <a:cxnSpLocks noChangeShapeType="1"/>
          </p:cNvCxnSpPr>
          <p:nvPr/>
        </p:nvCxnSpPr>
        <p:spPr bwMode="auto">
          <a:xfrm>
            <a:off x="3985021" y="4192272"/>
            <a:ext cx="190500" cy="72628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9" name="Oval 33"/>
          <p:cNvSpPr>
            <a:spLocks noChangeArrowheads="1"/>
          </p:cNvSpPr>
          <p:nvPr/>
        </p:nvSpPr>
        <p:spPr bwMode="auto">
          <a:xfrm>
            <a:off x="2634853" y="4948318"/>
            <a:ext cx="540544" cy="48577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a:solidFill>
                  <a:srgbClr val="FF0000"/>
                </a:solidFill>
                <a:ea typeface="黑体" pitchFamily="49" charset="-122"/>
              </a:rPr>
              <a:t>＋</a:t>
            </a:r>
          </a:p>
        </p:txBody>
      </p:sp>
      <p:sp>
        <p:nvSpPr>
          <p:cNvPr id="30" name="Text Box 34"/>
          <p:cNvSpPr txBox="1">
            <a:spLocks noChangeArrowheads="1"/>
          </p:cNvSpPr>
          <p:nvPr/>
        </p:nvSpPr>
        <p:spPr bwMode="auto">
          <a:xfrm>
            <a:off x="5443537" y="3111184"/>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solidFill>
                  <a:srgbClr val="0066FF"/>
                </a:solidFill>
                <a:ea typeface="黑体" pitchFamily="49" charset="-122"/>
              </a:rPr>
              <a:t>眼睛</a:t>
            </a:r>
          </a:p>
        </p:txBody>
      </p:sp>
      <p:cxnSp>
        <p:nvCxnSpPr>
          <p:cNvPr id="31" name="AutoShape 35"/>
          <p:cNvCxnSpPr>
            <a:cxnSpLocks noChangeShapeType="1"/>
            <a:stCxn id="30" idx="2"/>
            <a:endCxn id="36" idx="0"/>
          </p:cNvCxnSpPr>
          <p:nvPr/>
        </p:nvCxnSpPr>
        <p:spPr bwMode="auto">
          <a:xfrm>
            <a:off x="6010275" y="3480516"/>
            <a:ext cx="864393" cy="33313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2" name="AutoShape 36"/>
          <p:cNvCxnSpPr>
            <a:cxnSpLocks noChangeShapeType="1"/>
            <a:stCxn id="30" idx="2"/>
            <a:endCxn id="35" idx="0"/>
          </p:cNvCxnSpPr>
          <p:nvPr/>
        </p:nvCxnSpPr>
        <p:spPr bwMode="auto">
          <a:xfrm flipH="1">
            <a:off x="5228034" y="3480516"/>
            <a:ext cx="782241" cy="27955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33" name="Text Box 37"/>
          <p:cNvSpPr txBox="1">
            <a:spLocks noChangeArrowheads="1"/>
          </p:cNvSpPr>
          <p:nvPr/>
        </p:nvSpPr>
        <p:spPr bwMode="auto">
          <a:xfrm>
            <a:off x="4579143" y="3436225"/>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棕色</a:t>
            </a:r>
          </a:p>
        </p:txBody>
      </p:sp>
      <p:sp>
        <p:nvSpPr>
          <p:cNvPr id="34" name="Text Box 38"/>
          <p:cNvSpPr txBox="1">
            <a:spLocks noChangeArrowheads="1"/>
          </p:cNvSpPr>
          <p:nvPr/>
        </p:nvSpPr>
        <p:spPr bwMode="auto">
          <a:xfrm>
            <a:off x="6199584" y="3436225"/>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蓝色</a:t>
            </a:r>
          </a:p>
        </p:txBody>
      </p:sp>
      <p:sp>
        <p:nvSpPr>
          <p:cNvPr id="35" name="Oval 39"/>
          <p:cNvSpPr>
            <a:spLocks noChangeArrowheads="1"/>
          </p:cNvSpPr>
          <p:nvPr/>
        </p:nvSpPr>
        <p:spPr bwMode="auto">
          <a:xfrm>
            <a:off x="4957762" y="3760075"/>
            <a:ext cx="540544" cy="485775"/>
          </a:xfrm>
          <a:prstGeom prst="ellipse">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defTabSz="685800" fontAlgn="auto">
              <a:spcBef>
                <a:spcPts val="0"/>
              </a:spcBef>
              <a:spcAft>
                <a:spcPts val="0"/>
              </a:spcAft>
              <a:defRPr/>
            </a:pPr>
            <a:r>
              <a:rPr lang="zh-CN" altLang="en-US" b="1" kern="0">
                <a:solidFill>
                  <a:srgbClr val="0066FF"/>
                </a:solidFill>
              </a:rPr>
              <a:t>－</a:t>
            </a:r>
          </a:p>
        </p:txBody>
      </p:sp>
      <p:sp>
        <p:nvSpPr>
          <p:cNvPr id="36" name="Text Box 40"/>
          <p:cNvSpPr txBox="1">
            <a:spLocks noChangeArrowheads="1"/>
          </p:cNvSpPr>
          <p:nvPr/>
        </p:nvSpPr>
        <p:spPr bwMode="auto">
          <a:xfrm>
            <a:off x="6307930" y="3813652"/>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dirty="0">
                <a:solidFill>
                  <a:srgbClr val="0066FF"/>
                </a:solidFill>
                <a:ea typeface="黑体" pitchFamily="49" charset="-122"/>
              </a:rPr>
              <a:t>发色</a:t>
            </a:r>
          </a:p>
        </p:txBody>
      </p:sp>
      <p:sp>
        <p:nvSpPr>
          <p:cNvPr id="37" name="Oval 41"/>
          <p:cNvSpPr>
            <a:spLocks noChangeArrowheads="1"/>
          </p:cNvSpPr>
          <p:nvPr/>
        </p:nvSpPr>
        <p:spPr bwMode="auto">
          <a:xfrm>
            <a:off x="6037659" y="4839971"/>
            <a:ext cx="540544" cy="485775"/>
          </a:xfrm>
          <a:prstGeom prst="ellipse">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a:solidFill>
                  <a:srgbClr val="0066FF"/>
                </a:solidFill>
                <a:ea typeface="黑体" pitchFamily="49" charset="-122"/>
              </a:rPr>
              <a:t>－</a:t>
            </a:r>
          </a:p>
        </p:txBody>
      </p:sp>
      <p:sp>
        <p:nvSpPr>
          <p:cNvPr id="38" name="Text Box 42"/>
          <p:cNvSpPr txBox="1">
            <a:spLocks noChangeArrowheads="1"/>
          </p:cNvSpPr>
          <p:nvPr/>
        </p:nvSpPr>
        <p:spPr bwMode="auto">
          <a:xfrm>
            <a:off x="5605462" y="5434093"/>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黑色</a:t>
            </a:r>
          </a:p>
        </p:txBody>
      </p:sp>
      <p:sp>
        <p:nvSpPr>
          <p:cNvPr id="39" name="Text Box 43"/>
          <p:cNvSpPr txBox="1">
            <a:spLocks noChangeArrowheads="1"/>
          </p:cNvSpPr>
          <p:nvPr/>
        </p:nvSpPr>
        <p:spPr bwMode="auto">
          <a:xfrm>
            <a:off x="6874668" y="5487671"/>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红色</a:t>
            </a:r>
          </a:p>
        </p:txBody>
      </p:sp>
      <p:cxnSp>
        <p:nvCxnSpPr>
          <p:cNvPr id="40" name="AutoShape 44"/>
          <p:cNvCxnSpPr>
            <a:cxnSpLocks noChangeShapeType="1"/>
            <a:stCxn id="36" idx="2"/>
            <a:endCxn id="37" idx="0"/>
          </p:cNvCxnSpPr>
          <p:nvPr/>
        </p:nvCxnSpPr>
        <p:spPr bwMode="auto">
          <a:xfrm flipH="1">
            <a:off x="6307931" y="4182984"/>
            <a:ext cx="566737" cy="65698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1" name="AutoShape 45"/>
          <p:cNvCxnSpPr>
            <a:cxnSpLocks noChangeShapeType="1"/>
            <a:stCxn id="36" idx="2"/>
            <a:endCxn id="42" idx="0"/>
          </p:cNvCxnSpPr>
          <p:nvPr/>
        </p:nvCxnSpPr>
        <p:spPr bwMode="auto">
          <a:xfrm>
            <a:off x="6874668" y="4182984"/>
            <a:ext cx="621507" cy="65698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42" name="Oval 46"/>
          <p:cNvSpPr>
            <a:spLocks noChangeArrowheads="1"/>
          </p:cNvSpPr>
          <p:nvPr/>
        </p:nvSpPr>
        <p:spPr bwMode="auto">
          <a:xfrm>
            <a:off x="7225903" y="4839971"/>
            <a:ext cx="540544" cy="48577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a:solidFill>
                  <a:srgbClr val="FF0000"/>
                </a:solidFill>
                <a:ea typeface="黑体" pitchFamily="49" charset="-122"/>
              </a:rPr>
              <a:t>＋</a:t>
            </a:r>
          </a:p>
        </p:txBody>
      </p:sp>
      <p:sp>
        <p:nvSpPr>
          <p:cNvPr id="43" name="Text Box 47"/>
          <p:cNvSpPr txBox="1">
            <a:spLocks noChangeArrowheads="1"/>
          </p:cNvSpPr>
          <p:nvPr/>
        </p:nvSpPr>
        <p:spPr bwMode="auto">
          <a:xfrm>
            <a:off x="5820965" y="2086056"/>
            <a:ext cx="245745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650" b="1">
                <a:latin typeface="黑体" pitchFamily="49" charset="-122"/>
                <a:ea typeface="黑体" pitchFamily="49" charset="-122"/>
              </a:rPr>
              <a:t>｛高、金色、蓝色｝</a:t>
            </a:r>
          </a:p>
        </p:txBody>
      </p:sp>
      <p:sp>
        <p:nvSpPr>
          <p:cNvPr id="44" name="Rectangle 48"/>
          <p:cNvSpPr>
            <a:spLocks noChangeArrowheads="1"/>
          </p:cNvSpPr>
          <p:nvPr/>
        </p:nvSpPr>
        <p:spPr bwMode="auto">
          <a:xfrm>
            <a:off x="501552" y="1778968"/>
            <a:ext cx="2591990" cy="378619"/>
          </a:xfrm>
          <a:prstGeom prst="rect">
            <a:avLst/>
          </a:prstGeom>
          <a:solidFill>
            <a:srgbClr val="FFFFCC"/>
          </a:solidFill>
          <a:ln w="19050">
            <a:solidFill>
              <a:srgbClr val="000000"/>
            </a:solidFill>
            <a:miter lim="800000"/>
            <a:headEnd/>
            <a:tailEnd/>
          </a:ln>
        </p:spPr>
        <p:txBody>
          <a:bodyPr wrap="none" anchor="ctr"/>
          <a:lstStyle/>
          <a:p>
            <a:pPr algn="ctr" defTabSz="685800" fontAlgn="auto">
              <a:spcBef>
                <a:spcPts val="0"/>
              </a:spcBef>
              <a:spcAft>
                <a:spcPts val="0"/>
              </a:spcAft>
              <a:defRPr/>
            </a:pPr>
            <a:r>
              <a:rPr lang="zh-CN" altLang="en-US" sz="2100" b="1" kern="0" dirty="0">
                <a:solidFill>
                  <a:srgbClr val="FF0000"/>
                </a:solidFill>
                <a:ea typeface="黑体" pitchFamily="49" charset="-122"/>
              </a:rPr>
              <a:t>对象所属类的判别</a:t>
            </a:r>
          </a:p>
        </p:txBody>
      </p:sp>
      <p:sp>
        <p:nvSpPr>
          <p:cNvPr id="45" name="Oval 49"/>
          <p:cNvSpPr>
            <a:spLocks noChangeArrowheads="1"/>
          </p:cNvSpPr>
          <p:nvPr/>
        </p:nvSpPr>
        <p:spPr bwMode="auto">
          <a:xfrm>
            <a:off x="6091237" y="1924131"/>
            <a:ext cx="648891" cy="6477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800" fontAlgn="auto">
              <a:spcBef>
                <a:spcPts val="0"/>
              </a:spcBef>
              <a:spcAft>
                <a:spcPts val="0"/>
              </a:spcAft>
              <a:defRPr/>
            </a:pPr>
            <a:endParaRPr lang="zh-CN" altLang="en-US" sz="1350" kern="0">
              <a:solidFill>
                <a:sysClr val="windowText" lastClr="000000"/>
              </a:solidFill>
            </a:endParaRPr>
          </a:p>
        </p:txBody>
      </p:sp>
      <p:sp>
        <p:nvSpPr>
          <p:cNvPr id="46" name="Oval 50"/>
          <p:cNvSpPr>
            <a:spLocks noChangeArrowheads="1"/>
          </p:cNvSpPr>
          <p:nvPr/>
        </p:nvSpPr>
        <p:spPr bwMode="auto">
          <a:xfrm>
            <a:off x="7225903" y="1924131"/>
            <a:ext cx="648890" cy="6477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800" fontAlgn="auto">
              <a:spcBef>
                <a:spcPts val="0"/>
              </a:spcBef>
              <a:spcAft>
                <a:spcPts val="0"/>
              </a:spcAft>
              <a:defRPr/>
            </a:pPr>
            <a:endParaRPr lang="zh-CN" altLang="en-US" sz="1350" kern="0">
              <a:solidFill>
                <a:sysClr val="windowText" lastClr="000000"/>
              </a:solidFill>
            </a:endParaRPr>
          </a:p>
        </p:txBody>
      </p:sp>
      <p:sp>
        <p:nvSpPr>
          <p:cNvPr id="47" name="Rectangle 52"/>
          <p:cNvSpPr>
            <a:spLocks noChangeArrowheads="1"/>
          </p:cNvSpPr>
          <p:nvPr/>
        </p:nvSpPr>
        <p:spPr bwMode="auto">
          <a:xfrm>
            <a:off x="501552" y="2157587"/>
            <a:ext cx="2591990" cy="378619"/>
          </a:xfrm>
          <a:prstGeom prst="rect">
            <a:avLst/>
          </a:prstGeom>
          <a:solidFill>
            <a:srgbClr val="FFFFCC"/>
          </a:solidFill>
          <a:ln w="19050">
            <a:solidFill>
              <a:srgbClr val="000000"/>
            </a:solidFill>
            <a:miter lim="800000"/>
            <a:headEnd/>
            <a:tailEnd/>
          </a:ln>
        </p:spPr>
        <p:txBody>
          <a:bodyPr wrap="none" anchor="ctr"/>
          <a:lstStyle/>
          <a:p>
            <a:pPr algn="ctr" defTabSz="685800" fontAlgn="auto">
              <a:spcBef>
                <a:spcPts val="0"/>
              </a:spcBef>
              <a:spcAft>
                <a:spcPts val="0"/>
              </a:spcAft>
              <a:defRPr/>
            </a:pPr>
            <a:r>
              <a:rPr lang="zh-CN" altLang="en-US" sz="2100" b="1" kern="0" dirty="0">
                <a:solidFill>
                  <a:srgbClr val="FF0000"/>
                </a:solidFill>
                <a:ea typeface="黑体" pitchFamily="49" charset="-122"/>
              </a:rPr>
              <a:t>测试了</a:t>
            </a:r>
            <a:r>
              <a:rPr lang="en-US" altLang="zh-CN" sz="2100" b="1" kern="0" dirty="0">
                <a:solidFill>
                  <a:srgbClr val="FF0000"/>
                </a:solidFill>
                <a:ea typeface="黑体" pitchFamily="49" charset="-122"/>
              </a:rPr>
              <a:t>3</a:t>
            </a:r>
            <a:r>
              <a:rPr lang="zh-CN" altLang="en-US" sz="2100" b="1" kern="0" dirty="0">
                <a:solidFill>
                  <a:srgbClr val="FF0000"/>
                </a:solidFill>
                <a:ea typeface="黑体" pitchFamily="49" charset="-122"/>
              </a:rPr>
              <a:t>个属性</a:t>
            </a:r>
          </a:p>
        </p:txBody>
      </p:sp>
      <p:sp>
        <p:nvSpPr>
          <p:cNvPr id="48" name="Oval 53"/>
          <p:cNvSpPr>
            <a:spLocks noChangeArrowheads="1"/>
          </p:cNvSpPr>
          <p:nvPr/>
        </p:nvSpPr>
        <p:spPr bwMode="auto">
          <a:xfrm>
            <a:off x="6631780" y="1924131"/>
            <a:ext cx="648891" cy="6477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800" fontAlgn="auto">
              <a:spcBef>
                <a:spcPts val="0"/>
              </a:spcBef>
              <a:spcAft>
                <a:spcPts val="0"/>
              </a:spcAft>
              <a:defRPr/>
            </a:pPr>
            <a:endParaRPr lang="zh-CN" altLang="en-US" sz="1350" kern="0">
              <a:solidFill>
                <a:sysClr val="windowText" lastClr="000000"/>
              </a:solidFill>
            </a:endParaRPr>
          </a:p>
        </p:txBody>
      </p:sp>
      <p:sp>
        <p:nvSpPr>
          <p:cNvPr id="49" name="Oval 54"/>
          <p:cNvSpPr>
            <a:spLocks noChangeArrowheads="1"/>
          </p:cNvSpPr>
          <p:nvPr/>
        </p:nvSpPr>
        <p:spPr bwMode="auto">
          <a:xfrm>
            <a:off x="6738937" y="2625409"/>
            <a:ext cx="540544" cy="48577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a:solidFill>
                  <a:srgbClr val="FF0000"/>
                </a:solidFill>
                <a:ea typeface="黑体" pitchFamily="49" charset="-122"/>
              </a:rPr>
              <a:t>＋</a:t>
            </a:r>
          </a:p>
        </p:txBody>
      </p:sp>
      <p:sp>
        <p:nvSpPr>
          <p:cNvPr id="50" name="AutoShape 5"/>
          <p:cNvSpPr>
            <a:spLocks noChangeArrowheads="1"/>
          </p:cNvSpPr>
          <p:nvPr/>
        </p:nvSpPr>
        <p:spPr bwMode="auto">
          <a:xfrm>
            <a:off x="5443537" y="5722559"/>
            <a:ext cx="4103155" cy="540544"/>
          </a:xfrm>
          <a:prstGeom prst="wedgeRectCallout">
            <a:avLst>
              <a:gd name="adj1" fmla="val -70224"/>
              <a:gd name="adj2" fmla="val -265627"/>
            </a:avLst>
          </a:prstGeom>
          <a:solidFill>
            <a:srgbClr val="BBE0E3"/>
          </a:solidFill>
          <a:ln w="9525">
            <a:solidFill>
              <a:srgbClr val="000000"/>
            </a:solidFill>
            <a:miter lim="800000"/>
            <a:headEnd/>
            <a:tailEnd/>
          </a:ln>
        </p:spPr>
        <p:txBody>
          <a:bodyPr/>
          <a:lstStyle/>
          <a:p>
            <a:pPr algn="ctr" defTabSz="685800" fontAlgn="auto">
              <a:spcBef>
                <a:spcPts val="0"/>
              </a:spcBef>
              <a:spcAft>
                <a:spcPts val="0"/>
              </a:spcAft>
              <a:defRPr/>
            </a:pPr>
            <a:r>
              <a:rPr lang="zh-CN" altLang="en-US" sz="2100" b="1" kern="0" dirty="0">
                <a:solidFill>
                  <a:srgbClr val="FF0000"/>
                </a:solidFill>
                <a:ea typeface="黑体" pitchFamily="49" charset="-122"/>
              </a:rPr>
              <a:t>关键问题：如何生成最小决策树？</a:t>
            </a:r>
            <a:endParaRPr lang="en-US" altLang="zh-CN" sz="2100" b="1" kern="0" dirty="0">
              <a:solidFill>
                <a:srgbClr val="FF0000"/>
              </a:solidFill>
              <a:ea typeface="黑体" pitchFamily="49" charset="-122"/>
            </a:endParaRPr>
          </a:p>
        </p:txBody>
      </p:sp>
    </p:spTree>
    <p:extLst>
      <p:ext uri="{BB962C8B-B14F-4D97-AF65-F5344CB8AC3E}">
        <p14:creationId xmlns:p14="http://schemas.microsoft.com/office/powerpoint/2010/main" val="84815196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out)">
                                      <p:cBhvr>
                                        <p:cTn id="12" dur="500"/>
                                        <p:tgtEl>
                                          <p:spTgt spid="10"/>
                                        </p:tgtEl>
                                      </p:cBhvr>
                                    </p:animEffect>
                                  </p:childTnLst>
                                </p:cTn>
                              </p:par>
                              <p:par>
                                <p:cTn id="13" presetID="4" presetClass="entr" presetSubtype="32"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ox(out)">
                                      <p:cBhvr>
                                        <p:cTn id="15" dur="500"/>
                                        <p:tgtEl>
                                          <p:spTgt spid="12"/>
                                        </p:tgtEl>
                                      </p:cBhvr>
                                    </p:animEffect>
                                  </p:childTnLst>
                                </p:cTn>
                              </p:par>
                              <p:par>
                                <p:cTn id="16" presetID="4" presetClass="entr" presetSubtype="32"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ox(out)">
                                      <p:cBhvr>
                                        <p:cTn id="18" dur="500"/>
                                        <p:tgtEl>
                                          <p:spTgt spid="13"/>
                                        </p:tgtEl>
                                      </p:cBhvr>
                                    </p:animEffect>
                                  </p:childTnLst>
                                </p:cTn>
                              </p:par>
                              <p:par>
                                <p:cTn id="19" presetID="4" presetClass="entr" presetSubtype="3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ox(out)">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ox(in)">
                                      <p:cBhvr>
                                        <p:cTn id="26" dur="500"/>
                                        <p:tgtEl>
                                          <p:spTgt spid="17"/>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box(in)">
                                      <p:cBhvr>
                                        <p:cTn id="29" dur="500"/>
                                        <p:tgtEl>
                                          <p:spTgt spid="30"/>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box(in)">
                                      <p:cBhvr>
                                        <p:cTn id="34" dur="500"/>
                                        <p:tgtEl>
                                          <p:spTgt spid="18"/>
                                        </p:tgtEl>
                                      </p:cBhvr>
                                    </p:animEffect>
                                  </p:childTnLst>
                                </p:cTn>
                              </p:par>
                              <p:par>
                                <p:cTn id="35" presetID="4" presetClass="entr" presetSubtype="16"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ox(in)">
                                      <p:cBhvr>
                                        <p:cTn id="37" dur="500"/>
                                        <p:tgtEl>
                                          <p:spTgt spid="19"/>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box(in)">
                                      <p:cBhvr>
                                        <p:cTn id="40" dur="500"/>
                                        <p:tgtEl>
                                          <p:spTgt spid="20"/>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box(in)">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box(in)">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box(in)">
                                      <p:cBhvr>
                                        <p:cTn id="53" dur="5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12" fill="hold" nodeType="click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strips(downLeft)">
                                      <p:cBhvr>
                                        <p:cTn id="58" dur="500"/>
                                        <p:tgtEl>
                                          <p:spTgt spid="26"/>
                                        </p:tgtEl>
                                      </p:cBhvr>
                                    </p:animEffect>
                                  </p:childTnLst>
                                </p:cTn>
                              </p:par>
                              <p:par>
                                <p:cTn id="59" presetID="18" presetClass="entr" presetSubtype="12"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strips(downLeft)">
                                      <p:cBhvr>
                                        <p:cTn id="61" dur="500"/>
                                        <p:tgtEl>
                                          <p:spTgt spid="15"/>
                                        </p:tgtEl>
                                      </p:cBhvr>
                                    </p:animEffect>
                                  </p:childTnLst>
                                </p:cTn>
                              </p:par>
                              <p:par>
                                <p:cTn id="62" presetID="18" presetClass="entr" presetSubtype="12"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strips(downLeft)">
                                      <p:cBhvr>
                                        <p:cTn id="64" dur="500"/>
                                        <p:tgtEl>
                                          <p:spTgt spid="23"/>
                                        </p:tgtEl>
                                      </p:cBhvr>
                                    </p:animEffect>
                                  </p:childTnLst>
                                </p:cTn>
                              </p:par>
                            </p:childTnLst>
                          </p:cTn>
                        </p:par>
                      </p:childTnLst>
                    </p:cTn>
                  </p:par>
                  <p:par>
                    <p:cTn id="65" fill="hold">
                      <p:stCondLst>
                        <p:cond delay="indefinite"/>
                      </p:stCondLst>
                      <p:childTnLst>
                        <p:par>
                          <p:cTn id="66" fill="hold">
                            <p:stCondLst>
                              <p:cond delay="0"/>
                            </p:stCondLst>
                            <p:childTnLst>
                              <p:par>
                                <p:cTn id="67" presetID="18" presetClass="entr" presetSubtype="12" fill="hold" nodeType="click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strips(downLeft)">
                                      <p:cBhvr>
                                        <p:cTn id="69" dur="500"/>
                                        <p:tgtEl>
                                          <p:spTgt spid="27"/>
                                        </p:tgtEl>
                                      </p:cBhvr>
                                    </p:animEffect>
                                  </p:childTnLst>
                                </p:cTn>
                              </p:par>
                              <p:par>
                                <p:cTn id="70" presetID="18" presetClass="entr" presetSubtype="12"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strips(downLeft)">
                                      <p:cBhvr>
                                        <p:cTn id="72" dur="500"/>
                                        <p:tgtEl>
                                          <p:spTgt spid="29"/>
                                        </p:tgtEl>
                                      </p:cBhvr>
                                    </p:animEffect>
                                  </p:childTnLst>
                                </p:cTn>
                              </p:par>
                              <p:par>
                                <p:cTn id="73" presetID="18" presetClass="entr" presetSubtype="12"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strips(downLeft)">
                                      <p:cBhvr>
                                        <p:cTn id="75" dur="500"/>
                                        <p:tgtEl>
                                          <p:spTgt spid="24"/>
                                        </p:tgtEl>
                                      </p:cBhvr>
                                    </p:animEffect>
                                  </p:childTnLst>
                                </p:cTn>
                              </p:par>
                            </p:childTnLst>
                          </p:cTn>
                        </p:par>
                      </p:childTnLst>
                    </p:cTn>
                  </p:par>
                  <p:par>
                    <p:cTn id="76" fill="hold">
                      <p:stCondLst>
                        <p:cond delay="indefinite"/>
                      </p:stCondLst>
                      <p:childTnLst>
                        <p:par>
                          <p:cTn id="77" fill="hold">
                            <p:stCondLst>
                              <p:cond delay="0"/>
                            </p:stCondLst>
                            <p:childTnLst>
                              <p:par>
                                <p:cTn id="78" presetID="18" presetClass="entr" presetSubtype="6" fill="hold" nodeType="click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strips(downRight)">
                                      <p:cBhvr>
                                        <p:cTn id="80" dur="500"/>
                                        <p:tgtEl>
                                          <p:spTgt spid="28"/>
                                        </p:tgtEl>
                                      </p:cBhvr>
                                    </p:animEffect>
                                  </p:childTnLst>
                                </p:cTn>
                              </p:par>
                              <p:par>
                                <p:cTn id="81" presetID="18" presetClass="entr" presetSubtype="6" fill="hold" grpId="0" nodeType="with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strips(downRight)">
                                      <p:cBhvr>
                                        <p:cTn id="83" dur="500"/>
                                        <p:tgtEl>
                                          <p:spTgt spid="14"/>
                                        </p:tgtEl>
                                      </p:cBhvr>
                                    </p:animEffect>
                                  </p:childTnLst>
                                </p:cTn>
                              </p:par>
                              <p:par>
                                <p:cTn id="84" presetID="18" presetClass="entr" presetSubtype="6"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strips(downRight)">
                                      <p:cBhvr>
                                        <p:cTn id="86" dur="500"/>
                                        <p:tgtEl>
                                          <p:spTgt spid="25"/>
                                        </p:tgtEl>
                                      </p:cBhvr>
                                    </p:animEffect>
                                  </p:childTnLst>
                                </p:cTn>
                              </p:par>
                            </p:childTnLst>
                          </p:cTn>
                        </p:par>
                      </p:childTnLst>
                    </p:cTn>
                  </p:par>
                  <p:par>
                    <p:cTn id="87" fill="hold">
                      <p:stCondLst>
                        <p:cond delay="indefinite"/>
                      </p:stCondLst>
                      <p:childTnLst>
                        <p:par>
                          <p:cTn id="88" fill="hold">
                            <p:stCondLst>
                              <p:cond delay="0"/>
                            </p:stCondLst>
                            <p:childTnLst>
                              <p:par>
                                <p:cTn id="89" presetID="4" presetClass="entr" presetSubtype="16" fill="hold" nodeType="click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box(in)">
                                      <p:cBhvr>
                                        <p:cTn id="91" dur="500"/>
                                        <p:tgtEl>
                                          <p:spTgt spid="32"/>
                                        </p:tgtEl>
                                      </p:cBhvr>
                                    </p:animEffect>
                                  </p:childTnLst>
                                </p:cTn>
                              </p:par>
                              <p:par>
                                <p:cTn id="92" presetID="4" presetClass="entr" presetSubtype="16"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box(in)">
                                      <p:cBhvr>
                                        <p:cTn id="94" dur="500"/>
                                        <p:tgtEl>
                                          <p:spTgt spid="33"/>
                                        </p:tgtEl>
                                      </p:cBhvr>
                                    </p:animEffect>
                                  </p:childTnLst>
                                </p:cTn>
                              </p:par>
                              <p:par>
                                <p:cTn id="95" presetID="4" presetClass="entr" presetSubtype="16" fill="hold" nodeType="with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box(in)">
                                      <p:cBhvr>
                                        <p:cTn id="97" dur="500"/>
                                        <p:tgtEl>
                                          <p:spTgt spid="31"/>
                                        </p:tgtEl>
                                      </p:cBhvr>
                                    </p:animEffect>
                                  </p:childTnLst>
                                </p:cTn>
                              </p:par>
                              <p:par>
                                <p:cTn id="98" presetID="4" presetClass="entr" presetSubtype="16" fill="hold" grpId="0" nodeType="with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box(in)">
                                      <p:cBhvr>
                                        <p:cTn id="100" dur="500"/>
                                        <p:tgtEl>
                                          <p:spTgt spid="34"/>
                                        </p:tgtEl>
                                      </p:cBhvr>
                                    </p:animEffect>
                                  </p:childTnLst>
                                </p:cTn>
                              </p:par>
                            </p:childTnLst>
                          </p:cTn>
                        </p:par>
                      </p:childTnLst>
                    </p:cTn>
                  </p:par>
                  <p:par>
                    <p:cTn id="101" fill="hold">
                      <p:stCondLst>
                        <p:cond delay="indefinite"/>
                      </p:stCondLst>
                      <p:childTnLst>
                        <p:par>
                          <p:cTn id="102" fill="hold">
                            <p:stCondLst>
                              <p:cond delay="0"/>
                            </p:stCondLst>
                            <p:childTnLst>
                              <p:par>
                                <p:cTn id="103" presetID="18" presetClass="entr" presetSubtype="12" fill="hold" grpId="0" nodeType="clickEffect">
                                  <p:stCondLst>
                                    <p:cond delay="0"/>
                                  </p:stCondLst>
                                  <p:childTnLst>
                                    <p:set>
                                      <p:cBhvr>
                                        <p:cTn id="104" dur="1" fill="hold">
                                          <p:stCondLst>
                                            <p:cond delay="0"/>
                                          </p:stCondLst>
                                        </p:cTn>
                                        <p:tgtEl>
                                          <p:spTgt spid="35"/>
                                        </p:tgtEl>
                                        <p:attrNameLst>
                                          <p:attrName>style.visibility</p:attrName>
                                        </p:attrNameLst>
                                      </p:cBhvr>
                                      <p:to>
                                        <p:strVal val="visible"/>
                                      </p:to>
                                    </p:set>
                                    <p:animEffect transition="in" filter="strips(downLeft)">
                                      <p:cBhvr>
                                        <p:cTn id="105" dur="500"/>
                                        <p:tgtEl>
                                          <p:spTgt spid="35"/>
                                        </p:tgtEl>
                                      </p:cBhvr>
                                    </p:animEffect>
                                  </p:childTnLst>
                                </p:cTn>
                              </p:par>
                            </p:childTnLst>
                          </p:cTn>
                        </p:par>
                      </p:childTnLst>
                    </p:cTn>
                  </p:par>
                  <p:par>
                    <p:cTn id="106" fill="hold">
                      <p:stCondLst>
                        <p:cond delay="indefinite"/>
                      </p:stCondLst>
                      <p:childTnLst>
                        <p:par>
                          <p:cTn id="107" fill="hold">
                            <p:stCondLst>
                              <p:cond delay="0"/>
                            </p:stCondLst>
                            <p:childTnLst>
                              <p:par>
                                <p:cTn id="108" presetID="4" presetClass="entr" presetSubtype="16" fill="hold" grpId="0" nodeType="click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box(in)">
                                      <p:cBhvr>
                                        <p:cTn id="110" dur="500"/>
                                        <p:tgtEl>
                                          <p:spTgt spid="36"/>
                                        </p:tgtEl>
                                      </p:cBhvr>
                                    </p:animEffect>
                                  </p:childTnLst>
                                </p:cTn>
                              </p:par>
                              <p:par>
                                <p:cTn id="111" presetID="4" presetClass="entr" presetSubtype="16" fill="hold" nodeType="withEffect">
                                  <p:stCondLst>
                                    <p:cond delay="0"/>
                                  </p:stCondLst>
                                  <p:childTnLst>
                                    <p:set>
                                      <p:cBhvr>
                                        <p:cTn id="112" dur="1" fill="hold">
                                          <p:stCondLst>
                                            <p:cond delay="0"/>
                                          </p:stCondLst>
                                        </p:cTn>
                                        <p:tgtEl>
                                          <p:spTgt spid="40"/>
                                        </p:tgtEl>
                                        <p:attrNameLst>
                                          <p:attrName>style.visibility</p:attrName>
                                        </p:attrNameLst>
                                      </p:cBhvr>
                                      <p:to>
                                        <p:strVal val="visible"/>
                                      </p:to>
                                    </p:set>
                                    <p:animEffect transition="in" filter="box(in)">
                                      <p:cBhvr>
                                        <p:cTn id="113" dur="500"/>
                                        <p:tgtEl>
                                          <p:spTgt spid="40"/>
                                        </p:tgtEl>
                                      </p:cBhvr>
                                    </p:animEffect>
                                  </p:childTnLst>
                                </p:cTn>
                              </p:par>
                              <p:par>
                                <p:cTn id="114" presetID="4" presetClass="entr" presetSubtype="16" fill="hold" nodeType="withEffect">
                                  <p:stCondLst>
                                    <p:cond delay="0"/>
                                  </p:stCondLst>
                                  <p:childTnLst>
                                    <p:set>
                                      <p:cBhvr>
                                        <p:cTn id="115" dur="1" fill="hold">
                                          <p:stCondLst>
                                            <p:cond delay="0"/>
                                          </p:stCondLst>
                                        </p:cTn>
                                        <p:tgtEl>
                                          <p:spTgt spid="41"/>
                                        </p:tgtEl>
                                        <p:attrNameLst>
                                          <p:attrName>style.visibility</p:attrName>
                                        </p:attrNameLst>
                                      </p:cBhvr>
                                      <p:to>
                                        <p:strVal val="visible"/>
                                      </p:to>
                                    </p:set>
                                    <p:animEffect transition="in" filter="box(in)">
                                      <p:cBhvr>
                                        <p:cTn id="116" dur="500"/>
                                        <p:tgtEl>
                                          <p:spTgt spid="41"/>
                                        </p:tgtEl>
                                      </p:cBhvr>
                                    </p:animEffect>
                                  </p:childTnLst>
                                </p:cTn>
                              </p:par>
                              <p:par>
                                <p:cTn id="117" presetID="4" presetClass="entr" presetSubtype="16" fill="hold" grpId="0" nodeType="withEffect">
                                  <p:stCondLst>
                                    <p:cond delay="0"/>
                                  </p:stCondLst>
                                  <p:childTnLst>
                                    <p:set>
                                      <p:cBhvr>
                                        <p:cTn id="118" dur="1" fill="hold">
                                          <p:stCondLst>
                                            <p:cond delay="0"/>
                                          </p:stCondLst>
                                        </p:cTn>
                                        <p:tgtEl>
                                          <p:spTgt spid="37"/>
                                        </p:tgtEl>
                                        <p:attrNameLst>
                                          <p:attrName>style.visibility</p:attrName>
                                        </p:attrNameLst>
                                      </p:cBhvr>
                                      <p:to>
                                        <p:strVal val="visible"/>
                                      </p:to>
                                    </p:set>
                                    <p:animEffect transition="in" filter="box(in)">
                                      <p:cBhvr>
                                        <p:cTn id="119" dur="500"/>
                                        <p:tgtEl>
                                          <p:spTgt spid="37"/>
                                        </p:tgtEl>
                                      </p:cBhvr>
                                    </p:animEffect>
                                  </p:childTnLst>
                                </p:cTn>
                              </p:par>
                              <p:par>
                                <p:cTn id="120" presetID="4" presetClass="entr" presetSubtype="16" fill="hold" grpId="0" nodeType="withEffect">
                                  <p:stCondLst>
                                    <p:cond delay="0"/>
                                  </p:stCondLst>
                                  <p:childTnLst>
                                    <p:set>
                                      <p:cBhvr>
                                        <p:cTn id="121" dur="1" fill="hold">
                                          <p:stCondLst>
                                            <p:cond delay="0"/>
                                          </p:stCondLst>
                                        </p:cTn>
                                        <p:tgtEl>
                                          <p:spTgt spid="38"/>
                                        </p:tgtEl>
                                        <p:attrNameLst>
                                          <p:attrName>style.visibility</p:attrName>
                                        </p:attrNameLst>
                                      </p:cBhvr>
                                      <p:to>
                                        <p:strVal val="visible"/>
                                      </p:to>
                                    </p:set>
                                    <p:animEffect transition="in" filter="box(in)">
                                      <p:cBhvr>
                                        <p:cTn id="122" dur="500"/>
                                        <p:tgtEl>
                                          <p:spTgt spid="38"/>
                                        </p:tgtEl>
                                      </p:cBhvr>
                                    </p:animEffect>
                                  </p:childTnLst>
                                </p:cTn>
                              </p:par>
                              <p:par>
                                <p:cTn id="123" presetID="4" presetClass="entr" presetSubtype="16" fill="hold" grpId="0" nodeType="withEffect">
                                  <p:stCondLst>
                                    <p:cond delay="0"/>
                                  </p:stCondLst>
                                  <p:childTnLst>
                                    <p:set>
                                      <p:cBhvr>
                                        <p:cTn id="124" dur="1" fill="hold">
                                          <p:stCondLst>
                                            <p:cond delay="0"/>
                                          </p:stCondLst>
                                        </p:cTn>
                                        <p:tgtEl>
                                          <p:spTgt spid="42"/>
                                        </p:tgtEl>
                                        <p:attrNameLst>
                                          <p:attrName>style.visibility</p:attrName>
                                        </p:attrNameLst>
                                      </p:cBhvr>
                                      <p:to>
                                        <p:strVal val="visible"/>
                                      </p:to>
                                    </p:set>
                                    <p:animEffect transition="in" filter="box(in)">
                                      <p:cBhvr>
                                        <p:cTn id="125" dur="500"/>
                                        <p:tgtEl>
                                          <p:spTgt spid="42"/>
                                        </p:tgtEl>
                                      </p:cBhvr>
                                    </p:animEffect>
                                  </p:childTnLst>
                                </p:cTn>
                              </p:par>
                              <p:par>
                                <p:cTn id="126" presetID="4" presetClass="entr" presetSubtype="16" fill="hold" grpId="0" nodeType="withEffect">
                                  <p:stCondLst>
                                    <p:cond delay="0"/>
                                  </p:stCondLst>
                                  <p:childTnLst>
                                    <p:set>
                                      <p:cBhvr>
                                        <p:cTn id="127" dur="1" fill="hold">
                                          <p:stCondLst>
                                            <p:cond delay="0"/>
                                          </p:stCondLst>
                                        </p:cTn>
                                        <p:tgtEl>
                                          <p:spTgt spid="39"/>
                                        </p:tgtEl>
                                        <p:attrNameLst>
                                          <p:attrName>style.visibility</p:attrName>
                                        </p:attrNameLst>
                                      </p:cBhvr>
                                      <p:to>
                                        <p:strVal val="visible"/>
                                      </p:to>
                                    </p:set>
                                    <p:animEffect transition="in" filter="box(in)">
                                      <p:cBhvr>
                                        <p:cTn id="128" dur="500"/>
                                        <p:tgtEl>
                                          <p:spTgt spid="39"/>
                                        </p:tgtEl>
                                      </p:cBhvr>
                                    </p:animEffect>
                                  </p:childTnLst>
                                </p:cTn>
                              </p:par>
                            </p:childTnLst>
                          </p:cTn>
                        </p:par>
                      </p:childTnLst>
                    </p:cTn>
                  </p:par>
                  <p:par>
                    <p:cTn id="129" fill="hold">
                      <p:stCondLst>
                        <p:cond delay="indefinite"/>
                      </p:stCondLst>
                      <p:childTnLst>
                        <p:par>
                          <p:cTn id="130" fill="hold">
                            <p:stCondLst>
                              <p:cond delay="0"/>
                            </p:stCondLst>
                            <p:childTnLst>
                              <p:par>
                                <p:cTn id="131" presetID="4" presetClass="entr" presetSubtype="16" fill="hold" grpId="0" nodeType="clickEffect">
                                  <p:stCondLst>
                                    <p:cond delay="0"/>
                                  </p:stCondLst>
                                  <p:childTnLst>
                                    <p:set>
                                      <p:cBhvr>
                                        <p:cTn id="132" dur="1" fill="hold">
                                          <p:stCondLst>
                                            <p:cond delay="0"/>
                                          </p:stCondLst>
                                        </p:cTn>
                                        <p:tgtEl>
                                          <p:spTgt spid="44"/>
                                        </p:tgtEl>
                                        <p:attrNameLst>
                                          <p:attrName>style.visibility</p:attrName>
                                        </p:attrNameLst>
                                      </p:cBhvr>
                                      <p:to>
                                        <p:strVal val="visible"/>
                                      </p:to>
                                    </p:set>
                                    <p:animEffect transition="in" filter="box(in)">
                                      <p:cBhvr>
                                        <p:cTn id="133" dur="500"/>
                                        <p:tgtEl>
                                          <p:spTgt spid="44"/>
                                        </p:tgtEl>
                                      </p:cBhvr>
                                    </p:animEffect>
                                  </p:childTnLst>
                                </p:cTn>
                              </p:par>
                            </p:childTnLst>
                          </p:cTn>
                        </p:par>
                      </p:childTnLst>
                    </p:cTn>
                  </p:par>
                  <p:par>
                    <p:cTn id="134" fill="hold">
                      <p:stCondLst>
                        <p:cond delay="indefinite"/>
                      </p:stCondLst>
                      <p:childTnLst>
                        <p:par>
                          <p:cTn id="135" fill="hold">
                            <p:stCondLst>
                              <p:cond delay="0"/>
                            </p:stCondLst>
                            <p:childTnLst>
                              <p:par>
                                <p:cTn id="136" presetID="4" presetClass="entr" presetSubtype="16" fill="hold" grpId="0" nodeType="clickEffect">
                                  <p:stCondLst>
                                    <p:cond delay="0"/>
                                  </p:stCondLst>
                                  <p:childTnLst>
                                    <p:set>
                                      <p:cBhvr>
                                        <p:cTn id="137" dur="1" fill="hold">
                                          <p:stCondLst>
                                            <p:cond delay="0"/>
                                          </p:stCondLst>
                                        </p:cTn>
                                        <p:tgtEl>
                                          <p:spTgt spid="43"/>
                                        </p:tgtEl>
                                        <p:attrNameLst>
                                          <p:attrName>style.visibility</p:attrName>
                                        </p:attrNameLst>
                                      </p:cBhvr>
                                      <p:to>
                                        <p:strVal val="visible"/>
                                      </p:to>
                                    </p:set>
                                    <p:animEffect transition="in" filter="box(in)">
                                      <p:cBhvr>
                                        <p:cTn id="138" dur="500"/>
                                        <p:tgtEl>
                                          <p:spTgt spid="43"/>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mph" presetSubtype="2" fill="hold" nodeType="clickEffect">
                                  <p:stCondLst>
                                    <p:cond delay="0"/>
                                  </p:stCondLst>
                                  <p:childTnLst>
                                    <p:animClr clrSpc="rgb" dir="cw">
                                      <p:cBhvr>
                                        <p:cTn id="142" dur="1000" fill="hold"/>
                                        <p:tgtEl>
                                          <p:spTgt spid="9"/>
                                        </p:tgtEl>
                                        <p:attrNameLst>
                                          <p:attrName>fillcolor</p:attrName>
                                        </p:attrNameLst>
                                      </p:cBhvr>
                                      <p:to>
                                        <a:srgbClr val="FF0000"/>
                                      </p:to>
                                    </p:animClr>
                                    <p:set>
                                      <p:cBhvr>
                                        <p:cTn id="143" dur="1000" fill="hold"/>
                                        <p:tgtEl>
                                          <p:spTgt spid="9"/>
                                        </p:tgtEl>
                                        <p:attrNameLst>
                                          <p:attrName>fill.type</p:attrName>
                                        </p:attrNameLst>
                                      </p:cBhvr>
                                      <p:to>
                                        <p:strVal val="solid"/>
                                      </p:to>
                                    </p:set>
                                    <p:set>
                                      <p:cBhvr>
                                        <p:cTn id="144" dur="1000" fill="hold"/>
                                        <p:tgtEl>
                                          <p:spTgt spid="9"/>
                                        </p:tgtEl>
                                        <p:attrNameLst>
                                          <p:attrName>fill.on</p:attrName>
                                        </p:attrNameLst>
                                      </p:cBhvr>
                                      <p:to>
                                        <p:strVal val="true"/>
                                      </p:to>
                                    </p:set>
                                  </p:childTnLst>
                                </p:cTn>
                              </p:par>
                              <p:par>
                                <p:cTn id="145" presetID="3" presetClass="emph" presetSubtype="2" fill="hold" grpId="1" nodeType="withEffect">
                                  <p:stCondLst>
                                    <p:cond delay="0"/>
                                  </p:stCondLst>
                                  <p:childTnLst>
                                    <p:animClr clrSpc="rgb" dir="cw">
                                      <p:cBhvr override="childStyle">
                                        <p:cTn id="146" dur="500" fill="hold"/>
                                        <p:tgtEl>
                                          <p:spTgt spid="9"/>
                                        </p:tgtEl>
                                        <p:attrNameLst>
                                          <p:attrName>style.color</p:attrName>
                                        </p:attrNameLst>
                                      </p:cBhvr>
                                      <p:to>
                                        <a:schemeClr val="bg1"/>
                                      </p:to>
                                    </p:animClr>
                                  </p:childTnLst>
                                </p:cTn>
                              </p:par>
                            </p:childTnLst>
                          </p:cTn>
                        </p:par>
                      </p:childTnLst>
                    </p:cTn>
                  </p:par>
                  <p:par>
                    <p:cTn id="147" fill="hold">
                      <p:stCondLst>
                        <p:cond delay="indefinite"/>
                      </p:stCondLst>
                      <p:childTnLst>
                        <p:par>
                          <p:cTn id="148" fill="hold">
                            <p:stCondLst>
                              <p:cond delay="0"/>
                            </p:stCondLst>
                            <p:childTnLst>
                              <p:par>
                                <p:cTn id="149" presetID="21" presetClass="entr" presetSubtype="4" fill="hold" grpId="0" nodeType="clickEffect">
                                  <p:stCondLst>
                                    <p:cond delay="0"/>
                                  </p:stCondLst>
                                  <p:childTnLst>
                                    <p:set>
                                      <p:cBhvr>
                                        <p:cTn id="150" dur="1" fill="hold">
                                          <p:stCondLst>
                                            <p:cond delay="0"/>
                                          </p:stCondLst>
                                        </p:cTn>
                                        <p:tgtEl>
                                          <p:spTgt spid="45"/>
                                        </p:tgtEl>
                                        <p:attrNameLst>
                                          <p:attrName>style.visibility</p:attrName>
                                        </p:attrNameLst>
                                      </p:cBhvr>
                                      <p:to>
                                        <p:strVal val="visible"/>
                                      </p:to>
                                    </p:set>
                                    <p:animEffect transition="in" filter="wheel(4)">
                                      <p:cBhvr>
                                        <p:cTn id="151" dur="1000"/>
                                        <p:tgtEl>
                                          <p:spTgt spid="45"/>
                                        </p:tgtEl>
                                      </p:cBhvr>
                                    </p:animEffect>
                                  </p:childTnLst>
                                </p:cTn>
                              </p:par>
                            </p:childTnLst>
                          </p:cTn>
                        </p:par>
                      </p:childTnLst>
                    </p:cTn>
                  </p:par>
                  <p:par>
                    <p:cTn id="152" fill="hold">
                      <p:stCondLst>
                        <p:cond delay="indefinite"/>
                      </p:stCondLst>
                      <p:childTnLst>
                        <p:par>
                          <p:cTn id="153" fill="hold">
                            <p:stCondLst>
                              <p:cond delay="0"/>
                            </p:stCondLst>
                            <p:childTnLst>
                              <p:par>
                                <p:cTn id="154" presetID="7" presetClass="emph" presetSubtype="2" fill="hold" nodeType="clickEffect">
                                  <p:stCondLst>
                                    <p:cond delay="0"/>
                                  </p:stCondLst>
                                  <p:childTnLst>
                                    <p:animClr clrSpc="rgb" dir="cw">
                                      <p:cBhvr>
                                        <p:cTn id="155" dur="500" fill="hold"/>
                                        <p:tgtEl>
                                          <p:spTgt spid="12"/>
                                        </p:tgtEl>
                                        <p:attrNameLst>
                                          <p:attrName>stroke.color</p:attrName>
                                        </p:attrNameLst>
                                      </p:cBhvr>
                                      <p:to>
                                        <a:srgbClr val="FF0000"/>
                                      </p:to>
                                    </p:animClr>
                                    <p:set>
                                      <p:cBhvr>
                                        <p:cTn id="156" dur="500" fill="hold"/>
                                        <p:tgtEl>
                                          <p:spTgt spid="12"/>
                                        </p:tgtEl>
                                        <p:attrNameLst>
                                          <p:attrName>stroke.on</p:attrName>
                                        </p:attrNameLst>
                                      </p:cBhvr>
                                      <p:to>
                                        <p:strVal val="true"/>
                                      </p:to>
                                    </p:set>
                                  </p:childTnLst>
                                </p:cTn>
                              </p:par>
                            </p:childTnLst>
                          </p:cTn>
                        </p:par>
                      </p:childTnLst>
                    </p:cTn>
                  </p:par>
                  <p:par>
                    <p:cTn id="157" fill="hold">
                      <p:stCondLst>
                        <p:cond delay="indefinite"/>
                      </p:stCondLst>
                      <p:childTnLst>
                        <p:par>
                          <p:cTn id="158" fill="hold">
                            <p:stCondLst>
                              <p:cond delay="0"/>
                            </p:stCondLst>
                            <p:childTnLst>
                              <p:par>
                                <p:cTn id="159" presetID="1" presetClass="emph" presetSubtype="2" fill="hold" nodeType="clickEffect">
                                  <p:stCondLst>
                                    <p:cond delay="0"/>
                                  </p:stCondLst>
                                  <p:childTnLst>
                                    <p:animClr clrSpc="rgb" dir="cw">
                                      <p:cBhvr>
                                        <p:cTn id="160" dur="500" fill="hold"/>
                                        <p:tgtEl>
                                          <p:spTgt spid="17"/>
                                        </p:tgtEl>
                                        <p:attrNameLst>
                                          <p:attrName>fillcolor</p:attrName>
                                        </p:attrNameLst>
                                      </p:cBhvr>
                                      <p:to>
                                        <a:srgbClr val="FF0000"/>
                                      </p:to>
                                    </p:animClr>
                                    <p:set>
                                      <p:cBhvr>
                                        <p:cTn id="161" dur="500" fill="hold"/>
                                        <p:tgtEl>
                                          <p:spTgt spid="17"/>
                                        </p:tgtEl>
                                        <p:attrNameLst>
                                          <p:attrName>fill.type</p:attrName>
                                        </p:attrNameLst>
                                      </p:cBhvr>
                                      <p:to>
                                        <p:strVal val="solid"/>
                                      </p:to>
                                    </p:set>
                                    <p:set>
                                      <p:cBhvr>
                                        <p:cTn id="162" dur="500" fill="hold"/>
                                        <p:tgtEl>
                                          <p:spTgt spid="17"/>
                                        </p:tgtEl>
                                        <p:attrNameLst>
                                          <p:attrName>fill.on</p:attrName>
                                        </p:attrNameLst>
                                      </p:cBhvr>
                                      <p:to>
                                        <p:strVal val="true"/>
                                      </p:to>
                                    </p:set>
                                  </p:childTnLst>
                                </p:cTn>
                              </p:par>
                              <p:par>
                                <p:cTn id="163" presetID="3" presetClass="emph" presetSubtype="2" fill="hold" grpId="1" nodeType="withEffect">
                                  <p:stCondLst>
                                    <p:cond delay="0"/>
                                  </p:stCondLst>
                                  <p:childTnLst>
                                    <p:animClr clrSpc="rgb" dir="cw">
                                      <p:cBhvr override="childStyle">
                                        <p:cTn id="164" dur="500" fill="hold"/>
                                        <p:tgtEl>
                                          <p:spTgt spid="17"/>
                                        </p:tgtEl>
                                        <p:attrNameLst>
                                          <p:attrName>style.color</p:attrName>
                                        </p:attrNameLst>
                                      </p:cBhvr>
                                      <p:to>
                                        <a:schemeClr val="bg1"/>
                                      </p:to>
                                    </p:animClr>
                                  </p:childTnLst>
                                </p:cTn>
                              </p:par>
                            </p:childTnLst>
                          </p:cTn>
                        </p:par>
                      </p:childTnLst>
                    </p:cTn>
                  </p:par>
                  <p:par>
                    <p:cTn id="165" fill="hold">
                      <p:stCondLst>
                        <p:cond delay="indefinite"/>
                      </p:stCondLst>
                      <p:childTnLst>
                        <p:par>
                          <p:cTn id="166" fill="hold">
                            <p:stCondLst>
                              <p:cond delay="0"/>
                            </p:stCondLst>
                            <p:childTnLst>
                              <p:par>
                                <p:cTn id="167" presetID="21" presetClass="entr" presetSubtype="4" fill="hold" grpId="0" nodeType="clickEffect">
                                  <p:stCondLst>
                                    <p:cond delay="0"/>
                                  </p:stCondLst>
                                  <p:childTnLst>
                                    <p:set>
                                      <p:cBhvr>
                                        <p:cTn id="168" dur="1" fill="hold">
                                          <p:stCondLst>
                                            <p:cond delay="0"/>
                                          </p:stCondLst>
                                        </p:cTn>
                                        <p:tgtEl>
                                          <p:spTgt spid="46"/>
                                        </p:tgtEl>
                                        <p:attrNameLst>
                                          <p:attrName>style.visibility</p:attrName>
                                        </p:attrNameLst>
                                      </p:cBhvr>
                                      <p:to>
                                        <p:strVal val="visible"/>
                                      </p:to>
                                    </p:set>
                                    <p:animEffect transition="in" filter="wheel(4)">
                                      <p:cBhvr>
                                        <p:cTn id="169" dur="500"/>
                                        <p:tgtEl>
                                          <p:spTgt spid="46"/>
                                        </p:tgtEl>
                                      </p:cBhvr>
                                    </p:animEffect>
                                  </p:childTnLst>
                                </p:cTn>
                              </p:par>
                            </p:childTnLst>
                          </p:cTn>
                        </p:par>
                      </p:childTnLst>
                    </p:cTn>
                  </p:par>
                  <p:par>
                    <p:cTn id="170" fill="hold">
                      <p:stCondLst>
                        <p:cond delay="indefinite"/>
                      </p:stCondLst>
                      <p:childTnLst>
                        <p:par>
                          <p:cTn id="171" fill="hold">
                            <p:stCondLst>
                              <p:cond delay="0"/>
                            </p:stCondLst>
                            <p:childTnLst>
                              <p:par>
                                <p:cTn id="172" presetID="7" presetClass="emph" presetSubtype="2" fill="hold" nodeType="clickEffect">
                                  <p:stCondLst>
                                    <p:cond delay="0"/>
                                  </p:stCondLst>
                                  <p:childTnLst>
                                    <p:animClr clrSpc="rgb" dir="cw">
                                      <p:cBhvr>
                                        <p:cTn id="173" dur="500" fill="hold"/>
                                        <p:tgtEl>
                                          <p:spTgt spid="18"/>
                                        </p:tgtEl>
                                        <p:attrNameLst>
                                          <p:attrName>stroke.color</p:attrName>
                                        </p:attrNameLst>
                                      </p:cBhvr>
                                      <p:to>
                                        <a:srgbClr val="FF0000"/>
                                      </p:to>
                                    </p:animClr>
                                    <p:set>
                                      <p:cBhvr>
                                        <p:cTn id="174" dur="500" fill="hold"/>
                                        <p:tgtEl>
                                          <p:spTgt spid="18"/>
                                        </p:tgtEl>
                                        <p:attrNameLst>
                                          <p:attrName>stroke.on</p:attrName>
                                        </p:attrNameLst>
                                      </p:cBhvr>
                                      <p:to>
                                        <p:strVal val="true"/>
                                      </p:to>
                                    </p:set>
                                  </p:childTnLst>
                                </p:cTn>
                              </p:par>
                            </p:childTnLst>
                          </p:cTn>
                        </p:par>
                      </p:childTnLst>
                    </p:cTn>
                  </p:par>
                  <p:par>
                    <p:cTn id="175" fill="hold">
                      <p:stCondLst>
                        <p:cond delay="indefinite"/>
                      </p:stCondLst>
                      <p:childTnLst>
                        <p:par>
                          <p:cTn id="176" fill="hold">
                            <p:stCondLst>
                              <p:cond delay="0"/>
                            </p:stCondLst>
                            <p:childTnLst>
                              <p:par>
                                <p:cTn id="177" presetID="1" presetClass="emph" presetSubtype="2" fill="hold" nodeType="clickEffect">
                                  <p:stCondLst>
                                    <p:cond delay="0"/>
                                  </p:stCondLst>
                                  <p:childTnLst>
                                    <p:animClr clrSpc="rgb" dir="cw">
                                      <p:cBhvr>
                                        <p:cTn id="178" dur="500" fill="hold"/>
                                        <p:tgtEl>
                                          <p:spTgt spid="22"/>
                                        </p:tgtEl>
                                        <p:attrNameLst>
                                          <p:attrName>fillcolor</p:attrName>
                                        </p:attrNameLst>
                                      </p:cBhvr>
                                      <p:to>
                                        <a:srgbClr val="FF0000"/>
                                      </p:to>
                                    </p:animClr>
                                    <p:set>
                                      <p:cBhvr>
                                        <p:cTn id="179" dur="500" fill="hold"/>
                                        <p:tgtEl>
                                          <p:spTgt spid="22"/>
                                        </p:tgtEl>
                                        <p:attrNameLst>
                                          <p:attrName>fill.type</p:attrName>
                                        </p:attrNameLst>
                                      </p:cBhvr>
                                      <p:to>
                                        <p:strVal val="solid"/>
                                      </p:to>
                                    </p:set>
                                    <p:set>
                                      <p:cBhvr>
                                        <p:cTn id="180" dur="500" fill="hold"/>
                                        <p:tgtEl>
                                          <p:spTgt spid="22"/>
                                        </p:tgtEl>
                                        <p:attrNameLst>
                                          <p:attrName>fill.on</p:attrName>
                                        </p:attrNameLst>
                                      </p:cBhvr>
                                      <p:to>
                                        <p:strVal val="true"/>
                                      </p:to>
                                    </p:set>
                                  </p:childTnLst>
                                </p:cTn>
                              </p:par>
                              <p:par>
                                <p:cTn id="181" presetID="3" presetClass="emph" presetSubtype="2" fill="hold" grpId="1" nodeType="withEffect">
                                  <p:stCondLst>
                                    <p:cond delay="0"/>
                                  </p:stCondLst>
                                  <p:childTnLst>
                                    <p:animClr clrSpc="rgb" dir="cw">
                                      <p:cBhvr override="childStyle">
                                        <p:cTn id="182" dur="500" fill="hold"/>
                                        <p:tgtEl>
                                          <p:spTgt spid="22"/>
                                        </p:tgtEl>
                                        <p:attrNameLst>
                                          <p:attrName>style.color</p:attrName>
                                        </p:attrNameLst>
                                      </p:cBhvr>
                                      <p:to>
                                        <a:schemeClr val="bg1"/>
                                      </p:to>
                                    </p:animClr>
                                  </p:childTnLst>
                                </p:cTn>
                              </p:par>
                            </p:childTnLst>
                          </p:cTn>
                        </p:par>
                      </p:childTnLst>
                    </p:cTn>
                  </p:par>
                  <p:par>
                    <p:cTn id="183" fill="hold">
                      <p:stCondLst>
                        <p:cond delay="indefinite"/>
                      </p:stCondLst>
                      <p:childTnLst>
                        <p:par>
                          <p:cTn id="184" fill="hold">
                            <p:stCondLst>
                              <p:cond delay="0"/>
                            </p:stCondLst>
                            <p:childTnLst>
                              <p:par>
                                <p:cTn id="185" presetID="21" presetClass="entr" presetSubtype="4" fill="hold" grpId="0" nodeType="clickEffect">
                                  <p:stCondLst>
                                    <p:cond delay="0"/>
                                  </p:stCondLst>
                                  <p:childTnLst>
                                    <p:set>
                                      <p:cBhvr>
                                        <p:cTn id="186" dur="1" fill="hold">
                                          <p:stCondLst>
                                            <p:cond delay="0"/>
                                          </p:stCondLst>
                                        </p:cTn>
                                        <p:tgtEl>
                                          <p:spTgt spid="48"/>
                                        </p:tgtEl>
                                        <p:attrNameLst>
                                          <p:attrName>style.visibility</p:attrName>
                                        </p:attrNameLst>
                                      </p:cBhvr>
                                      <p:to>
                                        <p:strVal val="visible"/>
                                      </p:to>
                                    </p:set>
                                    <p:animEffect transition="in" filter="wheel(4)">
                                      <p:cBhvr>
                                        <p:cTn id="187" dur="500"/>
                                        <p:tgtEl>
                                          <p:spTgt spid="48"/>
                                        </p:tgtEl>
                                      </p:cBhvr>
                                    </p:animEffect>
                                  </p:childTnLst>
                                </p:cTn>
                              </p:par>
                            </p:childTnLst>
                          </p:cTn>
                        </p:par>
                      </p:childTnLst>
                    </p:cTn>
                  </p:par>
                  <p:par>
                    <p:cTn id="188" fill="hold">
                      <p:stCondLst>
                        <p:cond delay="indefinite"/>
                      </p:stCondLst>
                      <p:childTnLst>
                        <p:par>
                          <p:cTn id="189" fill="hold">
                            <p:stCondLst>
                              <p:cond delay="0"/>
                            </p:stCondLst>
                            <p:childTnLst>
                              <p:par>
                                <p:cTn id="190" presetID="7" presetClass="emph" presetSubtype="2" fill="hold" nodeType="clickEffect">
                                  <p:stCondLst>
                                    <p:cond delay="0"/>
                                  </p:stCondLst>
                                  <p:childTnLst>
                                    <p:animClr clrSpc="rgb" dir="cw">
                                      <p:cBhvr>
                                        <p:cTn id="191" dur="500" fill="hold"/>
                                        <p:tgtEl>
                                          <p:spTgt spid="28"/>
                                        </p:tgtEl>
                                        <p:attrNameLst>
                                          <p:attrName>stroke.color</p:attrName>
                                        </p:attrNameLst>
                                      </p:cBhvr>
                                      <p:to>
                                        <a:srgbClr val="FF0000"/>
                                      </p:to>
                                    </p:animClr>
                                    <p:set>
                                      <p:cBhvr>
                                        <p:cTn id="192" dur="500" fill="hold"/>
                                        <p:tgtEl>
                                          <p:spTgt spid="28"/>
                                        </p:tgtEl>
                                        <p:attrNameLst>
                                          <p:attrName>stroke.on</p:attrName>
                                        </p:attrNameLst>
                                      </p:cBhvr>
                                      <p:to>
                                        <p:strVal val="true"/>
                                      </p:to>
                                    </p:set>
                                  </p:childTnLst>
                                </p:cTn>
                              </p:par>
                            </p:childTnLst>
                          </p:cTn>
                        </p:par>
                      </p:childTnLst>
                    </p:cTn>
                  </p:par>
                  <p:par>
                    <p:cTn id="193" fill="hold">
                      <p:stCondLst>
                        <p:cond delay="indefinite"/>
                      </p:stCondLst>
                      <p:childTnLst>
                        <p:par>
                          <p:cTn id="194" fill="hold">
                            <p:stCondLst>
                              <p:cond delay="0"/>
                            </p:stCondLst>
                            <p:childTnLst>
                              <p:par>
                                <p:cTn id="195" presetID="18" presetClass="entr" presetSubtype="6" fill="hold" grpId="0" nodeType="clickEffect">
                                  <p:stCondLst>
                                    <p:cond delay="0"/>
                                  </p:stCondLst>
                                  <p:childTnLst>
                                    <p:set>
                                      <p:cBhvr>
                                        <p:cTn id="196" dur="1" fill="hold">
                                          <p:stCondLst>
                                            <p:cond delay="0"/>
                                          </p:stCondLst>
                                        </p:cTn>
                                        <p:tgtEl>
                                          <p:spTgt spid="49"/>
                                        </p:tgtEl>
                                        <p:attrNameLst>
                                          <p:attrName>style.visibility</p:attrName>
                                        </p:attrNameLst>
                                      </p:cBhvr>
                                      <p:to>
                                        <p:strVal val="visible"/>
                                      </p:to>
                                    </p:set>
                                    <p:animEffect transition="in" filter="strips(downRight)">
                                      <p:cBhvr>
                                        <p:cTn id="197" dur="500"/>
                                        <p:tgtEl>
                                          <p:spTgt spid="49"/>
                                        </p:tgtEl>
                                      </p:cBhvr>
                                    </p:animEffect>
                                  </p:childTnLst>
                                </p:cTn>
                              </p:par>
                            </p:childTnLst>
                          </p:cTn>
                        </p:par>
                      </p:childTnLst>
                    </p:cTn>
                  </p:par>
                  <p:par>
                    <p:cTn id="198" fill="hold">
                      <p:stCondLst>
                        <p:cond delay="indefinite"/>
                      </p:stCondLst>
                      <p:childTnLst>
                        <p:par>
                          <p:cTn id="199" fill="hold">
                            <p:stCondLst>
                              <p:cond delay="0"/>
                            </p:stCondLst>
                            <p:childTnLst>
                              <p:par>
                                <p:cTn id="200" presetID="4" presetClass="entr" presetSubtype="16" fill="hold" grpId="0" nodeType="clickEffect">
                                  <p:stCondLst>
                                    <p:cond delay="0"/>
                                  </p:stCondLst>
                                  <p:childTnLst>
                                    <p:set>
                                      <p:cBhvr>
                                        <p:cTn id="201" dur="1" fill="hold">
                                          <p:stCondLst>
                                            <p:cond delay="0"/>
                                          </p:stCondLst>
                                        </p:cTn>
                                        <p:tgtEl>
                                          <p:spTgt spid="47"/>
                                        </p:tgtEl>
                                        <p:attrNameLst>
                                          <p:attrName>style.visibility</p:attrName>
                                        </p:attrNameLst>
                                      </p:cBhvr>
                                      <p:to>
                                        <p:strVal val="visible"/>
                                      </p:to>
                                    </p:set>
                                    <p:animEffect transition="in" filter="box(in)">
                                      <p:cBhvr>
                                        <p:cTn id="202" dur="500"/>
                                        <p:tgtEl>
                                          <p:spTgt spid="47"/>
                                        </p:tgtEl>
                                      </p:cBhvr>
                                    </p:animEffect>
                                  </p:childTnLst>
                                </p:cTn>
                              </p:par>
                            </p:childTnLst>
                          </p:cTn>
                        </p:par>
                      </p:childTnLst>
                    </p:cTn>
                  </p:par>
                  <p:par>
                    <p:cTn id="203" fill="hold">
                      <p:stCondLst>
                        <p:cond delay="indefinite"/>
                      </p:stCondLst>
                      <p:childTnLst>
                        <p:par>
                          <p:cTn id="204" fill="hold">
                            <p:stCondLst>
                              <p:cond delay="0"/>
                            </p:stCondLst>
                            <p:childTnLst>
                              <p:par>
                                <p:cTn id="205" presetID="18" presetClass="entr" presetSubtype="12" fill="hold" grpId="0" nodeType="clickEffect">
                                  <p:stCondLst>
                                    <p:cond delay="0"/>
                                  </p:stCondLst>
                                  <p:childTnLst>
                                    <p:set>
                                      <p:cBhvr>
                                        <p:cTn id="206" dur="1" fill="hold">
                                          <p:stCondLst>
                                            <p:cond delay="0"/>
                                          </p:stCondLst>
                                        </p:cTn>
                                        <p:tgtEl>
                                          <p:spTgt spid="50"/>
                                        </p:tgtEl>
                                        <p:attrNameLst>
                                          <p:attrName>style.visibility</p:attrName>
                                        </p:attrNameLst>
                                      </p:cBhvr>
                                      <p:to>
                                        <p:strVal val="visible"/>
                                      </p:to>
                                    </p:set>
                                    <p:animEffect transition="in" filter="strips(downLeft)">
                                      <p:cBhvr>
                                        <p:cTn id="20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1" grpId="0"/>
      <p:bldP spid="14" grpId="0" animBg="1"/>
      <p:bldP spid="15" grpId="0" animBg="1"/>
      <p:bldP spid="16" grpId="0" animBg="1"/>
      <p:bldP spid="17" grpId="0"/>
      <p:bldP spid="17" grpId="1"/>
      <p:bldP spid="20" grpId="0"/>
      <p:bldP spid="21" grpId="0"/>
      <p:bldP spid="22" grpId="0"/>
      <p:bldP spid="22" grpId="1"/>
      <p:bldP spid="23" grpId="0"/>
      <p:bldP spid="24" grpId="0"/>
      <p:bldP spid="25" grpId="0"/>
      <p:bldP spid="29" grpId="0" animBg="1"/>
      <p:bldP spid="30" grpId="0"/>
      <p:bldP spid="33" grpId="0"/>
      <p:bldP spid="34" grpId="0"/>
      <p:bldP spid="35" grpId="0" animBg="1"/>
      <p:bldP spid="36" grpId="0"/>
      <p:bldP spid="37" grpId="0" animBg="1"/>
      <p:bldP spid="38" grpId="0"/>
      <p:bldP spid="39" grpId="0"/>
      <p:bldP spid="42" grpId="0" animBg="1"/>
      <p:bldP spid="43" grpId="0"/>
      <p:bldP spid="44" grpId="0" animBg="1"/>
      <p:bldP spid="45" grpId="0" animBg="1"/>
      <p:bldP spid="46" grpId="0" animBg="1"/>
      <p:bldP spid="47" grpId="0" animBg="1"/>
      <p:bldP spid="48" grpId="0" animBg="1"/>
      <p:bldP spid="49" grpId="0" animBg="1"/>
      <p:bldP spid="5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
          <p:cNvSpPr txBox="1">
            <a:spLocks noChangeArrowheads="1"/>
          </p:cNvSpPr>
          <p:nvPr/>
        </p:nvSpPr>
        <p:spPr bwMode="auto">
          <a:xfrm>
            <a:off x="-54025" y="1748235"/>
            <a:ext cx="5794158" cy="4913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pPr marL="257175" indent="-257175" defTabSz="685800" eaLnBrk="1" hangingPunct="1">
              <a:buClr>
                <a:srgbClr val="333399"/>
              </a:buClr>
              <a:defRPr/>
            </a:pPr>
            <a:r>
              <a:rPr lang="zh-CN" altLang="en-US" sz="2100" b="0" kern="0" dirty="0">
                <a:solidFill>
                  <a:srgbClr val="000000"/>
                </a:solidFill>
                <a:latin typeface="微软雅黑" pitchFamily="34" charset="-122"/>
                <a:ea typeface="微软雅黑" pitchFamily="34" charset="-122"/>
              </a:rPr>
              <a:t>面临的问题：</a:t>
            </a:r>
          </a:p>
          <a:p>
            <a:pPr marL="557213" lvl="1" indent="-214313" defTabSz="685800" eaLnBrk="1" hangingPunct="1">
              <a:buClr>
                <a:srgbClr val="009999"/>
              </a:buClr>
              <a:defRPr/>
            </a:pPr>
            <a:r>
              <a:rPr lang="zh-CN" altLang="en-US" sz="1800" b="0" kern="0" dirty="0">
                <a:latin typeface="微软雅黑" pitchFamily="34" charset="-122"/>
                <a:ea typeface="微软雅黑" pitchFamily="34" charset="-122"/>
              </a:rPr>
              <a:t>如何选择属性，使生成的决策树</a:t>
            </a:r>
            <a:r>
              <a:rPr lang="zh-CN" altLang="en-US" sz="1800" b="0" kern="0" dirty="0">
                <a:solidFill>
                  <a:srgbClr val="FF0000"/>
                </a:solidFill>
                <a:latin typeface="微软雅黑" pitchFamily="34" charset="-122"/>
                <a:ea typeface="微软雅黑" pitchFamily="34" charset="-122"/>
              </a:rPr>
              <a:t>最小</a:t>
            </a:r>
            <a:r>
              <a:rPr lang="zh-CN" altLang="en-US" sz="1800" b="0" kern="0" dirty="0">
                <a:latin typeface="微软雅黑" pitchFamily="34" charset="-122"/>
                <a:ea typeface="微软雅黑" pitchFamily="34" charset="-122"/>
              </a:rPr>
              <a:t>的？ </a:t>
            </a:r>
          </a:p>
          <a:p>
            <a:pPr marL="257175" indent="-257175" defTabSz="685800" eaLnBrk="1" hangingPunct="1">
              <a:buClr>
                <a:srgbClr val="333399"/>
              </a:buClr>
              <a:defRPr/>
            </a:pPr>
            <a:r>
              <a:rPr lang="en-US" altLang="zh-CN" sz="2100" b="0" kern="0" dirty="0">
                <a:solidFill>
                  <a:srgbClr val="0000FF"/>
                </a:solidFill>
                <a:latin typeface="微软雅黑" pitchFamily="34" charset="-122"/>
                <a:ea typeface="微软雅黑" pitchFamily="34" charset="-122"/>
              </a:rPr>
              <a:t>ID3</a:t>
            </a:r>
            <a:r>
              <a:rPr lang="zh-CN" altLang="en-US" sz="2100" b="0" kern="0" dirty="0">
                <a:solidFill>
                  <a:srgbClr val="000000"/>
                </a:solidFill>
                <a:latin typeface="微软雅黑" pitchFamily="34" charset="-122"/>
                <a:ea typeface="微软雅黑" pitchFamily="34" charset="-122"/>
              </a:rPr>
              <a:t>算法采用了</a:t>
            </a:r>
            <a:r>
              <a:rPr lang="zh-CN" altLang="en-US" sz="2100" b="0" kern="0" dirty="0">
                <a:solidFill>
                  <a:srgbClr val="0000FF"/>
                </a:solidFill>
                <a:latin typeface="微软雅黑" pitchFamily="34" charset="-122"/>
                <a:ea typeface="微软雅黑" pitchFamily="34" charset="-122"/>
              </a:rPr>
              <a:t>香农（</a:t>
            </a:r>
            <a:r>
              <a:rPr lang="en-US" altLang="zh-CN" sz="2100" b="0" kern="0" dirty="0">
                <a:solidFill>
                  <a:srgbClr val="0000FF"/>
                </a:solidFill>
                <a:latin typeface="微软雅黑" pitchFamily="34" charset="-122"/>
                <a:ea typeface="微软雅黑" pitchFamily="34" charset="-122"/>
              </a:rPr>
              <a:t>Shannon</a:t>
            </a:r>
            <a:r>
              <a:rPr lang="zh-CN" altLang="en-US" sz="2100" b="0" kern="0" dirty="0">
                <a:solidFill>
                  <a:srgbClr val="0000FF"/>
                </a:solidFill>
                <a:latin typeface="微软雅黑" pitchFamily="34" charset="-122"/>
                <a:ea typeface="微软雅黑" pitchFamily="34" charset="-122"/>
              </a:rPr>
              <a:t>）信息论</a:t>
            </a:r>
            <a:r>
              <a:rPr lang="zh-CN" altLang="en-US" sz="2100" b="0" kern="0" dirty="0">
                <a:solidFill>
                  <a:srgbClr val="000000"/>
                </a:solidFill>
                <a:latin typeface="微软雅黑" pitchFamily="34" charset="-122"/>
                <a:ea typeface="微软雅黑" pitchFamily="34" charset="-122"/>
              </a:rPr>
              <a:t>：</a:t>
            </a:r>
          </a:p>
          <a:p>
            <a:pPr marL="557213" lvl="1" indent="-214313" defTabSz="685800" eaLnBrk="1" hangingPunct="1">
              <a:buClr>
                <a:srgbClr val="009999"/>
              </a:buClr>
              <a:defRPr/>
            </a:pPr>
            <a:r>
              <a:rPr lang="zh-CN" altLang="en-US" sz="1800" b="0" kern="0" dirty="0">
                <a:solidFill>
                  <a:srgbClr val="0000FF"/>
                </a:solidFill>
                <a:latin typeface="微软雅黑" pitchFamily="34" charset="-122"/>
                <a:ea typeface="微软雅黑" pitchFamily="34" charset="-122"/>
              </a:rPr>
              <a:t>目标</a:t>
            </a:r>
            <a:r>
              <a:rPr lang="zh-CN" altLang="en-US" sz="1800" b="0" kern="0" dirty="0">
                <a:solidFill>
                  <a:srgbClr val="000000"/>
                </a:solidFill>
                <a:latin typeface="微软雅黑" pitchFamily="34" charset="-122"/>
                <a:ea typeface="微软雅黑" pitchFamily="34" charset="-122"/>
              </a:rPr>
              <a:t>：</a:t>
            </a:r>
            <a:r>
              <a:rPr lang="zh-CN" altLang="en-US" sz="1800" kern="0" dirty="0">
                <a:solidFill>
                  <a:srgbClr val="FF0000"/>
                </a:solidFill>
                <a:latin typeface="微软雅黑" pitchFamily="34" charset="-122"/>
                <a:ea typeface="微软雅黑" pitchFamily="34" charset="-122"/>
              </a:rPr>
              <a:t>使分类时平均的测试次数最小</a:t>
            </a:r>
            <a:r>
              <a:rPr lang="zh-CN" altLang="en-US" sz="1800" b="0" kern="0" dirty="0">
                <a:solidFill>
                  <a:srgbClr val="000000"/>
                </a:solidFill>
                <a:latin typeface="微软雅黑" pitchFamily="34" charset="-122"/>
                <a:ea typeface="微软雅黑" pitchFamily="34" charset="-122"/>
              </a:rPr>
              <a:t>；</a:t>
            </a:r>
          </a:p>
          <a:p>
            <a:pPr marL="557213" lvl="1" indent="-214313" defTabSz="685800" eaLnBrk="1" hangingPunct="1">
              <a:buClr>
                <a:srgbClr val="009999"/>
              </a:buClr>
              <a:defRPr/>
            </a:pPr>
            <a:r>
              <a:rPr lang="zh-CN" altLang="en-US" sz="1800" b="0" kern="0" dirty="0">
                <a:solidFill>
                  <a:srgbClr val="000000"/>
                </a:solidFill>
                <a:latin typeface="微软雅黑" pitchFamily="34" charset="-122"/>
                <a:ea typeface="微软雅黑" pitchFamily="34" charset="-122"/>
              </a:rPr>
              <a:t>给定的</a:t>
            </a:r>
            <a:r>
              <a:rPr lang="zh-CN" altLang="en-US" sz="1800" b="0" kern="0" dirty="0">
                <a:solidFill>
                  <a:srgbClr val="0000FF"/>
                </a:solidFill>
                <a:latin typeface="微软雅黑" pitchFamily="34" charset="-122"/>
                <a:ea typeface="微软雅黑" pitchFamily="34" charset="-122"/>
              </a:rPr>
              <a:t>例子集</a:t>
            </a:r>
            <a:r>
              <a:rPr lang="en-US" altLang="zh-CN" sz="1800" b="0" kern="0" dirty="0">
                <a:solidFill>
                  <a:srgbClr val="0000FF"/>
                </a:solidFill>
                <a:latin typeface="微软雅黑" pitchFamily="34" charset="-122"/>
                <a:ea typeface="微软雅黑" pitchFamily="34" charset="-122"/>
              </a:rPr>
              <a:t>C</a:t>
            </a:r>
            <a:r>
              <a:rPr lang="zh-CN" altLang="en-US" sz="1800" b="0" kern="0" dirty="0">
                <a:solidFill>
                  <a:srgbClr val="000000"/>
                </a:solidFill>
                <a:latin typeface="微软雅黑" pitchFamily="34" charset="-122"/>
                <a:ea typeface="微软雅黑" pitchFamily="34" charset="-122"/>
              </a:rPr>
              <a:t>：</a:t>
            </a:r>
          </a:p>
          <a:p>
            <a:pPr marL="857250" lvl="2" indent="-171450" defTabSz="685800" eaLnBrk="1" hangingPunct="1">
              <a:buClr>
                <a:srgbClr val="99CC00"/>
              </a:buClr>
              <a:defRPr/>
            </a:pPr>
            <a:r>
              <a:rPr lang="en-US" altLang="zh-CN" sz="1800" b="0" kern="0" dirty="0">
                <a:solidFill>
                  <a:srgbClr val="0000FF"/>
                </a:solidFill>
                <a:latin typeface="微软雅黑" pitchFamily="34" charset="-122"/>
                <a:ea typeface="微软雅黑" pitchFamily="34" charset="-122"/>
              </a:rPr>
              <a:t>M(C)</a:t>
            </a:r>
            <a:r>
              <a:rPr lang="zh-CN" altLang="en-US" sz="1800" b="0" kern="0" dirty="0">
                <a:solidFill>
                  <a:srgbClr val="000000"/>
                </a:solidFill>
                <a:latin typeface="微软雅黑" pitchFamily="34" charset="-122"/>
                <a:ea typeface="微软雅黑" pitchFamily="34" charset="-122"/>
              </a:rPr>
              <a:t>：从</a:t>
            </a:r>
            <a:r>
              <a:rPr lang="en-US" altLang="zh-CN" sz="1800" b="0" kern="0" dirty="0">
                <a:solidFill>
                  <a:srgbClr val="0000FF"/>
                </a:solidFill>
                <a:latin typeface="微软雅黑" pitchFamily="34" charset="-122"/>
                <a:ea typeface="微软雅黑" pitchFamily="34" charset="-122"/>
              </a:rPr>
              <a:t>C</a:t>
            </a:r>
            <a:r>
              <a:rPr lang="zh-CN" altLang="en-US" sz="1800" b="0" kern="0" dirty="0">
                <a:solidFill>
                  <a:srgbClr val="0000FF"/>
                </a:solidFill>
                <a:latin typeface="微软雅黑" pitchFamily="34" charset="-122"/>
                <a:ea typeface="微软雅黑" pitchFamily="34" charset="-122"/>
              </a:rPr>
              <a:t>判别一个对象的类属</a:t>
            </a:r>
            <a:r>
              <a:rPr lang="zh-CN" altLang="en-US" sz="1800" b="0" kern="0" dirty="0">
                <a:solidFill>
                  <a:srgbClr val="000000"/>
                </a:solidFill>
                <a:latin typeface="微软雅黑" pitchFamily="34" charset="-122"/>
                <a:ea typeface="微软雅黑" pitchFamily="34" charset="-122"/>
              </a:rPr>
              <a:t>所要求的</a:t>
            </a:r>
            <a:r>
              <a:rPr lang="zh-CN" altLang="en-US" sz="1800" b="0" kern="0" dirty="0">
                <a:solidFill>
                  <a:srgbClr val="FF0000"/>
                </a:solidFill>
                <a:latin typeface="微软雅黑" pitchFamily="34" charset="-122"/>
                <a:ea typeface="微软雅黑" pitchFamily="34" charset="-122"/>
              </a:rPr>
              <a:t>总的期望信息量</a:t>
            </a:r>
            <a:r>
              <a:rPr lang="zh-CN" altLang="en-US" sz="1800" b="0" kern="0" dirty="0">
                <a:solidFill>
                  <a:srgbClr val="000000"/>
                </a:solidFill>
                <a:latin typeface="微软雅黑" pitchFamily="34" charset="-122"/>
                <a:ea typeface="微软雅黑" pitchFamily="34" charset="-122"/>
                <a:sym typeface="Symbol" pitchFamily="18" charset="2"/>
              </a:rPr>
              <a:t>；</a:t>
            </a:r>
          </a:p>
          <a:p>
            <a:pPr marL="257175" indent="-257175" defTabSz="685800" eaLnBrk="1" hangingPunct="1">
              <a:buClr>
                <a:srgbClr val="333399"/>
              </a:buClr>
              <a:defRPr/>
            </a:pPr>
            <a:r>
              <a:rPr lang="zh-CN" altLang="en-US" sz="2100" b="0" kern="0" dirty="0">
                <a:solidFill>
                  <a:srgbClr val="000000"/>
                </a:solidFill>
                <a:latin typeface="微软雅黑" pitchFamily="34" charset="-122"/>
                <a:ea typeface="微软雅黑" pitchFamily="34" charset="-122"/>
                <a:sym typeface="Symbol" pitchFamily="18" charset="2"/>
              </a:rPr>
              <a:t>人分类问题：</a:t>
            </a:r>
            <a:r>
              <a:rPr lang="en-US" altLang="zh-CN" sz="2100" b="0" kern="0" dirty="0">
                <a:solidFill>
                  <a:srgbClr val="0000FF"/>
                </a:solidFill>
                <a:latin typeface="微软雅黑" pitchFamily="34" charset="-122"/>
                <a:ea typeface="微软雅黑" pitchFamily="34" charset="-122"/>
                <a:sym typeface="Symbol" pitchFamily="18" charset="2"/>
              </a:rPr>
              <a:t>M(C) = -P</a:t>
            </a:r>
            <a:r>
              <a:rPr lang="en-US" altLang="zh-CN" sz="2100" b="0" kern="0" baseline="30000" dirty="0">
                <a:solidFill>
                  <a:srgbClr val="0000FF"/>
                </a:solidFill>
                <a:latin typeface="微软雅黑" pitchFamily="34" charset="-122"/>
                <a:ea typeface="微软雅黑" pitchFamily="34" charset="-122"/>
                <a:sym typeface="Symbol" pitchFamily="18" charset="2"/>
              </a:rPr>
              <a:t>+</a:t>
            </a:r>
            <a:r>
              <a:rPr lang="en-US" altLang="zh-CN" sz="2100" b="0" kern="0" dirty="0">
                <a:solidFill>
                  <a:srgbClr val="0000FF"/>
                </a:solidFill>
                <a:latin typeface="微软雅黑" pitchFamily="34" charset="-122"/>
                <a:ea typeface="微软雅黑" pitchFamily="34" charset="-122"/>
                <a:sym typeface="Symbol" pitchFamily="18" charset="2"/>
              </a:rPr>
              <a:t>log</a:t>
            </a:r>
            <a:r>
              <a:rPr lang="en-US" altLang="zh-CN" sz="2100" b="0" kern="0" baseline="-25000" dirty="0">
                <a:solidFill>
                  <a:srgbClr val="0000FF"/>
                </a:solidFill>
                <a:latin typeface="微软雅黑" pitchFamily="34" charset="-122"/>
                <a:ea typeface="微软雅黑" pitchFamily="34" charset="-122"/>
                <a:sym typeface="Symbol" pitchFamily="18" charset="2"/>
              </a:rPr>
              <a:t>2</a:t>
            </a:r>
            <a:r>
              <a:rPr lang="en-US" altLang="zh-CN" sz="2100" b="0" kern="0" dirty="0">
                <a:solidFill>
                  <a:srgbClr val="0000FF"/>
                </a:solidFill>
                <a:latin typeface="微软雅黑" pitchFamily="34" charset="-122"/>
                <a:ea typeface="微软雅黑" pitchFamily="34" charset="-122"/>
                <a:sym typeface="Symbol" pitchFamily="18" charset="2"/>
              </a:rPr>
              <a:t>P</a:t>
            </a:r>
            <a:r>
              <a:rPr lang="en-US" altLang="zh-CN" sz="2100" b="0" kern="0" baseline="30000" dirty="0">
                <a:solidFill>
                  <a:srgbClr val="0000FF"/>
                </a:solidFill>
                <a:latin typeface="微软雅黑" pitchFamily="34" charset="-122"/>
                <a:ea typeface="微软雅黑" pitchFamily="34" charset="-122"/>
                <a:sym typeface="Symbol" pitchFamily="18" charset="2"/>
              </a:rPr>
              <a:t>+</a:t>
            </a:r>
            <a:r>
              <a:rPr lang="en-US" altLang="zh-CN" sz="2100" b="0" kern="0" dirty="0">
                <a:solidFill>
                  <a:srgbClr val="0000FF"/>
                </a:solidFill>
                <a:latin typeface="微软雅黑" pitchFamily="34" charset="-122"/>
                <a:ea typeface="微软雅黑" pitchFamily="34" charset="-122"/>
                <a:sym typeface="Symbol" pitchFamily="18" charset="2"/>
              </a:rPr>
              <a:t> - P</a:t>
            </a:r>
            <a:r>
              <a:rPr lang="en-US" altLang="zh-CN" sz="2100" b="0" kern="0" baseline="30000" dirty="0">
                <a:solidFill>
                  <a:srgbClr val="0000FF"/>
                </a:solidFill>
                <a:latin typeface="微软雅黑" pitchFamily="34" charset="-122"/>
                <a:ea typeface="微软雅黑" pitchFamily="34" charset="-122"/>
                <a:sym typeface="Symbol" pitchFamily="18" charset="2"/>
              </a:rPr>
              <a:t>-</a:t>
            </a:r>
            <a:r>
              <a:rPr lang="en-US" altLang="zh-CN" sz="2100" b="0" kern="0" dirty="0">
                <a:solidFill>
                  <a:srgbClr val="0000FF"/>
                </a:solidFill>
                <a:latin typeface="微软雅黑" pitchFamily="34" charset="-122"/>
                <a:ea typeface="微软雅黑" pitchFamily="34" charset="-122"/>
                <a:sym typeface="Symbol" pitchFamily="18" charset="2"/>
              </a:rPr>
              <a:t>log</a:t>
            </a:r>
            <a:r>
              <a:rPr lang="en-US" altLang="zh-CN" sz="2100" b="0" kern="0" baseline="-25000" dirty="0">
                <a:solidFill>
                  <a:srgbClr val="0000FF"/>
                </a:solidFill>
                <a:latin typeface="微软雅黑" pitchFamily="34" charset="-122"/>
                <a:ea typeface="微软雅黑" pitchFamily="34" charset="-122"/>
                <a:sym typeface="Symbol" pitchFamily="18" charset="2"/>
              </a:rPr>
              <a:t>2</a:t>
            </a:r>
            <a:r>
              <a:rPr lang="en-US" altLang="zh-CN" sz="2100" b="0" kern="0" dirty="0">
                <a:solidFill>
                  <a:srgbClr val="0000FF"/>
                </a:solidFill>
                <a:latin typeface="微软雅黑" pitchFamily="34" charset="-122"/>
                <a:ea typeface="微软雅黑" pitchFamily="34" charset="-122"/>
                <a:sym typeface="Symbol" pitchFamily="18" charset="2"/>
              </a:rPr>
              <a:t>P</a:t>
            </a:r>
            <a:r>
              <a:rPr lang="en-US" altLang="zh-CN" sz="2100" b="0" kern="0" baseline="30000" dirty="0">
                <a:solidFill>
                  <a:srgbClr val="0000FF"/>
                </a:solidFill>
                <a:latin typeface="微软雅黑" pitchFamily="34" charset="-122"/>
                <a:ea typeface="微软雅黑" pitchFamily="34" charset="-122"/>
                <a:sym typeface="Symbol" pitchFamily="18" charset="2"/>
              </a:rPr>
              <a:t>-</a:t>
            </a:r>
            <a:r>
              <a:rPr lang="en-US" altLang="zh-CN" sz="2100" b="0" kern="0" baseline="30000" dirty="0">
                <a:solidFill>
                  <a:srgbClr val="000000"/>
                </a:solidFill>
                <a:latin typeface="微软雅黑" pitchFamily="34" charset="-122"/>
                <a:ea typeface="微软雅黑" pitchFamily="34" charset="-122"/>
                <a:sym typeface="Symbol" pitchFamily="18" charset="2"/>
              </a:rPr>
              <a:t> </a:t>
            </a:r>
          </a:p>
          <a:p>
            <a:pPr marL="557213" lvl="1" indent="-214313" defTabSz="685800" eaLnBrk="1" hangingPunct="1">
              <a:buClr>
                <a:srgbClr val="009999"/>
              </a:buClr>
              <a:defRPr/>
            </a:pPr>
            <a:r>
              <a:rPr lang="en-US" altLang="zh-CN" sz="2100" b="0" kern="0" dirty="0">
                <a:solidFill>
                  <a:srgbClr val="000000"/>
                </a:solidFill>
                <a:latin typeface="微软雅黑" pitchFamily="34" charset="-122"/>
                <a:ea typeface="微软雅黑" pitchFamily="34" charset="-122"/>
                <a:sym typeface="Symbol" pitchFamily="18" charset="2"/>
              </a:rPr>
              <a:t>“</a:t>
            </a:r>
            <a:r>
              <a:rPr lang="en-US" altLang="zh-CN" sz="2100" b="0" kern="0" dirty="0">
                <a:solidFill>
                  <a:srgbClr val="0000FF"/>
                </a:solidFill>
                <a:latin typeface="微软雅黑" pitchFamily="34" charset="-122"/>
                <a:ea typeface="微软雅黑" pitchFamily="34" charset="-122"/>
                <a:sym typeface="Symbol" pitchFamily="18" charset="2"/>
              </a:rPr>
              <a:t>+</a:t>
            </a:r>
            <a:r>
              <a:rPr lang="en-US" altLang="zh-CN" sz="2100" b="0" kern="0" dirty="0">
                <a:solidFill>
                  <a:srgbClr val="000000"/>
                </a:solidFill>
                <a:latin typeface="微软雅黑" pitchFamily="34" charset="-122"/>
                <a:ea typeface="微软雅黑" pitchFamily="34" charset="-122"/>
                <a:sym typeface="Symbol" pitchFamily="18" charset="2"/>
              </a:rPr>
              <a:t>”</a:t>
            </a:r>
            <a:r>
              <a:rPr lang="zh-CN" altLang="en-US" sz="2100" b="0" kern="0" dirty="0">
                <a:solidFill>
                  <a:srgbClr val="000000"/>
                </a:solidFill>
                <a:latin typeface="微软雅黑" pitchFamily="34" charset="-122"/>
                <a:ea typeface="微软雅黑" pitchFamily="34" charset="-122"/>
                <a:sym typeface="Symbol" pitchFamily="18" charset="2"/>
              </a:rPr>
              <a:t>类消息的</a:t>
            </a:r>
            <a:r>
              <a:rPr lang="zh-CN" altLang="en-US" sz="2100" b="0" kern="0" dirty="0">
                <a:solidFill>
                  <a:srgbClr val="0000FF"/>
                </a:solidFill>
                <a:latin typeface="微软雅黑" pitchFamily="34" charset="-122"/>
                <a:ea typeface="微软雅黑" pitchFamily="34" charset="-122"/>
                <a:sym typeface="Symbol" pitchFamily="18" charset="2"/>
              </a:rPr>
              <a:t>概率</a:t>
            </a:r>
            <a:r>
              <a:rPr lang="en-US" altLang="zh-CN" sz="2100" b="0" kern="0" dirty="0">
                <a:solidFill>
                  <a:srgbClr val="0000FF"/>
                </a:solidFill>
                <a:latin typeface="微软雅黑" pitchFamily="34" charset="-122"/>
                <a:ea typeface="微软雅黑" pitchFamily="34" charset="-122"/>
                <a:sym typeface="Symbol" pitchFamily="18" charset="2"/>
              </a:rPr>
              <a:t>P</a:t>
            </a:r>
            <a:r>
              <a:rPr lang="en-US" altLang="zh-CN" sz="2100" b="0" kern="0" baseline="30000" dirty="0">
                <a:solidFill>
                  <a:srgbClr val="0000FF"/>
                </a:solidFill>
                <a:latin typeface="微软雅黑" pitchFamily="34" charset="-122"/>
                <a:ea typeface="微软雅黑" pitchFamily="34" charset="-122"/>
                <a:sym typeface="Symbol" pitchFamily="18" charset="2"/>
              </a:rPr>
              <a:t>+</a:t>
            </a:r>
            <a:r>
              <a:rPr lang="en-US" altLang="zh-CN" sz="2100" b="0" kern="0" dirty="0">
                <a:solidFill>
                  <a:srgbClr val="000000"/>
                </a:solidFill>
                <a:latin typeface="微软雅黑" pitchFamily="34" charset="-122"/>
                <a:ea typeface="微软雅黑" pitchFamily="34" charset="-122"/>
                <a:sym typeface="Symbol" pitchFamily="18" charset="2"/>
              </a:rPr>
              <a:t> </a:t>
            </a:r>
            <a:r>
              <a:rPr lang="zh-CN" altLang="en-US" sz="2100" b="0" kern="0" dirty="0">
                <a:solidFill>
                  <a:srgbClr val="000000"/>
                </a:solidFill>
                <a:latin typeface="微软雅黑" pitchFamily="34" charset="-122"/>
                <a:ea typeface="微软雅黑" pitchFamily="34" charset="-122"/>
                <a:sym typeface="Symbol" pitchFamily="18" charset="2"/>
              </a:rPr>
              <a:t>；</a:t>
            </a:r>
          </a:p>
          <a:p>
            <a:pPr marL="557213" lvl="1" indent="-214313" defTabSz="685800" eaLnBrk="1" hangingPunct="1">
              <a:buClr>
                <a:srgbClr val="009999"/>
              </a:buClr>
              <a:defRPr/>
            </a:pPr>
            <a:r>
              <a:rPr lang="zh-CN" altLang="en-US" sz="2100" b="0" kern="0" dirty="0">
                <a:solidFill>
                  <a:srgbClr val="000000"/>
                </a:solidFill>
                <a:latin typeface="微软雅黑" pitchFamily="34" charset="-122"/>
                <a:ea typeface="微软雅黑" pitchFamily="34" charset="-122"/>
                <a:sym typeface="Symbol" pitchFamily="18" charset="2"/>
              </a:rPr>
              <a:t>“</a:t>
            </a:r>
            <a:r>
              <a:rPr lang="en-US" altLang="zh-CN" sz="2100" b="0" kern="0" dirty="0">
                <a:solidFill>
                  <a:srgbClr val="0000FF"/>
                </a:solidFill>
                <a:latin typeface="微软雅黑" pitchFamily="34" charset="-122"/>
                <a:ea typeface="微软雅黑" pitchFamily="34" charset="-122"/>
                <a:sym typeface="Symbol" pitchFamily="18" charset="2"/>
              </a:rPr>
              <a:t>-</a:t>
            </a:r>
            <a:r>
              <a:rPr lang="en-US" altLang="zh-CN" sz="2100" b="0" kern="0" dirty="0">
                <a:solidFill>
                  <a:srgbClr val="000000"/>
                </a:solidFill>
                <a:latin typeface="微软雅黑" pitchFamily="34" charset="-122"/>
                <a:ea typeface="微软雅黑" pitchFamily="34" charset="-122"/>
                <a:sym typeface="Symbol" pitchFamily="18" charset="2"/>
              </a:rPr>
              <a:t>”</a:t>
            </a:r>
            <a:r>
              <a:rPr lang="zh-CN" altLang="en-US" sz="2100" b="0" kern="0" dirty="0">
                <a:solidFill>
                  <a:srgbClr val="000000"/>
                </a:solidFill>
                <a:latin typeface="微软雅黑" pitchFamily="34" charset="-122"/>
                <a:ea typeface="微软雅黑" pitchFamily="34" charset="-122"/>
                <a:sym typeface="Symbol" pitchFamily="18" charset="2"/>
              </a:rPr>
              <a:t>类消息的</a:t>
            </a:r>
            <a:r>
              <a:rPr lang="zh-CN" altLang="en-US" sz="2100" b="0" kern="0" dirty="0">
                <a:solidFill>
                  <a:srgbClr val="0000FF"/>
                </a:solidFill>
                <a:latin typeface="微软雅黑" pitchFamily="34" charset="-122"/>
                <a:ea typeface="微软雅黑" pitchFamily="34" charset="-122"/>
                <a:sym typeface="Symbol" pitchFamily="18" charset="2"/>
              </a:rPr>
              <a:t>概率</a:t>
            </a:r>
            <a:r>
              <a:rPr lang="en-US" altLang="zh-CN" sz="2100" b="0" kern="0" dirty="0">
                <a:solidFill>
                  <a:srgbClr val="0000FF"/>
                </a:solidFill>
                <a:latin typeface="微软雅黑" pitchFamily="34" charset="-122"/>
                <a:ea typeface="微软雅黑" pitchFamily="34" charset="-122"/>
                <a:sym typeface="Symbol" pitchFamily="18" charset="2"/>
              </a:rPr>
              <a:t>P</a:t>
            </a:r>
            <a:r>
              <a:rPr lang="en-US" altLang="zh-CN" sz="2100" b="0" kern="0" baseline="30000" dirty="0">
                <a:solidFill>
                  <a:srgbClr val="0000FF"/>
                </a:solidFill>
                <a:latin typeface="微软雅黑" pitchFamily="34" charset="-122"/>
                <a:ea typeface="微软雅黑" pitchFamily="34" charset="-122"/>
                <a:sym typeface="Symbol" pitchFamily="18" charset="2"/>
              </a:rPr>
              <a:t>-</a:t>
            </a:r>
            <a:r>
              <a:rPr lang="en-US" altLang="zh-CN" sz="2100" b="0" kern="0" dirty="0">
                <a:solidFill>
                  <a:srgbClr val="000000"/>
                </a:solidFill>
                <a:latin typeface="微软雅黑" pitchFamily="34" charset="-122"/>
                <a:ea typeface="微软雅黑" pitchFamily="34" charset="-122"/>
                <a:sym typeface="Symbol" pitchFamily="18" charset="2"/>
              </a:rPr>
              <a:t> </a:t>
            </a:r>
            <a:r>
              <a:rPr lang="zh-CN" altLang="en-US" sz="2100" b="0" kern="0" dirty="0">
                <a:solidFill>
                  <a:srgbClr val="000000"/>
                </a:solidFill>
                <a:latin typeface="微软雅黑" pitchFamily="34" charset="-122"/>
                <a:ea typeface="微软雅黑" pitchFamily="34" charset="-122"/>
                <a:sym typeface="Symbol" pitchFamily="18" charset="2"/>
              </a:rPr>
              <a:t>；</a:t>
            </a:r>
          </a:p>
        </p:txBody>
      </p:sp>
      <p:sp>
        <p:nvSpPr>
          <p:cNvPr id="16" name="Rectangle 4"/>
          <p:cNvSpPr>
            <a:spLocks noChangeArrowheads="1"/>
          </p:cNvSpPr>
          <p:nvPr/>
        </p:nvSpPr>
        <p:spPr bwMode="auto">
          <a:xfrm>
            <a:off x="1365647" y="5423348"/>
            <a:ext cx="6400800" cy="646331"/>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685800" fontAlgn="auto">
              <a:spcBef>
                <a:spcPts val="0"/>
              </a:spcBef>
              <a:spcAft>
                <a:spcPts val="0"/>
              </a:spcAft>
              <a:defRPr/>
            </a:pPr>
            <a:r>
              <a:rPr lang="zh-CN" altLang="en-US" b="1" kern="0" dirty="0">
                <a:solidFill>
                  <a:sysClr val="windowText" lastClr="000000"/>
                </a:solidFill>
                <a:ea typeface="仿宋_GB2312" pitchFamily="49" charset="-122"/>
              </a:rPr>
              <a:t>对于上述例子，</a:t>
            </a:r>
            <a:r>
              <a:rPr lang="en-US" altLang="zh-CN" b="1" kern="0" dirty="0">
                <a:solidFill>
                  <a:srgbClr val="FF0000"/>
                </a:solidFill>
                <a:cs typeface="Times New Roman" pitchFamily="18" charset="0"/>
              </a:rPr>
              <a:t>C</a:t>
            </a:r>
            <a:r>
              <a:rPr lang="zh-CN" altLang="en-US" b="1" kern="0" dirty="0">
                <a:solidFill>
                  <a:sysClr val="windowText" lastClr="000000"/>
                </a:solidFill>
                <a:ea typeface="仿宋_GB2312" pitchFamily="49" charset="-122"/>
                <a:cs typeface="Times New Roman" pitchFamily="18" charset="0"/>
              </a:rPr>
              <a:t>集有</a:t>
            </a:r>
            <a:r>
              <a:rPr lang="zh-CN" altLang="en-US" b="1" kern="0" dirty="0">
                <a:solidFill>
                  <a:srgbClr val="FF0000"/>
                </a:solidFill>
                <a:ea typeface="仿宋_GB2312" pitchFamily="49" charset="-122"/>
                <a:cs typeface="Times New Roman" pitchFamily="18" charset="0"/>
              </a:rPr>
              <a:t>８</a:t>
            </a:r>
            <a:r>
              <a:rPr lang="zh-CN" altLang="en-US" b="1" kern="0" dirty="0">
                <a:solidFill>
                  <a:sysClr val="windowText" lastClr="000000"/>
                </a:solidFill>
                <a:ea typeface="仿宋_GB2312" pitchFamily="49" charset="-122"/>
                <a:cs typeface="Times New Roman" pitchFamily="18" charset="0"/>
              </a:rPr>
              <a:t>个例子，</a:t>
            </a:r>
            <a:r>
              <a:rPr lang="en-US" altLang="zh-CN" b="1" kern="0" dirty="0">
                <a:solidFill>
                  <a:sysClr val="windowText" lastClr="000000"/>
                </a:solidFill>
                <a:ea typeface="仿宋_GB2312" pitchFamily="49" charset="-122"/>
                <a:cs typeface="Times New Roman" pitchFamily="18" charset="0"/>
              </a:rPr>
              <a:t>3</a:t>
            </a:r>
            <a:r>
              <a:rPr lang="zh-CN" altLang="en-US" b="1" kern="0" dirty="0">
                <a:solidFill>
                  <a:sysClr val="windowText" lastClr="000000"/>
                </a:solidFill>
                <a:ea typeface="仿宋_GB2312" pitchFamily="49" charset="-122"/>
                <a:cs typeface="Times New Roman" pitchFamily="18" charset="0"/>
              </a:rPr>
              <a:t>个为“</a:t>
            </a:r>
            <a:r>
              <a:rPr lang="en-US" altLang="zh-CN" b="1" kern="0" dirty="0">
                <a:solidFill>
                  <a:srgbClr val="0066FF"/>
                </a:solidFill>
                <a:ea typeface="仿宋_GB2312" pitchFamily="49" charset="-122"/>
                <a:cs typeface="Times New Roman" pitchFamily="18" charset="0"/>
              </a:rPr>
              <a:t>+</a:t>
            </a:r>
            <a:r>
              <a:rPr lang="en-US" altLang="zh-CN" b="1" kern="0" dirty="0">
                <a:solidFill>
                  <a:sysClr val="windowText" lastClr="000000"/>
                </a:solidFill>
                <a:ea typeface="仿宋_GB2312" pitchFamily="49" charset="-122"/>
                <a:cs typeface="Times New Roman" pitchFamily="18" charset="0"/>
              </a:rPr>
              <a:t>”</a:t>
            </a:r>
            <a:r>
              <a:rPr lang="zh-CN" altLang="en-US" b="1" kern="0" dirty="0">
                <a:solidFill>
                  <a:sysClr val="windowText" lastClr="000000"/>
                </a:solidFill>
                <a:ea typeface="仿宋_GB2312" pitchFamily="49" charset="-122"/>
                <a:cs typeface="Times New Roman" pitchFamily="18" charset="0"/>
              </a:rPr>
              <a:t>，</a:t>
            </a:r>
            <a:r>
              <a:rPr lang="en-US" altLang="zh-CN" b="1" kern="0" dirty="0">
                <a:solidFill>
                  <a:sysClr val="windowText" lastClr="000000"/>
                </a:solidFill>
                <a:ea typeface="仿宋_GB2312" pitchFamily="49" charset="-122"/>
                <a:cs typeface="Times New Roman" pitchFamily="18" charset="0"/>
              </a:rPr>
              <a:t>5</a:t>
            </a:r>
            <a:r>
              <a:rPr lang="zh-CN" altLang="en-US" b="1" kern="0" dirty="0">
                <a:solidFill>
                  <a:sysClr val="windowText" lastClr="000000"/>
                </a:solidFill>
                <a:ea typeface="仿宋_GB2312" pitchFamily="49" charset="-122"/>
                <a:cs typeface="Times New Roman" pitchFamily="18" charset="0"/>
              </a:rPr>
              <a:t>为</a:t>
            </a:r>
            <a:r>
              <a:rPr lang="en-US" altLang="zh-CN" b="1" kern="0" dirty="0">
                <a:solidFill>
                  <a:sysClr val="windowText" lastClr="000000"/>
                </a:solidFill>
                <a:ea typeface="仿宋_GB2312" pitchFamily="49" charset="-122"/>
                <a:cs typeface="Times New Roman" pitchFamily="18" charset="0"/>
              </a:rPr>
              <a:t>"</a:t>
            </a:r>
            <a:r>
              <a:rPr lang="en-US" altLang="zh-CN" b="1" kern="0" dirty="0">
                <a:solidFill>
                  <a:srgbClr val="0066FF"/>
                </a:solidFill>
                <a:ea typeface="仿宋_GB2312" pitchFamily="49" charset="-122"/>
                <a:cs typeface="Times New Roman" pitchFamily="18" charset="0"/>
              </a:rPr>
              <a:t>-</a:t>
            </a:r>
            <a:r>
              <a:rPr lang="en-US" altLang="zh-CN" b="1" kern="0" dirty="0">
                <a:solidFill>
                  <a:sysClr val="windowText" lastClr="000000"/>
                </a:solidFill>
                <a:ea typeface="仿宋_GB2312" pitchFamily="49" charset="-122"/>
                <a:cs typeface="Times New Roman" pitchFamily="18" charset="0"/>
              </a:rPr>
              <a:t>"</a:t>
            </a:r>
            <a:r>
              <a:rPr lang="zh-CN" altLang="en-US" b="1" kern="0" dirty="0">
                <a:solidFill>
                  <a:sysClr val="windowText" lastClr="000000"/>
                </a:solidFill>
                <a:ea typeface="仿宋_GB2312" pitchFamily="49" charset="-122"/>
                <a:cs typeface="Times New Roman" pitchFamily="18" charset="0"/>
              </a:rPr>
              <a:t>，则</a:t>
            </a:r>
            <a:br>
              <a:rPr lang="zh-CN" altLang="en-US" b="1" kern="0" dirty="0">
                <a:solidFill>
                  <a:sysClr val="windowText" lastClr="000000"/>
                </a:solidFill>
                <a:ea typeface="仿宋_GB2312" pitchFamily="49" charset="-122"/>
                <a:cs typeface="Times New Roman" pitchFamily="18" charset="0"/>
              </a:rPr>
            </a:br>
            <a:r>
              <a:rPr lang="zh-CN" altLang="en-US" b="1" kern="0" dirty="0">
                <a:solidFill>
                  <a:srgbClr val="FF0000"/>
                </a:solidFill>
                <a:ea typeface="仿宋_GB2312" pitchFamily="49" charset="-122"/>
                <a:cs typeface="Times New Roman" pitchFamily="18" charset="0"/>
              </a:rPr>
              <a:t> </a:t>
            </a:r>
            <a:r>
              <a:rPr lang="en-US" altLang="zh-CN" b="1" kern="0" dirty="0">
                <a:solidFill>
                  <a:srgbClr val="FF0000"/>
                </a:solidFill>
              </a:rPr>
              <a:t>M(C) = </a:t>
            </a:r>
            <a:r>
              <a:rPr lang="en-US" altLang="zh-CN" b="1" kern="0" dirty="0">
                <a:solidFill>
                  <a:srgbClr val="FF0000"/>
                </a:solidFill>
                <a:ea typeface="仿宋_GB2312" pitchFamily="49" charset="-122"/>
              </a:rPr>
              <a:t>-</a:t>
            </a:r>
            <a:r>
              <a:rPr lang="zh-CN" altLang="en-US" b="1" kern="0" dirty="0">
                <a:solidFill>
                  <a:srgbClr val="FF0000"/>
                </a:solidFill>
              </a:rPr>
              <a:t>（</a:t>
            </a:r>
            <a:r>
              <a:rPr lang="en-US" altLang="zh-CN" b="1" kern="0" dirty="0">
                <a:solidFill>
                  <a:srgbClr val="FF0000"/>
                </a:solidFill>
                <a:ea typeface="仿宋_GB2312" pitchFamily="49" charset="-122"/>
              </a:rPr>
              <a:t>3/8</a:t>
            </a:r>
            <a:r>
              <a:rPr lang="zh-CN" altLang="en-US" b="1" kern="0" dirty="0">
                <a:solidFill>
                  <a:srgbClr val="FF0000"/>
                </a:solidFill>
              </a:rPr>
              <a:t>）</a:t>
            </a:r>
            <a:r>
              <a:rPr lang="en-US" altLang="zh-CN" b="1" kern="0" dirty="0">
                <a:solidFill>
                  <a:srgbClr val="FF0000"/>
                </a:solidFill>
              </a:rPr>
              <a:t>log</a:t>
            </a:r>
            <a:r>
              <a:rPr lang="en-US" altLang="zh-CN" b="1" kern="0" baseline="-30000" dirty="0">
                <a:solidFill>
                  <a:srgbClr val="FF0000"/>
                </a:solidFill>
              </a:rPr>
              <a:t>2</a:t>
            </a:r>
            <a:r>
              <a:rPr lang="zh-CN" altLang="en-US" b="1" kern="0" dirty="0">
                <a:solidFill>
                  <a:srgbClr val="FF0000"/>
                </a:solidFill>
              </a:rPr>
              <a:t>（</a:t>
            </a:r>
            <a:r>
              <a:rPr lang="en-US" altLang="zh-CN" b="1" kern="0" dirty="0">
                <a:solidFill>
                  <a:srgbClr val="FF0000"/>
                </a:solidFill>
                <a:ea typeface="仿宋_GB2312" pitchFamily="49" charset="-122"/>
              </a:rPr>
              <a:t>3/8</a:t>
            </a:r>
            <a:r>
              <a:rPr lang="zh-CN" altLang="en-US" b="1" kern="0" dirty="0">
                <a:solidFill>
                  <a:srgbClr val="FF0000"/>
                </a:solidFill>
              </a:rPr>
              <a:t>）</a:t>
            </a:r>
            <a:r>
              <a:rPr lang="en-US" altLang="zh-CN" b="1" kern="0" dirty="0">
                <a:solidFill>
                  <a:srgbClr val="FF0000"/>
                </a:solidFill>
                <a:ea typeface="仿宋_GB2312" pitchFamily="49" charset="-122"/>
              </a:rPr>
              <a:t>-</a:t>
            </a:r>
            <a:r>
              <a:rPr lang="zh-CN" altLang="en-US" b="1" kern="0" dirty="0">
                <a:solidFill>
                  <a:srgbClr val="FF0000"/>
                </a:solidFill>
              </a:rPr>
              <a:t>（</a:t>
            </a:r>
            <a:r>
              <a:rPr lang="en-US" altLang="zh-CN" b="1" kern="0" dirty="0">
                <a:solidFill>
                  <a:srgbClr val="FF0000"/>
                </a:solidFill>
                <a:ea typeface="仿宋_GB2312" pitchFamily="49" charset="-122"/>
              </a:rPr>
              <a:t>5/8</a:t>
            </a:r>
            <a:r>
              <a:rPr lang="zh-CN" altLang="en-US" b="1" kern="0" dirty="0">
                <a:solidFill>
                  <a:srgbClr val="FF0000"/>
                </a:solidFill>
              </a:rPr>
              <a:t>）</a:t>
            </a:r>
            <a:r>
              <a:rPr lang="en-US" altLang="zh-CN" b="1" kern="0" dirty="0">
                <a:solidFill>
                  <a:srgbClr val="FF0000"/>
                </a:solidFill>
              </a:rPr>
              <a:t>log</a:t>
            </a:r>
            <a:r>
              <a:rPr lang="en-US" altLang="zh-CN" b="1" kern="0" baseline="-30000" dirty="0">
                <a:solidFill>
                  <a:srgbClr val="FF0000"/>
                </a:solidFill>
              </a:rPr>
              <a:t>2</a:t>
            </a:r>
            <a:r>
              <a:rPr lang="zh-CN" altLang="en-US" b="1" kern="0" dirty="0">
                <a:solidFill>
                  <a:srgbClr val="FF0000"/>
                </a:solidFill>
              </a:rPr>
              <a:t>（</a:t>
            </a:r>
            <a:r>
              <a:rPr lang="en-US" altLang="zh-CN" b="1" kern="0" dirty="0">
                <a:solidFill>
                  <a:srgbClr val="FF0000"/>
                </a:solidFill>
                <a:ea typeface="仿宋_GB2312" pitchFamily="49" charset="-122"/>
              </a:rPr>
              <a:t>5/8</a:t>
            </a:r>
            <a:r>
              <a:rPr lang="zh-CN" altLang="en-US" b="1" kern="0" dirty="0">
                <a:solidFill>
                  <a:srgbClr val="FF0000"/>
                </a:solidFill>
              </a:rPr>
              <a:t>）</a:t>
            </a:r>
            <a:r>
              <a:rPr lang="en-US" altLang="zh-CN" b="1" kern="0" dirty="0">
                <a:solidFill>
                  <a:srgbClr val="FF0000"/>
                </a:solidFill>
              </a:rPr>
              <a:t>= 0.954 bits</a:t>
            </a:r>
          </a:p>
        </p:txBody>
      </p:sp>
      <p:sp>
        <p:nvSpPr>
          <p:cNvPr id="17" name="AutoShape 5"/>
          <p:cNvSpPr>
            <a:spLocks noChangeArrowheads="1"/>
          </p:cNvSpPr>
          <p:nvPr/>
        </p:nvSpPr>
        <p:spPr bwMode="auto">
          <a:xfrm>
            <a:off x="4012518" y="4695962"/>
            <a:ext cx="3077765" cy="540544"/>
          </a:xfrm>
          <a:prstGeom prst="wedgeRectCallout">
            <a:avLst>
              <a:gd name="adj1" fmla="val -56343"/>
              <a:gd name="adj2" fmla="val -35023"/>
            </a:avLst>
          </a:prstGeom>
          <a:solidFill>
            <a:srgbClr val="BBE0E3"/>
          </a:solidFill>
          <a:ln w="9525">
            <a:solidFill>
              <a:srgbClr val="000000"/>
            </a:solidFill>
            <a:miter lim="800000"/>
            <a:headEnd/>
            <a:tailEnd/>
          </a:ln>
        </p:spPr>
        <p:txBody>
          <a:bodyPr/>
          <a:lstStyle/>
          <a:p>
            <a:pPr algn="ctr" defTabSz="685800" fontAlgn="auto">
              <a:spcBef>
                <a:spcPts val="0"/>
              </a:spcBef>
              <a:spcAft>
                <a:spcPts val="0"/>
              </a:spcAft>
              <a:defRPr/>
            </a:pPr>
            <a:r>
              <a:rPr lang="zh-CN" altLang="en-US" b="1" kern="0" dirty="0">
                <a:solidFill>
                  <a:srgbClr val="FF0000"/>
                </a:solidFill>
                <a:ea typeface="黑体" pitchFamily="49" charset="-122"/>
              </a:rPr>
              <a:t>概率</a:t>
            </a:r>
            <a:r>
              <a:rPr lang="zh-CN" altLang="en-US" b="1" kern="0" dirty="0">
                <a:solidFill>
                  <a:sysClr val="windowText" lastClr="000000"/>
                </a:solidFill>
                <a:ea typeface="黑体" pitchFamily="49" charset="-122"/>
              </a:rPr>
              <a:t>近似地表示为</a:t>
            </a:r>
            <a:r>
              <a:rPr lang="zh-CN" altLang="en-US" b="1" kern="0" dirty="0">
                <a:solidFill>
                  <a:srgbClr val="FF0000"/>
                </a:solidFill>
                <a:ea typeface="黑体" pitchFamily="49" charset="-122"/>
              </a:rPr>
              <a:t>相对频率</a:t>
            </a:r>
            <a:r>
              <a:rPr lang="en-US" altLang="zh-CN" b="1" kern="0" dirty="0">
                <a:solidFill>
                  <a:srgbClr val="FF0000"/>
                </a:solidFill>
                <a:ea typeface="黑体" pitchFamily="49" charset="-122"/>
                <a:sym typeface="Symbol" pitchFamily="18" charset="2"/>
              </a:rPr>
              <a:t>P</a:t>
            </a:r>
            <a:r>
              <a:rPr lang="en-US" altLang="zh-CN" b="1" kern="0" baseline="30000" dirty="0">
                <a:solidFill>
                  <a:srgbClr val="FF0000"/>
                </a:solidFill>
                <a:ea typeface="黑体" pitchFamily="49" charset="-122"/>
                <a:sym typeface="Symbol" pitchFamily="18" charset="2"/>
              </a:rPr>
              <a:t>+</a:t>
            </a:r>
            <a:r>
              <a:rPr lang="en-US" altLang="zh-CN" b="1" kern="0" dirty="0">
                <a:solidFill>
                  <a:srgbClr val="FF0000"/>
                </a:solidFill>
                <a:ea typeface="黑体" pitchFamily="49" charset="-122"/>
              </a:rPr>
              <a:t> =3/8</a:t>
            </a:r>
          </a:p>
        </p:txBody>
      </p:sp>
      <p:sp>
        <p:nvSpPr>
          <p:cNvPr id="18" name="Rectangle 7"/>
          <p:cNvSpPr>
            <a:spLocks noChangeArrowheads="1"/>
          </p:cNvSpPr>
          <p:nvPr/>
        </p:nvSpPr>
        <p:spPr bwMode="auto">
          <a:xfrm>
            <a:off x="5740133" y="1564097"/>
            <a:ext cx="3886200" cy="2631490"/>
          </a:xfrm>
          <a:prstGeom prst="rect">
            <a:avLst/>
          </a:prstGeom>
          <a:solidFill>
            <a:srgbClr val="FFFFFF"/>
          </a:solidFill>
          <a:ln>
            <a:noFill/>
          </a:ln>
          <a:effectLst/>
        </p:spPr>
        <p:txBody>
          <a:bodyPr>
            <a:spAutoFit/>
          </a:bodyPr>
          <a:lstStyle/>
          <a:p>
            <a:pPr>
              <a:defRPr/>
            </a:pPr>
            <a:r>
              <a:rPr lang="zh-CN" altLang="en-US" sz="1650" b="1" dirty="0">
                <a:solidFill>
                  <a:srgbClr val="0000FF"/>
                </a:solidFill>
                <a:effectLst>
                  <a:outerShdw blurRad="38100" dist="38100" dir="2700000" algn="tl">
                    <a:srgbClr val="C0C0C0"/>
                  </a:outerShdw>
                </a:effectLst>
                <a:latin typeface="Arial" charset="0"/>
                <a:ea typeface="仿宋_GB2312" pitchFamily="49" charset="-122"/>
              </a:rPr>
              <a:t>高度　　发色　　　眼睛　 　　类别</a:t>
            </a:r>
            <a:br>
              <a:rPr lang="zh-CN" altLang="en-US" sz="1650" b="1" dirty="0">
                <a:effectLst>
                  <a:outerShdw blurRad="38100" dist="38100" dir="2700000" algn="tl">
                    <a:srgbClr val="C0C0C0"/>
                  </a:outerShdw>
                </a:effectLst>
                <a:latin typeface="Arial" charset="0"/>
                <a:ea typeface="仿宋_GB2312" pitchFamily="49" charset="-122"/>
              </a:rPr>
            </a:br>
            <a:r>
              <a:rPr lang="zh-CN" altLang="en-US" sz="1650" b="1" dirty="0">
                <a:effectLst>
                  <a:outerShdw blurRad="38100" dist="38100" dir="2700000" algn="tl">
                    <a:srgbClr val="C0C0C0"/>
                  </a:outerShdw>
                </a:effectLst>
                <a:latin typeface="Times New Roman" pitchFamily="18" charset="0"/>
                <a:cs typeface="Times New Roman" pitchFamily="18" charset="0"/>
              </a:rPr>
              <a:t>─────────────────</a:t>
            </a:r>
            <a:br>
              <a:rPr lang="zh-CN" altLang="en-US" sz="1650" b="1" dirty="0">
                <a:effectLst>
                  <a:outerShdw blurRad="38100" dist="38100" dir="2700000" algn="tl">
                    <a:srgbClr val="C0C0C0"/>
                  </a:outerShdw>
                </a:effectLst>
                <a:latin typeface="楷体_GB2312" pitchFamily="49" charset="-122"/>
                <a:ea typeface="仿宋_GB2312" pitchFamily="49" charset="-122"/>
              </a:rPr>
            </a:br>
            <a:r>
              <a:rPr lang="zh-CN" altLang="en-US" sz="1650" b="1" dirty="0">
                <a:effectLst>
                  <a:outerShdw blurRad="38100" dist="38100" dir="2700000" algn="tl">
                    <a:srgbClr val="C0C0C0"/>
                  </a:outerShdw>
                </a:effectLst>
                <a:latin typeface="楷体_GB2312" pitchFamily="49" charset="-122"/>
                <a:ea typeface="仿宋_GB2312" pitchFamily="49" charset="-122"/>
              </a:rPr>
              <a:t>矮　　　黑色　　　蓝色　　　　－</a:t>
            </a:r>
            <a:br>
              <a:rPr lang="zh-CN" altLang="en-US" sz="1650" b="1" dirty="0">
                <a:effectLst>
                  <a:outerShdw blurRad="38100" dist="38100" dir="2700000" algn="tl">
                    <a:srgbClr val="C0C0C0"/>
                  </a:outerShdw>
                </a:effectLst>
                <a:latin typeface="楷体_GB2312" pitchFamily="49" charset="-122"/>
                <a:ea typeface="仿宋_GB2312" pitchFamily="49" charset="-122"/>
              </a:rPr>
            </a:br>
            <a:r>
              <a:rPr lang="zh-CN" altLang="en-US" sz="1650" b="1" dirty="0">
                <a:effectLst>
                  <a:outerShdw blurRad="38100" dist="38100" dir="2700000" algn="tl">
                    <a:srgbClr val="C0C0C0"/>
                  </a:outerShdw>
                </a:effectLst>
                <a:latin typeface="楷体_GB2312" pitchFamily="49" charset="-122"/>
                <a:ea typeface="仿宋_GB2312" pitchFamily="49" charset="-122"/>
              </a:rPr>
              <a:t>高　　　黑色　　　蓝色　　　　－</a:t>
            </a:r>
            <a:br>
              <a:rPr lang="zh-CN" altLang="en-US" sz="1650" b="1" dirty="0">
                <a:effectLst>
                  <a:outerShdw blurRad="38100" dist="38100" dir="2700000" algn="tl">
                    <a:srgbClr val="C0C0C0"/>
                  </a:outerShdw>
                </a:effectLst>
                <a:latin typeface="楷体_GB2312" pitchFamily="49" charset="-122"/>
                <a:ea typeface="仿宋_GB2312" pitchFamily="49" charset="-122"/>
              </a:rPr>
            </a:br>
            <a:r>
              <a:rPr lang="zh-CN" altLang="en-US" sz="1650" b="1" dirty="0">
                <a:effectLst>
                  <a:outerShdw blurRad="38100" dist="38100" dir="2700000" algn="tl">
                    <a:srgbClr val="C0C0C0"/>
                  </a:outerShdw>
                </a:effectLst>
                <a:latin typeface="楷体_GB2312" pitchFamily="49" charset="-122"/>
                <a:ea typeface="仿宋_GB2312" pitchFamily="49" charset="-122"/>
              </a:rPr>
              <a:t>矮　　　金色　　　蓝色　　　　＋</a:t>
            </a:r>
            <a:br>
              <a:rPr lang="zh-CN" altLang="en-US" sz="1650" b="1" dirty="0">
                <a:effectLst>
                  <a:outerShdw blurRad="38100" dist="38100" dir="2700000" algn="tl">
                    <a:srgbClr val="C0C0C0"/>
                  </a:outerShdw>
                </a:effectLst>
                <a:latin typeface="楷体_GB2312" pitchFamily="49" charset="-122"/>
                <a:ea typeface="仿宋_GB2312" pitchFamily="49" charset="-122"/>
              </a:rPr>
            </a:br>
            <a:r>
              <a:rPr lang="zh-CN" altLang="en-US" sz="1650" b="1" dirty="0">
                <a:effectLst>
                  <a:outerShdw blurRad="38100" dist="38100" dir="2700000" algn="tl">
                    <a:srgbClr val="C0C0C0"/>
                  </a:outerShdw>
                </a:effectLst>
                <a:latin typeface="楷体_GB2312" pitchFamily="49" charset="-122"/>
                <a:ea typeface="仿宋_GB2312" pitchFamily="49" charset="-122"/>
              </a:rPr>
              <a:t>高　　　金色　　　棕色　　　　－</a:t>
            </a:r>
            <a:br>
              <a:rPr lang="zh-CN" altLang="en-US" sz="1650" b="1" dirty="0">
                <a:effectLst>
                  <a:outerShdw blurRad="38100" dist="38100" dir="2700000" algn="tl">
                    <a:srgbClr val="C0C0C0"/>
                  </a:outerShdw>
                </a:effectLst>
                <a:latin typeface="楷体_GB2312" pitchFamily="49" charset="-122"/>
                <a:ea typeface="仿宋_GB2312" pitchFamily="49" charset="-122"/>
              </a:rPr>
            </a:br>
            <a:r>
              <a:rPr lang="zh-CN" altLang="en-US" sz="1650" b="1" dirty="0">
                <a:effectLst>
                  <a:outerShdw blurRad="38100" dist="38100" dir="2700000" algn="tl">
                    <a:srgbClr val="C0C0C0"/>
                  </a:outerShdw>
                </a:effectLst>
                <a:latin typeface="楷体_GB2312" pitchFamily="49" charset="-122"/>
                <a:ea typeface="仿宋_GB2312" pitchFamily="49" charset="-122"/>
              </a:rPr>
              <a:t>高　　　黑色　　　棕色　　　　－ </a:t>
            </a:r>
            <a:br>
              <a:rPr lang="zh-CN" altLang="en-US" sz="1650" b="1" dirty="0">
                <a:effectLst>
                  <a:outerShdw blurRad="38100" dist="38100" dir="2700000" algn="tl">
                    <a:srgbClr val="C0C0C0"/>
                  </a:outerShdw>
                </a:effectLst>
                <a:latin typeface="楷体_GB2312" pitchFamily="49" charset="-122"/>
                <a:ea typeface="仿宋_GB2312" pitchFamily="49" charset="-122"/>
              </a:rPr>
            </a:br>
            <a:r>
              <a:rPr lang="zh-CN" altLang="en-US" sz="1650" b="1" dirty="0">
                <a:effectLst>
                  <a:outerShdw blurRad="38100" dist="38100" dir="2700000" algn="tl">
                    <a:srgbClr val="C0C0C0"/>
                  </a:outerShdw>
                </a:effectLst>
                <a:latin typeface="楷体_GB2312" pitchFamily="49" charset="-122"/>
                <a:ea typeface="仿宋_GB2312" pitchFamily="49" charset="-122"/>
              </a:rPr>
              <a:t>矮　　　金色　　　棕色　　　　－</a:t>
            </a:r>
            <a:br>
              <a:rPr lang="zh-CN" altLang="en-US" sz="1650" b="1" dirty="0">
                <a:effectLst>
                  <a:outerShdw blurRad="38100" dist="38100" dir="2700000" algn="tl">
                    <a:srgbClr val="C0C0C0"/>
                  </a:outerShdw>
                </a:effectLst>
                <a:latin typeface="楷体_GB2312" pitchFamily="49" charset="-122"/>
                <a:ea typeface="仿宋_GB2312" pitchFamily="49" charset="-122"/>
              </a:rPr>
            </a:br>
            <a:r>
              <a:rPr lang="zh-CN" altLang="en-US" sz="1650" b="1" dirty="0">
                <a:effectLst>
                  <a:outerShdw blurRad="38100" dist="38100" dir="2700000" algn="tl">
                    <a:srgbClr val="C0C0C0"/>
                  </a:outerShdw>
                </a:effectLst>
                <a:latin typeface="楷体_GB2312" pitchFamily="49" charset="-122"/>
                <a:ea typeface="仿宋_GB2312" pitchFamily="49" charset="-122"/>
              </a:rPr>
              <a:t>高　　　金色　　　蓝色　　　　＋ </a:t>
            </a:r>
            <a:br>
              <a:rPr lang="zh-CN" altLang="en-US" sz="1650" b="1" dirty="0">
                <a:effectLst>
                  <a:outerShdw blurRad="38100" dist="38100" dir="2700000" algn="tl">
                    <a:srgbClr val="C0C0C0"/>
                  </a:outerShdw>
                </a:effectLst>
                <a:latin typeface="楷体_GB2312" pitchFamily="49" charset="-122"/>
                <a:ea typeface="仿宋_GB2312" pitchFamily="49" charset="-122"/>
              </a:rPr>
            </a:br>
            <a:r>
              <a:rPr lang="zh-CN" altLang="en-US" sz="1650" b="1" dirty="0">
                <a:effectLst>
                  <a:outerShdw blurRad="38100" dist="38100" dir="2700000" algn="tl">
                    <a:srgbClr val="C0C0C0"/>
                  </a:outerShdw>
                </a:effectLst>
                <a:latin typeface="楷体_GB2312" pitchFamily="49" charset="-122"/>
                <a:ea typeface="仿宋_GB2312" pitchFamily="49" charset="-122"/>
              </a:rPr>
              <a:t>高　　　红色　　　蓝色　　　　＋</a:t>
            </a:r>
          </a:p>
        </p:txBody>
      </p:sp>
      <p:sp>
        <p:nvSpPr>
          <p:cNvPr id="19" name="Rectangle 8"/>
          <p:cNvSpPr>
            <a:spLocks noChangeArrowheads="1"/>
          </p:cNvSpPr>
          <p:nvPr/>
        </p:nvSpPr>
        <p:spPr bwMode="auto">
          <a:xfrm>
            <a:off x="5743128" y="2623754"/>
            <a:ext cx="3509963" cy="270272"/>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685800" fontAlgn="auto">
              <a:spcBef>
                <a:spcPts val="0"/>
              </a:spcBef>
              <a:spcAft>
                <a:spcPts val="0"/>
              </a:spcAft>
              <a:defRPr/>
            </a:pPr>
            <a:endParaRPr lang="zh-CN" altLang="en-US" sz="1350" kern="0">
              <a:solidFill>
                <a:sysClr val="windowText" lastClr="000000"/>
              </a:solidFill>
            </a:endParaRPr>
          </a:p>
        </p:txBody>
      </p:sp>
      <p:sp>
        <p:nvSpPr>
          <p:cNvPr id="20" name="Rectangle 9"/>
          <p:cNvSpPr>
            <a:spLocks noChangeArrowheads="1"/>
          </p:cNvSpPr>
          <p:nvPr/>
        </p:nvSpPr>
        <p:spPr bwMode="auto">
          <a:xfrm>
            <a:off x="5743128" y="3595304"/>
            <a:ext cx="3509963" cy="270272"/>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685800" fontAlgn="auto">
              <a:spcBef>
                <a:spcPts val="0"/>
              </a:spcBef>
              <a:spcAft>
                <a:spcPts val="0"/>
              </a:spcAft>
              <a:defRPr/>
            </a:pPr>
            <a:endParaRPr lang="zh-CN" altLang="en-US" sz="1350" kern="0">
              <a:solidFill>
                <a:sysClr val="windowText" lastClr="000000"/>
              </a:solidFill>
            </a:endParaRPr>
          </a:p>
        </p:txBody>
      </p:sp>
      <p:sp>
        <p:nvSpPr>
          <p:cNvPr id="21" name="Rectangle 10"/>
          <p:cNvSpPr>
            <a:spLocks noChangeArrowheads="1"/>
          </p:cNvSpPr>
          <p:nvPr/>
        </p:nvSpPr>
        <p:spPr bwMode="auto">
          <a:xfrm>
            <a:off x="5743128" y="3865575"/>
            <a:ext cx="3509963" cy="270272"/>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685800" fontAlgn="auto">
              <a:spcBef>
                <a:spcPts val="0"/>
              </a:spcBef>
              <a:spcAft>
                <a:spcPts val="0"/>
              </a:spcAft>
              <a:defRPr/>
            </a:pPr>
            <a:endParaRPr lang="zh-CN" altLang="en-US" sz="1350" kern="0">
              <a:solidFill>
                <a:sysClr val="windowText" lastClr="000000"/>
              </a:solidFill>
            </a:endParaRPr>
          </a:p>
        </p:txBody>
      </p:sp>
    </p:spTree>
    <p:extLst>
      <p:ext uri="{BB962C8B-B14F-4D97-AF65-F5344CB8AC3E}">
        <p14:creationId xmlns:p14="http://schemas.microsoft.com/office/powerpoint/2010/main" val="84815196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strips(downRight)">
                                      <p:cBhvr>
                                        <p:cTn id="7" dur="500"/>
                                        <p:tgtEl>
                                          <p:spTgt spid="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strips(downRight)">
                                      <p:cBhvr>
                                        <p:cTn id="12" dur="500"/>
                                        <p:tgtEl>
                                          <p:spTgt spid="15">
                                            <p:txEl>
                                              <p:pRg st="2" end="2"/>
                                            </p:txEl>
                                          </p:spTgt>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animEffect transition="in" filter="strips(downRight)">
                                      <p:cBhvr>
                                        <p:cTn id="15" dur="500"/>
                                        <p:tgtEl>
                                          <p:spTgt spid="15">
                                            <p:txEl>
                                              <p:pRg st="3" end="3"/>
                                            </p:txEl>
                                          </p:spTgt>
                                        </p:tgtEl>
                                      </p:cBhvr>
                                    </p:animEffect>
                                  </p:childTnLst>
                                </p:cTn>
                              </p:par>
                              <p:par>
                                <p:cTn id="16" presetID="18" presetClass="entr" presetSubtype="6" fill="hold" grpId="0" nodeType="withEffect">
                                  <p:stCondLst>
                                    <p:cond delay="0"/>
                                  </p:stCondLst>
                                  <p:childTnLst>
                                    <p:set>
                                      <p:cBhvr>
                                        <p:cTn id="17" dur="1" fill="hold">
                                          <p:stCondLst>
                                            <p:cond delay="0"/>
                                          </p:stCondLst>
                                        </p:cTn>
                                        <p:tgtEl>
                                          <p:spTgt spid="15">
                                            <p:txEl>
                                              <p:pRg st="4" end="4"/>
                                            </p:txEl>
                                          </p:spTgt>
                                        </p:tgtEl>
                                        <p:attrNameLst>
                                          <p:attrName>style.visibility</p:attrName>
                                        </p:attrNameLst>
                                      </p:cBhvr>
                                      <p:to>
                                        <p:strVal val="visible"/>
                                      </p:to>
                                    </p:set>
                                    <p:animEffect transition="in" filter="strips(downRight)">
                                      <p:cBhvr>
                                        <p:cTn id="18" dur="500"/>
                                        <p:tgtEl>
                                          <p:spTgt spid="15">
                                            <p:txEl>
                                              <p:pRg st="4" end="4"/>
                                            </p:txEl>
                                          </p:spTgt>
                                        </p:tgtEl>
                                      </p:cBhvr>
                                    </p:animEffect>
                                  </p:childTnLst>
                                </p:cTn>
                              </p:par>
                              <p:par>
                                <p:cTn id="19" presetID="18" presetClass="entr" presetSubtype="6" fill="hold" grpId="0" nodeType="with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animEffect transition="in" filter="strips(downRight)">
                                      <p:cBhvr>
                                        <p:cTn id="21" dur="500"/>
                                        <p:tgtEl>
                                          <p:spTgt spid="15">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box(i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15">
                                            <p:txEl>
                                              <p:pRg st="6" end="6"/>
                                            </p:txEl>
                                          </p:spTgt>
                                        </p:tgtEl>
                                        <p:attrNameLst>
                                          <p:attrName>style.visibility</p:attrName>
                                        </p:attrNameLst>
                                      </p:cBhvr>
                                      <p:to>
                                        <p:strVal val="visible"/>
                                      </p:to>
                                    </p:set>
                                    <p:animEffect transition="in" filter="strips(downRight)">
                                      <p:cBhvr>
                                        <p:cTn id="31" dur="500"/>
                                        <p:tgtEl>
                                          <p:spTgt spid="15">
                                            <p:txEl>
                                              <p:pRg st="6" end="6"/>
                                            </p:txEl>
                                          </p:spTgt>
                                        </p:tgtEl>
                                      </p:cBhvr>
                                    </p:animEffect>
                                  </p:childTnLst>
                                </p:cTn>
                              </p:par>
                              <p:par>
                                <p:cTn id="32" presetID="18" presetClass="entr" presetSubtype="6" fill="hold" grpId="0" nodeType="withEffect">
                                  <p:stCondLst>
                                    <p:cond delay="0"/>
                                  </p:stCondLst>
                                  <p:childTnLst>
                                    <p:set>
                                      <p:cBhvr>
                                        <p:cTn id="33" dur="1" fill="hold">
                                          <p:stCondLst>
                                            <p:cond delay="0"/>
                                          </p:stCondLst>
                                        </p:cTn>
                                        <p:tgtEl>
                                          <p:spTgt spid="15">
                                            <p:txEl>
                                              <p:pRg st="7" end="7"/>
                                            </p:txEl>
                                          </p:spTgt>
                                        </p:tgtEl>
                                        <p:attrNameLst>
                                          <p:attrName>style.visibility</p:attrName>
                                        </p:attrNameLst>
                                      </p:cBhvr>
                                      <p:to>
                                        <p:strVal val="visible"/>
                                      </p:to>
                                    </p:set>
                                    <p:animEffect transition="in" filter="strips(downRight)">
                                      <p:cBhvr>
                                        <p:cTn id="34" dur="500"/>
                                        <p:tgtEl>
                                          <p:spTgt spid="15">
                                            <p:txEl>
                                              <p:pRg st="7" end="7"/>
                                            </p:txEl>
                                          </p:spTgt>
                                        </p:tgtEl>
                                      </p:cBhvr>
                                    </p:animEffect>
                                  </p:childTnLst>
                                </p:cTn>
                              </p:par>
                              <p:par>
                                <p:cTn id="35" presetID="18" presetClass="entr" presetSubtype="6" fill="hold" grpId="0" nodeType="withEffect">
                                  <p:stCondLst>
                                    <p:cond delay="0"/>
                                  </p:stCondLst>
                                  <p:childTnLst>
                                    <p:set>
                                      <p:cBhvr>
                                        <p:cTn id="36" dur="1" fill="hold">
                                          <p:stCondLst>
                                            <p:cond delay="0"/>
                                          </p:stCondLst>
                                        </p:cTn>
                                        <p:tgtEl>
                                          <p:spTgt spid="15">
                                            <p:txEl>
                                              <p:pRg st="8" end="8"/>
                                            </p:txEl>
                                          </p:spTgt>
                                        </p:tgtEl>
                                        <p:attrNameLst>
                                          <p:attrName>style.visibility</p:attrName>
                                        </p:attrNameLst>
                                      </p:cBhvr>
                                      <p:to>
                                        <p:strVal val="visible"/>
                                      </p:to>
                                    </p:set>
                                    <p:animEffect transition="in" filter="strips(downRight)">
                                      <p:cBhvr>
                                        <p:cTn id="37" dur="500"/>
                                        <p:tgtEl>
                                          <p:spTgt spid="1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strips(downLeft)">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box(in)">
                                      <p:cBhvr>
                                        <p:cTn id="47" dur="500"/>
                                        <p:tgtEl>
                                          <p:spTgt spid="19"/>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box(in)">
                                      <p:cBhvr>
                                        <p:cTn id="50" dur="500"/>
                                        <p:tgtEl>
                                          <p:spTgt spid="20"/>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box(in)">
                                      <p:cBhvr>
                                        <p:cTn id="53" dur="500"/>
                                        <p:tgtEl>
                                          <p:spTgt spid="21"/>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box(in)">
                                      <p:cBhvr>
                                        <p:cTn id="5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6" grpId="0" animBg="1"/>
      <p:bldP spid="17" grpId="0" animBg="1"/>
      <p:bldP spid="18" grpId="0" animBg="1"/>
      <p:bldP spid="19" grpId="0" animBg="1"/>
      <p:bldP spid="20" grpId="0" animBg="1"/>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351234" y="1672146"/>
            <a:ext cx="9115313" cy="4212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pPr marL="557213" lvl="1" indent="-214313" defTabSz="685800" eaLnBrk="1" hangingPunct="1">
              <a:buClr>
                <a:srgbClr val="009999"/>
              </a:buClr>
              <a:defRPr/>
            </a:pPr>
            <a:r>
              <a:rPr lang="en-US" altLang="zh-CN" sz="2100" b="0" kern="0" dirty="0">
                <a:solidFill>
                  <a:srgbClr val="0000FF"/>
                </a:solidFill>
                <a:latin typeface="微软雅黑" pitchFamily="34" charset="-122"/>
                <a:ea typeface="微软雅黑" pitchFamily="34" charset="-122"/>
              </a:rPr>
              <a:t>A</a:t>
            </a:r>
            <a:r>
              <a:rPr lang="zh-CN" altLang="en-US" sz="2100" b="0" kern="0" dirty="0">
                <a:solidFill>
                  <a:srgbClr val="000000"/>
                </a:solidFill>
                <a:latin typeface="微软雅黑" pitchFamily="34" charset="-122"/>
                <a:ea typeface="微软雅黑" pitchFamily="34" charset="-122"/>
              </a:rPr>
              <a:t>为构造</a:t>
            </a:r>
            <a:r>
              <a:rPr lang="en-US" altLang="zh-CN" sz="2100" b="0" kern="0" dirty="0">
                <a:solidFill>
                  <a:srgbClr val="FF0000"/>
                </a:solidFill>
                <a:latin typeface="微软雅黑" pitchFamily="34" charset="-122"/>
                <a:ea typeface="微软雅黑" pitchFamily="34" charset="-122"/>
              </a:rPr>
              <a:t>C</a:t>
            </a:r>
            <a:r>
              <a:rPr lang="zh-CN" altLang="en-US" sz="2100" b="0" kern="0" dirty="0">
                <a:solidFill>
                  <a:srgbClr val="000000"/>
                </a:solidFill>
                <a:latin typeface="微软雅黑" pitchFamily="34" charset="-122"/>
                <a:ea typeface="微软雅黑" pitchFamily="34" charset="-122"/>
              </a:rPr>
              <a:t>的决策树时下一个</a:t>
            </a:r>
            <a:r>
              <a:rPr lang="zh-CN" altLang="en-US" sz="2100" b="0" kern="0" dirty="0">
                <a:solidFill>
                  <a:srgbClr val="0000FF"/>
                </a:solidFill>
                <a:latin typeface="微软雅黑" pitchFamily="34" charset="-122"/>
                <a:ea typeface="微软雅黑" pitchFamily="34" charset="-122"/>
              </a:rPr>
              <a:t>可能选取的属性</a:t>
            </a:r>
            <a:r>
              <a:rPr lang="zh-CN" altLang="en-US" sz="2100" b="0" kern="0" dirty="0">
                <a:solidFill>
                  <a:srgbClr val="000000"/>
                </a:solidFill>
                <a:latin typeface="微软雅黑" pitchFamily="34" charset="-122"/>
                <a:ea typeface="微软雅黑" pitchFamily="34" charset="-122"/>
              </a:rPr>
              <a:t>；</a:t>
            </a:r>
          </a:p>
          <a:p>
            <a:pPr marL="857250" lvl="2" indent="-171450" defTabSz="685800" eaLnBrk="1" hangingPunct="1">
              <a:buClr>
                <a:srgbClr val="99CC00"/>
              </a:buClr>
              <a:defRPr/>
            </a:pPr>
            <a:r>
              <a:rPr lang="en-US" altLang="zh-CN" sz="2100" b="0" kern="0" dirty="0">
                <a:solidFill>
                  <a:srgbClr val="0000FF"/>
                </a:solidFill>
                <a:latin typeface="微软雅黑" pitchFamily="34" charset="-122"/>
                <a:ea typeface="微软雅黑" pitchFamily="34" charset="-122"/>
              </a:rPr>
              <a:t>{A1,A2,..,An}</a:t>
            </a:r>
            <a:r>
              <a:rPr lang="zh-CN" altLang="en-US" sz="2100" b="0" kern="0" dirty="0">
                <a:solidFill>
                  <a:srgbClr val="000000"/>
                </a:solidFill>
                <a:latin typeface="微软雅黑" pitchFamily="34" charset="-122"/>
                <a:ea typeface="微软雅黑" pitchFamily="34" charset="-122"/>
              </a:rPr>
              <a:t>为属性</a:t>
            </a:r>
            <a:r>
              <a:rPr lang="en-US" altLang="zh-CN" sz="2100" b="0" kern="0" dirty="0">
                <a:solidFill>
                  <a:srgbClr val="0000FF"/>
                </a:solidFill>
                <a:latin typeface="微软雅黑" pitchFamily="34" charset="-122"/>
                <a:ea typeface="微软雅黑" pitchFamily="34" charset="-122"/>
              </a:rPr>
              <a:t>A</a:t>
            </a:r>
            <a:r>
              <a:rPr lang="zh-CN" altLang="en-US" sz="2100" b="0" kern="0" dirty="0">
                <a:solidFill>
                  <a:srgbClr val="000000"/>
                </a:solidFill>
                <a:latin typeface="微软雅黑" pitchFamily="34" charset="-122"/>
                <a:ea typeface="微软雅黑" pitchFamily="34" charset="-122"/>
              </a:rPr>
              <a:t>的值且是互斥的；</a:t>
            </a:r>
          </a:p>
          <a:p>
            <a:pPr marL="857250" lvl="2" indent="-171450" defTabSz="685800" eaLnBrk="1" hangingPunct="1">
              <a:buClr>
                <a:srgbClr val="99CC00"/>
              </a:buClr>
              <a:defRPr/>
            </a:pPr>
            <a:r>
              <a:rPr lang="zh-CN" altLang="en-US" sz="2100" b="0" kern="0" dirty="0">
                <a:solidFill>
                  <a:srgbClr val="000000"/>
                </a:solidFill>
                <a:latin typeface="微软雅黑" pitchFamily="34" charset="-122"/>
                <a:ea typeface="微软雅黑" pitchFamily="34" charset="-122"/>
              </a:rPr>
              <a:t>属性</a:t>
            </a:r>
            <a:r>
              <a:rPr lang="en-US" altLang="zh-CN" sz="2100" b="0" kern="0" dirty="0">
                <a:solidFill>
                  <a:srgbClr val="0000FF"/>
                </a:solidFill>
                <a:latin typeface="微软雅黑" pitchFamily="34" charset="-122"/>
                <a:ea typeface="微软雅黑" pitchFamily="34" charset="-122"/>
              </a:rPr>
              <a:t>A</a:t>
            </a:r>
            <a:r>
              <a:rPr lang="zh-CN" altLang="en-US" sz="2100" b="0" kern="0" dirty="0">
                <a:solidFill>
                  <a:srgbClr val="000000"/>
                </a:solidFill>
                <a:latin typeface="微软雅黑" pitchFamily="34" charset="-122"/>
                <a:ea typeface="微软雅黑" pitchFamily="34" charset="-122"/>
              </a:rPr>
              <a:t>将集合</a:t>
            </a:r>
            <a:r>
              <a:rPr lang="en-US" altLang="zh-CN" sz="2100" b="0" kern="0" dirty="0">
                <a:solidFill>
                  <a:srgbClr val="FF0000"/>
                </a:solidFill>
                <a:latin typeface="微软雅黑" pitchFamily="34" charset="-122"/>
                <a:ea typeface="微软雅黑" pitchFamily="34" charset="-122"/>
              </a:rPr>
              <a:t>C</a:t>
            </a:r>
            <a:r>
              <a:rPr lang="zh-CN" altLang="en-US" sz="2100" b="0" kern="0" dirty="0">
                <a:solidFill>
                  <a:srgbClr val="000000"/>
                </a:solidFill>
                <a:latin typeface="微软雅黑" pitchFamily="34" charset="-122"/>
                <a:ea typeface="微软雅黑" pitchFamily="34" charset="-122"/>
              </a:rPr>
              <a:t>划分为</a:t>
            </a:r>
            <a:r>
              <a:rPr lang="en-US" altLang="zh-CN" sz="2100" b="0" kern="0" dirty="0">
                <a:solidFill>
                  <a:srgbClr val="0000FF"/>
                </a:solidFill>
                <a:latin typeface="微软雅黑" pitchFamily="34" charset="-122"/>
                <a:ea typeface="微软雅黑" pitchFamily="34" charset="-122"/>
              </a:rPr>
              <a:t>n</a:t>
            </a:r>
            <a:r>
              <a:rPr lang="zh-CN" altLang="en-US" sz="2100" b="0" kern="0" dirty="0">
                <a:solidFill>
                  <a:srgbClr val="000000"/>
                </a:solidFill>
                <a:latin typeface="微软雅黑" pitchFamily="34" charset="-122"/>
                <a:ea typeface="微软雅黑" pitchFamily="34" charset="-122"/>
              </a:rPr>
              <a:t>个子集合；</a:t>
            </a:r>
          </a:p>
          <a:p>
            <a:pPr marL="1200150" lvl="3" indent="-171450" defTabSz="685800" eaLnBrk="1" hangingPunct="1">
              <a:defRPr/>
            </a:pPr>
            <a:r>
              <a:rPr lang="en-US" altLang="zh-CN" sz="1800" b="0" kern="0" dirty="0">
                <a:solidFill>
                  <a:srgbClr val="000000"/>
                </a:solidFill>
                <a:latin typeface="微软雅黑" pitchFamily="34" charset="-122"/>
                <a:ea typeface="微软雅黑" pitchFamily="34" charset="-122"/>
              </a:rPr>
              <a:t>{C1</a:t>
            </a:r>
            <a:r>
              <a:rPr lang="zh-CN" altLang="en-US" sz="1800" b="0" kern="0" dirty="0">
                <a:solidFill>
                  <a:srgbClr val="000000"/>
                </a:solidFill>
                <a:latin typeface="微软雅黑" pitchFamily="34" charset="-122"/>
                <a:ea typeface="微软雅黑" pitchFamily="34" charset="-122"/>
              </a:rPr>
              <a:t>，</a:t>
            </a:r>
            <a:r>
              <a:rPr lang="en-US" altLang="zh-CN" sz="1800" b="0" kern="0" dirty="0">
                <a:solidFill>
                  <a:srgbClr val="000000"/>
                </a:solidFill>
                <a:latin typeface="微软雅黑" pitchFamily="34" charset="-122"/>
                <a:ea typeface="微软雅黑" pitchFamily="34" charset="-122"/>
              </a:rPr>
              <a:t>C2</a:t>
            </a:r>
            <a:r>
              <a:rPr lang="zh-CN" altLang="en-US" sz="1800" b="0" kern="0" dirty="0">
                <a:solidFill>
                  <a:srgbClr val="000000"/>
                </a:solidFill>
                <a:latin typeface="微软雅黑" pitchFamily="34" charset="-122"/>
                <a:ea typeface="微软雅黑" pitchFamily="34" charset="-122"/>
              </a:rPr>
              <a:t>，</a:t>
            </a:r>
            <a:r>
              <a:rPr lang="en-US" altLang="zh-CN" sz="1800" b="0" kern="0" dirty="0">
                <a:solidFill>
                  <a:srgbClr val="000000"/>
                </a:solidFill>
                <a:latin typeface="微软雅黑" pitchFamily="34" charset="-122"/>
                <a:ea typeface="微软雅黑" pitchFamily="34" charset="-122"/>
              </a:rPr>
              <a:t>...</a:t>
            </a:r>
            <a:r>
              <a:rPr lang="zh-CN" altLang="en-US" sz="1800" b="0" kern="0" dirty="0">
                <a:solidFill>
                  <a:srgbClr val="000000"/>
                </a:solidFill>
                <a:latin typeface="微软雅黑" pitchFamily="34" charset="-122"/>
                <a:ea typeface="微软雅黑" pitchFamily="34" charset="-122"/>
              </a:rPr>
              <a:t>，</a:t>
            </a:r>
            <a:r>
              <a:rPr lang="en-US" altLang="zh-CN" sz="1800" b="0" kern="0" dirty="0" err="1">
                <a:solidFill>
                  <a:srgbClr val="000000"/>
                </a:solidFill>
                <a:latin typeface="微软雅黑" pitchFamily="34" charset="-122"/>
                <a:ea typeface="微软雅黑" pitchFamily="34" charset="-122"/>
              </a:rPr>
              <a:t>Cn</a:t>
            </a:r>
            <a:r>
              <a:rPr lang="en-US" altLang="zh-CN" sz="1800" b="0" kern="0" dirty="0">
                <a:solidFill>
                  <a:srgbClr val="000000"/>
                </a:solidFill>
                <a:latin typeface="微软雅黑" pitchFamily="34" charset="-122"/>
                <a:ea typeface="微软雅黑" pitchFamily="34" charset="-122"/>
              </a:rPr>
              <a:t>} </a:t>
            </a:r>
          </a:p>
          <a:p>
            <a:pPr marL="557213" lvl="1" indent="-214313" defTabSz="685800" eaLnBrk="1" hangingPunct="1">
              <a:buClr>
                <a:srgbClr val="009999"/>
              </a:buClr>
              <a:defRPr/>
            </a:pPr>
            <a:r>
              <a:rPr lang="en-US" altLang="zh-CN" sz="2100" b="0" kern="0" dirty="0">
                <a:solidFill>
                  <a:srgbClr val="0000FF"/>
                </a:solidFill>
                <a:latin typeface="微软雅黑" pitchFamily="34" charset="-122"/>
                <a:ea typeface="微软雅黑" pitchFamily="34" charset="-122"/>
              </a:rPr>
              <a:t>M(</a:t>
            </a:r>
            <a:r>
              <a:rPr lang="en-US" altLang="zh-CN" sz="2100" b="0" kern="0" dirty="0" err="1">
                <a:solidFill>
                  <a:srgbClr val="0000FF"/>
                </a:solidFill>
                <a:latin typeface="微软雅黑" pitchFamily="34" charset="-122"/>
                <a:ea typeface="微软雅黑" pitchFamily="34" charset="-122"/>
              </a:rPr>
              <a:t>Ci</a:t>
            </a:r>
            <a:r>
              <a:rPr lang="en-US" altLang="zh-CN" sz="2100" b="0" kern="0" dirty="0">
                <a:solidFill>
                  <a:srgbClr val="0000FF"/>
                </a:solidFill>
                <a:latin typeface="微软雅黑" pitchFamily="34" charset="-122"/>
                <a:ea typeface="微软雅黑" pitchFamily="34" charset="-122"/>
              </a:rPr>
              <a:t>)</a:t>
            </a:r>
            <a:r>
              <a:rPr lang="zh-CN" altLang="en-US" sz="2100" b="0" kern="0" dirty="0">
                <a:solidFill>
                  <a:srgbClr val="000000"/>
                </a:solidFill>
                <a:latin typeface="微软雅黑" pitchFamily="34" charset="-122"/>
                <a:ea typeface="微软雅黑" pitchFamily="34" charset="-122"/>
              </a:rPr>
              <a:t>是子集</a:t>
            </a:r>
            <a:r>
              <a:rPr lang="en-US" altLang="zh-CN" sz="2100" b="0" kern="0" dirty="0" err="1">
                <a:solidFill>
                  <a:srgbClr val="0000FF"/>
                </a:solidFill>
                <a:latin typeface="微软雅黑" pitchFamily="34" charset="-122"/>
                <a:ea typeface="微软雅黑" pitchFamily="34" charset="-122"/>
              </a:rPr>
              <a:t>Ci</a:t>
            </a:r>
            <a:r>
              <a:rPr lang="zh-CN" altLang="en-US" sz="2100" b="0" kern="0" dirty="0">
                <a:solidFill>
                  <a:srgbClr val="0000FF"/>
                </a:solidFill>
                <a:latin typeface="微软雅黑" pitchFamily="34" charset="-122"/>
                <a:ea typeface="微软雅黑" pitchFamily="34" charset="-122"/>
              </a:rPr>
              <a:t>判别一个对象的类属</a:t>
            </a:r>
            <a:r>
              <a:rPr lang="zh-CN" altLang="en-US" sz="2100" b="0" kern="0" dirty="0">
                <a:solidFill>
                  <a:srgbClr val="000000"/>
                </a:solidFill>
                <a:latin typeface="微软雅黑" pitchFamily="34" charset="-122"/>
                <a:ea typeface="微软雅黑" pitchFamily="34" charset="-122"/>
              </a:rPr>
              <a:t>所要求的</a:t>
            </a:r>
            <a:r>
              <a:rPr lang="zh-CN" altLang="en-US" sz="2100" b="0" kern="0" dirty="0">
                <a:solidFill>
                  <a:srgbClr val="FF0000"/>
                </a:solidFill>
                <a:latin typeface="微软雅黑" pitchFamily="34" charset="-122"/>
                <a:ea typeface="微软雅黑" pitchFamily="34" charset="-122"/>
              </a:rPr>
              <a:t>总的期望信息量</a:t>
            </a:r>
            <a:r>
              <a:rPr lang="zh-CN" altLang="en-US" sz="2100" b="0" kern="0" dirty="0">
                <a:solidFill>
                  <a:srgbClr val="000000"/>
                </a:solidFill>
                <a:latin typeface="微软雅黑" pitchFamily="34" charset="-122"/>
                <a:ea typeface="微软雅黑" pitchFamily="34" charset="-122"/>
              </a:rPr>
              <a:t>；</a:t>
            </a:r>
          </a:p>
          <a:p>
            <a:pPr marL="557213" lvl="1" indent="-214313" defTabSz="685800" eaLnBrk="1" hangingPunct="1">
              <a:buClr>
                <a:srgbClr val="009999"/>
              </a:buClr>
              <a:defRPr/>
            </a:pPr>
            <a:r>
              <a:rPr lang="en-US" altLang="zh-CN" sz="2100" b="0" kern="0" dirty="0">
                <a:solidFill>
                  <a:srgbClr val="FF0000"/>
                </a:solidFill>
                <a:latin typeface="微软雅黑" pitchFamily="34" charset="-122"/>
                <a:ea typeface="微软雅黑" pitchFamily="34" charset="-122"/>
              </a:rPr>
              <a:t>B(C, A)</a:t>
            </a:r>
            <a:r>
              <a:rPr lang="zh-CN" altLang="en-US" sz="2100" b="0" kern="0" dirty="0">
                <a:solidFill>
                  <a:srgbClr val="000000"/>
                </a:solidFill>
                <a:latin typeface="微软雅黑" pitchFamily="34" charset="-122"/>
                <a:ea typeface="微软雅黑" pitchFamily="34" charset="-122"/>
              </a:rPr>
              <a:t>：</a:t>
            </a:r>
            <a:r>
              <a:rPr lang="zh-CN" altLang="en-US" sz="2100" b="0" kern="0" dirty="0">
                <a:solidFill>
                  <a:srgbClr val="FF0000"/>
                </a:solidFill>
                <a:latin typeface="微软雅黑" pitchFamily="34" charset="-122"/>
                <a:ea typeface="微软雅黑" pitchFamily="34" charset="-122"/>
              </a:rPr>
              <a:t>属性</a:t>
            </a:r>
            <a:r>
              <a:rPr lang="en-US" altLang="zh-CN" sz="2100" b="0" kern="0" dirty="0">
                <a:solidFill>
                  <a:srgbClr val="FF0000"/>
                </a:solidFill>
                <a:latin typeface="微软雅黑" pitchFamily="34" charset="-122"/>
                <a:ea typeface="微软雅黑" pitchFamily="34" charset="-122"/>
              </a:rPr>
              <a:t>A</a:t>
            </a:r>
            <a:r>
              <a:rPr lang="zh-CN" altLang="en-US" sz="2100" b="0" kern="0" dirty="0">
                <a:solidFill>
                  <a:srgbClr val="000000"/>
                </a:solidFill>
                <a:latin typeface="微软雅黑" pitchFamily="34" charset="-122"/>
                <a:ea typeface="微软雅黑" pitchFamily="34" charset="-122"/>
              </a:rPr>
              <a:t>构造</a:t>
            </a:r>
            <a:r>
              <a:rPr lang="zh-CN" altLang="en-US" sz="2100" b="0" kern="0" dirty="0">
                <a:solidFill>
                  <a:srgbClr val="0000FF"/>
                </a:solidFill>
                <a:latin typeface="微软雅黑" pitchFamily="34" charset="-122"/>
                <a:ea typeface="微软雅黑" pitchFamily="34" charset="-122"/>
              </a:rPr>
              <a:t>决策树</a:t>
            </a:r>
            <a:r>
              <a:rPr lang="zh-CN" altLang="en-US" sz="2100" b="0" kern="0" dirty="0">
                <a:solidFill>
                  <a:srgbClr val="000000"/>
                </a:solidFill>
                <a:latin typeface="微软雅黑" pitchFamily="34" charset="-122"/>
                <a:ea typeface="微软雅黑" pitchFamily="34" charset="-122"/>
              </a:rPr>
              <a:t>后需要的</a:t>
            </a:r>
            <a:r>
              <a:rPr lang="zh-CN" altLang="en-US" sz="2100" b="0" kern="0" dirty="0">
                <a:solidFill>
                  <a:srgbClr val="0000FF"/>
                </a:solidFill>
                <a:latin typeface="微软雅黑" pitchFamily="34" charset="-122"/>
                <a:ea typeface="微软雅黑" pitchFamily="34" charset="-122"/>
              </a:rPr>
              <a:t>期望信息量</a:t>
            </a:r>
            <a:r>
              <a:rPr lang="zh-CN" altLang="en-US" sz="2100" b="0" kern="0" dirty="0">
                <a:solidFill>
                  <a:srgbClr val="000000"/>
                </a:solidFill>
                <a:latin typeface="微软雅黑" pitchFamily="34" charset="-122"/>
                <a:ea typeface="微软雅黑" pitchFamily="34" charset="-122"/>
              </a:rPr>
              <a:t> ：</a:t>
            </a:r>
          </a:p>
          <a:p>
            <a:pPr marL="557213" lvl="1" indent="-214313" defTabSz="685800" eaLnBrk="1" hangingPunct="1">
              <a:buClr>
                <a:srgbClr val="009999"/>
              </a:buClr>
              <a:defRPr/>
            </a:pPr>
            <a:r>
              <a:rPr lang="zh-CN" altLang="en-US" sz="2100" b="0" kern="0" dirty="0">
                <a:solidFill>
                  <a:srgbClr val="000000"/>
                </a:solidFill>
                <a:latin typeface="微软雅黑" pitchFamily="34" charset="-122"/>
                <a:ea typeface="微软雅黑" pitchFamily="34" charset="-122"/>
              </a:rPr>
              <a:t>∑</a:t>
            </a:r>
            <a:r>
              <a:rPr lang="en-US" altLang="zh-CN" sz="2100" b="0" kern="0" dirty="0">
                <a:solidFill>
                  <a:srgbClr val="000000"/>
                </a:solidFill>
                <a:latin typeface="微软雅黑" pitchFamily="34" charset="-122"/>
                <a:ea typeface="微软雅黑" pitchFamily="34" charset="-122"/>
              </a:rPr>
              <a:t>(</a:t>
            </a:r>
            <a:r>
              <a:rPr lang="zh-CN" altLang="en-US" sz="2100" b="0" kern="0" dirty="0">
                <a:solidFill>
                  <a:srgbClr val="000000"/>
                </a:solidFill>
                <a:latin typeface="微软雅黑" pitchFamily="34" charset="-122"/>
                <a:ea typeface="微软雅黑" pitchFamily="34" charset="-122"/>
              </a:rPr>
              <a:t>集合</a:t>
            </a:r>
            <a:r>
              <a:rPr lang="en-US" altLang="zh-CN" sz="2100" b="0" kern="0" dirty="0">
                <a:solidFill>
                  <a:srgbClr val="0000FF"/>
                </a:solidFill>
                <a:latin typeface="微软雅黑" pitchFamily="34" charset="-122"/>
                <a:ea typeface="微软雅黑" pitchFamily="34" charset="-122"/>
              </a:rPr>
              <a:t>C</a:t>
            </a:r>
            <a:r>
              <a:rPr lang="zh-CN" altLang="en-US" sz="2100" b="0" kern="0" dirty="0">
                <a:solidFill>
                  <a:srgbClr val="000000"/>
                </a:solidFill>
                <a:latin typeface="微软雅黑" pitchFamily="34" charset="-122"/>
                <a:ea typeface="微软雅黑" pitchFamily="34" charset="-122"/>
              </a:rPr>
              <a:t>中</a:t>
            </a:r>
            <a:r>
              <a:rPr lang="en-US" altLang="zh-CN" sz="2100" b="0" kern="0" dirty="0">
                <a:solidFill>
                  <a:srgbClr val="0000FF"/>
                </a:solidFill>
                <a:latin typeface="微软雅黑" pitchFamily="34" charset="-122"/>
                <a:ea typeface="微软雅黑" pitchFamily="34" charset="-122"/>
              </a:rPr>
              <a:t>A</a:t>
            </a:r>
            <a:r>
              <a:rPr lang="zh-CN" altLang="en-US" sz="2100" b="0" kern="0" dirty="0">
                <a:solidFill>
                  <a:srgbClr val="000000"/>
                </a:solidFill>
                <a:latin typeface="微软雅黑" pitchFamily="34" charset="-122"/>
                <a:ea typeface="微软雅黑" pitchFamily="34" charset="-122"/>
              </a:rPr>
              <a:t>值为</a:t>
            </a:r>
            <a:r>
              <a:rPr lang="en-US" altLang="zh-CN" sz="2100" b="0" kern="0" dirty="0">
                <a:solidFill>
                  <a:srgbClr val="0000FF"/>
                </a:solidFill>
                <a:latin typeface="微软雅黑" pitchFamily="34" charset="-122"/>
                <a:ea typeface="微软雅黑" pitchFamily="34" charset="-122"/>
              </a:rPr>
              <a:t>Ai</a:t>
            </a:r>
            <a:r>
              <a:rPr lang="zh-CN" altLang="en-US" sz="2100" b="0" kern="0" dirty="0">
                <a:solidFill>
                  <a:srgbClr val="000000"/>
                </a:solidFill>
                <a:latin typeface="微软雅黑" pitchFamily="34" charset="-122"/>
                <a:ea typeface="微软雅黑" pitchFamily="34" charset="-122"/>
              </a:rPr>
              <a:t>的概率</a:t>
            </a:r>
            <a:r>
              <a:rPr lang="en-US" altLang="zh-CN" sz="2100" b="0" kern="0" dirty="0">
                <a:solidFill>
                  <a:srgbClr val="FF0000"/>
                </a:solidFill>
                <a:latin typeface="微软雅黑" pitchFamily="34" charset="-122"/>
                <a:ea typeface="微软雅黑" pitchFamily="34" charset="-122"/>
              </a:rPr>
              <a:t>P(Ai)</a:t>
            </a:r>
            <a:r>
              <a:rPr lang="en-US" altLang="zh-CN" sz="2100" b="0" kern="0" dirty="0">
                <a:solidFill>
                  <a:srgbClr val="000000"/>
                </a:solidFill>
                <a:latin typeface="微软雅黑" pitchFamily="34" charset="-122"/>
                <a:ea typeface="微软雅黑" pitchFamily="34" charset="-122"/>
              </a:rPr>
              <a:t>) * </a:t>
            </a:r>
            <a:r>
              <a:rPr lang="en-US" altLang="zh-CN" sz="2100" b="0" kern="0" dirty="0">
                <a:solidFill>
                  <a:srgbClr val="0000FF"/>
                </a:solidFill>
                <a:latin typeface="微软雅黑" pitchFamily="34" charset="-122"/>
                <a:ea typeface="微软雅黑" pitchFamily="34" charset="-122"/>
              </a:rPr>
              <a:t>M(</a:t>
            </a:r>
            <a:r>
              <a:rPr lang="en-US" altLang="zh-CN" sz="2100" b="0" kern="0" dirty="0" err="1">
                <a:solidFill>
                  <a:srgbClr val="0000FF"/>
                </a:solidFill>
                <a:latin typeface="微软雅黑" pitchFamily="34" charset="-122"/>
                <a:ea typeface="微软雅黑" pitchFamily="34" charset="-122"/>
              </a:rPr>
              <a:t>Ci</a:t>
            </a:r>
            <a:r>
              <a:rPr lang="en-US" altLang="zh-CN" sz="2100" b="0" kern="0" dirty="0">
                <a:solidFill>
                  <a:srgbClr val="0000FF"/>
                </a:solidFill>
                <a:latin typeface="微软雅黑" pitchFamily="34" charset="-122"/>
                <a:ea typeface="微软雅黑" pitchFamily="34" charset="-122"/>
              </a:rPr>
              <a:t>)</a:t>
            </a:r>
            <a:r>
              <a:rPr lang="en-US" altLang="zh-CN" sz="2100" b="0" kern="0" dirty="0">
                <a:solidFill>
                  <a:srgbClr val="000000"/>
                </a:solidFill>
                <a:latin typeface="微软雅黑" pitchFamily="34" charset="-122"/>
                <a:ea typeface="微软雅黑" pitchFamily="34" charset="-122"/>
              </a:rPr>
              <a:t> </a:t>
            </a:r>
          </a:p>
        </p:txBody>
      </p:sp>
      <p:sp>
        <p:nvSpPr>
          <p:cNvPr id="9" name="Text Box 10"/>
          <p:cNvSpPr txBox="1">
            <a:spLocks noChangeArrowheads="1"/>
          </p:cNvSpPr>
          <p:nvPr/>
        </p:nvSpPr>
        <p:spPr bwMode="auto">
          <a:xfrm>
            <a:off x="5551493" y="4804030"/>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dirty="0">
                <a:solidFill>
                  <a:srgbClr val="0000FF"/>
                </a:solidFill>
                <a:ea typeface="黑体" pitchFamily="49" charset="-122"/>
              </a:rPr>
              <a:t>属性</a:t>
            </a:r>
            <a:r>
              <a:rPr lang="en-US" altLang="zh-CN" sz="1800" b="1" dirty="0">
                <a:solidFill>
                  <a:srgbClr val="0000FF"/>
                </a:solidFill>
                <a:ea typeface="黑体" pitchFamily="49" charset="-122"/>
              </a:rPr>
              <a:t>A</a:t>
            </a:r>
          </a:p>
        </p:txBody>
      </p:sp>
      <p:sp>
        <p:nvSpPr>
          <p:cNvPr id="10" name="Text Box 11"/>
          <p:cNvSpPr txBox="1">
            <a:spLocks noChangeArrowheads="1"/>
          </p:cNvSpPr>
          <p:nvPr/>
        </p:nvSpPr>
        <p:spPr bwMode="auto">
          <a:xfrm>
            <a:off x="3985822" y="5182648"/>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en-US" altLang="zh-CN" sz="1800" b="1">
                <a:ea typeface="黑体" pitchFamily="49" charset="-122"/>
              </a:rPr>
              <a:t>A1</a:t>
            </a:r>
          </a:p>
        </p:txBody>
      </p:sp>
      <p:sp>
        <p:nvSpPr>
          <p:cNvPr id="11" name="Text Box 12"/>
          <p:cNvSpPr txBox="1">
            <a:spLocks noChangeArrowheads="1"/>
          </p:cNvSpPr>
          <p:nvPr/>
        </p:nvSpPr>
        <p:spPr bwMode="auto">
          <a:xfrm>
            <a:off x="5443147" y="5452920"/>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defTabSz="685800" eaLnBrk="1" fontAlgn="auto" hangingPunct="1">
              <a:spcBef>
                <a:spcPct val="50000"/>
              </a:spcBef>
              <a:spcAft>
                <a:spcPts val="0"/>
              </a:spcAft>
              <a:defRPr/>
            </a:pPr>
            <a:r>
              <a:rPr lang="en-US" altLang="zh-CN" sz="1800" b="1" kern="0">
                <a:solidFill>
                  <a:srgbClr val="000000"/>
                </a:solidFill>
              </a:rPr>
              <a:t>A2</a:t>
            </a:r>
          </a:p>
        </p:txBody>
      </p:sp>
      <p:sp>
        <p:nvSpPr>
          <p:cNvPr id="12" name="Text Box 13"/>
          <p:cNvSpPr txBox="1">
            <a:spLocks noChangeArrowheads="1"/>
          </p:cNvSpPr>
          <p:nvPr/>
        </p:nvSpPr>
        <p:spPr bwMode="auto">
          <a:xfrm>
            <a:off x="7847018" y="5073111"/>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en-US" altLang="zh-CN" sz="1800" b="1">
                <a:ea typeface="黑体" pitchFamily="49" charset="-122"/>
              </a:rPr>
              <a:t>An</a:t>
            </a:r>
          </a:p>
        </p:txBody>
      </p:sp>
      <p:cxnSp>
        <p:nvCxnSpPr>
          <p:cNvPr id="13" name="AutoShape 14"/>
          <p:cNvCxnSpPr>
            <a:cxnSpLocks noChangeShapeType="1"/>
            <a:stCxn id="9" idx="2"/>
            <a:endCxn id="16" idx="0"/>
          </p:cNvCxnSpPr>
          <p:nvPr/>
        </p:nvCxnSpPr>
        <p:spPr bwMode="auto">
          <a:xfrm flipH="1">
            <a:off x="3094044" y="5173362"/>
            <a:ext cx="3024187" cy="60340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4" name="AutoShape 15"/>
          <p:cNvCxnSpPr>
            <a:cxnSpLocks noChangeShapeType="1"/>
            <a:stCxn id="9" idx="2"/>
            <a:endCxn id="17" idx="0"/>
          </p:cNvCxnSpPr>
          <p:nvPr/>
        </p:nvCxnSpPr>
        <p:spPr bwMode="auto">
          <a:xfrm flipH="1">
            <a:off x="5739612" y="5173362"/>
            <a:ext cx="378619" cy="65698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16"/>
          <p:cNvCxnSpPr>
            <a:cxnSpLocks noChangeShapeType="1"/>
            <a:stCxn id="9" idx="2"/>
            <a:endCxn id="18" idx="0"/>
          </p:cNvCxnSpPr>
          <p:nvPr/>
        </p:nvCxnSpPr>
        <p:spPr bwMode="auto">
          <a:xfrm>
            <a:off x="6118231" y="5173362"/>
            <a:ext cx="2295525" cy="33194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6" name="Text Box 17"/>
          <p:cNvSpPr txBox="1">
            <a:spLocks noChangeArrowheads="1"/>
          </p:cNvSpPr>
          <p:nvPr/>
        </p:nvSpPr>
        <p:spPr bwMode="auto">
          <a:xfrm>
            <a:off x="2527306" y="5776770"/>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en-US" altLang="zh-CN" sz="1800" b="1">
                <a:ea typeface="黑体" pitchFamily="49" charset="-122"/>
              </a:rPr>
              <a:t>C1</a:t>
            </a:r>
          </a:p>
        </p:txBody>
      </p:sp>
      <p:sp>
        <p:nvSpPr>
          <p:cNvPr id="17" name="Text Box 18"/>
          <p:cNvSpPr txBox="1">
            <a:spLocks noChangeArrowheads="1"/>
          </p:cNvSpPr>
          <p:nvPr/>
        </p:nvSpPr>
        <p:spPr bwMode="auto">
          <a:xfrm>
            <a:off x="5172874" y="5830348"/>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defTabSz="685800" eaLnBrk="1" fontAlgn="auto" hangingPunct="1">
              <a:spcBef>
                <a:spcPct val="50000"/>
              </a:spcBef>
              <a:spcAft>
                <a:spcPts val="0"/>
              </a:spcAft>
              <a:defRPr/>
            </a:pPr>
            <a:r>
              <a:rPr lang="en-US" altLang="zh-CN" sz="1800" b="1" kern="0">
                <a:solidFill>
                  <a:srgbClr val="000000"/>
                </a:solidFill>
              </a:rPr>
              <a:t>C2</a:t>
            </a:r>
          </a:p>
        </p:txBody>
      </p:sp>
      <p:sp>
        <p:nvSpPr>
          <p:cNvPr id="18" name="Text Box 19"/>
          <p:cNvSpPr txBox="1">
            <a:spLocks noChangeArrowheads="1"/>
          </p:cNvSpPr>
          <p:nvPr/>
        </p:nvSpPr>
        <p:spPr bwMode="auto">
          <a:xfrm>
            <a:off x="7847018" y="5505307"/>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en-US" altLang="zh-CN" sz="1800" b="1">
                <a:ea typeface="黑体" pitchFamily="49" charset="-122"/>
              </a:rPr>
              <a:t>Cn</a:t>
            </a:r>
          </a:p>
        </p:txBody>
      </p:sp>
      <p:sp>
        <p:nvSpPr>
          <p:cNvPr id="19" name="Text Box 20"/>
          <p:cNvSpPr txBox="1">
            <a:spLocks noChangeArrowheads="1"/>
          </p:cNvSpPr>
          <p:nvPr/>
        </p:nvSpPr>
        <p:spPr bwMode="auto">
          <a:xfrm>
            <a:off x="3283353" y="5776770"/>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en-US" altLang="zh-CN" sz="1800" b="1" dirty="0">
                <a:solidFill>
                  <a:srgbClr val="0000FF"/>
                </a:solidFill>
                <a:ea typeface="黑体" pitchFamily="49" charset="-122"/>
              </a:rPr>
              <a:t>M(C1)</a:t>
            </a:r>
          </a:p>
        </p:txBody>
      </p:sp>
      <p:sp>
        <p:nvSpPr>
          <p:cNvPr id="20" name="Text Box 21"/>
          <p:cNvSpPr txBox="1">
            <a:spLocks noChangeArrowheads="1"/>
          </p:cNvSpPr>
          <p:nvPr/>
        </p:nvSpPr>
        <p:spPr bwMode="auto">
          <a:xfrm>
            <a:off x="5930112" y="5776770"/>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en-US" altLang="zh-CN" sz="1800" b="1">
                <a:solidFill>
                  <a:srgbClr val="0000FF"/>
                </a:solidFill>
                <a:ea typeface="黑体" pitchFamily="49" charset="-122"/>
              </a:rPr>
              <a:t>M(C2)</a:t>
            </a:r>
          </a:p>
        </p:txBody>
      </p:sp>
      <p:sp>
        <p:nvSpPr>
          <p:cNvPr id="21" name="Text Box 22"/>
          <p:cNvSpPr txBox="1">
            <a:spLocks noChangeArrowheads="1"/>
          </p:cNvSpPr>
          <p:nvPr/>
        </p:nvSpPr>
        <p:spPr bwMode="auto">
          <a:xfrm>
            <a:off x="7847018" y="5776770"/>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en-US" altLang="zh-CN" sz="1800" b="1">
                <a:solidFill>
                  <a:srgbClr val="0000FF"/>
                </a:solidFill>
                <a:ea typeface="黑体" pitchFamily="49" charset="-122"/>
              </a:rPr>
              <a:t>M(Cn)</a:t>
            </a:r>
          </a:p>
        </p:txBody>
      </p:sp>
      <p:sp>
        <p:nvSpPr>
          <p:cNvPr id="22" name="Text Box 23"/>
          <p:cNvSpPr txBox="1">
            <a:spLocks noChangeArrowheads="1"/>
          </p:cNvSpPr>
          <p:nvPr/>
        </p:nvSpPr>
        <p:spPr bwMode="auto">
          <a:xfrm>
            <a:off x="3283353" y="5182648"/>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defTabSz="685800" eaLnBrk="1" fontAlgn="auto" hangingPunct="1">
              <a:spcBef>
                <a:spcPct val="50000"/>
              </a:spcBef>
              <a:spcAft>
                <a:spcPts val="0"/>
              </a:spcAft>
              <a:defRPr/>
            </a:pPr>
            <a:r>
              <a:rPr lang="en-US" altLang="zh-CN" sz="1800" b="1" kern="0" dirty="0">
                <a:solidFill>
                  <a:srgbClr val="FF0000"/>
                </a:solidFill>
              </a:rPr>
              <a:t>P(A1)</a:t>
            </a:r>
          </a:p>
        </p:txBody>
      </p:sp>
      <p:sp>
        <p:nvSpPr>
          <p:cNvPr id="23" name="Text Box 24"/>
          <p:cNvSpPr txBox="1">
            <a:spLocks noChangeArrowheads="1"/>
          </p:cNvSpPr>
          <p:nvPr/>
        </p:nvSpPr>
        <p:spPr bwMode="auto">
          <a:xfrm>
            <a:off x="6145615" y="5452920"/>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defTabSz="685800" eaLnBrk="1" fontAlgn="auto" hangingPunct="1">
              <a:spcBef>
                <a:spcPct val="50000"/>
              </a:spcBef>
              <a:spcAft>
                <a:spcPts val="0"/>
              </a:spcAft>
              <a:defRPr/>
            </a:pPr>
            <a:r>
              <a:rPr lang="en-US" altLang="zh-CN" sz="1800" b="1" kern="0">
                <a:solidFill>
                  <a:srgbClr val="FF0000"/>
                </a:solidFill>
              </a:rPr>
              <a:t>P(A2)</a:t>
            </a:r>
          </a:p>
        </p:txBody>
      </p:sp>
      <p:sp>
        <p:nvSpPr>
          <p:cNvPr id="24" name="Text Box 25"/>
          <p:cNvSpPr txBox="1">
            <a:spLocks noChangeArrowheads="1"/>
          </p:cNvSpPr>
          <p:nvPr/>
        </p:nvSpPr>
        <p:spPr bwMode="auto">
          <a:xfrm>
            <a:off x="7847018" y="4750451"/>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defTabSz="685800" eaLnBrk="1" fontAlgn="auto" hangingPunct="1">
              <a:spcBef>
                <a:spcPct val="50000"/>
              </a:spcBef>
              <a:spcAft>
                <a:spcPts val="0"/>
              </a:spcAft>
              <a:defRPr/>
            </a:pPr>
            <a:r>
              <a:rPr lang="en-US" altLang="zh-CN" sz="1800" b="1" kern="0">
                <a:solidFill>
                  <a:srgbClr val="FF0000"/>
                </a:solidFill>
              </a:rPr>
              <a:t>P(An)</a:t>
            </a:r>
          </a:p>
        </p:txBody>
      </p:sp>
    </p:spTree>
    <p:extLst>
      <p:ext uri="{BB962C8B-B14F-4D97-AF65-F5344CB8AC3E}">
        <p14:creationId xmlns:p14="http://schemas.microsoft.com/office/powerpoint/2010/main" val="21854410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strips(downRight)">
                                      <p:cBhvr>
                                        <p:cTn id="7" dur="500"/>
                                        <p:tgtEl>
                                          <p:spTgt spid="6">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ox(in)">
                                      <p:cBhvr>
                                        <p:cTn id="10" dur="500"/>
                                        <p:tgtEl>
                                          <p:spTgt spid="9"/>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strips(downRight)">
                                      <p:cBhvr>
                                        <p:cTn id="13" dur="500"/>
                                        <p:tgtEl>
                                          <p:spTgt spid="6">
                                            <p:txEl>
                                              <p:pRg st="1" end="1"/>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ox(in)">
                                      <p:cBhvr>
                                        <p:cTn id="16" dur="500"/>
                                        <p:tgtEl>
                                          <p:spTgt spid="10"/>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ox(in)">
                                      <p:cBhvr>
                                        <p:cTn id="19" dur="500"/>
                                        <p:tgtEl>
                                          <p:spTgt spid="11"/>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strips(downLeft)">
                                      <p:cBhvr>
                                        <p:cTn id="22" dur="500"/>
                                        <p:tgtEl>
                                          <p:spTgt spid="12"/>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strips(downRight)">
                                      <p:cBhvr>
                                        <p:cTn id="25" dur="500"/>
                                        <p:tgtEl>
                                          <p:spTgt spid="6">
                                            <p:txEl>
                                              <p:pRg st="2" end="2"/>
                                            </p:txEl>
                                          </p:spTgt>
                                        </p:tgtEl>
                                      </p:cBhvr>
                                    </p:animEffect>
                                  </p:childTnLst>
                                </p:cTn>
                              </p:par>
                              <p:par>
                                <p:cTn id="26" presetID="18" presetClass="entr" presetSubtype="6" fill="hold" grpId="0" nodeType="with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strips(downRight)">
                                      <p:cBhvr>
                                        <p:cTn id="28" dur="500"/>
                                        <p:tgtEl>
                                          <p:spTgt spid="6">
                                            <p:txEl>
                                              <p:pRg st="3" end="3"/>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ox(in)">
                                      <p:cBhvr>
                                        <p:cTn id="31" dur="500"/>
                                        <p:tgtEl>
                                          <p:spTgt spid="13"/>
                                        </p:tgtEl>
                                      </p:cBhvr>
                                    </p:animEffect>
                                  </p:childTnLst>
                                </p:cTn>
                              </p:par>
                              <p:par>
                                <p:cTn id="32" presetID="4" presetClass="entr" presetSubtype="16"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ox(in)">
                                      <p:cBhvr>
                                        <p:cTn id="34" dur="500"/>
                                        <p:tgtEl>
                                          <p:spTgt spid="14"/>
                                        </p:tgtEl>
                                      </p:cBhvr>
                                    </p:animEffect>
                                  </p:childTnLst>
                                </p:cTn>
                              </p:par>
                              <p:par>
                                <p:cTn id="35" presetID="4" presetClass="entr" presetSubtype="16"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ox(in)">
                                      <p:cBhvr>
                                        <p:cTn id="37" dur="500"/>
                                        <p:tgtEl>
                                          <p:spTgt spid="15"/>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ox(in)">
                                      <p:cBhvr>
                                        <p:cTn id="40" dur="500"/>
                                        <p:tgtEl>
                                          <p:spTgt spid="16"/>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box(in)">
                                      <p:cBhvr>
                                        <p:cTn id="43" dur="500"/>
                                        <p:tgtEl>
                                          <p:spTgt spid="17"/>
                                        </p:tgtEl>
                                      </p:cBhvr>
                                    </p:animEffect>
                                  </p:childTnLst>
                                </p:cTn>
                              </p:par>
                              <p:par>
                                <p:cTn id="44" presetID="18" presetClass="entr" presetSubtype="12"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strips(downLeft)">
                                      <p:cBhvr>
                                        <p:cTn id="46" dur="500"/>
                                        <p:tgtEl>
                                          <p:spTgt spid="18"/>
                                        </p:tgtEl>
                                      </p:cBhvr>
                                    </p:animEffect>
                                  </p:childTnLst>
                                </p:cTn>
                              </p:par>
                              <p:par>
                                <p:cTn id="47" presetID="18" presetClass="entr" presetSubtype="6" fill="hold" grpId="0" nodeType="withEffect">
                                  <p:stCondLst>
                                    <p:cond delay="0"/>
                                  </p:stCondLst>
                                  <p:childTnLst>
                                    <p:set>
                                      <p:cBhvr>
                                        <p:cTn id="48" dur="1" fill="hold">
                                          <p:stCondLst>
                                            <p:cond delay="0"/>
                                          </p:stCondLst>
                                        </p:cTn>
                                        <p:tgtEl>
                                          <p:spTgt spid="6">
                                            <p:txEl>
                                              <p:pRg st="4" end="4"/>
                                            </p:txEl>
                                          </p:spTgt>
                                        </p:tgtEl>
                                        <p:attrNameLst>
                                          <p:attrName>style.visibility</p:attrName>
                                        </p:attrNameLst>
                                      </p:cBhvr>
                                      <p:to>
                                        <p:strVal val="visible"/>
                                      </p:to>
                                    </p:set>
                                    <p:animEffect transition="in" filter="strips(downRight)">
                                      <p:cBhvr>
                                        <p:cTn id="49" dur="500"/>
                                        <p:tgtEl>
                                          <p:spTgt spid="6">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nodeType="click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box(in)">
                                      <p:cBhvr>
                                        <p:cTn id="54" dur="500"/>
                                        <p:tgtEl>
                                          <p:spTgt spid="19"/>
                                        </p:tgtEl>
                                      </p:cBhvr>
                                    </p:animEffect>
                                  </p:childTnLst>
                                </p:cTn>
                              </p:par>
                            </p:childTnLst>
                          </p:cTn>
                        </p:par>
                        <p:par>
                          <p:cTn id="55" fill="hold">
                            <p:stCondLst>
                              <p:cond delay="500"/>
                            </p:stCondLst>
                            <p:childTnLst>
                              <p:par>
                                <p:cTn id="56" presetID="4" presetClass="entr" presetSubtype="16" fill="hold" nodeType="after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box(in)">
                                      <p:cBhvr>
                                        <p:cTn id="58" dur="500"/>
                                        <p:tgtEl>
                                          <p:spTgt spid="20"/>
                                        </p:tgtEl>
                                      </p:cBhvr>
                                    </p:animEffect>
                                  </p:childTnLst>
                                </p:cTn>
                              </p:par>
                            </p:childTnLst>
                          </p:cTn>
                        </p:par>
                        <p:par>
                          <p:cTn id="59" fill="hold">
                            <p:stCondLst>
                              <p:cond delay="1000"/>
                            </p:stCondLst>
                            <p:childTnLst>
                              <p:par>
                                <p:cTn id="60" presetID="4" presetClass="entr" presetSubtype="16" fill="hold" nodeType="after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box(in)">
                                      <p:cBhvr>
                                        <p:cTn id="62" dur="500"/>
                                        <p:tgtEl>
                                          <p:spTgt spid="21"/>
                                        </p:tgtEl>
                                      </p:cBhvr>
                                    </p:animEffect>
                                  </p:childTnLst>
                                </p:cTn>
                              </p:par>
                              <p:par>
                                <p:cTn id="63" presetID="18" presetClass="entr" presetSubtype="6" fill="hold" grpId="0" nodeType="withEffect">
                                  <p:stCondLst>
                                    <p:cond delay="0"/>
                                  </p:stCondLst>
                                  <p:childTnLst>
                                    <p:set>
                                      <p:cBhvr>
                                        <p:cTn id="64" dur="1" fill="hold">
                                          <p:stCondLst>
                                            <p:cond delay="0"/>
                                          </p:stCondLst>
                                        </p:cTn>
                                        <p:tgtEl>
                                          <p:spTgt spid="6">
                                            <p:txEl>
                                              <p:pRg st="5" end="5"/>
                                            </p:txEl>
                                          </p:spTgt>
                                        </p:tgtEl>
                                        <p:attrNameLst>
                                          <p:attrName>style.visibility</p:attrName>
                                        </p:attrNameLst>
                                      </p:cBhvr>
                                      <p:to>
                                        <p:strVal val="visible"/>
                                      </p:to>
                                    </p:set>
                                    <p:animEffect transition="in" filter="strips(downRight)">
                                      <p:cBhvr>
                                        <p:cTn id="65" dur="500"/>
                                        <p:tgtEl>
                                          <p:spTgt spid="6">
                                            <p:txEl>
                                              <p:pRg st="5" end="5"/>
                                            </p:txEl>
                                          </p:spTgt>
                                        </p:tgtEl>
                                      </p:cBhvr>
                                    </p:animEffect>
                                  </p:childTnLst>
                                </p:cTn>
                              </p:par>
                              <p:par>
                                <p:cTn id="66" presetID="18" presetClass="entr" presetSubtype="6" fill="hold" grpId="0" nodeType="withEffect">
                                  <p:stCondLst>
                                    <p:cond delay="0"/>
                                  </p:stCondLst>
                                  <p:childTnLst>
                                    <p:set>
                                      <p:cBhvr>
                                        <p:cTn id="67" dur="1" fill="hold">
                                          <p:stCondLst>
                                            <p:cond delay="0"/>
                                          </p:stCondLst>
                                        </p:cTn>
                                        <p:tgtEl>
                                          <p:spTgt spid="6">
                                            <p:txEl>
                                              <p:pRg st="6" end="6"/>
                                            </p:txEl>
                                          </p:spTgt>
                                        </p:tgtEl>
                                        <p:attrNameLst>
                                          <p:attrName>style.visibility</p:attrName>
                                        </p:attrNameLst>
                                      </p:cBhvr>
                                      <p:to>
                                        <p:strVal val="visible"/>
                                      </p:to>
                                    </p:set>
                                    <p:animEffect transition="in" filter="strips(downRight)">
                                      <p:cBhvr>
                                        <p:cTn id="68" dur="500"/>
                                        <p:tgtEl>
                                          <p:spTgt spid="6">
                                            <p:txEl>
                                              <p:pRg st="6" end="6"/>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ntr" presetSubtype="16" fill="hold" nodeType="click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box(in)">
                                      <p:cBhvr>
                                        <p:cTn id="73" dur="500"/>
                                        <p:tgtEl>
                                          <p:spTgt spid="22"/>
                                        </p:tgtEl>
                                      </p:cBhvr>
                                    </p:animEffect>
                                  </p:childTnLst>
                                </p:cTn>
                              </p:par>
                            </p:childTnLst>
                          </p:cTn>
                        </p:par>
                        <p:par>
                          <p:cTn id="74" fill="hold">
                            <p:stCondLst>
                              <p:cond delay="500"/>
                            </p:stCondLst>
                            <p:childTnLst>
                              <p:par>
                                <p:cTn id="75" presetID="4" presetClass="entr" presetSubtype="16" fill="hold" nodeType="after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box(in)">
                                      <p:cBhvr>
                                        <p:cTn id="77" dur="500"/>
                                        <p:tgtEl>
                                          <p:spTgt spid="23"/>
                                        </p:tgtEl>
                                      </p:cBhvr>
                                    </p:animEffect>
                                  </p:childTnLst>
                                </p:cTn>
                              </p:par>
                            </p:childTnLst>
                          </p:cTn>
                        </p:par>
                        <p:par>
                          <p:cTn id="78" fill="hold">
                            <p:stCondLst>
                              <p:cond delay="1000"/>
                            </p:stCondLst>
                            <p:childTnLst>
                              <p:par>
                                <p:cTn id="79" presetID="18" presetClass="entr" presetSubtype="12" fill="hold" nodeType="after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strips(downLeft)">
                                      <p:cBhvr>
                                        <p:cTn id="8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p:bldP spid="10" grpId="0"/>
      <p:bldP spid="11" grpId="0"/>
      <p:bldP spid="12" grpId="0"/>
      <p:bldP spid="16" grpId="0"/>
      <p:bldP spid="17" grpId="0"/>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567258" y="1800492"/>
            <a:ext cx="8143205" cy="4354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pPr marL="557213" lvl="1" indent="-214313" defTabSz="685800" eaLnBrk="1" hangingPunct="1">
              <a:buClr>
                <a:srgbClr val="009999"/>
              </a:buClr>
              <a:defRPr/>
            </a:pPr>
            <a:r>
              <a:rPr lang="en-US" altLang="zh-CN" sz="2100" b="0" kern="0" dirty="0">
                <a:solidFill>
                  <a:srgbClr val="0000FF"/>
                </a:solidFill>
                <a:latin typeface="微软雅黑" pitchFamily="34" charset="-122"/>
                <a:ea typeface="微软雅黑" pitchFamily="34" charset="-122"/>
              </a:rPr>
              <a:t>M(C)</a:t>
            </a:r>
            <a:r>
              <a:rPr lang="zh-CN" altLang="en-US" sz="2100" b="0" kern="0" dirty="0">
                <a:solidFill>
                  <a:srgbClr val="000000"/>
                </a:solidFill>
                <a:latin typeface="微软雅黑" pitchFamily="34" charset="-122"/>
                <a:ea typeface="微软雅黑" pitchFamily="34" charset="-122"/>
              </a:rPr>
              <a:t>＝ ∑</a:t>
            </a:r>
            <a:r>
              <a:rPr lang="en-US" altLang="zh-CN" sz="2100" b="0" kern="0" dirty="0">
                <a:solidFill>
                  <a:srgbClr val="000000"/>
                </a:solidFill>
                <a:latin typeface="微软雅黑" pitchFamily="34" charset="-122"/>
                <a:ea typeface="微软雅黑" pitchFamily="34" charset="-122"/>
              </a:rPr>
              <a:t>( </a:t>
            </a:r>
            <a:r>
              <a:rPr lang="en-US" altLang="zh-CN" sz="2100" b="0" kern="0" dirty="0">
                <a:solidFill>
                  <a:srgbClr val="000000"/>
                </a:solidFill>
                <a:latin typeface="微软雅黑" pitchFamily="34" charset="-122"/>
                <a:ea typeface="微软雅黑" pitchFamily="34" charset="-122"/>
                <a:sym typeface="Symbol" pitchFamily="18" charset="2"/>
              </a:rPr>
              <a:t>-</a:t>
            </a:r>
            <a:r>
              <a:rPr lang="en-US" altLang="zh-CN" sz="2100" b="0" kern="0" dirty="0">
                <a:solidFill>
                  <a:srgbClr val="0000FF"/>
                </a:solidFill>
                <a:latin typeface="微软雅黑" pitchFamily="34" charset="-122"/>
                <a:ea typeface="微软雅黑" pitchFamily="34" charset="-122"/>
                <a:sym typeface="Symbol" pitchFamily="18" charset="2"/>
              </a:rPr>
              <a:t>P</a:t>
            </a:r>
            <a:r>
              <a:rPr lang="en-US" altLang="zh-CN" sz="2100" b="0" kern="0" baseline="30000" dirty="0">
                <a:solidFill>
                  <a:srgbClr val="0000FF"/>
                </a:solidFill>
                <a:latin typeface="微软雅黑" pitchFamily="34" charset="-122"/>
                <a:ea typeface="微软雅黑" pitchFamily="34" charset="-122"/>
                <a:sym typeface="Symbol" pitchFamily="18" charset="2"/>
              </a:rPr>
              <a:t>i</a:t>
            </a:r>
            <a:r>
              <a:rPr lang="en-US" altLang="zh-CN" sz="2100" b="0" kern="0" dirty="0">
                <a:solidFill>
                  <a:srgbClr val="000000"/>
                </a:solidFill>
                <a:latin typeface="微软雅黑" pitchFamily="34" charset="-122"/>
                <a:ea typeface="微软雅黑" pitchFamily="34" charset="-122"/>
                <a:sym typeface="Symbol" pitchFamily="18" charset="2"/>
              </a:rPr>
              <a:t>log</a:t>
            </a:r>
            <a:r>
              <a:rPr lang="en-US" altLang="zh-CN" sz="2100" b="0" kern="0" baseline="-25000" dirty="0">
                <a:solidFill>
                  <a:srgbClr val="000000"/>
                </a:solidFill>
                <a:latin typeface="微软雅黑" pitchFamily="34" charset="-122"/>
                <a:ea typeface="微软雅黑" pitchFamily="34" charset="-122"/>
                <a:sym typeface="Symbol" pitchFamily="18" charset="2"/>
              </a:rPr>
              <a:t>2</a:t>
            </a:r>
            <a:r>
              <a:rPr lang="en-US" altLang="zh-CN" sz="2100" b="0" kern="0" dirty="0">
                <a:solidFill>
                  <a:srgbClr val="0000FF"/>
                </a:solidFill>
                <a:latin typeface="微软雅黑" pitchFamily="34" charset="-122"/>
                <a:ea typeface="微软雅黑" pitchFamily="34" charset="-122"/>
                <a:sym typeface="Symbol" pitchFamily="18" charset="2"/>
              </a:rPr>
              <a:t>P</a:t>
            </a:r>
            <a:r>
              <a:rPr lang="en-US" altLang="zh-CN" sz="2100" b="0" kern="0" baseline="30000" dirty="0">
                <a:solidFill>
                  <a:srgbClr val="0000FF"/>
                </a:solidFill>
                <a:latin typeface="微软雅黑" pitchFamily="34" charset="-122"/>
                <a:ea typeface="微软雅黑" pitchFamily="34" charset="-122"/>
                <a:sym typeface="Symbol" pitchFamily="18" charset="2"/>
              </a:rPr>
              <a:t>i </a:t>
            </a:r>
            <a:r>
              <a:rPr lang="en-US" altLang="zh-CN" sz="2100" b="0" kern="0" dirty="0">
                <a:solidFill>
                  <a:srgbClr val="000000"/>
                </a:solidFill>
                <a:latin typeface="微软雅黑" pitchFamily="34" charset="-122"/>
                <a:ea typeface="微软雅黑" pitchFamily="34" charset="-122"/>
              </a:rPr>
              <a:t>)</a:t>
            </a:r>
          </a:p>
          <a:p>
            <a:pPr marL="857250" lvl="2" indent="-171450" defTabSz="685800" eaLnBrk="1" hangingPunct="1">
              <a:buClr>
                <a:srgbClr val="99CC00"/>
              </a:buClr>
              <a:defRPr/>
            </a:pPr>
            <a:r>
              <a:rPr lang="en-US" altLang="zh-CN" sz="1800" b="0" kern="0" dirty="0">
                <a:solidFill>
                  <a:srgbClr val="FF0000"/>
                </a:solidFill>
                <a:latin typeface="微软雅黑" pitchFamily="34" charset="-122"/>
                <a:ea typeface="微软雅黑" pitchFamily="34" charset="-122"/>
              </a:rPr>
              <a:t>C</a:t>
            </a:r>
            <a:r>
              <a:rPr lang="zh-CN" altLang="en-US" sz="1800" b="0" kern="0" dirty="0">
                <a:solidFill>
                  <a:srgbClr val="0000FF"/>
                </a:solidFill>
                <a:latin typeface="微软雅黑" pitchFamily="34" charset="-122"/>
                <a:ea typeface="微软雅黑" pitchFamily="34" charset="-122"/>
              </a:rPr>
              <a:t>判别一个对象的类属</a:t>
            </a:r>
            <a:r>
              <a:rPr lang="zh-CN" altLang="en-US" sz="1800" b="0" kern="0" dirty="0">
                <a:solidFill>
                  <a:srgbClr val="000000"/>
                </a:solidFill>
                <a:latin typeface="微软雅黑" pitchFamily="34" charset="-122"/>
                <a:ea typeface="微软雅黑" pitchFamily="34" charset="-122"/>
              </a:rPr>
              <a:t>所要求的</a:t>
            </a:r>
            <a:r>
              <a:rPr lang="zh-CN" altLang="en-US" sz="1800" b="0" kern="0" dirty="0">
                <a:solidFill>
                  <a:srgbClr val="FF0000"/>
                </a:solidFill>
                <a:latin typeface="微软雅黑" pitchFamily="34" charset="-122"/>
                <a:ea typeface="微软雅黑" pitchFamily="34" charset="-122"/>
              </a:rPr>
              <a:t>总的期望信息量</a:t>
            </a:r>
            <a:r>
              <a:rPr lang="zh-CN" altLang="en-US" sz="1800" b="0" kern="0" dirty="0">
                <a:solidFill>
                  <a:srgbClr val="000000"/>
                </a:solidFill>
                <a:latin typeface="微软雅黑" pitchFamily="34" charset="-122"/>
                <a:ea typeface="微软雅黑" pitchFamily="34" charset="-122"/>
              </a:rPr>
              <a:t>；</a:t>
            </a:r>
          </a:p>
          <a:p>
            <a:pPr marL="557213" lvl="1" indent="-214313" defTabSz="685800" eaLnBrk="1" hangingPunct="1">
              <a:buClr>
                <a:srgbClr val="009999"/>
              </a:buClr>
              <a:defRPr/>
            </a:pPr>
            <a:r>
              <a:rPr lang="en-US" altLang="zh-CN" sz="2100" b="0" kern="0" dirty="0">
                <a:solidFill>
                  <a:srgbClr val="0000FF"/>
                </a:solidFill>
                <a:latin typeface="微软雅黑" pitchFamily="34" charset="-122"/>
                <a:ea typeface="微软雅黑" pitchFamily="34" charset="-122"/>
              </a:rPr>
              <a:t>M(</a:t>
            </a:r>
            <a:r>
              <a:rPr lang="en-US" altLang="zh-CN" sz="2100" b="0" kern="0" dirty="0" err="1">
                <a:solidFill>
                  <a:srgbClr val="0000FF"/>
                </a:solidFill>
                <a:latin typeface="微软雅黑" pitchFamily="34" charset="-122"/>
                <a:ea typeface="微软雅黑" pitchFamily="34" charset="-122"/>
              </a:rPr>
              <a:t>Ci</a:t>
            </a:r>
            <a:r>
              <a:rPr lang="en-US" altLang="zh-CN" sz="2100" b="0" kern="0" dirty="0">
                <a:solidFill>
                  <a:srgbClr val="0000FF"/>
                </a:solidFill>
                <a:latin typeface="微软雅黑" pitchFamily="34" charset="-122"/>
                <a:ea typeface="微软雅黑" pitchFamily="34" charset="-122"/>
              </a:rPr>
              <a:t>) </a:t>
            </a:r>
          </a:p>
          <a:p>
            <a:pPr marL="857250" lvl="2" indent="-171450" defTabSz="685800" eaLnBrk="1" hangingPunct="1">
              <a:buClr>
                <a:srgbClr val="99CC00"/>
              </a:buClr>
              <a:defRPr/>
            </a:pPr>
            <a:r>
              <a:rPr lang="en-US" altLang="zh-CN" sz="1800" b="0" kern="0" dirty="0" err="1">
                <a:solidFill>
                  <a:srgbClr val="FF0000"/>
                </a:solidFill>
                <a:latin typeface="微软雅黑" pitchFamily="34" charset="-122"/>
                <a:ea typeface="微软雅黑" pitchFamily="34" charset="-122"/>
              </a:rPr>
              <a:t>Ci</a:t>
            </a:r>
            <a:r>
              <a:rPr lang="zh-CN" altLang="en-US" sz="1800" b="0" kern="0" dirty="0">
                <a:solidFill>
                  <a:srgbClr val="0000FF"/>
                </a:solidFill>
                <a:latin typeface="微软雅黑" pitchFamily="34" charset="-122"/>
                <a:ea typeface="微软雅黑" pitchFamily="34" charset="-122"/>
              </a:rPr>
              <a:t>判别一个对象的类属</a:t>
            </a:r>
            <a:r>
              <a:rPr lang="zh-CN" altLang="en-US" sz="1800" b="0" kern="0" dirty="0">
                <a:solidFill>
                  <a:srgbClr val="000000"/>
                </a:solidFill>
                <a:latin typeface="微软雅黑" pitchFamily="34" charset="-122"/>
                <a:ea typeface="微软雅黑" pitchFamily="34" charset="-122"/>
              </a:rPr>
              <a:t>所要求的</a:t>
            </a:r>
            <a:r>
              <a:rPr lang="zh-CN" altLang="en-US" sz="1800" b="0" kern="0" dirty="0">
                <a:solidFill>
                  <a:srgbClr val="FF0000"/>
                </a:solidFill>
                <a:latin typeface="微软雅黑" pitchFamily="34" charset="-122"/>
                <a:ea typeface="微软雅黑" pitchFamily="34" charset="-122"/>
              </a:rPr>
              <a:t>总的期望信息量</a:t>
            </a:r>
            <a:r>
              <a:rPr lang="zh-CN" altLang="en-US" sz="1800" b="0" kern="0" dirty="0">
                <a:solidFill>
                  <a:srgbClr val="000000"/>
                </a:solidFill>
                <a:latin typeface="微软雅黑" pitchFamily="34" charset="-122"/>
                <a:ea typeface="微软雅黑" pitchFamily="34" charset="-122"/>
              </a:rPr>
              <a:t>；</a:t>
            </a:r>
          </a:p>
          <a:p>
            <a:pPr marL="557213" lvl="1" indent="-214313" defTabSz="685800" eaLnBrk="1" hangingPunct="1">
              <a:buClr>
                <a:srgbClr val="009999"/>
              </a:buClr>
              <a:defRPr/>
            </a:pPr>
            <a:r>
              <a:rPr lang="en-US" altLang="zh-CN" sz="2100" b="0" kern="0" dirty="0">
                <a:solidFill>
                  <a:srgbClr val="0000FF"/>
                </a:solidFill>
                <a:latin typeface="微软雅黑" pitchFamily="34" charset="-122"/>
                <a:ea typeface="微软雅黑" pitchFamily="34" charset="-122"/>
              </a:rPr>
              <a:t>B(</a:t>
            </a:r>
            <a:r>
              <a:rPr lang="en-US" altLang="zh-CN" sz="2100" b="0" kern="0" dirty="0">
                <a:solidFill>
                  <a:srgbClr val="FF0000"/>
                </a:solidFill>
                <a:latin typeface="微软雅黑" pitchFamily="34" charset="-122"/>
                <a:ea typeface="微软雅黑" pitchFamily="34" charset="-122"/>
              </a:rPr>
              <a:t>C</a:t>
            </a:r>
            <a:r>
              <a:rPr lang="en-US" altLang="zh-CN" sz="2100" b="0" kern="0" dirty="0">
                <a:solidFill>
                  <a:srgbClr val="0000FF"/>
                </a:solidFill>
                <a:latin typeface="微软雅黑" pitchFamily="34" charset="-122"/>
                <a:ea typeface="微软雅黑" pitchFamily="34" charset="-122"/>
              </a:rPr>
              <a:t>, A)</a:t>
            </a:r>
            <a:r>
              <a:rPr lang="en-US" altLang="zh-CN" sz="2100" b="0" kern="0" dirty="0">
                <a:solidFill>
                  <a:srgbClr val="000000"/>
                </a:solidFill>
                <a:latin typeface="微软雅黑" pitchFamily="34" charset="-122"/>
                <a:ea typeface="微软雅黑" pitchFamily="34" charset="-122"/>
              </a:rPr>
              <a:t> </a:t>
            </a:r>
            <a:r>
              <a:rPr lang="zh-CN" altLang="en-US" sz="2100" b="0" kern="0" dirty="0">
                <a:solidFill>
                  <a:srgbClr val="000000"/>
                </a:solidFill>
                <a:latin typeface="微软雅黑" pitchFamily="34" charset="-122"/>
                <a:ea typeface="微软雅黑" pitchFamily="34" charset="-122"/>
              </a:rPr>
              <a:t>＝∑</a:t>
            </a:r>
            <a:r>
              <a:rPr lang="en-US" altLang="zh-CN" sz="2100" b="0" kern="0" dirty="0">
                <a:solidFill>
                  <a:srgbClr val="000000"/>
                </a:solidFill>
                <a:latin typeface="微软雅黑" pitchFamily="34" charset="-122"/>
                <a:ea typeface="微软雅黑" pitchFamily="34" charset="-122"/>
              </a:rPr>
              <a:t>(</a:t>
            </a:r>
            <a:r>
              <a:rPr lang="en-US" altLang="zh-CN" sz="2100" b="0" kern="0" dirty="0">
                <a:solidFill>
                  <a:srgbClr val="FF0000"/>
                </a:solidFill>
                <a:latin typeface="微软雅黑" pitchFamily="34" charset="-122"/>
                <a:ea typeface="微软雅黑" pitchFamily="34" charset="-122"/>
              </a:rPr>
              <a:t>C</a:t>
            </a:r>
            <a:r>
              <a:rPr lang="zh-CN" altLang="en-US" sz="2100" b="0" kern="0" dirty="0">
                <a:solidFill>
                  <a:srgbClr val="000000"/>
                </a:solidFill>
                <a:latin typeface="微软雅黑" pitchFamily="34" charset="-122"/>
                <a:ea typeface="微软雅黑" pitchFamily="34" charset="-122"/>
              </a:rPr>
              <a:t>中</a:t>
            </a:r>
            <a:r>
              <a:rPr lang="en-US" altLang="zh-CN" sz="2100" b="0" kern="0" dirty="0">
                <a:solidFill>
                  <a:srgbClr val="0000FF"/>
                </a:solidFill>
                <a:latin typeface="微软雅黑" pitchFamily="34" charset="-122"/>
                <a:ea typeface="微软雅黑" pitchFamily="34" charset="-122"/>
              </a:rPr>
              <a:t>A</a:t>
            </a:r>
            <a:r>
              <a:rPr lang="zh-CN" altLang="en-US" sz="2100" b="0" kern="0" dirty="0">
                <a:solidFill>
                  <a:srgbClr val="000000"/>
                </a:solidFill>
                <a:latin typeface="微软雅黑" pitchFamily="34" charset="-122"/>
                <a:ea typeface="微软雅黑" pitchFamily="34" charset="-122"/>
              </a:rPr>
              <a:t>值为</a:t>
            </a:r>
            <a:r>
              <a:rPr lang="en-US" altLang="zh-CN" sz="2100" b="0" kern="0" dirty="0">
                <a:solidFill>
                  <a:srgbClr val="0000FF"/>
                </a:solidFill>
                <a:latin typeface="微软雅黑" pitchFamily="34" charset="-122"/>
                <a:ea typeface="微软雅黑" pitchFamily="34" charset="-122"/>
              </a:rPr>
              <a:t>Ai</a:t>
            </a:r>
            <a:r>
              <a:rPr lang="zh-CN" altLang="en-US" sz="2100" b="0" kern="0" dirty="0">
                <a:solidFill>
                  <a:srgbClr val="000000"/>
                </a:solidFill>
                <a:latin typeface="微软雅黑" pitchFamily="34" charset="-122"/>
                <a:ea typeface="微软雅黑" pitchFamily="34" charset="-122"/>
              </a:rPr>
              <a:t>的概率</a:t>
            </a:r>
            <a:r>
              <a:rPr lang="en-US" altLang="zh-CN" sz="2100" b="0" kern="0" dirty="0">
                <a:solidFill>
                  <a:srgbClr val="0000FF"/>
                </a:solidFill>
                <a:latin typeface="微软雅黑" pitchFamily="34" charset="-122"/>
                <a:ea typeface="微软雅黑" pitchFamily="34" charset="-122"/>
              </a:rPr>
              <a:t>P(Ai)</a:t>
            </a:r>
            <a:r>
              <a:rPr lang="en-US" altLang="zh-CN" sz="2100" b="0" kern="0" dirty="0">
                <a:solidFill>
                  <a:srgbClr val="000000"/>
                </a:solidFill>
                <a:latin typeface="微软雅黑" pitchFamily="34" charset="-122"/>
                <a:ea typeface="微软雅黑" pitchFamily="34" charset="-122"/>
              </a:rPr>
              <a:t>) * </a:t>
            </a:r>
            <a:r>
              <a:rPr lang="en-US" altLang="zh-CN" sz="2100" b="0" kern="0" dirty="0">
                <a:solidFill>
                  <a:srgbClr val="0000FF"/>
                </a:solidFill>
                <a:latin typeface="微软雅黑" pitchFamily="34" charset="-122"/>
                <a:ea typeface="微软雅黑" pitchFamily="34" charset="-122"/>
              </a:rPr>
              <a:t>M(</a:t>
            </a:r>
            <a:r>
              <a:rPr lang="en-US" altLang="zh-CN" sz="2100" b="0" kern="0" dirty="0" err="1">
                <a:solidFill>
                  <a:srgbClr val="0000FF"/>
                </a:solidFill>
                <a:latin typeface="微软雅黑" pitchFamily="34" charset="-122"/>
                <a:ea typeface="微软雅黑" pitchFamily="34" charset="-122"/>
              </a:rPr>
              <a:t>Ci</a:t>
            </a:r>
            <a:r>
              <a:rPr lang="en-US" altLang="zh-CN" sz="2100" b="0" kern="0" dirty="0">
                <a:solidFill>
                  <a:srgbClr val="0000FF"/>
                </a:solidFill>
                <a:latin typeface="微软雅黑" pitchFamily="34" charset="-122"/>
                <a:ea typeface="微软雅黑" pitchFamily="34" charset="-122"/>
              </a:rPr>
              <a:t>)</a:t>
            </a:r>
            <a:r>
              <a:rPr lang="en-US" altLang="zh-CN" sz="2100" b="0" kern="0" dirty="0">
                <a:solidFill>
                  <a:srgbClr val="000000"/>
                </a:solidFill>
                <a:latin typeface="微软雅黑" pitchFamily="34" charset="-122"/>
                <a:ea typeface="微软雅黑" pitchFamily="34" charset="-122"/>
              </a:rPr>
              <a:t> </a:t>
            </a:r>
          </a:p>
          <a:p>
            <a:pPr marL="857250" lvl="2" indent="-171450" defTabSz="685800" eaLnBrk="1" hangingPunct="1">
              <a:buClr>
                <a:srgbClr val="99CC00"/>
              </a:buClr>
              <a:defRPr/>
            </a:pPr>
            <a:r>
              <a:rPr lang="en-US" altLang="zh-CN" sz="1800" b="0" kern="0" dirty="0">
                <a:solidFill>
                  <a:srgbClr val="FF0000"/>
                </a:solidFill>
                <a:latin typeface="微软雅黑" pitchFamily="34" charset="-122"/>
                <a:ea typeface="微软雅黑" pitchFamily="34" charset="-122"/>
              </a:rPr>
              <a:t>C</a:t>
            </a:r>
            <a:r>
              <a:rPr lang="zh-CN" altLang="en-US" sz="1800" b="0" kern="0" dirty="0">
                <a:solidFill>
                  <a:srgbClr val="000000"/>
                </a:solidFill>
                <a:latin typeface="微软雅黑" pitchFamily="34" charset="-122"/>
                <a:ea typeface="微软雅黑" pitchFamily="34" charset="-122"/>
              </a:rPr>
              <a:t>按属性</a:t>
            </a:r>
            <a:r>
              <a:rPr lang="en-US" altLang="zh-CN" sz="1800" b="0" kern="0" dirty="0">
                <a:solidFill>
                  <a:srgbClr val="0000FF"/>
                </a:solidFill>
                <a:latin typeface="微软雅黑" pitchFamily="34" charset="-122"/>
                <a:ea typeface="微软雅黑" pitchFamily="34" charset="-122"/>
              </a:rPr>
              <a:t>A</a:t>
            </a:r>
            <a:r>
              <a:rPr lang="zh-CN" altLang="en-US" sz="1800" b="0" kern="0" dirty="0">
                <a:solidFill>
                  <a:srgbClr val="000000"/>
                </a:solidFill>
                <a:latin typeface="微软雅黑" pitchFamily="34" charset="-122"/>
                <a:ea typeface="微软雅黑" pitchFamily="34" charset="-122"/>
              </a:rPr>
              <a:t>构造</a:t>
            </a:r>
            <a:r>
              <a:rPr lang="zh-CN" altLang="en-US" sz="1800" b="0" kern="0" dirty="0">
                <a:solidFill>
                  <a:srgbClr val="0000FF"/>
                </a:solidFill>
                <a:latin typeface="微软雅黑" pitchFamily="34" charset="-122"/>
                <a:ea typeface="微软雅黑" pitchFamily="34" charset="-122"/>
              </a:rPr>
              <a:t>决策树</a:t>
            </a:r>
            <a:r>
              <a:rPr lang="zh-CN" altLang="en-US" sz="1800" b="0" kern="0" dirty="0">
                <a:solidFill>
                  <a:srgbClr val="000000"/>
                </a:solidFill>
                <a:latin typeface="微软雅黑" pitchFamily="34" charset="-122"/>
                <a:ea typeface="微软雅黑" pitchFamily="34" charset="-122"/>
              </a:rPr>
              <a:t>后</a:t>
            </a:r>
            <a:r>
              <a:rPr lang="zh-CN" altLang="en-US" sz="1800" b="0" kern="0" dirty="0">
                <a:solidFill>
                  <a:srgbClr val="FF0000"/>
                </a:solidFill>
                <a:latin typeface="微软雅黑" pitchFamily="34" charset="-122"/>
                <a:ea typeface="微软雅黑" pitchFamily="34" charset="-122"/>
              </a:rPr>
              <a:t>需要的期望信息量</a:t>
            </a:r>
            <a:r>
              <a:rPr lang="zh-CN" altLang="en-US" sz="1800" b="0" kern="0" dirty="0">
                <a:solidFill>
                  <a:srgbClr val="000000"/>
                </a:solidFill>
                <a:latin typeface="微软雅黑" pitchFamily="34" charset="-122"/>
                <a:ea typeface="微软雅黑" pitchFamily="34" charset="-122"/>
              </a:rPr>
              <a:t> ；</a:t>
            </a:r>
          </a:p>
          <a:p>
            <a:pPr marL="557213" lvl="1" indent="-214313" defTabSz="685800" eaLnBrk="1" hangingPunct="1">
              <a:buClr>
                <a:srgbClr val="009999"/>
              </a:buClr>
              <a:defRPr/>
            </a:pPr>
            <a:r>
              <a:rPr lang="en-US" altLang="zh-CN" sz="2100" b="0" kern="0" dirty="0">
                <a:solidFill>
                  <a:srgbClr val="FF0000"/>
                </a:solidFill>
                <a:latin typeface="微软雅黑" pitchFamily="34" charset="-122"/>
                <a:ea typeface="微软雅黑" pitchFamily="34" charset="-122"/>
              </a:rPr>
              <a:t>M(C)-B(C, A)</a:t>
            </a:r>
            <a:r>
              <a:rPr lang="zh-CN" altLang="en-US" sz="2100" b="0" kern="0" dirty="0">
                <a:solidFill>
                  <a:srgbClr val="FF0000"/>
                </a:solidFill>
                <a:latin typeface="微软雅黑" pitchFamily="34" charset="-122"/>
                <a:ea typeface="微软雅黑" pitchFamily="34" charset="-122"/>
              </a:rPr>
              <a:t>越大</a:t>
            </a:r>
          </a:p>
          <a:p>
            <a:pPr marL="857250" lvl="2" indent="-171450" defTabSz="685800" eaLnBrk="1" hangingPunct="1">
              <a:buClr>
                <a:srgbClr val="99CC00"/>
              </a:buClr>
              <a:defRPr/>
            </a:pPr>
            <a:r>
              <a:rPr lang="zh-CN" altLang="en-US" sz="1800" b="0" kern="0" dirty="0">
                <a:solidFill>
                  <a:srgbClr val="000000"/>
                </a:solidFill>
                <a:latin typeface="微软雅黑" pitchFamily="34" charset="-122"/>
                <a:ea typeface="微软雅黑" pitchFamily="34" charset="-122"/>
              </a:rPr>
              <a:t>说明测试这个</a:t>
            </a:r>
            <a:r>
              <a:rPr lang="zh-CN" altLang="en-US" sz="1800" b="0" kern="0" dirty="0">
                <a:solidFill>
                  <a:srgbClr val="FF0000"/>
                </a:solidFill>
                <a:latin typeface="微软雅黑" pitchFamily="34" charset="-122"/>
                <a:ea typeface="微软雅黑" pitchFamily="34" charset="-122"/>
              </a:rPr>
              <a:t>属性</a:t>
            </a:r>
            <a:r>
              <a:rPr lang="en-US" altLang="zh-CN" sz="1800" b="0" kern="0" dirty="0">
                <a:solidFill>
                  <a:srgbClr val="FF0000"/>
                </a:solidFill>
                <a:latin typeface="微软雅黑" pitchFamily="34" charset="-122"/>
                <a:ea typeface="微软雅黑" pitchFamily="34" charset="-122"/>
              </a:rPr>
              <a:t>A</a:t>
            </a:r>
            <a:r>
              <a:rPr lang="zh-CN" altLang="en-US" sz="1800" b="0" kern="0" dirty="0">
                <a:solidFill>
                  <a:srgbClr val="000000"/>
                </a:solidFill>
                <a:latin typeface="微软雅黑" pitchFamily="34" charset="-122"/>
                <a:ea typeface="微软雅黑" pitchFamily="34" charset="-122"/>
              </a:rPr>
              <a:t>所能</a:t>
            </a:r>
            <a:r>
              <a:rPr lang="zh-CN" altLang="en-US" sz="1800" b="0" kern="0" dirty="0">
                <a:solidFill>
                  <a:srgbClr val="FF0000"/>
                </a:solidFill>
                <a:latin typeface="微软雅黑" pitchFamily="34" charset="-122"/>
                <a:ea typeface="微软雅黑" pitchFamily="34" charset="-122"/>
              </a:rPr>
              <a:t>传递的信息量越大</a:t>
            </a:r>
            <a:r>
              <a:rPr lang="zh-CN" altLang="en-US" sz="1800" b="0" kern="0" dirty="0">
                <a:solidFill>
                  <a:srgbClr val="000000"/>
                </a:solidFill>
                <a:latin typeface="微软雅黑" pitchFamily="34" charset="-122"/>
                <a:ea typeface="微软雅黑" pitchFamily="34" charset="-122"/>
              </a:rPr>
              <a:t>；</a:t>
            </a:r>
          </a:p>
          <a:p>
            <a:pPr marL="857250" lvl="2" indent="-171450" defTabSz="685800" eaLnBrk="1" hangingPunct="1">
              <a:buClr>
                <a:srgbClr val="99CC00"/>
              </a:buClr>
              <a:defRPr/>
            </a:pPr>
            <a:r>
              <a:rPr lang="zh-CN" altLang="en-US" sz="1800" b="0" kern="0" dirty="0">
                <a:solidFill>
                  <a:srgbClr val="FF0000"/>
                </a:solidFill>
                <a:latin typeface="微软雅黑" pitchFamily="34" charset="-122"/>
                <a:ea typeface="微软雅黑" pitchFamily="34" charset="-122"/>
              </a:rPr>
              <a:t>判别的速度也就越快</a:t>
            </a:r>
            <a:r>
              <a:rPr lang="zh-CN" altLang="en-US" sz="1800" b="0" kern="0" dirty="0">
                <a:solidFill>
                  <a:srgbClr val="000000"/>
                </a:solidFill>
                <a:latin typeface="微软雅黑" pitchFamily="34" charset="-122"/>
                <a:ea typeface="微软雅黑" pitchFamily="34" charset="-122"/>
              </a:rPr>
              <a:t>；</a:t>
            </a:r>
          </a:p>
          <a:p>
            <a:pPr marL="557213" lvl="1" indent="-214313" defTabSz="685800" eaLnBrk="1" hangingPunct="1">
              <a:buClr>
                <a:srgbClr val="009999"/>
              </a:buClr>
              <a:defRPr/>
            </a:pPr>
            <a:r>
              <a:rPr lang="zh-CN" altLang="en-US" sz="2100" b="0" kern="0" dirty="0">
                <a:solidFill>
                  <a:srgbClr val="000000"/>
                </a:solidFill>
                <a:latin typeface="微软雅黑" pitchFamily="34" charset="-122"/>
                <a:ea typeface="微软雅黑" pitchFamily="34" charset="-122"/>
              </a:rPr>
              <a:t>关键：选择</a:t>
            </a:r>
            <a:r>
              <a:rPr lang="en-US" altLang="zh-CN" sz="2100" b="0" kern="0" dirty="0">
                <a:solidFill>
                  <a:srgbClr val="FF0000"/>
                </a:solidFill>
                <a:latin typeface="微软雅黑" pitchFamily="34" charset="-122"/>
                <a:ea typeface="微软雅黑" pitchFamily="34" charset="-122"/>
              </a:rPr>
              <a:t>M(C)-B(C, A)</a:t>
            </a:r>
            <a:r>
              <a:rPr lang="zh-CN" altLang="en-US" sz="2100" b="0" kern="0" dirty="0">
                <a:solidFill>
                  <a:srgbClr val="0000FF"/>
                </a:solidFill>
                <a:latin typeface="微软雅黑" pitchFamily="34" charset="-122"/>
                <a:ea typeface="微软雅黑" pitchFamily="34" charset="-122"/>
              </a:rPr>
              <a:t>最大</a:t>
            </a:r>
            <a:r>
              <a:rPr lang="zh-CN" altLang="en-US" sz="2100" b="0" kern="0" dirty="0">
                <a:solidFill>
                  <a:srgbClr val="000000"/>
                </a:solidFill>
                <a:latin typeface="微软雅黑" pitchFamily="34" charset="-122"/>
                <a:ea typeface="微软雅黑" pitchFamily="34" charset="-122"/>
              </a:rPr>
              <a:t>的</a:t>
            </a:r>
            <a:r>
              <a:rPr lang="zh-CN" altLang="en-US" sz="2100" b="0" kern="0" dirty="0">
                <a:solidFill>
                  <a:srgbClr val="0000FF"/>
                </a:solidFill>
                <a:latin typeface="微软雅黑" pitchFamily="34" charset="-122"/>
                <a:ea typeface="微软雅黑" pitchFamily="34" charset="-122"/>
              </a:rPr>
              <a:t>属性</a:t>
            </a:r>
            <a:r>
              <a:rPr lang="en-US" altLang="zh-CN" sz="2100" b="0" kern="0" dirty="0">
                <a:solidFill>
                  <a:srgbClr val="0000FF"/>
                </a:solidFill>
                <a:latin typeface="微软雅黑" pitchFamily="34" charset="-122"/>
                <a:ea typeface="微软雅黑" pitchFamily="34" charset="-122"/>
              </a:rPr>
              <a:t>A</a:t>
            </a:r>
            <a:r>
              <a:rPr lang="zh-CN" altLang="en-US" sz="2100" b="0" kern="0" dirty="0">
                <a:solidFill>
                  <a:srgbClr val="000000"/>
                </a:solidFill>
                <a:latin typeface="微软雅黑" pitchFamily="34" charset="-122"/>
                <a:ea typeface="微软雅黑" pitchFamily="34" charset="-122"/>
              </a:rPr>
              <a:t>生成决策树；</a:t>
            </a:r>
          </a:p>
        </p:txBody>
      </p:sp>
    </p:spTree>
    <p:extLst>
      <p:ext uri="{BB962C8B-B14F-4D97-AF65-F5344CB8AC3E}">
        <p14:creationId xmlns:p14="http://schemas.microsoft.com/office/powerpoint/2010/main" val="21854410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randombar(horizontal)">
                                      <p:cBhvr>
                                        <p:cTn id="7" dur="500"/>
                                        <p:tgtEl>
                                          <p:spTgt spid="9">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9">
                                            <p:txEl>
                                              <p:pRg st="3" end="3"/>
                                            </p:txEl>
                                          </p:spTgt>
                                        </p:tgtEl>
                                        <p:attrNameLst>
                                          <p:attrName>style.visibility</p:attrName>
                                        </p:attrNameLst>
                                      </p:cBhvr>
                                      <p:to>
                                        <p:strVal val="visible"/>
                                      </p:to>
                                    </p:set>
                                    <p:animEffect transition="in" filter="randombar(horizontal)">
                                      <p:cBhvr>
                                        <p:cTn id="10" dur="500"/>
                                        <p:tgtEl>
                                          <p:spTgt spid="9">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animEffect transition="in" filter="randombar(horizontal)">
                                      <p:cBhvr>
                                        <p:cTn id="15" dur="500"/>
                                        <p:tgtEl>
                                          <p:spTgt spid="9">
                                            <p:txEl>
                                              <p:pRg st="4" end="4"/>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9">
                                            <p:txEl>
                                              <p:pRg st="5" end="5"/>
                                            </p:txEl>
                                          </p:spTgt>
                                        </p:tgtEl>
                                        <p:attrNameLst>
                                          <p:attrName>style.visibility</p:attrName>
                                        </p:attrNameLst>
                                      </p:cBhvr>
                                      <p:to>
                                        <p:strVal val="visible"/>
                                      </p:to>
                                    </p:set>
                                    <p:animEffect transition="in" filter="randombar(horizontal)">
                                      <p:cBhvr>
                                        <p:cTn id="18" dur="500"/>
                                        <p:tgtEl>
                                          <p:spTgt spid="9">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animEffect transition="in" filter="randombar(horizontal)">
                                      <p:cBhvr>
                                        <p:cTn id="23" dur="500"/>
                                        <p:tgtEl>
                                          <p:spTgt spid="9">
                                            <p:txEl>
                                              <p:pRg st="6" end="6"/>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9">
                                            <p:txEl>
                                              <p:pRg st="7" end="7"/>
                                            </p:txEl>
                                          </p:spTgt>
                                        </p:tgtEl>
                                        <p:attrNameLst>
                                          <p:attrName>style.visibility</p:attrName>
                                        </p:attrNameLst>
                                      </p:cBhvr>
                                      <p:to>
                                        <p:strVal val="visible"/>
                                      </p:to>
                                    </p:set>
                                    <p:animEffect transition="in" filter="randombar(horizontal)">
                                      <p:cBhvr>
                                        <p:cTn id="26" dur="500"/>
                                        <p:tgtEl>
                                          <p:spTgt spid="9">
                                            <p:txEl>
                                              <p:pRg st="7" end="7"/>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9">
                                            <p:txEl>
                                              <p:pRg st="8" end="8"/>
                                            </p:txEl>
                                          </p:spTgt>
                                        </p:tgtEl>
                                        <p:attrNameLst>
                                          <p:attrName>style.visibility</p:attrName>
                                        </p:attrNameLst>
                                      </p:cBhvr>
                                      <p:to>
                                        <p:strVal val="visible"/>
                                      </p:to>
                                    </p:set>
                                    <p:animEffect transition="in" filter="randombar(horizontal)">
                                      <p:cBhvr>
                                        <p:cTn id="29" dur="500"/>
                                        <p:tgtEl>
                                          <p:spTgt spid="9">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9">
                                            <p:txEl>
                                              <p:pRg st="9" end="9"/>
                                            </p:txEl>
                                          </p:spTgt>
                                        </p:tgtEl>
                                        <p:attrNameLst>
                                          <p:attrName>style.visibility</p:attrName>
                                        </p:attrNameLst>
                                      </p:cBhvr>
                                      <p:to>
                                        <p:strVal val="visible"/>
                                      </p:to>
                                    </p:set>
                                    <p:animEffect transition="in" filter="randombar(horizontal)">
                                      <p:cBhvr>
                                        <p:cTn id="34" dur="5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351235" y="2232801"/>
            <a:ext cx="6172200" cy="4354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pPr marL="557213" lvl="1" indent="-214313" defTabSz="685800" eaLnBrk="1" hangingPunct="1">
              <a:buClr>
                <a:srgbClr val="009999"/>
              </a:buClr>
              <a:defRPr/>
            </a:pPr>
            <a:r>
              <a:rPr lang="zh-CN" altLang="en-US" sz="1950" kern="0" dirty="0">
                <a:solidFill>
                  <a:srgbClr val="000000"/>
                </a:solidFill>
                <a:latin typeface="Arial"/>
                <a:ea typeface="黑体"/>
              </a:rPr>
              <a:t>选取“</a:t>
            </a:r>
            <a:r>
              <a:rPr lang="zh-CN" altLang="en-US" sz="1950" kern="0" dirty="0">
                <a:solidFill>
                  <a:srgbClr val="0066FF"/>
                </a:solidFill>
                <a:latin typeface="Arial"/>
                <a:ea typeface="黑体"/>
              </a:rPr>
              <a:t>高度</a:t>
            </a:r>
            <a:r>
              <a:rPr lang="zh-CN" altLang="en-US" sz="1950" kern="0" dirty="0">
                <a:solidFill>
                  <a:srgbClr val="000000"/>
                </a:solidFill>
                <a:latin typeface="Arial"/>
                <a:ea typeface="黑体"/>
              </a:rPr>
              <a:t>”为树的根节点：</a:t>
            </a:r>
          </a:p>
          <a:p>
            <a:pPr marL="857250" lvl="2" indent="-171450" defTabSz="685800" eaLnBrk="1" hangingPunct="1">
              <a:buClr>
                <a:srgbClr val="99CC00"/>
              </a:buClr>
              <a:defRPr/>
            </a:pPr>
            <a:r>
              <a:rPr lang="en-US" altLang="zh-CN" sz="1800" kern="0" dirty="0">
                <a:solidFill>
                  <a:srgbClr val="000000"/>
                </a:solidFill>
                <a:latin typeface="Arial"/>
                <a:ea typeface="黑体"/>
              </a:rPr>
              <a:t>2</a:t>
            </a:r>
            <a:r>
              <a:rPr lang="zh-CN" altLang="en-US" sz="1800" kern="0" dirty="0">
                <a:solidFill>
                  <a:srgbClr val="000000"/>
                </a:solidFill>
                <a:latin typeface="Arial"/>
                <a:ea typeface="黑体"/>
              </a:rPr>
              <a:t>个</a:t>
            </a:r>
            <a:r>
              <a:rPr lang="zh-CN" altLang="en-US" sz="1800" kern="0" dirty="0">
                <a:solidFill>
                  <a:srgbClr val="0066FF"/>
                </a:solidFill>
                <a:latin typeface="Arial"/>
                <a:ea typeface="黑体"/>
              </a:rPr>
              <a:t>属性值</a:t>
            </a:r>
            <a:r>
              <a:rPr lang="en-US" altLang="zh-CN" sz="1800" kern="0" dirty="0">
                <a:solidFill>
                  <a:srgbClr val="000000"/>
                </a:solidFill>
                <a:latin typeface="Arial"/>
                <a:ea typeface="黑体"/>
              </a:rPr>
              <a:t>——2</a:t>
            </a:r>
            <a:r>
              <a:rPr lang="zh-CN" altLang="en-US" sz="1800" kern="0" dirty="0">
                <a:solidFill>
                  <a:srgbClr val="000000"/>
                </a:solidFill>
                <a:latin typeface="Arial"/>
                <a:ea typeface="黑体"/>
              </a:rPr>
              <a:t>个</a:t>
            </a:r>
            <a:r>
              <a:rPr lang="zh-CN" altLang="en-US" sz="1800" kern="0" dirty="0">
                <a:solidFill>
                  <a:srgbClr val="0066FF"/>
                </a:solidFill>
                <a:latin typeface="Arial"/>
                <a:ea typeface="黑体"/>
              </a:rPr>
              <a:t>对象子集</a:t>
            </a:r>
            <a:r>
              <a:rPr lang="zh-CN" altLang="en-US" sz="1800" kern="0" dirty="0">
                <a:solidFill>
                  <a:srgbClr val="000000"/>
                </a:solidFill>
                <a:latin typeface="Arial"/>
                <a:ea typeface="黑体"/>
              </a:rPr>
              <a:t>  </a:t>
            </a:r>
          </a:p>
          <a:p>
            <a:pPr marL="557213" lvl="1" indent="-214313" defTabSz="685800" eaLnBrk="1" hangingPunct="1">
              <a:buClr>
                <a:srgbClr val="009999"/>
              </a:buClr>
              <a:defRPr/>
            </a:pPr>
            <a:endParaRPr lang="en-US" altLang="zh-CN" sz="1950" kern="0" dirty="0">
              <a:solidFill>
                <a:srgbClr val="000000"/>
              </a:solidFill>
              <a:latin typeface="Arial"/>
              <a:ea typeface="黑体"/>
            </a:endParaRPr>
          </a:p>
        </p:txBody>
      </p:sp>
      <p:sp>
        <p:nvSpPr>
          <p:cNvPr id="10" name="Text Box 4"/>
          <p:cNvSpPr txBox="1">
            <a:spLocks noChangeArrowheads="1"/>
          </p:cNvSpPr>
          <p:nvPr/>
        </p:nvSpPr>
        <p:spPr bwMode="auto">
          <a:xfrm>
            <a:off x="3590925" y="3582970"/>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solidFill>
                  <a:srgbClr val="0000FF"/>
                </a:solidFill>
                <a:ea typeface="黑体" pitchFamily="49" charset="-122"/>
              </a:rPr>
              <a:t>高度</a:t>
            </a:r>
          </a:p>
        </p:txBody>
      </p:sp>
      <p:sp>
        <p:nvSpPr>
          <p:cNvPr id="11" name="Text Box 5"/>
          <p:cNvSpPr txBox="1">
            <a:spLocks noChangeArrowheads="1"/>
          </p:cNvSpPr>
          <p:nvPr/>
        </p:nvSpPr>
        <p:spPr bwMode="auto">
          <a:xfrm>
            <a:off x="2619375" y="4015166"/>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高</a:t>
            </a:r>
          </a:p>
        </p:txBody>
      </p:sp>
      <p:sp>
        <p:nvSpPr>
          <p:cNvPr id="12" name="Text Box 7"/>
          <p:cNvSpPr txBox="1">
            <a:spLocks noChangeArrowheads="1"/>
          </p:cNvSpPr>
          <p:nvPr/>
        </p:nvSpPr>
        <p:spPr bwMode="auto">
          <a:xfrm>
            <a:off x="4725591" y="4015166"/>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矮</a:t>
            </a:r>
          </a:p>
        </p:txBody>
      </p:sp>
      <p:sp>
        <p:nvSpPr>
          <p:cNvPr id="13" name="Text Box 8"/>
          <p:cNvSpPr txBox="1">
            <a:spLocks noChangeArrowheads="1"/>
          </p:cNvSpPr>
          <p:nvPr/>
        </p:nvSpPr>
        <p:spPr bwMode="auto">
          <a:xfrm>
            <a:off x="1970485" y="4555710"/>
            <a:ext cx="2457450" cy="1869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en-US" altLang="zh-CN" sz="1650" b="1">
                <a:solidFill>
                  <a:srgbClr val="0066FF"/>
                </a:solidFill>
                <a:ea typeface="黑体" pitchFamily="49" charset="-122"/>
              </a:rPr>
              <a:t>{</a:t>
            </a:r>
            <a:r>
              <a:rPr lang="zh-CN" altLang="en-US" sz="1650" b="1">
                <a:solidFill>
                  <a:srgbClr val="0066FF"/>
                </a:solidFill>
                <a:ea typeface="黑体" pitchFamily="49" charset="-122"/>
              </a:rPr>
              <a:t>高，金，棕：－</a:t>
            </a:r>
            <a:r>
              <a:rPr lang="en-US" altLang="zh-CN" sz="1650" b="1">
                <a:solidFill>
                  <a:srgbClr val="0066FF"/>
                </a:solidFill>
                <a:ea typeface="黑体" pitchFamily="49" charset="-122"/>
              </a:rPr>
              <a:t>}</a:t>
            </a:r>
          </a:p>
          <a:p>
            <a:pPr algn="ctr" eaLnBrk="1" hangingPunct="1">
              <a:spcBef>
                <a:spcPct val="50000"/>
              </a:spcBef>
            </a:pPr>
            <a:r>
              <a:rPr lang="en-US" altLang="zh-CN" sz="1650" b="1">
                <a:ea typeface="黑体" pitchFamily="49" charset="-122"/>
              </a:rPr>
              <a:t>{</a:t>
            </a:r>
            <a:r>
              <a:rPr lang="zh-CN" altLang="en-US" sz="1650" b="1">
                <a:ea typeface="黑体" pitchFamily="49" charset="-122"/>
              </a:rPr>
              <a:t>高，红，蓝：＋</a:t>
            </a:r>
            <a:r>
              <a:rPr lang="en-US" altLang="zh-CN" sz="1650" b="1">
                <a:ea typeface="黑体" pitchFamily="49" charset="-122"/>
              </a:rPr>
              <a:t>}</a:t>
            </a:r>
          </a:p>
          <a:p>
            <a:pPr algn="ctr" eaLnBrk="1" hangingPunct="1">
              <a:spcBef>
                <a:spcPct val="50000"/>
              </a:spcBef>
            </a:pPr>
            <a:r>
              <a:rPr lang="en-US" altLang="zh-CN" sz="1650" b="1">
                <a:solidFill>
                  <a:srgbClr val="0066FF"/>
                </a:solidFill>
                <a:ea typeface="黑体" pitchFamily="49" charset="-122"/>
              </a:rPr>
              <a:t>{</a:t>
            </a:r>
            <a:r>
              <a:rPr lang="zh-CN" altLang="en-US" sz="1650" b="1">
                <a:solidFill>
                  <a:srgbClr val="0066FF"/>
                </a:solidFill>
                <a:ea typeface="黑体" pitchFamily="49" charset="-122"/>
              </a:rPr>
              <a:t>高，黑，蓝：－</a:t>
            </a:r>
            <a:r>
              <a:rPr lang="en-US" altLang="zh-CN" sz="1650" b="1">
                <a:solidFill>
                  <a:srgbClr val="0066FF"/>
                </a:solidFill>
                <a:ea typeface="黑体" pitchFamily="49" charset="-122"/>
              </a:rPr>
              <a:t>}</a:t>
            </a:r>
          </a:p>
          <a:p>
            <a:pPr algn="ctr" eaLnBrk="1" hangingPunct="1">
              <a:spcBef>
                <a:spcPct val="50000"/>
              </a:spcBef>
            </a:pPr>
            <a:r>
              <a:rPr lang="en-US" altLang="zh-CN" sz="1650" b="1">
                <a:ea typeface="黑体" pitchFamily="49" charset="-122"/>
              </a:rPr>
              <a:t>{</a:t>
            </a:r>
            <a:r>
              <a:rPr lang="zh-CN" altLang="en-US" sz="1650" b="1">
                <a:ea typeface="黑体" pitchFamily="49" charset="-122"/>
              </a:rPr>
              <a:t>高，金，蓝：＋</a:t>
            </a:r>
            <a:r>
              <a:rPr lang="en-US" altLang="zh-CN" sz="1650" b="1">
                <a:ea typeface="黑体" pitchFamily="49" charset="-122"/>
              </a:rPr>
              <a:t>}</a:t>
            </a:r>
          </a:p>
          <a:p>
            <a:pPr algn="ctr" eaLnBrk="1" hangingPunct="1">
              <a:spcBef>
                <a:spcPct val="50000"/>
              </a:spcBef>
            </a:pPr>
            <a:r>
              <a:rPr lang="en-US" altLang="zh-CN" sz="1650" b="1">
                <a:solidFill>
                  <a:srgbClr val="0066FF"/>
                </a:solidFill>
                <a:ea typeface="黑体" pitchFamily="49" charset="-122"/>
              </a:rPr>
              <a:t>{</a:t>
            </a:r>
            <a:r>
              <a:rPr lang="zh-CN" altLang="en-US" sz="1650" b="1">
                <a:solidFill>
                  <a:srgbClr val="0066FF"/>
                </a:solidFill>
                <a:ea typeface="黑体" pitchFamily="49" charset="-122"/>
              </a:rPr>
              <a:t>高，黑，棕：－</a:t>
            </a:r>
            <a:r>
              <a:rPr lang="en-US" altLang="zh-CN" sz="1650" b="1">
                <a:solidFill>
                  <a:srgbClr val="0066FF"/>
                </a:solidFill>
                <a:ea typeface="黑体" pitchFamily="49" charset="-122"/>
              </a:rPr>
              <a:t>}</a:t>
            </a:r>
            <a:r>
              <a:rPr lang="en-US" altLang="zh-CN" sz="1650" b="1">
                <a:ea typeface="黑体" pitchFamily="49" charset="-122"/>
              </a:rPr>
              <a:t>  </a:t>
            </a:r>
          </a:p>
        </p:txBody>
      </p:sp>
      <p:cxnSp>
        <p:nvCxnSpPr>
          <p:cNvPr id="14" name="AutoShape 9"/>
          <p:cNvCxnSpPr>
            <a:cxnSpLocks noChangeShapeType="1"/>
            <a:stCxn id="10" idx="2"/>
            <a:endCxn id="13" idx="0"/>
          </p:cNvCxnSpPr>
          <p:nvPr/>
        </p:nvCxnSpPr>
        <p:spPr bwMode="auto">
          <a:xfrm flipH="1">
            <a:off x="3199210" y="3952302"/>
            <a:ext cx="958453" cy="60340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5" name="Text Box 11"/>
          <p:cNvSpPr txBox="1">
            <a:spLocks noChangeArrowheads="1"/>
          </p:cNvSpPr>
          <p:nvPr/>
        </p:nvSpPr>
        <p:spPr bwMode="auto">
          <a:xfrm>
            <a:off x="4400550" y="4609288"/>
            <a:ext cx="245745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defTabSz="685800" eaLnBrk="1" fontAlgn="auto" hangingPunct="1">
              <a:spcBef>
                <a:spcPct val="50000"/>
              </a:spcBef>
              <a:spcAft>
                <a:spcPts val="0"/>
              </a:spcAft>
              <a:defRPr/>
            </a:pPr>
            <a:r>
              <a:rPr lang="zh-CN" altLang="en-US" sz="1650" b="1" kern="0">
                <a:solidFill>
                  <a:srgbClr val="000000"/>
                </a:solidFill>
                <a:latin typeface="黑体" pitchFamily="49" charset="-122"/>
                <a:ea typeface="黑体" pitchFamily="49" charset="-122"/>
              </a:rPr>
              <a:t>｛矮、金、蓝</a:t>
            </a:r>
            <a:r>
              <a:rPr lang="en-US" altLang="zh-CN" sz="1650" b="1" kern="0">
                <a:solidFill>
                  <a:srgbClr val="000000"/>
                </a:solidFill>
                <a:latin typeface="黑体" pitchFamily="49" charset="-122"/>
                <a:ea typeface="黑体" pitchFamily="49" charset="-122"/>
              </a:rPr>
              <a:t>:</a:t>
            </a:r>
            <a:r>
              <a:rPr lang="zh-CN" altLang="en-US" sz="1650" b="1" kern="0">
                <a:solidFill>
                  <a:srgbClr val="000000"/>
                </a:solidFill>
              </a:rPr>
              <a:t>＋</a:t>
            </a:r>
            <a:r>
              <a:rPr lang="zh-CN" altLang="en-US" sz="1650" b="1" kern="0">
                <a:solidFill>
                  <a:srgbClr val="000000"/>
                </a:solidFill>
                <a:latin typeface="黑体" pitchFamily="49" charset="-122"/>
                <a:ea typeface="黑体" pitchFamily="49" charset="-122"/>
              </a:rPr>
              <a:t>｝</a:t>
            </a:r>
          </a:p>
          <a:p>
            <a:pPr algn="ctr" defTabSz="685800" eaLnBrk="1" fontAlgn="auto" hangingPunct="1">
              <a:spcBef>
                <a:spcPct val="50000"/>
              </a:spcBef>
              <a:spcAft>
                <a:spcPts val="0"/>
              </a:spcAft>
              <a:defRPr/>
            </a:pPr>
            <a:r>
              <a:rPr lang="zh-CN" altLang="en-US" sz="1650" b="1" kern="0">
                <a:solidFill>
                  <a:srgbClr val="0066FF"/>
                </a:solidFill>
                <a:latin typeface="黑体" pitchFamily="49" charset="-122"/>
                <a:ea typeface="黑体" pitchFamily="49" charset="-122"/>
              </a:rPr>
              <a:t>｛矮、黑、棕</a:t>
            </a:r>
            <a:r>
              <a:rPr lang="en-US" altLang="zh-CN" sz="1650" b="1" kern="0">
                <a:solidFill>
                  <a:srgbClr val="0066FF"/>
                </a:solidFill>
                <a:latin typeface="黑体" pitchFamily="49" charset="-122"/>
                <a:ea typeface="黑体" pitchFamily="49" charset="-122"/>
              </a:rPr>
              <a:t>:</a:t>
            </a:r>
            <a:r>
              <a:rPr lang="zh-CN" altLang="en-US" sz="1650" b="1" kern="0">
                <a:solidFill>
                  <a:srgbClr val="0066FF"/>
                </a:solidFill>
              </a:rPr>
              <a:t>－</a:t>
            </a:r>
            <a:r>
              <a:rPr lang="zh-CN" altLang="en-US" sz="1650" b="1" kern="0">
                <a:solidFill>
                  <a:srgbClr val="0066FF"/>
                </a:solidFill>
                <a:latin typeface="黑体" pitchFamily="49" charset="-122"/>
                <a:ea typeface="黑体" pitchFamily="49" charset="-122"/>
              </a:rPr>
              <a:t>｝</a:t>
            </a:r>
          </a:p>
          <a:p>
            <a:pPr algn="ctr" defTabSz="685800" eaLnBrk="1" fontAlgn="auto" hangingPunct="1">
              <a:spcBef>
                <a:spcPct val="50000"/>
              </a:spcBef>
              <a:spcAft>
                <a:spcPts val="0"/>
              </a:spcAft>
              <a:defRPr/>
            </a:pPr>
            <a:r>
              <a:rPr lang="zh-CN" altLang="en-US" sz="1650" b="1" kern="0">
                <a:solidFill>
                  <a:srgbClr val="0066FF"/>
                </a:solidFill>
                <a:latin typeface="黑体" pitchFamily="49" charset="-122"/>
                <a:ea typeface="黑体" pitchFamily="49" charset="-122"/>
              </a:rPr>
              <a:t>｛矮、金、棕</a:t>
            </a:r>
            <a:r>
              <a:rPr lang="en-US" altLang="zh-CN" sz="1650" b="1" kern="0">
                <a:solidFill>
                  <a:srgbClr val="0066FF"/>
                </a:solidFill>
                <a:latin typeface="黑体" pitchFamily="49" charset="-122"/>
                <a:ea typeface="黑体" pitchFamily="49" charset="-122"/>
              </a:rPr>
              <a:t>:</a:t>
            </a:r>
            <a:r>
              <a:rPr lang="zh-CN" altLang="en-US" sz="1650" b="1" kern="0">
                <a:solidFill>
                  <a:srgbClr val="0066FF"/>
                </a:solidFill>
              </a:rPr>
              <a:t>－</a:t>
            </a:r>
            <a:r>
              <a:rPr lang="zh-CN" altLang="en-US" sz="1650" b="1" kern="0">
                <a:solidFill>
                  <a:srgbClr val="0066FF"/>
                </a:solidFill>
                <a:latin typeface="黑体" pitchFamily="49" charset="-122"/>
                <a:ea typeface="黑体" pitchFamily="49" charset="-122"/>
              </a:rPr>
              <a:t>｝</a:t>
            </a:r>
          </a:p>
        </p:txBody>
      </p:sp>
      <p:cxnSp>
        <p:nvCxnSpPr>
          <p:cNvPr id="16" name="AutoShape 13"/>
          <p:cNvCxnSpPr>
            <a:cxnSpLocks noChangeShapeType="1"/>
            <a:stCxn id="10" idx="2"/>
            <a:endCxn id="15" idx="0"/>
          </p:cNvCxnSpPr>
          <p:nvPr/>
        </p:nvCxnSpPr>
        <p:spPr bwMode="auto">
          <a:xfrm>
            <a:off x="4157663" y="3952302"/>
            <a:ext cx="1471612" cy="65698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7" name="Rectangle 14"/>
          <p:cNvSpPr>
            <a:spLocks noChangeArrowheads="1"/>
          </p:cNvSpPr>
          <p:nvPr/>
        </p:nvSpPr>
        <p:spPr bwMode="auto">
          <a:xfrm>
            <a:off x="188119" y="1564097"/>
            <a:ext cx="6343650" cy="644128"/>
          </a:xfrm>
          <a:prstGeom prst="rect">
            <a:avLst/>
          </a:prstGeom>
          <a:solidFill>
            <a:srgbClr val="FFFFCC"/>
          </a:solidFill>
          <a:ln w="9525">
            <a:solidFill>
              <a:srgbClr val="333399"/>
            </a:solidFill>
            <a:miter lim="800000"/>
            <a:headEnd/>
            <a:tailEnd/>
          </a:ln>
        </p:spPr>
        <p:txBody>
          <a:bodyPr/>
          <a:lstStyle/>
          <a:p>
            <a:pPr algn="ctr" defTabSz="685800" eaLnBrk="0" fontAlgn="auto" hangingPunct="0">
              <a:spcBef>
                <a:spcPts val="0"/>
              </a:spcBef>
              <a:spcAft>
                <a:spcPts val="0"/>
              </a:spcAft>
              <a:defRPr/>
            </a:pPr>
            <a:r>
              <a:rPr kumimoji="1" lang="en-US" altLang="zh-CN" b="1" kern="0" dirty="0">
                <a:solidFill>
                  <a:sysClr val="windowText" lastClr="000000"/>
                </a:solidFill>
                <a:latin typeface="微软雅黑" pitchFamily="34" charset="-122"/>
                <a:ea typeface="微软雅黑" pitchFamily="34" charset="-122"/>
              </a:rPr>
              <a:t>“</a:t>
            </a:r>
            <a:r>
              <a:rPr kumimoji="1" lang="zh-CN" altLang="en-US" b="1" kern="0" dirty="0">
                <a:solidFill>
                  <a:srgbClr val="0000FF"/>
                </a:solidFill>
                <a:latin typeface="微软雅黑" pitchFamily="34" charset="-122"/>
                <a:ea typeface="微软雅黑" pitchFamily="34" charset="-122"/>
              </a:rPr>
              <a:t>高</a:t>
            </a:r>
            <a:r>
              <a:rPr kumimoji="1" lang="zh-CN" altLang="en-US" b="1" kern="0" dirty="0">
                <a:solidFill>
                  <a:sysClr val="windowText" lastClr="000000"/>
                </a:solidFill>
                <a:latin typeface="微软雅黑" pitchFamily="34" charset="-122"/>
                <a:ea typeface="微软雅黑" pitchFamily="34" charset="-122"/>
              </a:rPr>
              <a:t>”的分支的</a:t>
            </a:r>
            <a:r>
              <a:rPr kumimoji="1" lang="zh-CN" altLang="en-US" b="1" kern="0" dirty="0">
                <a:solidFill>
                  <a:srgbClr val="0000FF"/>
                </a:solidFill>
                <a:latin typeface="微软雅黑" pitchFamily="34" charset="-122"/>
                <a:ea typeface="微软雅黑" pitchFamily="34" charset="-122"/>
              </a:rPr>
              <a:t>所需期望信息量</a:t>
            </a:r>
            <a:r>
              <a:rPr kumimoji="1" lang="zh-CN" altLang="en-US" b="1" kern="0" dirty="0">
                <a:solidFill>
                  <a:sysClr val="windowText" lastClr="000000"/>
                </a:solidFill>
                <a:latin typeface="微软雅黑" pitchFamily="34" charset="-122"/>
                <a:ea typeface="微软雅黑" pitchFamily="34" charset="-122"/>
              </a:rPr>
              <a:t>为：</a:t>
            </a:r>
            <a:r>
              <a:rPr kumimoji="1" lang="en-US" altLang="zh-CN" b="1" kern="0" dirty="0">
                <a:solidFill>
                  <a:srgbClr val="FF0000"/>
                </a:solidFill>
                <a:latin typeface="微软雅黑" pitchFamily="34" charset="-122"/>
                <a:ea typeface="微软雅黑" pitchFamily="34" charset="-122"/>
              </a:rPr>
              <a:t>M(C</a:t>
            </a:r>
            <a:r>
              <a:rPr kumimoji="1" lang="zh-CN" altLang="en-US" b="1" kern="0" baseline="-25000" dirty="0">
                <a:solidFill>
                  <a:srgbClr val="FF0000"/>
                </a:solidFill>
                <a:latin typeface="微软雅黑" pitchFamily="34" charset="-122"/>
                <a:ea typeface="微软雅黑" pitchFamily="34" charset="-122"/>
              </a:rPr>
              <a:t>高</a:t>
            </a:r>
            <a:r>
              <a:rPr kumimoji="1" lang="en-US" altLang="zh-CN" b="1" kern="0" dirty="0">
                <a:solidFill>
                  <a:srgbClr val="FF0000"/>
                </a:solidFill>
                <a:latin typeface="微软雅黑" pitchFamily="34" charset="-122"/>
                <a:ea typeface="微软雅黑" pitchFamily="34" charset="-122"/>
              </a:rPr>
              <a:t>)</a:t>
            </a:r>
            <a:br>
              <a:rPr kumimoji="1" lang="en-US" altLang="zh-CN" b="1" kern="0" dirty="0">
                <a:solidFill>
                  <a:srgbClr val="FF0000"/>
                </a:solidFill>
                <a:latin typeface="微软雅黑" pitchFamily="34" charset="-122"/>
                <a:ea typeface="微软雅黑" pitchFamily="34" charset="-122"/>
              </a:rPr>
            </a:br>
            <a:r>
              <a:rPr kumimoji="1" lang="zh-CN" altLang="en-US" b="1" kern="0" dirty="0">
                <a:solidFill>
                  <a:sysClr val="windowText" lastClr="000000"/>
                </a:solidFill>
                <a:latin typeface="微软雅黑" pitchFamily="34" charset="-122"/>
                <a:ea typeface="微软雅黑" pitchFamily="34" charset="-122"/>
              </a:rPr>
              <a:t>　</a:t>
            </a:r>
            <a:r>
              <a:rPr kumimoji="1" lang="en-US" altLang="zh-CN" b="1" kern="0" dirty="0">
                <a:solidFill>
                  <a:sysClr val="windowText" lastClr="000000"/>
                </a:solidFill>
                <a:latin typeface="微软雅黑" pitchFamily="34" charset="-122"/>
                <a:ea typeface="微软雅黑" pitchFamily="34" charset="-122"/>
              </a:rPr>
              <a:t>-</a:t>
            </a:r>
            <a:r>
              <a:rPr kumimoji="1" lang="zh-CN" altLang="en-US" b="1" kern="0" dirty="0">
                <a:solidFill>
                  <a:sysClr val="windowText" lastClr="000000"/>
                </a:solidFill>
                <a:latin typeface="微软雅黑" pitchFamily="34" charset="-122"/>
                <a:ea typeface="微软雅黑" pitchFamily="34" charset="-122"/>
              </a:rPr>
              <a:t>（</a:t>
            </a:r>
            <a:r>
              <a:rPr kumimoji="1" lang="en-US" altLang="zh-CN" b="1" kern="0" dirty="0">
                <a:solidFill>
                  <a:sysClr val="windowText" lastClr="000000"/>
                </a:solidFill>
                <a:latin typeface="微软雅黑" pitchFamily="34" charset="-122"/>
                <a:ea typeface="微软雅黑" pitchFamily="34" charset="-122"/>
              </a:rPr>
              <a:t>2/5</a:t>
            </a:r>
            <a:r>
              <a:rPr kumimoji="1" lang="zh-CN" altLang="en-US" b="1" kern="0" dirty="0">
                <a:solidFill>
                  <a:sysClr val="windowText" lastClr="000000"/>
                </a:solidFill>
                <a:latin typeface="微软雅黑" pitchFamily="34" charset="-122"/>
                <a:ea typeface="微软雅黑" pitchFamily="34" charset="-122"/>
              </a:rPr>
              <a:t>）</a:t>
            </a:r>
            <a:r>
              <a:rPr kumimoji="1" lang="en-US" altLang="zh-CN" b="1" kern="0" dirty="0">
                <a:solidFill>
                  <a:sysClr val="windowText" lastClr="000000"/>
                </a:solidFill>
                <a:latin typeface="微软雅黑" pitchFamily="34" charset="-122"/>
                <a:ea typeface="微软雅黑" pitchFamily="34" charset="-122"/>
              </a:rPr>
              <a:t>log</a:t>
            </a:r>
            <a:r>
              <a:rPr kumimoji="1" lang="en-US" altLang="zh-CN" b="1" kern="0" baseline="-25000" dirty="0">
                <a:solidFill>
                  <a:sysClr val="windowText" lastClr="000000"/>
                </a:solidFill>
                <a:latin typeface="微软雅黑" pitchFamily="34" charset="-122"/>
                <a:ea typeface="微软雅黑" pitchFamily="34" charset="-122"/>
              </a:rPr>
              <a:t>2</a:t>
            </a:r>
            <a:r>
              <a:rPr kumimoji="1" lang="zh-CN" altLang="en-US" b="1" kern="0" dirty="0">
                <a:solidFill>
                  <a:sysClr val="windowText" lastClr="000000"/>
                </a:solidFill>
                <a:latin typeface="微软雅黑" pitchFamily="34" charset="-122"/>
                <a:ea typeface="微软雅黑" pitchFamily="34" charset="-122"/>
              </a:rPr>
              <a:t>（</a:t>
            </a:r>
            <a:r>
              <a:rPr kumimoji="1" lang="en-US" altLang="zh-CN" b="1" kern="0" dirty="0">
                <a:solidFill>
                  <a:sysClr val="windowText" lastClr="000000"/>
                </a:solidFill>
                <a:latin typeface="微软雅黑" pitchFamily="34" charset="-122"/>
                <a:ea typeface="微软雅黑" pitchFamily="34" charset="-122"/>
              </a:rPr>
              <a:t>2/5</a:t>
            </a:r>
            <a:r>
              <a:rPr kumimoji="1" lang="zh-CN" altLang="en-US" b="1" kern="0" dirty="0">
                <a:solidFill>
                  <a:sysClr val="windowText" lastClr="000000"/>
                </a:solidFill>
                <a:latin typeface="微软雅黑" pitchFamily="34" charset="-122"/>
                <a:ea typeface="微软雅黑" pitchFamily="34" charset="-122"/>
              </a:rPr>
              <a:t>）</a:t>
            </a:r>
            <a:r>
              <a:rPr kumimoji="1" lang="en-US" altLang="zh-CN" b="1" kern="0" dirty="0">
                <a:solidFill>
                  <a:sysClr val="windowText" lastClr="000000"/>
                </a:solidFill>
                <a:latin typeface="微软雅黑" pitchFamily="34" charset="-122"/>
                <a:ea typeface="微软雅黑" pitchFamily="34" charset="-122"/>
              </a:rPr>
              <a:t>-</a:t>
            </a:r>
            <a:r>
              <a:rPr kumimoji="1" lang="zh-CN" altLang="en-US" b="1" kern="0" dirty="0">
                <a:solidFill>
                  <a:sysClr val="windowText" lastClr="000000"/>
                </a:solidFill>
                <a:latin typeface="微软雅黑" pitchFamily="34" charset="-122"/>
                <a:ea typeface="微软雅黑" pitchFamily="34" charset="-122"/>
              </a:rPr>
              <a:t>（</a:t>
            </a:r>
            <a:r>
              <a:rPr kumimoji="1" lang="en-US" altLang="zh-CN" b="1" kern="0" dirty="0">
                <a:solidFill>
                  <a:sysClr val="windowText" lastClr="000000"/>
                </a:solidFill>
                <a:latin typeface="微软雅黑" pitchFamily="34" charset="-122"/>
                <a:ea typeface="微软雅黑" pitchFamily="34" charset="-122"/>
              </a:rPr>
              <a:t>3/5</a:t>
            </a:r>
            <a:r>
              <a:rPr kumimoji="1" lang="zh-CN" altLang="en-US" b="1" kern="0" dirty="0">
                <a:solidFill>
                  <a:sysClr val="windowText" lastClr="000000"/>
                </a:solidFill>
                <a:latin typeface="微软雅黑" pitchFamily="34" charset="-122"/>
                <a:ea typeface="微软雅黑" pitchFamily="34" charset="-122"/>
              </a:rPr>
              <a:t>）</a:t>
            </a:r>
            <a:r>
              <a:rPr kumimoji="1" lang="en-US" altLang="zh-CN" b="1" kern="0" dirty="0">
                <a:solidFill>
                  <a:sysClr val="windowText" lastClr="000000"/>
                </a:solidFill>
                <a:latin typeface="微软雅黑" pitchFamily="34" charset="-122"/>
                <a:ea typeface="微软雅黑" pitchFamily="34" charset="-122"/>
              </a:rPr>
              <a:t>log</a:t>
            </a:r>
            <a:r>
              <a:rPr kumimoji="1" lang="en-US" altLang="zh-CN" b="1" kern="0" baseline="-25000" dirty="0">
                <a:solidFill>
                  <a:sysClr val="windowText" lastClr="000000"/>
                </a:solidFill>
                <a:latin typeface="微软雅黑" pitchFamily="34" charset="-122"/>
                <a:ea typeface="微软雅黑" pitchFamily="34" charset="-122"/>
              </a:rPr>
              <a:t>2</a:t>
            </a:r>
            <a:r>
              <a:rPr kumimoji="1" lang="zh-CN" altLang="en-US" b="1" kern="0" dirty="0">
                <a:solidFill>
                  <a:sysClr val="windowText" lastClr="000000"/>
                </a:solidFill>
                <a:latin typeface="微软雅黑" pitchFamily="34" charset="-122"/>
                <a:ea typeface="微软雅黑" pitchFamily="34" charset="-122"/>
              </a:rPr>
              <a:t>（</a:t>
            </a:r>
            <a:r>
              <a:rPr kumimoji="1" lang="en-US" altLang="zh-CN" b="1" kern="0" dirty="0">
                <a:solidFill>
                  <a:sysClr val="windowText" lastClr="000000"/>
                </a:solidFill>
                <a:latin typeface="微软雅黑" pitchFamily="34" charset="-122"/>
                <a:ea typeface="微软雅黑" pitchFamily="34" charset="-122"/>
              </a:rPr>
              <a:t>3/5</a:t>
            </a:r>
            <a:r>
              <a:rPr kumimoji="1" lang="zh-CN" altLang="en-US" b="1" kern="0" dirty="0">
                <a:solidFill>
                  <a:sysClr val="windowText" lastClr="000000"/>
                </a:solidFill>
                <a:latin typeface="微软雅黑" pitchFamily="34" charset="-122"/>
                <a:ea typeface="微软雅黑" pitchFamily="34" charset="-122"/>
              </a:rPr>
              <a:t>）</a:t>
            </a:r>
            <a:r>
              <a:rPr kumimoji="1" lang="en-US" altLang="zh-CN" b="1" kern="0" dirty="0">
                <a:solidFill>
                  <a:sysClr val="windowText" lastClr="000000"/>
                </a:solidFill>
                <a:latin typeface="微软雅黑" pitchFamily="34" charset="-122"/>
                <a:ea typeface="微软雅黑" pitchFamily="34" charset="-122"/>
              </a:rPr>
              <a:t>= 0.971 bits</a:t>
            </a:r>
          </a:p>
        </p:txBody>
      </p:sp>
      <p:sp>
        <p:nvSpPr>
          <p:cNvPr id="18" name="AutoShape 15"/>
          <p:cNvSpPr>
            <a:spLocks noChangeArrowheads="1"/>
          </p:cNvSpPr>
          <p:nvPr/>
        </p:nvSpPr>
        <p:spPr bwMode="auto">
          <a:xfrm>
            <a:off x="296466" y="2341148"/>
            <a:ext cx="1674019" cy="378619"/>
          </a:xfrm>
          <a:prstGeom prst="wedgeRectCallout">
            <a:avLst>
              <a:gd name="adj1" fmla="val 5546"/>
              <a:gd name="adj2" fmla="val -103144"/>
            </a:avLst>
          </a:prstGeom>
          <a:solidFill>
            <a:srgbClr val="BBE0E3"/>
          </a:solidFill>
          <a:ln w="9525">
            <a:solidFill>
              <a:srgbClr val="000000"/>
            </a:solidFill>
            <a:miter lim="800000"/>
            <a:headEnd/>
            <a:tailEnd/>
          </a:ln>
        </p:spPr>
        <p:txBody>
          <a:bodyPr/>
          <a:lstStyle/>
          <a:p>
            <a:pPr algn="ctr" defTabSz="685800" fontAlgn="auto">
              <a:spcBef>
                <a:spcPts val="0"/>
              </a:spcBef>
              <a:spcAft>
                <a:spcPts val="0"/>
              </a:spcAft>
              <a:defRPr/>
            </a:pPr>
            <a:r>
              <a:rPr lang="en-US" altLang="zh-CN" b="1" kern="0">
                <a:solidFill>
                  <a:srgbClr val="0066FF"/>
                </a:solidFill>
              </a:rPr>
              <a:t>P</a:t>
            </a:r>
            <a:r>
              <a:rPr lang="en-US" altLang="zh-CN" b="1" kern="0" baseline="30000">
                <a:solidFill>
                  <a:srgbClr val="0066FF"/>
                </a:solidFill>
              </a:rPr>
              <a:t>+</a:t>
            </a:r>
            <a:r>
              <a:rPr lang="en-US" altLang="zh-CN" kern="0">
                <a:solidFill>
                  <a:sysClr val="windowText" lastClr="000000"/>
                </a:solidFill>
              </a:rPr>
              <a:t> </a:t>
            </a:r>
            <a:r>
              <a:rPr lang="en-US" altLang="zh-CN" b="1" kern="0">
                <a:solidFill>
                  <a:srgbClr val="FF0000"/>
                </a:solidFill>
                <a:ea typeface="黑体" pitchFamily="49" charset="-122"/>
              </a:rPr>
              <a:t>=2/5</a:t>
            </a:r>
          </a:p>
        </p:txBody>
      </p:sp>
      <p:sp>
        <p:nvSpPr>
          <p:cNvPr id="19" name="AutoShape 16"/>
          <p:cNvSpPr>
            <a:spLocks noChangeArrowheads="1"/>
          </p:cNvSpPr>
          <p:nvPr/>
        </p:nvSpPr>
        <p:spPr bwMode="auto">
          <a:xfrm>
            <a:off x="2240756" y="2395916"/>
            <a:ext cx="1674019" cy="378619"/>
          </a:xfrm>
          <a:prstGeom prst="wedgeRectCallout">
            <a:avLst>
              <a:gd name="adj1" fmla="val 11236"/>
              <a:gd name="adj2" fmla="val -118241"/>
            </a:avLst>
          </a:prstGeom>
          <a:solidFill>
            <a:srgbClr val="BBE0E3"/>
          </a:solidFill>
          <a:ln w="9525">
            <a:solidFill>
              <a:srgbClr val="000000"/>
            </a:solidFill>
            <a:miter lim="800000"/>
            <a:headEnd/>
            <a:tailEnd/>
          </a:ln>
        </p:spPr>
        <p:txBody>
          <a:bodyPr/>
          <a:lstStyle/>
          <a:p>
            <a:pPr algn="ctr" defTabSz="685800" fontAlgn="auto">
              <a:spcBef>
                <a:spcPts val="0"/>
              </a:spcBef>
              <a:spcAft>
                <a:spcPts val="0"/>
              </a:spcAft>
              <a:defRPr/>
            </a:pPr>
            <a:r>
              <a:rPr lang="en-US" altLang="zh-CN" b="1" kern="0">
                <a:solidFill>
                  <a:srgbClr val="0066FF"/>
                </a:solidFill>
              </a:rPr>
              <a:t>P</a:t>
            </a:r>
            <a:r>
              <a:rPr lang="en-US" altLang="zh-CN" b="1" kern="0" baseline="30000">
                <a:solidFill>
                  <a:srgbClr val="0066FF"/>
                </a:solidFill>
              </a:rPr>
              <a:t>-</a:t>
            </a:r>
            <a:r>
              <a:rPr lang="en-US" altLang="zh-CN" b="1" kern="0">
                <a:solidFill>
                  <a:srgbClr val="FF0000"/>
                </a:solidFill>
                <a:ea typeface="黑体" pitchFamily="49" charset="-122"/>
              </a:rPr>
              <a:t>=3/5</a:t>
            </a:r>
          </a:p>
        </p:txBody>
      </p:sp>
      <p:sp>
        <p:nvSpPr>
          <p:cNvPr id="20" name="Rectangle 17"/>
          <p:cNvSpPr>
            <a:spLocks noChangeArrowheads="1"/>
          </p:cNvSpPr>
          <p:nvPr/>
        </p:nvSpPr>
        <p:spPr bwMode="auto">
          <a:xfrm>
            <a:off x="188119" y="2266566"/>
            <a:ext cx="6343650" cy="644128"/>
          </a:xfrm>
          <a:prstGeom prst="rect">
            <a:avLst/>
          </a:prstGeom>
          <a:solidFill>
            <a:srgbClr val="FFFFCC"/>
          </a:solidFill>
          <a:ln w="9525">
            <a:solidFill>
              <a:srgbClr val="333399"/>
            </a:solidFill>
            <a:miter lim="800000"/>
            <a:headEnd/>
            <a:tailEnd/>
          </a:ln>
        </p:spPr>
        <p:txBody>
          <a:bodyPr/>
          <a:lstStyle/>
          <a:p>
            <a:pPr algn="ctr" defTabSz="685800" eaLnBrk="0" fontAlgn="auto" hangingPunct="0">
              <a:spcBef>
                <a:spcPts val="0"/>
              </a:spcBef>
              <a:spcAft>
                <a:spcPts val="0"/>
              </a:spcAft>
              <a:defRPr/>
            </a:pPr>
            <a:r>
              <a:rPr kumimoji="1" lang="en-US" altLang="zh-CN" b="1" kern="0" dirty="0">
                <a:solidFill>
                  <a:sysClr val="windowText" lastClr="000000"/>
                </a:solidFill>
                <a:latin typeface="Times New Roman" pitchFamily="18" charset="0"/>
                <a:ea typeface="华文中宋" pitchFamily="2" charset="-122"/>
              </a:rPr>
              <a:t>“</a:t>
            </a:r>
            <a:r>
              <a:rPr kumimoji="1" lang="zh-CN" altLang="en-US" b="1" kern="0" dirty="0">
                <a:solidFill>
                  <a:srgbClr val="0000FF"/>
                </a:solidFill>
                <a:latin typeface="华文中宋" pitchFamily="2" charset="-122"/>
                <a:ea typeface="华文中宋" pitchFamily="2" charset="-122"/>
              </a:rPr>
              <a:t>矮</a:t>
            </a:r>
            <a:r>
              <a:rPr kumimoji="1" lang="zh-CN" altLang="en-US" b="1" kern="0" dirty="0">
                <a:solidFill>
                  <a:sysClr val="windowText" lastClr="000000"/>
                </a:solidFill>
                <a:latin typeface="Times New Roman" pitchFamily="18" charset="0"/>
                <a:ea typeface="华文中宋" pitchFamily="2" charset="-122"/>
              </a:rPr>
              <a:t>”</a:t>
            </a:r>
            <a:r>
              <a:rPr kumimoji="1" lang="zh-CN" altLang="en-US" b="1" kern="0" dirty="0">
                <a:solidFill>
                  <a:sysClr val="windowText" lastClr="000000"/>
                </a:solidFill>
                <a:latin typeface="华文中宋" pitchFamily="2" charset="-122"/>
                <a:ea typeface="华文中宋" pitchFamily="2" charset="-122"/>
              </a:rPr>
              <a:t>的分支的</a:t>
            </a:r>
            <a:r>
              <a:rPr kumimoji="1" lang="zh-CN" altLang="en-US" b="1" kern="0" dirty="0">
                <a:solidFill>
                  <a:srgbClr val="0000FF"/>
                </a:solidFill>
                <a:latin typeface="华文中宋" pitchFamily="2" charset="-122"/>
                <a:ea typeface="华文中宋" pitchFamily="2" charset="-122"/>
              </a:rPr>
              <a:t>所需期望信息量</a:t>
            </a:r>
            <a:r>
              <a:rPr kumimoji="1" lang="zh-CN" altLang="en-US" b="1" kern="0" dirty="0">
                <a:solidFill>
                  <a:sysClr val="windowText" lastClr="000000"/>
                </a:solidFill>
                <a:latin typeface="华文中宋" pitchFamily="2" charset="-122"/>
                <a:ea typeface="华文中宋" pitchFamily="2" charset="-122"/>
              </a:rPr>
              <a:t>为：</a:t>
            </a:r>
            <a:r>
              <a:rPr kumimoji="1" lang="en-US" altLang="zh-CN" b="1" kern="0" dirty="0">
                <a:solidFill>
                  <a:srgbClr val="FF0000"/>
                </a:solidFill>
              </a:rPr>
              <a:t>M(C</a:t>
            </a:r>
            <a:r>
              <a:rPr kumimoji="1" lang="zh-CN" altLang="en-US" b="1" kern="0" baseline="-25000" dirty="0">
                <a:solidFill>
                  <a:srgbClr val="FF0000"/>
                </a:solidFill>
              </a:rPr>
              <a:t>矮</a:t>
            </a:r>
            <a:r>
              <a:rPr kumimoji="1" lang="en-US" altLang="zh-CN" b="1" kern="0" dirty="0">
                <a:solidFill>
                  <a:srgbClr val="FF0000"/>
                </a:solidFill>
              </a:rPr>
              <a:t>)</a:t>
            </a:r>
            <a:br>
              <a:rPr kumimoji="1" lang="en-US" altLang="zh-CN" b="1" kern="0" dirty="0">
                <a:solidFill>
                  <a:sysClr val="windowText" lastClr="000000"/>
                </a:solidFill>
                <a:latin typeface="华文中宋" pitchFamily="2" charset="-122"/>
                <a:ea typeface="华文中宋" pitchFamily="2" charset="-122"/>
              </a:rPr>
            </a:br>
            <a:r>
              <a:rPr kumimoji="1" lang="zh-CN" altLang="en-US" b="1" kern="0" dirty="0">
                <a:solidFill>
                  <a:sysClr val="windowText" lastClr="000000"/>
                </a:solidFill>
                <a:latin typeface="华文中宋" pitchFamily="2" charset="-122"/>
                <a:ea typeface="华文中宋" pitchFamily="2" charset="-122"/>
              </a:rPr>
              <a:t>　</a:t>
            </a:r>
            <a:r>
              <a:rPr kumimoji="1" lang="en-US" altLang="zh-CN" b="1" kern="0" dirty="0">
                <a:solidFill>
                  <a:sysClr val="windowText" lastClr="000000"/>
                </a:solidFill>
                <a:latin typeface="华文中宋" pitchFamily="2" charset="-122"/>
                <a:ea typeface="华文中宋" pitchFamily="2" charset="-122"/>
              </a:rPr>
              <a:t>-</a:t>
            </a:r>
            <a:r>
              <a:rPr kumimoji="1" lang="zh-CN" altLang="en-US" b="1" kern="0" dirty="0">
                <a:solidFill>
                  <a:sysClr val="windowText" lastClr="000000"/>
                </a:solidFill>
                <a:latin typeface="华文中宋" pitchFamily="2" charset="-122"/>
                <a:ea typeface="华文中宋" pitchFamily="2" charset="-122"/>
              </a:rPr>
              <a:t>（</a:t>
            </a:r>
            <a:r>
              <a:rPr kumimoji="1" lang="en-US" altLang="zh-CN" b="1" kern="0" dirty="0">
                <a:solidFill>
                  <a:sysClr val="windowText" lastClr="000000"/>
                </a:solidFill>
                <a:latin typeface="华文中宋" pitchFamily="2" charset="-122"/>
                <a:ea typeface="华文中宋" pitchFamily="2" charset="-122"/>
              </a:rPr>
              <a:t>1/3</a:t>
            </a:r>
            <a:r>
              <a:rPr kumimoji="1" lang="zh-CN" altLang="en-US" b="1" kern="0" dirty="0">
                <a:solidFill>
                  <a:sysClr val="windowText" lastClr="000000"/>
                </a:solidFill>
                <a:latin typeface="华文中宋" pitchFamily="2" charset="-122"/>
                <a:ea typeface="华文中宋" pitchFamily="2" charset="-122"/>
              </a:rPr>
              <a:t>）</a:t>
            </a:r>
            <a:r>
              <a:rPr kumimoji="1" lang="en-US" altLang="zh-CN" b="1" kern="0" dirty="0">
                <a:solidFill>
                  <a:sysClr val="windowText" lastClr="000000"/>
                </a:solidFill>
                <a:latin typeface="华文中宋" pitchFamily="2" charset="-122"/>
                <a:ea typeface="华文中宋" pitchFamily="2" charset="-122"/>
              </a:rPr>
              <a:t>log</a:t>
            </a:r>
            <a:r>
              <a:rPr kumimoji="1" lang="en-US" altLang="zh-CN" b="1" kern="0" baseline="-25000" dirty="0">
                <a:solidFill>
                  <a:sysClr val="windowText" lastClr="000000"/>
                </a:solidFill>
                <a:latin typeface="华文中宋" pitchFamily="2" charset="-122"/>
                <a:ea typeface="华文中宋" pitchFamily="2" charset="-122"/>
              </a:rPr>
              <a:t>2</a:t>
            </a:r>
            <a:r>
              <a:rPr kumimoji="1" lang="zh-CN" altLang="en-US" b="1" kern="0" dirty="0">
                <a:solidFill>
                  <a:sysClr val="windowText" lastClr="000000"/>
                </a:solidFill>
                <a:latin typeface="华文中宋" pitchFamily="2" charset="-122"/>
                <a:ea typeface="华文中宋" pitchFamily="2" charset="-122"/>
              </a:rPr>
              <a:t>（</a:t>
            </a:r>
            <a:r>
              <a:rPr kumimoji="1" lang="en-US" altLang="zh-CN" b="1" kern="0" dirty="0">
                <a:solidFill>
                  <a:sysClr val="windowText" lastClr="000000"/>
                </a:solidFill>
                <a:latin typeface="华文中宋" pitchFamily="2" charset="-122"/>
                <a:ea typeface="华文中宋" pitchFamily="2" charset="-122"/>
              </a:rPr>
              <a:t>1/3</a:t>
            </a:r>
            <a:r>
              <a:rPr kumimoji="1" lang="zh-CN" altLang="en-US" b="1" kern="0" dirty="0">
                <a:solidFill>
                  <a:sysClr val="windowText" lastClr="000000"/>
                </a:solidFill>
                <a:latin typeface="华文中宋" pitchFamily="2" charset="-122"/>
                <a:ea typeface="华文中宋" pitchFamily="2" charset="-122"/>
              </a:rPr>
              <a:t>）</a:t>
            </a:r>
            <a:r>
              <a:rPr kumimoji="1" lang="en-US" altLang="zh-CN" b="1" kern="0" dirty="0">
                <a:solidFill>
                  <a:sysClr val="windowText" lastClr="000000"/>
                </a:solidFill>
                <a:latin typeface="华文中宋" pitchFamily="2" charset="-122"/>
                <a:ea typeface="华文中宋" pitchFamily="2" charset="-122"/>
              </a:rPr>
              <a:t>-</a:t>
            </a:r>
            <a:r>
              <a:rPr kumimoji="1" lang="zh-CN" altLang="en-US" b="1" kern="0" dirty="0">
                <a:solidFill>
                  <a:sysClr val="windowText" lastClr="000000"/>
                </a:solidFill>
                <a:latin typeface="华文中宋" pitchFamily="2" charset="-122"/>
                <a:ea typeface="华文中宋" pitchFamily="2" charset="-122"/>
              </a:rPr>
              <a:t>（</a:t>
            </a:r>
            <a:r>
              <a:rPr kumimoji="1" lang="en-US" altLang="zh-CN" b="1" kern="0" dirty="0">
                <a:solidFill>
                  <a:sysClr val="windowText" lastClr="000000"/>
                </a:solidFill>
                <a:latin typeface="华文中宋" pitchFamily="2" charset="-122"/>
                <a:ea typeface="华文中宋" pitchFamily="2" charset="-122"/>
              </a:rPr>
              <a:t>2/3</a:t>
            </a:r>
            <a:r>
              <a:rPr kumimoji="1" lang="zh-CN" altLang="en-US" b="1" kern="0" dirty="0">
                <a:solidFill>
                  <a:sysClr val="windowText" lastClr="000000"/>
                </a:solidFill>
                <a:latin typeface="华文中宋" pitchFamily="2" charset="-122"/>
                <a:ea typeface="华文中宋" pitchFamily="2" charset="-122"/>
              </a:rPr>
              <a:t>）</a:t>
            </a:r>
            <a:r>
              <a:rPr kumimoji="1" lang="en-US" altLang="zh-CN" b="1" kern="0" dirty="0">
                <a:solidFill>
                  <a:sysClr val="windowText" lastClr="000000"/>
                </a:solidFill>
                <a:latin typeface="华文中宋" pitchFamily="2" charset="-122"/>
                <a:ea typeface="华文中宋" pitchFamily="2" charset="-122"/>
              </a:rPr>
              <a:t>log</a:t>
            </a:r>
            <a:r>
              <a:rPr kumimoji="1" lang="en-US" altLang="zh-CN" b="1" kern="0" baseline="-25000" dirty="0">
                <a:solidFill>
                  <a:sysClr val="windowText" lastClr="000000"/>
                </a:solidFill>
                <a:latin typeface="华文中宋" pitchFamily="2" charset="-122"/>
                <a:ea typeface="华文中宋" pitchFamily="2" charset="-122"/>
              </a:rPr>
              <a:t>2</a:t>
            </a:r>
            <a:r>
              <a:rPr kumimoji="1" lang="zh-CN" altLang="en-US" b="1" kern="0" dirty="0">
                <a:solidFill>
                  <a:sysClr val="windowText" lastClr="000000"/>
                </a:solidFill>
                <a:latin typeface="华文中宋" pitchFamily="2" charset="-122"/>
                <a:ea typeface="华文中宋" pitchFamily="2" charset="-122"/>
              </a:rPr>
              <a:t>（</a:t>
            </a:r>
            <a:r>
              <a:rPr kumimoji="1" lang="en-US" altLang="zh-CN" b="1" kern="0" dirty="0">
                <a:solidFill>
                  <a:sysClr val="windowText" lastClr="000000"/>
                </a:solidFill>
                <a:latin typeface="华文中宋" pitchFamily="2" charset="-122"/>
                <a:ea typeface="华文中宋" pitchFamily="2" charset="-122"/>
              </a:rPr>
              <a:t>2/3</a:t>
            </a:r>
            <a:r>
              <a:rPr kumimoji="1" lang="zh-CN" altLang="en-US" b="1" kern="0" dirty="0">
                <a:solidFill>
                  <a:sysClr val="windowText" lastClr="000000"/>
                </a:solidFill>
                <a:latin typeface="华文中宋" pitchFamily="2" charset="-122"/>
                <a:ea typeface="华文中宋" pitchFamily="2" charset="-122"/>
              </a:rPr>
              <a:t>）</a:t>
            </a:r>
            <a:r>
              <a:rPr kumimoji="1" lang="en-US" altLang="zh-CN" b="1" kern="0" dirty="0">
                <a:solidFill>
                  <a:sysClr val="windowText" lastClr="000000"/>
                </a:solidFill>
                <a:latin typeface="华文中宋" pitchFamily="2" charset="-122"/>
                <a:ea typeface="华文中宋" pitchFamily="2" charset="-122"/>
              </a:rPr>
              <a:t>= 0.918 bits</a:t>
            </a:r>
          </a:p>
        </p:txBody>
      </p:sp>
      <p:sp>
        <p:nvSpPr>
          <p:cNvPr id="21" name="AutoShape 18"/>
          <p:cNvSpPr>
            <a:spLocks noChangeArrowheads="1"/>
          </p:cNvSpPr>
          <p:nvPr/>
        </p:nvSpPr>
        <p:spPr bwMode="auto">
          <a:xfrm>
            <a:off x="404813" y="3150773"/>
            <a:ext cx="1674019" cy="378619"/>
          </a:xfrm>
          <a:prstGeom prst="wedgeRectCallout">
            <a:avLst>
              <a:gd name="adj1" fmla="val -852"/>
              <a:gd name="adj2" fmla="val -120755"/>
            </a:avLst>
          </a:prstGeom>
          <a:solidFill>
            <a:srgbClr val="BBE0E3"/>
          </a:solidFill>
          <a:ln w="9525">
            <a:solidFill>
              <a:srgbClr val="000000"/>
            </a:solidFill>
            <a:miter lim="800000"/>
            <a:headEnd/>
            <a:tailEnd/>
          </a:ln>
        </p:spPr>
        <p:txBody>
          <a:bodyPr/>
          <a:lstStyle/>
          <a:p>
            <a:pPr algn="ctr" defTabSz="685800" fontAlgn="auto">
              <a:spcBef>
                <a:spcPts val="0"/>
              </a:spcBef>
              <a:spcAft>
                <a:spcPts val="0"/>
              </a:spcAft>
              <a:defRPr/>
            </a:pPr>
            <a:r>
              <a:rPr lang="en-US" altLang="zh-CN" b="1" kern="0">
                <a:solidFill>
                  <a:srgbClr val="0066FF"/>
                </a:solidFill>
              </a:rPr>
              <a:t>P</a:t>
            </a:r>
            <a:r>
              <a:rPr lang="en-US" altLang="zh-CN" b="1" kern="0" baseline="30000">
                <a:solidFill>
                  <a:srgbClr val="0066FF"/>
                </a:solidFill>
              </a:rPr>
              <a:t>+</a:t>
            </a:r>
            <a:r>
              <a:rPr lang="en-US" altLang="zh-CN" kern="0">
                <a:solidFill>
                  <a:sysClr val="windowText" lastClr="000000"/>
                </a:solidFill>
              </a:rPr>
              <a:t> </a:t>
            </a:r>
            <a:r>
              <a:rPr lang="en-US" altLang="zh-CN" b="1" kern="0">
                <a:solidFill>
                  <a:srgbClr val="FF0000"/>
                </a:solidFill>
                <a:ea typeface="黑体" pitchFamily="49" charset="-122"/>
              </a:rPr>
              <a:t>=1/3</a:t>
            </a:r>
          </a:p>
        </p:txBody>
      </p:sp>
      <p:sp>
        <p:nvSpPr>
          <p:cNvPr id="22" name="AutoShape 19"/>
          <p:cNvSpPr>
            <a:spLocks noChangeArrowheads="1"/>
          </p:cNvSpPr>
          <p:nvPr/>
        </p:nvSpPr>
        <p:spPr bwMode="auto">
          <a:xfrm>
            <a:off x="2402681" y="3097195"/>
            <a:ext cx="1674019" cy="378619"/>
          </a:xfrm>
          <a:prstGeom prst="wedgeRectCallout">
            <a:avLst>
              <a:gd name="adj1" fmla="val 5759"/>
              <a:gd name="adj2" fmla="val -117611"/>
            </a:avLst>
          </a:prstGeom>
          <a:solidFill>
            <a:srgbClr val="BBE0E3"/>
          </a:solidFill>
          <a:ln w="9525">
            <a:solidFill>
              <a:srgbClr val="000000"/>
            </a:solidFill>
            <a:miter lim="800000"/>
            <a:headEnd/>
            <a:tailEnd/>
          </a:ln>
        </p:spPr>
        <p:txBody>
          <a:bodyPr/>
          <a:lstStyle/>
          <a:p>
            <a:pPr algn="ctr" defTabSz="685800" fontAlgn="auto">
              <a:spcBef>
                <a:spcPts val="0"/>
              </a:spcBef>
              <a:spcAft>
                <a:spcPts val="0"/>
              </a:spcAft>
              <a:defRPr/>
            </a:pPr>
            <a:r>
              <a:rPr lang="en-US" altLang="zh-CN" b="1" kern="0">
                <a:solidFill>
                  <a:srgbClr val="0066FF"/>
                </a:solidFill>
              </a:rPr>
              <a:t>P</a:t>
            </a:r>
            <a:r>
              <a:rPr lang="en-US" altLang="zh-CN" b="1" kern="0" baseline="30000">
                <a:solidFill>
                  <a:srgbClr val="0066FF"/>
                </a:solidFill>
              </a:rPr>
              <a:t>-</a:t>
            </a:r>
            <a:r>
              <a:rPr lang="en-US" altLang="zh-CN" kern="0">
                <a:solidFill>
                  <a:sysClr val="windowText" lastClr="000000"/>
                </a:solidFill>
              </a:rPr>
              <a:t> </a:t>
            </a:r>
            <a:r>
              <a:rPr lang="en-US" altLang="zh-CN" b="1" kern="0">
                <a:solidFill>
                  <a:srgbClr val="FF0000"/>
                </a:solidFill>
                <a:ea typeface="黑体" pitchFamily="49" charset="-122"/>
              </a:rPr>
              <a:t>=2/3</a:t>
            </a:r>
          </a:p>
        </p:txBody>
      </p:sp>
      <p:sp>
        <p:nvSpPr>
          <p:cNvPr id="23" name="Rectangle 20"/>
          <p:cNvSpPr>
            <a:spLocks noChangeArrowheads="1"/>
          </p:cNvSpPr>
          <p:nvPr/>
        </p:nvSpPr>
        <p:spPr bwMode="auto">
          <a:xfrm>
            <a:off x="188119" y="2967843"/>
            <a:ext cx="6343650" cy="644129"/>
          </a:xfrm>
          <a:prstGeom prst="rect">
            <a:avLst/>
          </a:prstGeom>
          <a:solidFill>
            <a:srgbClr val="FFFFCC"/>
          </a:solidFill>
          <a:ln w="9525">
            <a:solidFill>
              <a:srgbClr val="333399"/>
            </a:solidFill>
            <a:miter lim="800000"/>
            <a:headEnd/>
            <a:tailEnd/>
          </a:ln>
        </p:spPr>
        <p:txBody>
          <a:bodyPr/>
          <a:lstStyle/>
          <a:p>
            <a:pPr algn="ctr" defTabSz="685800" eaLnBrk="0" fontAlgn="auto" hangingPunct="0">
              <a:spcBef>
                <a:spcPts val="0"/>
              </a:spcBef>
              <a:spcAft>
                <a:spcPts val="0"/>
              </a:spcAft>
              <a:defRPr/>
            </a:pPr>
            <a:r>
              <a:rPr lang="en-US" altLang="zh-CN" b="1" kern="0" dirty="0">
                <a:solidFill>
                  <a:srgbClr val="FF0000"/>
                </a:solidFill>
                <a:ea typeface="黑体" pitchFamily="49" charset="-122"/>
              </a:rPr>
              <a:t>C</a:t>
            </a:r>
            <a:r>
              <a:rPr lang="zh-CN" altLang="en-US" b="1" kern="0" dirty="0">
                <a:solidFill>
                  <a:sysClr val="windowText" lastClr="000000"/>
                </a:solidFill>
                <a:latin typeface="黑体" pitchFamily="49" charset="-122"/>
                <a:ea typeface="黑体" pitchFamily="49" charset="-122"/>
              </a:rPr>
              <a:t>以</a:t>
            </a:r>
            <a:r>
              <a:rPr kumimoji="1" lang="zh-CN" altLang="en-US" b="1" kern="0" dirty="0">
                <a:solidFill>
                  <a:sysClr val="windowText" lastClr="000000"/>
                </a:solidFill>
                <a:latin typeface="黑体" pitchFamily="49" charset="-122"/>
                <a:ea typeface="黑体" pitchFamily="49" charset="-122"/>
              </a:rPr>
              <a:t>属性</a:t>
            </a:r>
            <a:r>
              <a:rPr kumimoji="1" lang="zh-CN" altLang="en-US" b="1" kern="0" dirty="0">
                <a:solidFill>
                  <a:sysClr val="windowText" lastClr="000000"/>
                </a:solidFill>
                <a:ea typeface="黑体" pitchFamily="49" charset="-122"/>
              </a:rPr>
              <a:t>“</a:t>
            </a:r>
            <a:r>
              <a:rPr kumimoji="1" lang="zh-CN" altLang="en-US" b="1" kern="0" dirty="0">
                <a:solidFill>
                  <a:srgbClr val="FF0000"/>
                </a:solidFill>
                <a:latin typeface="黑体" pitchFamily="49" charset="-122"/>
                <a:ea typeface="黑体" pitchFamily="49" charset="-122"/>
              </a:rPr>
              <a:t>高度</a:t>
            </a:r>
            <a:r>
              <a:rPr kumimoji="1" lang="zh-CN" altLang="en-US" b="1" kern="0" dirty="0">
                <a:solidFill>
                  <a:sysClr val="windowText" lastClr="000000"/>
                </a:solidFill>
                <a:ea typeface="黑体" pitchFamily="49" charset="-122"/>
              </a:rPr>
              <a:t>”</a:t>
            </a:r>
            <a:r>
              <a:rPr kumimoji="1" lang="zh-CN" altLang="en-US" b="1" kern="0" dirty="0">
                <a:solidFill>
                  <a:sysClr val="windowText" lastClr="000000"/>
                </a:solidFill>
                <a:latin typeface="黑体" pitchFamily="49" charset="-122"/>
                <a:ea typeface="黑体" pitchFamily="49" charset="-122"/>
              </a:rPr>
              <a:t>作划分后进一步判别所需的</a:t>
            </a:r>
            <a:r>
              <a:rPr kumimoji="1" lang="zh-CN" altLang="en-US" b="1" kern="0" dirty="0">
                <a:solidFill>
                  <a:srgbClr val="0000FF"/>
                </a:solidFill>
                <a:latin typeface="黑体" pitchFamily="49" charset="-122"/>
                <a:ea typeface="黑体" pitchFamily="49" charset="-122"/>
              </a:rPr>
              <a:t>期望信息量</a:t>
            </a:r>
            <a:r>
              <a:rPr kumimoji="1" lang="zh-CN" altLang="en-US" b="1" kern="0" dirty="0">
                <a:solidFill>
                  <a:sysClr val="windowText" lastClr="000000"/>
                </a:solidFill>
                <a:latin typeface="黑体" pitchFamily="49" charset="-122"/>
                <a:ea typeface="黑体" pitchFamily="49" charset="-122"/>
              </a:rPr>
              <a:t>为</a:t>
            </a:r>
            <a:r>
              <a:rPr kumimoji="1" lang="zh-CN" altLang="en-US" b="1" kern="0" dirty="0">
                <a:solidFill>
                  <a:sysClr val="windowText" lastClr="000000"/>
                </a:solidFill>
                <a:latin typeface="华文中宋" pitchFamily="2" charset="-122"/>
                <a:ea typeface="华文中宋" pitchFamily="2" charset="-122"/>
              </a:rPr>
              <a:t>：</a:t>
            </a:r>
            <a:br>
              <a:rPr kumimoji="1" lang="zh-CN" altLang="en-US" b="1" kern="0" dirty="0">
                <a:solidFill>
                  <a:sysClr val="windowText" lastClr="000000"/>
                </a:solidFill>
                <a:latin typeface="华文中宋" pitchFamily="2" charset="-122"/>
                <a:ea typeface="华文中宋" pitchFamily="2" charset="-122"/>
              </a:rPr>
            </a:br>
            <a:r>
              <a:rPr kumimoji="1" lang="zh-CN" altLang="en-US" b="1" kern="0" dirty="0">
                <a:solidFill>
                  <a:sysClr val="windowText" lastClr="000000"/>
                </a:solidFill>
                <a:latin typeface="华文中宋" pitchFamily="2" charset="-122"/>
                <a:ea typeface="华文中宋" pitchFamily="2" charset="-122"/>
              </a:rPr>
              <a:t>　 </a:t>
            </a:r>
            <a:r>
              <a:rPr kumimoji="1" lang="en-US" altLang="zh-CN" b="1" kern="0" dirty="0">
                <a:solidFill>
                  <a:srgbClr val="0000FF"/>
                </a:solidFill>
              </a:rPr>
              <a:t>B(</a:t>
            </a:r>
            <a:r>
              <a:rPr kumimoji="1" lang="en-US" altLang="zh-CN" b="1" kern="0" dirty="0">
                <a:solidFill>
                  <a:srgbClr val="FF0000"/>
                </a:solidFill>
              </a:rPr>
              <a:t>C</a:t>
            </a:r>
            <a:r>
              <a:rPr kumimoji="1" lang="en-US" altLang="zh-CN" b="1" kern="0" dirty="0">
                <a:solidFill>
                  <a:srgbClr val="0000FF"/>
                </a:solidFill>
              </a:rPr>
              <a:t>,“</a:t>
            </a:r>
            <a:r>
              <a:rPr kumimoji="1" lang="zh-CN" altLang="en-US" b="1" kern="0" dirty="0">
                <a:solidFill>
                  <a:srgbClr val="FF0000"/>
                </a:solidFill>
              </a:rPr>
              <a:t>高度</a:t>
            </a:r>
            <a:r>
              <a:rPr kumimoji="1" lang="zh-CN" altLang="en-US" b="1" kern="0" dirty="0">
                <a:solidFill>
                  <a:srgbClr val="0000FF"/>
                </a:solidFill>
              </a:rPr>
              <a:t>”</a:t>
            </a:r>
            <a:r>
              <a:rPr kumimoji="1" lang="en-US" altLang="zh-CN" b="1" kern="0" dirty="0">
                <a:solidFill>
                  <a:srgbClr val="0000FF"/>
                </a:solidFill>
              </a:rPr>
              <a:t>) = 5/8</a:t>
            </a:r>
            <a:r>
              <a:rPr kumimoji="1" lang="en-US" altLang="zh-CN" b="1" kern="0" dirty="0">
                <a:solidFill>
                  <a:sysClr val="windowText" lastClr="000000"/>
                </a:solidFill>
              </a:rPr>
              <a:t>× </a:t>
            </a:r>
            <a:r>
              <a:rPr kumimoji="1" lang="en-US" altLang="zh-CN" b="1" kern="0" dirty="0">
                <a:solidFill>
                  <a:srgbClr val="FF0000"/>
                </a:solidFill>
              </a:rPr>
              <a:t>M(C</a:t>
            </a:r>
            <a:r>
              <a:rPr kumimoji="1" lang="zh-CN" altLang="en-US" b="1" kern="0" dirty="0">
                <a:solidFill>
                  <a:srgbClr val="FF0000"/>
                </a:solidFill>
              </a:rPr>
              <a:t>高</a:t>
            </a:r>
            <a:r>
              <a:rPr kumimoji="1" lang="en-US" altLang="zh-CN" b="1" kern="0" dirty="0">
                <a:solidFill>
                  <a:srgbClr val="FF0000"/>
                </a:solidFill>
              </a:rPr>
              <a:t>)</a:t>
            </a:r>
            <a:r>
              <a:rPr kumimoji="1" lang="en-US" altLang="zh-CN" b="1" kern="0" dirty="0">
                <a:solidFill>
                  <a:srgbClr val="0066FF"/>
                </a:solidFill>
              </a:rPr>
              <a:t> </a:t>
            </a:r>
            <a:r>
              <a:rPr kumimoji="1" lang="en-US" altLang="zh-CN" b="1" kern="0" dirty="0">
                <a:solidFill>
                  <a:srgbClr val="0000FF"/>
                </a:solidFill>
              </a:rPr>
              <a:t>+ 3/8</a:t>
            </a:r>
            <a:r>
              <a:rPr kumimoji="1" lang="en-US" altLang="zh-CN" b="1" kern="0" dirty="0">
                <a:solidFill>
                  <a:sysClr val="windowText" lastClr="000000"/>
                </a:solidFill>
              </a:rPr>
              <a:t>× </a:t>
            </a:r>
            <a:r>
              <a:rPr kumimoji="1" lang="en-US" altLang="zh-CN" b="1" kern="0" dirty="0">
                <a:solidFill>
                  <a:srgbClr val="FF0000"/>
                </a:solidFill>
              </a:rPr>
              <a:t>M(C</a:t>
            </a:r>
            <a:r>
              <a:rPr kumimoji="1" lang="zh-CN" altLang="en-US" b="1" kern="0" dirty="0">
                <a:solidFill>
                  <a:srgbClr val="FF0000"/>
                </a:solidFill>
              </a:rPr>
              <a:t>矮</a:t>
            </a:r>
            <a:r>
              <a:rPr kumimoji="1" lang="en-US" altLang="zh-CN" b="1" kern="0" dirty="0">
                <a:solidFill>
                  <a:srgbClr val="FF0000"/>
                </a:solidFill>
              </a:rPr>
              <a:t>)</a:t>
            </a:r>
            <a:r>
              <a:rPr kumimoji="1" lang="en-US" altLang="zh-CN" b="1" kern="0" dirty="0">
                <a:solidFill>
                  <a:srgbClr val="0066FF"/>
                </a:solidFill>
              </a:rPr>
              <a:t> </a:t>
            </a:r>
            <a:r>
              <a:rPr kumimoji="1" lang="en-US" altLang="zh-CN" b="1" kern="0" dirty="0">
                <a:solidFill>
                  <a:srgbClr val="0000FF"/>
                </a:solidFill>
              </a:rPr>
              <a:t>= 0.951 bits</a:t>
            </a:r>
          </a:p>
        </p:txBody>
      </p:sp>
      <p:sp>
        <p:nvSpPr>
          <p:cNvPr id="24" name="AutoShape 22"/>
          <p:cNvSpPr>
            <a:spLocks noChangeArrowheads="1"/>
          </p:cNvSpPr>
          <p:nvPr/>
        </p:nvSpPr>
        <p:spPr bwMode="auto">
          <a:xfrm>
            <a:off x="404813" y="4339016"/>
            <a:ext cx="1674019" cy="378619"/>
          </a:xfrm>
          <a:prstGeom prst="wedgeRectCallout">
            <a:avLst>
              <a:gd name="adj1" fmla="val 105833"/>
              <a:gd name="adj2" fmla="val -74213"/>
            </a:avLst>
          </a:prstGeom>
          <a:solidFill>
            <a:srgbClr val="BBE0E3"/>
          </a:solidFill>
          <a:ln w="9525">
            <a:solidFill>
              <a:srgbClr val="000000"/>
            </a:solidFill>
            <a:miter lim="800000"/>
            <a:headEnd/>
            <a:tailEnd/>
          </a:ln>
        </p:spPr>
        <p:txBody>
          <a:bodyPr/>
          <a:lstStyle/>
          <a:p>
            <a:pPr algn="ctr" defTabSz="685800" fontAlgn="auto">
              <a:spcBef>
                <a:spcPts val="0"/>
              </a:spcBef>
              <a:spcAft>
                <a:spcPts val="0"/>
              </a:spcAft>
              <a:defRPr/>
            </a:pPr>
            <a:r>
              <a:rPr lang="en-US" altLang="zh-CN" b="1" kern="0">
                <a:solidFill>
                  <a:srgbClr val="0066FF"/>
                </a:solidFill>
              </a:rPr>
              <a:t>P(</a:t>
            </a:r>
            <a:r>
              <a:rPr lang="zh-CN" altLang="en-US" b="1" kern="0">
                <a:solidFill>
                  <a:srgbClr val="FF0000"/>
                </a:solidFill>
              </a:rPr>
              <a:t>高</a:t>
            </a:r>
            <a:r>
              <a:rPr lang="en-US" altLang="zh-CN" b="1" kern="0">
                <a:solidFill>
                  <a:srgbClr val="0066FF"/>
                </a:solidFill>
              </a:rPr>
              <a:t>)</a:t>
            </a:r>
            <a:r>
              <a:rPr lang="en-US" altLang="zh-CN" kern="0">
                <a:solidFill>
                  <a:sysClr val="windowText" lastClr="000000"/>
                </a:solidFill>
              </a:rPr>
              <a:t> </a:t>
            </a:r>
            <a:r>
              <a:rPr lang="en-US" altLang="zh-CN" b="1" kern="0">
                <a:solidFill>
                  <a:srgbClr val="FF0000"/>
                </a:solidFill>
                <a:ea typeface="黑体" pitchFamily="49" charset="-122"/>
              </a:rPr>
              <a:t>=5/8</a:t>
            </a:r>
          </a:p>
        </p:txBody>
      </p:sp>
      <p:sp>
        <p:nvSpPr>
          <p:cNvPr id="25" name="AutoShape 23"/>
          <p:cNvSpPr>
            <a:spLocks noChangeArrowheads="1"/>
          </p:cNvSpPr>
          <p:nvPr/>
        </p:nvSpPr>
        <p:spPr bwMode="auto">
          <a:xfrm>
            <a:off x="458391" y="4933139"/>
            <a:ext cx="1674019" cy="378619"/>
          </a:xfrm>
          <a:prstGeom prst="wedgeRectCallout">
            <a:avLst>
              <a:gd name="adj1" fmla="val 226171"/>
              <a:gd name="adj2" fmla="val -248426"/>
            </a:avLst>
          </a:prstGeom>
          <a:solidFill>
            <a:srgbClr val="BBE0E3"/>
          </a:solidFill>
          <a:ln w="9525">
            <a:solidFill>
              <a:srgbClr val="000000"/>
            </a:solidFill>
            <a:miter lim="800000"/>
            <a:headEnd/>
            <a:tailEnd/>
          </a:ln>
        </p:spPr>
        <p:txBody>
          <a:bodyPr/>
          <a:lstStyle/>
          <a:p>
            <a:pPr algn="ctr" defTabSz="685800" fontAlgn="auto">
              <a:spcBef>
                <a:spcPts val="0"/>
              </a:spcBef>
              <a:spcAft>
                <a:spcPts val="0"/>
              </a:spcAft>
              <a:defRPr/>
            </a:pPr>
            <a:r>
              <a:rPr lang="en-US" altLang="zh-CN" b="1" kern="0">
                <a:solidFill>
                  <a:srgbClr val="0066FF"/>
                </a:solidFill>
              </a:rPr>
              <a:t>P(</a:t>
            </a:r>
            <a:r>
              <a:rPr lang="zh-CN" altLang="en-US" b="1" kern="0">
                <a:solidFill>
                  <a:srgbClr val="FF0000"/>
                </a:solidFill>
              </a:rPr>
              <a:t>矮</a:t>
            </a:r>
            <a:r>
              <a:rPr lang="en-US" altLang="zh-CN" b="1" kern="0">
                <a:solidFill>
                  <a:srgbClr val="0066FF"/>
                </a:solidFill>
              </a:rPr>
              <a:t>)</a:t>
            </a:r>
            <a:r>
              <a:rPr lang="en-US" altLang="zh-CN" kern="0">
                <a:solidFill>
                  <a:sysClr val="windowText" lastClr="000000"/>
                </a:solidFill>
              </a:rPr>
              <a:t> </a:t>
            </a:r>
            <a:r>
              <a:rPr lang="en-US" altLang="zh-CN" b="1" kern="0">
                <a:solidFill>
                  <a:srgbClr val="FF0000"/>
                </a:solidFill>
                <a:ea typeface="黑体" pitchFamily="49" charset="-122"/>
              </a:rPr>
              <a:t>=3/8</a:t>
            </a:r>
          </a:p>
        </p:txBody>
      </p:sp>
      <p:sp>
        <p:nvSpPr>
          <p:cNvPr id="26" name="Oval 24"/>
          <p:cNvSpPr>
            <a:spLocks noChangeArrowheads="1"/>
          </p:cNvSpPr>
          <p:nvPr/>
        </p:nvSpPr>
        <p:spPr bwMode="auto">
          <a:xfrm>
            <a:off x="1970485" y="3961589"/>
            <a:ext cx="2322909" cy="243006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800" fontAlgn="auto">
              <a:spcBef>
                <a:spcPts val="0"/>
              </a:spcBef>
              <a:spcAft>
                <a:spcPts val="0"/>
              </a:spcAft>
              <a:defRPr/>
            </a:pPr>
            <a:endParaRPr lang="zh-CN" altLang="en-US" sz="1350" kern="0">
              <a:solidFill>
                <a:sysClr val="windowText" lastClr="000000"/>
              </a:solidFill>
            </a:endParaRPr>
          </a:p>
        </p:txBody>
      </p:sp>
      <p:sp>
        <p:nvSpPr>
          <p:cNvPr id="27" name="Oval 25"/>
          <p:cNvSpPr>
            <a:spLocks noChangeArrowheads="1"/>
          </p:cNvSpPr>
          <p:nvPr/>
        </p:nvSpPr>
        <p:spPr bwMode="auto">
          <a:xfrm>
            <a:off x="4346972" y="3799664"/>
            <a:ext cx="2322909" cy="243006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800" fontAlgn="auto">
              <a:spcBef>
                <a:spcPts val="0"/>
              </a:spcBef>
              <a:spcAft>
                <a:spcPts val="0"/>
              </a:spcAft>
              <a:defRPr/>
            </a:pPr>
            <a:endParaRPr lang="zh-CN" altLang="en-US" sz="1350" kern="0">
              <a:solidFill>
                <a:sysClr val="windowText" lastClr="000000"/>
              </a:solidFill>
            </a:endParaRPr>
          </a:p>
        </p:txBody>
      </p:sp>
      <p:sp>
        <p:nvSpPr>
          <p:cNvPr id="28" name="Text Box 27"/>
          <p:cNvSpPr txBox="1">
            <a:spLocks noChangeArrowheads="1"/>
          </p:cNvSpPr>
          <p:nvPr/>
        </p:nvSpPr>
        <p:spPr bwMode="auto">
          <a:xfrm>
            <a:off x="1160859" y="5580838"/>
            <a:ext cx="9179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defTabSz="685800" eaLnBrk="1" fontAlgn="auto" hangingPunct="1">
              <a:spcBef>
                <a:spcPct val="50000"/>
              </a:spcBef>
              <a:spcAft>
                <a:spcPts val="0"/>
              </a:spcAft>
              <a:defRPr/>
            </a:pPr>
            <a:r>
              <a:rPr kumimoji="1" lang="en-US" altLang="zh-CN" sz="1800" b="1" kern="0">
                <a:solidFill>
                  <a:srgbClr val="FF0000"/>
                </a:solidFill>
              </a:rPr>
              <a:t>M(C</a:t>
            </a:r>
            <a:r>
              <a:rPr kumimoji="1" lang="zh-CN" altLang="en-US" sz="1800" b="1" kern="0" baseline="-25000">
                <a:solidFill>
                  <a:srgbClr val="FF0000"/>
                </a:solidFill>
              </a:rPr>
              <a:t>高</a:t>
            </a:r>
            <a:r>
              <a:rPr kumimoji="1" lang="en-US" altLang="zh-CN" sz="1800" b="1" kern="0">
                <a:solidFill>
                  <a:srgbClr val="FF0000"/>
                </a:solidFill>
              </a:rPr>
              <a:t>)</a:t>
            </a:r>
          </a:p>
        </p:txBody>
      </p:sp>
      <p:sp>
        <p:nvSpPr>
          <p:cNvPr id="29" name="Text Box 28"/>
          <p:cNvSpPr txBox="1">
            <a:spLocks noChangeArrowheads="1"/>
          </p:cNvSpPr>
          <p:nvPr/>
        </p:nvSpPr>
        <p:spPr bwMode="auto">
          <a:xfrm>
            <a:off x="5805488" y="5689185"/>
            <a:ext cx="9179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defTabSz="685800" eaLnBrk="1" fontAlgn="auto" hangingPunct="1">
              <a:spcBef>
                <a:spcPct val="50000"/>
              </a:spcBef>
              <a:spcAft>
                <a:spcPts val="0"/>
              </a:spcAft>
              <a:defRPr/>
            </a:pPr>
            <a:r>
              <a:rPr kumimoji="1" lang="en-US" altLang="zh-CN" sz="1800" b="1" kern="0">
                <a:solidFill>
                  <a:srgbClr val="FF0000"/>
                </a:solidFill>
              </a:rPr>
              <a:t>M(C</a:t>
            </a:r>
            <a:r>
              <a:rPr kumimoji="1" lang="zh-CN" altLang="en-US" sz="1800" b="1" kern="0" baseline="-25000">
                <a:solidFill>
                  <a:srgbClr val="FF0000"/>
                </a:solidFill>
              </a:rPr>
              <a:t>矮</a:t>
            </a:r>
            <a:r>
              <a:rPr kumimoji="1" lang="en-US" altLang="zh-CN" sz="1800" b="1" kern="0">
                <a:solidFill>
                  <a:srgbClr val="FF0000"/>
                </a:solidFill>
              </a:rPr>
              <a:t>)</a:t>
            </a:r>
          </a:p>
        </p:txBody>
      </p:sp>
      <p:pic>
        <p:nvPicPr>
          <p:cNvPr id="174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3885" y="1996145"/>
            <a:ext cx="3087209" cy="2142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54410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strips(downRight)">
                                      <p:cBhvr>
                                        <p:cTn id="7" dur="500"/>
                                        <p:tgtEl>
                                          <p:spTgt spid="9">
                                            <p:txEl>
                                              <p:pRg st="0" end="0"/>
                                            </p:txEl>
                                          </p:spTgt>
                                        </p:tgtEl>
                                      </p:cBhvr>
                                    </p:animEffect>
                                  </p:childTnLst>
                                </p:cTn>
                              </p:par>
                              <p:par>
                                <p:cTn id="8" presetID="18" presetClass="entr" presetSubtype="6"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strips(downRight)">
                                      <p:cBhvr>
                                        <p:cTn id="10" dur="500"/>
                                        <p:tgtEl>
                                          <p:spTgt spid="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ox(in)">
                                      <p:cBhvr>
                                        <p:cTn id="15" dur="500"/>
                                        <p:tgtEl>
                                          <p:spTgt spid="10"/>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ox(in)">
                                      <p:cBhvr>
                                        <p:cTn id="18" dur="500"/>
                                        <p:tgtEl>
                                          <p:spTgt spid="11"/>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ox(in)">
                                      <p:cBhvr>
                                        <p:cTn id="21" dur="500"/>
                                        <p:tgtEl>
                                          <p:spTgt spid="12"/>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ox(in)">
                                      <p:cBhvr>
                                        <p:cTn id="24" dur="500"/>
                                        <p:tgtEl>
                                          <p:spTgt spid="13"/>
                                        </p:tgtEl>
                                      </p:cBhvr>
                                    </p:animEffect>
                                  </p:childTnLst>
                                </p:cTn>
                              </p:par>
                              <p:par>
                                <p:cTn id="25" presetID="4" presetClass="entr" presetSubtype="16"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ox(in)">
                                      <p:cBhvr>
                                        <p:cTn id="27" dur="500"/>
                                        <p:tgtEl>
                                          <p:spTgt spid="14"/>
                                        </p:tgtEl>
                                      </p:cBhvr>
                                    </p:animEffect>
                                  </p:childTnLst>
                                </p:cTn>
                              </p:par>
                              <p:par>
                                <p:cTn id="28" presetID="4" presetClass="entr" presetSubtype="16"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ox(in)">
                                      <p:cBhvr>
                                        <p:cTn id="30" dur="500"/>
                                        <p:tgtEl>
                                          <p:spTgt spid="16"/>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ox(in)">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box(in)">
                                      <p:cBhvr>
                                        <p:cTn id="38" dur="500"/>
                                        <p:tgtEl>
                                          <p:spTgt spid="17"/>
                                        </p:tgtEl>
                                      </p:cBhvr>
                                    </p:animEffect>
                                  </p:childTnLst>
                                </p:cTn>
                              </p:par>
                              <p:par>
                                <p:cTn id="39" presetID="21" presetClass="entr" presetSubtype="4"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wheel(4)">
                                      <p:cBhvr>
                                        <p:cTn id="41" dur="500"/>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12"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strips(downLeft)">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18" presetClass="entr" presetSubtype="12"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strips(downLeft)">
                                      <p:cBhvr>
                                        <p:cTn id="51" dur="5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xit" presetSubtype="4" fill="hold" grpId="1" nodeType="clickEffect">
                                  <p:stCondLst>
                                    <p:cond delay="0"/>
                                  </p:stCondLst>
                                  <p:childTnLst>
                                    <p:anim calcmode="lin" valueType="num">
                                      <p:cBhvr additive="base">
                                        <p:cTn id="55" dur="500"/>
                                        <p:tgtEl>
                                          <p:spTgt spid="18"/>
                                        </p:tgtEl>
                                        <p:attrNameLst>
                                          <p:attrName>ppt_x</p:attrName>
                                        </p:attrNameLst>
                                      </p:cBhvr>
                                      <p:tavLst>
                                        <p:tav tm="0">
                                          <p:val>
                                            <p:strVal val="ppt_x"/>
                                          </p:val>
                                        </p:tav>
                                        <p:tav tm="100000">
                                          <p:val>
                                            <p:strVal val="ppt_x"/>
                                          </p:val>
                                        </p:tav>
                                      </p:tavLst>
                                    </p:anim>
                                    <p:anim calcmode="lin" valueType="num">
                                      <p:cBhvr additive="base">
                                        <p:cTn id="56" dur="500"/>
                                        <p:tgtEl>
                                          <p:spTgt spid="18"/>
                                        </p:tgtEl>
                                        <p:attrNameLst>
                                          <p:attrName>ppt_y</p:attrName>
                                        </p:attrNameLst>
                                      </p:cBhvr>
                                      <p:tavLst>
                                        <p:tav tm="0">
                                          <p:val>
                                            <p:strVal val="ppt_y"/>
                                          </p:val>
                                        </p:tav>
                                        <p:tav tm="100000">
                                          <p:val>
                                            <p:strVal val="1+ppt_h/2"/>
                                          </p:val>
                                        </p:tav>
                                      </p:tavLst>
                                    </p:anim>
                                    <p:set>
                                      <p:cBhvr>
                                        <p:cTn id="57" dur="1" fill="hold">
                                          <p:stCondLst>
                                            <p:cond delay="499"/>
                                          </p:stCondLst>
                                        </p:cTn>
                                        <p:tgtEl>
                                          <p:spTgt spid="18"/>
                                        </p:tgtEl>
                                        <p:attrNameLst>
                                          <p:attrName>style.visibility</p:attrName>
                                        </p:attrNameLst>
                                      </p:cBhvr>
                                      <p:to>
                                        <p:strVal val="hidden"/>
                                      </p:to>
                                    </p:set>
                                  </p:childTnLst>
                                </p:cTn>
                              </p:par>
                              <p:par>
                                <p:cTn id="58" presetID="2" presetClass="exit" presetSubtype="4" fill="hold" grpId="1" nodeType="withEffect">
                                  <p:stCondLst>
                                    <p:cond delay="0"/>
                                  </p:stCondLst>
                                  <p:childTnLst>
                                    <p:anim calcmode="lin" valueType="num">
                                      <p:cBhvr additive="base">
                                        <p:cTn id="59" dur="500"/>
                                        <p:tgtEl>
                                          <p:spTgt spid="19"/>
                                        </p:tgtEl>
                                        <p:attrNameLst>
                                          <p:attrName>ppt_x</p:attrName>
                                        </p:attrNameLst>
                                      </p:cBhvr>
                                      <p:tavLst>
                                        <p:tav tm="0">
                                          <p:val>
                                            <p:strVal val="ppt_x"/>
                                          </p:val>
                                        </p:tav>
                                        <p:tav tm="100000">
                                          <p:val>
                                            <p:strVal val="ppt_x"/>
                                          </p:val>
                                        </p:tav>
                                      </p:tavLst>
                                    </p:anim>
                                    <p:anim calcmode="lin" valueType="num">
                                      <p:cBhvr additive="base">
                                        <p:cTn id="60" dur="500"/>
                                        <p:tgtEl>
                                          <p:spTgt spid="19"/>
                                        </p:tgtEl>
                                        <p:attrNameLst>
                                          <p:attrName>ppt_y</p:attrName>
                                        </p:attrNameLst>
                                      </p:cBhvr>
                                      <p:tavLst>
                                        <p:tav tm="0">
                                          <p:val>
                                            <p:strVal val="ppt_y"/>
                                          </p:val>
                                        </p:tav>
                                        <p:tav tm="100000">
                                          <p:val>
                                            <p:strVal val="1+ppt_h/2"/>
                                          </p:val>
                                        </p:tav>
                                      </p:tavLst>
                                    </p:anim>
                                    <p:set>
                                      <p:cBhvr>
                                        <p:cTn id="61" dur="1" fill="hold">
                                          <p:stCondLst>
                                            <p:cond delay="499"/>
                                          </p:stCondLst>
                                        </p:cTn>
                                        <p:tgtEl>
                                          <p:spTgt spid="19"/>
                                        </p:tgtEl>
                                        <p:attrNameLst>
                                          <p:attrName>style.visibility</p:attrName>
                                        </p:attrNameLst>
                                      </p:cBhvr>
                                      <p:to>
                                        <p:strVal val="hidden"/>
                                      </p:to>
                                    </p:set>
                                  </p:childTnLst>
                                </p:cTn>
                              </p:par>
                              <p:par>
                                <p:cTn id="62" presetID="2" presetClass="exit" presetSubtype="4" fill="hold" grpId="1" nodeType="withEffect">
                                  <p:stCondLst>
                                    <p:cond delay="0"/>
                                  </p:stCondLst>
                                  <p:childTnLst>
                                    <p:anim calcmode="lin" valueType="num">
                                      <p:cBhvr additive="base">
                                        <p:cTn id="63" dur="500"/>
                                        <p:tgtEl>
                                          <p:spTgt spid="26"/>
                                        </p:tgtEl>
                                        <p:attrNameLst>
                                          <p:attrName>ppt_x</p:attrName>
                                        </p:attrNameLst>
                                      </p:cBhvr>
                                      <p:tavLst>
                                        <p:tav tm="0">
                                          <p:val>
                                            <p:strVal val="ppt_x"/>
                                          </p:val>
                                        </p:tav>
                                        <p:tav tm="100000">
                                          <p:val>
                                            <p:strVal val="ppt_x"/>
                                          </p:val>
                                        </p:tav>
                                      </p:tavLst>
                                    </p:anim>
                                    <p:anim calcmode="lin" valueType="num">
                                      <p:cBhvr additive="base">
                                        <p:cTn id="64" dur="500"/>
                                        <p:tgtEl>
                                          <p:spTgt spid="26"/>
                                        </p:tgtEl>
                                        <p:attrNameLst>
                                          <p:attrName>ppt_y</p:attrName>
                                        </p:attrNameLst>
                                      </p:cBhvr>
                                      <p:tavLst>
                                        <p:tav tm="0">
                                          <p:val>
                                            <p:strVal val="ppt_y"/>
                                          </p:val>
                                        </p:tav>
                                        <p:tav tm="100000">
                                          <p:val>
                                            <p:strVal val="1+ppt_h/2"/>
                                          </p:val>
                                        </p:tav>
                                      </p:tavLst>
                                    </p:anim>
                                    <p:set>
                                      <p:cBhvr>
                                        <p:cTn id="65" dur="1" fill="hold">
                                          <p:stCondLst>
                                            <p:cond delay="499"/>
                                          </p:stCondLst>
                                        </p:cTn>
                                        <p:tgtEl>
                                          <p:spTgt spid="26"/>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37" presetClass="entr" presetSubtype="0" fill="hold" grpId="0" nodeType="click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1000"/>
                                        <p:tgtEl>
                                          <p:spTgt spid="28"/>
                                        </p:tgtEl>
                                      </p:cBhvr>
                                    </p:animEffect>
                                    <p:anim calcmode="lin" valueType="num">
                                      <p:cBhvr>
                                        <p:cTn id="71" dur="1000" fill="hold"/>
                                        <p:tgtEl>
                                          <p:spTgt spid="28"/>
                                        </p:tgtEl>
                                        <p:attrNameLst>
                                          <p:attrName>ppt_x</p:attrName>
                                        </p:attrNameLst>
                                      </p:cBhvr>
                                      <p:tavLst>
                                        <p:tav tm="0">
                                          <p:val>
                                            <p:strVal val="#ppt_x"/>
                                          </p:val>
                                        </p:tav>
                                        <p:tav tm="100000">
                                          <p:val>
                                            <p:strVal val="#ppt_x"/>
                                          </p:val>
                                        </p:tav>
                                      </p:tavLst>
                                    </p:anim>
                                    <p:anim calcmode="lin" valueType="num">
                                      <p:cBhvr>
                                        <p:cTn id="72" dur="900" decel="100000" fill="hold"/>
                                        <p:tgtEl>
                                          <p:spTgt spid="28"/>
                                        </p:tgtEl>
                                        <p:attrNameLst>
                                          <p:attrName>ppt_y</p:attrName>
                                        </p:attrNameLst>
                                      </p:cBhvr>
                                      <p:tavLst>
                                        <p:tav tm="0">
                                          <p:val>
                                            <p:strVal val="#ppt_y+1"/>
                                          </p:val>
                                        </p:tav>
                                        <p:tav tm="100000">
                                          <p:val>
                                            <p:strVal val="#ppt_y-.03"/>
                                          </p:val>
                                        </p:tav>
                                      </p:tavLst>
                                    </p:anim>
                                    <p:anim calcmode="lin" valueType="num">
                                      <p:cBhvr>
                                        <p:cTn id="73"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 presetClass="entr" presetSubtype="16" fill="hold" grpId="0" nodeType="click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box(in)">
                                      <p:cBhvr>
                                        <p:cTn id="78" dur="500"/>
                                        <p:tgtEl>
                                          <p:spTgt spid="20"/>
                                        </p:tgtEl>
                                      </p:cBhvr>
                                    </p:animEffect>
                                  </p:childTnLst>
                                </p:cTn>
                              </p:par>
                              <p:par>
                                <p:cTn id="79" presetID="21" presetClass="entr" presetSubtype="4" fill="hold" grpId="0" nodeType="with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wheel(4)">
                                      <p:cBhvr>
                                        <p:cTn id="81" dur="500"/>
                                        <p:tgtEl>
                                          <p:spTgt spid="27"/>
                                        </p:tgtEl>
                                      </p:cBhvr>
                                    </p:animEffect>
                                  </p:childTnLst>
                                </p:cTn>
                              </p:par>
                            </p:childTnLst>
                          </p:cTn>
                        </p:par>
                      </p:childTnLst>
                    </p:cTn>
                  </p:par>
                  <p:par>
                    <p:cTn id="82" fill="hold">
                      <p:stCondLst>
                        <p:cond delay="indefinite"/>
                      </p:stCondLst>
                      <p:childTnLst>
                        <p:par>
                          <p:cTn id="83" fill="hold">
                            <p:stCondLst>
                              <p:cond delay="0"/>
                            </p:stCondLst>
                            <p:childTnLst>
                              <p:par>
                                <p:cTn id="84" presetID="18" presetClass="entr" presetSubtype="12" fill="hold" grpId="0" nodeType="click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strips(downLeft)">
                                      <p:cBhvr>
                                        <p:cTn id="86" dur="500"/>
                                        <p:tgtEl>
                                          <p:spTgt spid="21"/>
                                        </p:tgtEl>
                                      </p:cBhvr>
                                    </p:animEffect>
                                  </p:childTnLst>
                                </p:cTn>
                              </p:par>
                            </p:childTnLst>
                          </p:cTn>
                        </p:par>
                      </p:childTnLst>
                    </p:cTn>
                  </p:par>
                  <p:par>
                    <p:cTn id="87" fill="hold">
                      <p:stCondLst>
                        <p:cond delay="indefinite"/>
                      </p:stCondLst>
                      <p:childTnLst>
                        <p:par>
                          <p:cTn id="88" fill="hold">
                            <p:stCondLst>
                              <p:cond delay="0"/>
                            </p:stCondLst>
                            <p:childTnLst>
                              <p:par>
                                <p:cTn id="89" presetID="18" presetClass="entr" presetSubtype="12" fill="hold" grpId="0" nodeType="clickEffect">
                                  <p:stCondLst>
                                    <p:cond delay="0"/>
                                  </p:stCondLst>
                                  <p:childTnLst>
                                    <p:set>
                                      <p:cBhvr>
                                        <p:cTn id="90" dur="1" fill="hold">
                                          <p:stCondLst>
                                            <p:cond delay="0"/>
                                          </p:stCondLst>
                                        </p:cTn>
                                        <p:tgtEl>
                                          <p:spTgt spid="22"/>
                                        </p:tgtEl>
                                        <p:attrNameLst>
                                          <p:attrName>style.visibility</p:attrName>
                                        </p:attrNameLst>
                                      </p:cBhvr>
                                      <p:to>
                                        <p:strVal val="visible"/>
                                      </p:to>
                                    </p:set>
                                    <p:animEffect transition="in" filter="strips(downLeft)">
                                      <p:cBhvr>
                                        <p:cTn id="91" dur="500"/>
                                        <p:tgtEl>
                                          <p:spTgt spid="22"/>
                                        </p:tgtEl>
                                      </p:cBhvr>
                                    </p:animEffect>
                                  </p:childTnLst>
                                </p:cTn>
                              </p:par>
                            </p:childTnLst>
                          </p:cTn>
                        </p:par>
                      </p:childTnLst>
                    </p:cTn>
                  </p:par>
                  <p:par>
                    <p:cTn id="92" fill="hold">
                      <p:stCondLst>
                        <p:cond delay="indefinite"/>
                      </p:stCondLst>
                      <p:childTnLst>
                        <p:par>
                          <p:cTn id="93" fill="hold">
                            <p:stCondLst>
                              <p:cond delay="0"/>
                            </p:stCondLst>
                            <p:childTnLst>
                              <p:par>
                                <p:cTn id="94" presetID="2" presetClass="exit" presetSubtype="4" fill="hold" grpId="1" nodeType="clickEffect">
                                  <p:stCondLst>
                                    <p:cond delay="0"/>
                                  </p:stCondLst>
                                  <p:childTnLst>
                                    <p:anim calcmode="lin" valueType="num">
                                      <p:cBhvr additive="base">
                                        <p:cTn id="95" dur="500"/>
                                        <p:tgtEl>
                                          <p:spTgt spid="21"/>
                                        </p:tgtEl>
                                        <p:attrNameLst>
                                          <p:attrName>ppt_x</p:attrName>
                                        </p:attrNameLst>
                                      </p:cBhvr>
                                      <p:tavLst>
                                        <p:tav tm="0">
                                          <p:val>
                                            <p:strVal val="ppt_x"/>
                                          </p:val>
                                        </p:tav>
                                        <p:tav tm="100000">
                                          <p:val>
                                            <p:strVal val="ppt_x"/>
                                          </p:val>
                                        </p:tav>
                                      </p:tavLst>
                                    </p:anim>
                                    <p:anim calcmode="lin" valueType="num">
                                      <p:cBhvr additive="base">
                                        <p:cTn id="96" dur="500"/>
                                        <p:tgtEl>
                                          <p:spTgt spid="21"/>
                                        </p:tgtEl>
                                        <p:attrNameLst>
                                          <p:attrName>ppt_y</p:attrName>
                                        </p:attrNameLst>
                                      </p:cBhvr>
                                      <p:tavLst>
                                        <p:tav tm="0">
                                          <p:val>
                                            <p:strVal val="ppt_y"/>
                                          </p:val>
                                        </p:tav>
                                        <p:tav tm="100000">
                                          <p:val>
                                            <p:strVal val="1+ppt_h/2"/>
                                          </p:val>
                                        </p:tav>
                                      </p:tavLst>
                                    </p:anim>
                                    <p:set>
                                      <p:cBhvr>
                                        <p:cTn id="97" dur="1" fill="hold">
                                          <p:stCondLst>
                                            <p:cond delay="499"/>
                                          </p:stCondLst>
                                        </p:cTn>
                                        <p:tgtEl>
                                          <p:spTgt spid="21"/>
                                        </p:tgtEl>
                                        <p:attrNameLst>
                                          <p:attrName>style.visibility</p:attrName>
                                        </p:attrNameLst>
                                      </p:cBhvr>
                                      <p:to>
                                        <p:strVal val="hidden"/>
                                      </p:to>
                                    </p:set>
                                  </p:childTnLst>
                                </p:cTn>
                              </p:par>
                              <p:par>
                                <p:cTn id="98" presetID="2" presetClass="exit" presetSubtype="4" fill="hold" grpId="1" nodeType="withEffect">
                                  <p:stCondLst>
                                    <p:cond delay="0"/>
                                  </p:stCondLst>
                                  <p:childTnLst>
                                    <p:anim calcmode="lin" valueType="num">
                                      <p:cBhvr additive="base">
                                        <p:cTn id="99" dur="500"/>
                                        <p:tgtEl>
                                          <p:spTgt spid="22"/>
                                        </p:tgtEl>
                                        <p:attrNameLst>
                                          <p:attrName>ppt_x</p:attrName>
                                        </p:attrNameLst>
                                      </p:cBhvr>
                                      <p:tavLst>
                                        <p:tav tm="0">
                                          <p:val>
                                            <p:strVal val="ppt_x"/>
                                          </p:val>
                                        </p:tav>
                                        <p:tav tm="100000">
                                          <p:val>
                                            <p:strVal val="ppt_x"/>
                                          </p:val>
                                        </p:tav>
                                      </p:tavLst>
                                    </p:anim>
                                    <p:anim calcmode="lin" valueType="num">
                                      <p:cBhvr additive="base">
                                        <p:cTn id="100" dur="500"/>
                                        <p:tgtEl>
                                          <p:spTgt spid="22"/>
                                        </p:tgtEl>
                                        <p:attrNameLst>
                                          <p:attrName>ppt_y</p:attrName>
                                        </p:attrNameLst>
                                      </p:cBhvr>
                                      <p:tavLst>
                                        <p:tav tm="0">
                                          <p:val>
                                            <p:strVal val="ppt_y"/>
                                          </p:val>
                                        </p:tav>
                                        <p:tav tm="100000">
                                          <p:val>
                                            <p:strVal val="1+ppt_h/2"/>
                                          </p:val>
                                        </p:tav>
                                      </p:tavLst>
                                    </p:anim>
                                    <p:set>
                                      <p:cBhvr>
                                        <p:cTn id="101" dur="1" fill="hold">
                                          <p:stCondLst>
                                            <p:cond delay="499"/>
                                          </p:stCondLst>
                                        </p:cTn>
                                        <p:tgtEl>
                                          <p:spTgt spid="22"/>
                                        </p:tgtEl>
                                        <p:attrNameLst>
                                          <p:attrName>style.visibility</p:attrName>
                                        </p:attrNameLst>
                                      </p:cBhvr>
                                      <p:to>
                                        <p:strVal val="hidden"/>
                                      </p:to>
                                    </p:set>
                                  </p:childTnLst>
                                </p:cTn>
                              </p:par>
                              <p:par>
                                <p:cTn id="102" presetID="2" presetClass="exit" presetSubtype="4" fill="hold" grpId="1" nodeType="withEffect">
                                  <p:stCondLst>
                                    <p:cond delay="0"/>
                                  </p:stCondLst>
                                  <p:childTnLst>
                                    <p:anim calcmode="lin" valueType="num">
                                      <p:cBhvr additive="base">
                                        <p:cTn id="103" dur="500"/>
                                        <p:tgtEl>
                                          <p:spTgt spid="27"/>
                                        </p:tgtEl>
                                        <p:attrNameLst>
                                          <p:attrName>ppt_x</p:attrName>
                                        </p:attrNameLst>
                                      </p:cBhvr>
                                      <p:tavLst>
                                        <p:tav tm="0">
                                          <p:val>
                                            <p:strVal val="ppt_x"/>
                                          </p:val>
                                        </p:tav>
                                        <p:tav tm="100000">
                                          <p:val>
                                            <p:strVal val="ppt_x"/>
                                          </p:val>
                                        </p:tav>
                                      </p:tavLst>
                                    </p:anim>
                                    <p:anim calcmode="lin" valueType="num">
                                      <p:cBhvr additive="base">
                                        <p:cTn id="104" dur="500"/>
                                        <p:tgtEl>
                                          <p:spTgt spid="27"/>
                                        </p:tgtEl>
                                        <p:attrNameLst>
                                          <p:attrName>ppt_y</p:attrName>
                                        </p:attrNameLst>
                                      </p:cBhvr>
                                      <p:tavLst>
                                        <p:tav tm="0">
                                          <p:val>
                                            <p:strVal val="ppt_y"/>
                                          </p:val>
                                        </p:tav>
                                        <p:tav tm="100000">
                                          <p:val>
                                            <p:strVal val="1+ppt_h/2"/>
                                          </p:val>
                                        </p:tav>
                                      </p:tavLst>
                                    </p:anim>
                                    <p:set>
                                      <p:cBhvr>
                                        <p:cTn id="105" dur="1" fill="hold">
                                          <p:stCondLst>
                                            <p:cond delay="499"/>
                                          </p:stCondLst>
                                        </p:cTn>
                                        <p:tgtEl>
                                          <p:spTgt spid="27"/>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37" presetClass="entr" presetSubtype="0" fill="hold" grpId="0" nodeType="clickEffect">
                                  <p:stCondLst>
                                    <p:cond delay="0"/>
                                  </p:stCondLst>
                                  <p:childTnLst>
                                    <p:set>
                                      <p:cBhvr>
                                        <p:cTn id="109" dur="1" fill="hold">
                                          <p:stCondLst>
                                            <p:cond delay="0"/>
                                          </p:stCondLst>
                                        </p:cTn>
                                        <p:tgtEl>
                                          <p:spTgt spid="29"/>
                                        </p:tgtEl>
                                        <p:attrNameLst>
                                          <p:attrName>style.visibility</p:attrName>
                                        </p:attrNameLst>
                                      </p:cBhvr>
                                      <p:to>
                                        <p:strVal val="visible"/>
                                      </p:to>
                                    </p:set>
                                    <p:animEffect transition="in" filter="fade">
                                      <p:cBhvr>
                                        <p:cTn id="110" dur="1000"/>
                                        <p:tgtEl>
                                          <p:spTgt spid="29"/>
                                        </p:tgtEl>
                                      </p:cBhvr>
                                    </p:animEffect>
                                    <p:anim calcmode="lin" valueType="num">
                                      <p:cBhvr>
                                        <p:cTn id="111" dur="1000" fill="hold"/>
                                        <p:tgtEl>
                                          <p:spTgt spid="29"/>
                                        </p:tgtEl>
                                        <p:attrNameLst>
                                          <p:attrName>ppt_x</p:attrName>
                                        </p:attrNameLst>
                                      </p:cBhvr>
                                      <p:tavLst>
                                        <p:tav tm="0">
                                          <p:val>
                                            <p:strVal val="#ppt_x"/>
                                          </p:val>
                                        </p:tav>
                                        <p:tav tm="100000">
                                          <p:val>
                                            <p:strVal val="#ppt_x"/>
                                          </p:val>
                                        </p:tav>
                                      </p:tavLst>
                                    </p:anim>
                                    <p:anim calcmode="lin" valueType="num">
                                      <p:cBhvr>
                                        <p:cTn id="112" dur="900" decel="100000" fill="hold"/>
                                        <p:tgtEl>
                                          <p:spTgt spid="29"/>
                                        </p:tgtEl>
                                        <p:attrNameLst>
                                          <p:attrName>ppt_y</p:attrName>
                                        </p:attrNameLst>
                                      </p:cBhvr>
                                      <p:tavLst>
                                        <p:tav tm="0">
                                          <p:val>
                                            <p:strVal val="#ppt_y+1"/>
                                          </p:val>
                                        </p:tav>
                                        <p:tav tm="100000">
                                          <p:val>
                                            <p:strVal val="#ppt_y-.03"/>
                                          </p:val>
                                        </p:tav>
                                      </p:tavLst>
                                    </p:anim>
                                    <p:anim calcmode="lin" valueType="num">
                                      <p:cBhvr>
                                        <p:cTn id="113"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4" presetClass="entr" presetSubtype="16" fill="hold" grpId="0" nodeType="clickEffect">
                                  <p:stCondLst>
                                    <p:cond delay="0"/>
                                  </p:stCondLst>
                                  <p:childTnLst>
                                    <p:set>
                                      <p:cBhvr>
                                        <p:cTn id="117" dur="1" fill="hold">
                                          <p:stCondLst>
                                            <p:cond delay="0"/>
                                          </p:stCondLst>
                                        </p:cTn>
                                        <p:tgtEl>
                                          <p:spTgt spid="23"/>
                                        </p:tgtEl>
                                        <p:attrNameLst>
                                          <p:attrName>style.visibility</p:attrName>
                                        </p:attrNameLst>
                                      </p:cBhvr>
                                      <p:to>
                                        <p:strVal val="visible"/>
                                      </p:to>
                                    </p:set>
                                    <p:animEffect transition="in" filter="box(in)">
                                      <p:cBhvr>
                                        <p:cTn id="118" dur="500"/>
                                        <p:tgtEl>
                                          <p:spTgt spid="23"/>
                                        </p:tgtEl>
                                      </p:cBhvr>
                                    </p:animEffect>
                                  </p:childTnLst>
                                </p:cTn>
                              </p:par>
                            </p:childTnLst>
                          </p:cTn>
                        </p:par>
                      </p:childTnLst>
                    </p:cTn>
                  </p:par>
                  <p:par>
                    <p:cTn id="119" fill="hold">
                      <p:stCondLst>
                        <p:cond delay="indefinite"/>
                      </p:stCondLst>
                      <p:childTnLst>
                        <p:par>
                          <p:cTn id="120" fill="hold">
                            <p:stCondLst>
                              <p:cond delay="0"/>
                            </p:stCondLst>
                            <p:childTnLst>
                              <p:par>
                                <p:cTn id="121" presetID="18" presetClass="entr" presetSubtype="12" fill="hold" grpId="0" nodeType="clickEffect">
                                  <p:stCondLst>
                                    <p:cond delay="0"/>
                                  </p:stCondLst>
                                  <p:childTnLst>
                                    <p:set>
                                      <p:cBhvr>
                                        <p:cTn id="122" dur="1" fill="hold">
                                          <p:stCondLst>
                                            <p:cond delay="0"/>
                                          </p:stCondLst>
                                        </p:cTn>
                                        <p:tgtEl>
                                          <p:spTgt spid="24"/>
                                        </p:tgtEl>
                                        <p:attrNameLst>
                                          <p:attrName>style.visibility</p:attrName>
                                        </p:attrNameLst>
                                      </p:cBhvr>
                                      <p:to>
                                        <p:strVal val="visible"/>
                                      </p:to>
                                    </p:set>
                                    <p:animEffect transition="in" filter="strips(downLeft)">
                                      <p:cBhvr>
                                        <p:cTn id="123" dur="500"/>
                                        <p:tgtEl>
                                          <p:spTgt spid="24"/>
                                        </p:tgtEl>
                                      </p:cBhvr>
                                    </p:animEffect>
                                  </p:childTnLst>
                                </p:cTn>
                              </p:par>
                            </p:childTnLst>
                          </p:cTn>
                        </p:par>
                      </p:childTnLst>
                    </p:cTn>
                  </p:par>
                  <p:par>
                    <p:cTn id="124" fill="hold">
                      <p:stCondLst>
                        <p:cond delay="indefinite"/>
                      </p:stCondLst>
                      <p:childTnLst>
                        <p:par>
                          <p:cTn id="125" fill="hold">
                            <p:stCondLst>
                              <p:cond delay="0"/>
                            </p:stCondLst>
                            <p:childTnLst>
                              <p:par>
                                <p:cTn id="126" presetID="18" presetClass="entr" presetSubtype="12" fill="hold" grpId="0" nodeType="clickEffect">
                                  <p:stCondLst>
                                    <p:cond delay="0"/>
                                  </p:stCondLst>
                                  <p:childTnLst>
                                    <p:set>
                                      <p:cBhvr>
                                        <p:cTn id="127" dur="1" fill="hold">
                                          <p:stCondLst>
                                            <p:cond delay="0"/>
                                          </p:stCondLst>
                                        </p:cTn>
                                        <p:tgtEl>
                                          <p:spTgt spid="25"/>
                                        </p:tgtEl>
                                        <p:attrNameLst>
                                          <p:attrName>style.visibility</p:attrName>
                                        </p:attrNameLst>
                                      </p:cBhvr>
                                      <p:to>
                                        <p:strVal val="visible"/>
                                      </p:to>
                                    </p:set>
                                    <p:animEffect transition="in" filter="strips(downLeft)">
                                      <p:cBhvr>
                                        <p:cTn id="12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5" grpId="0"/>
      <p:bldP spid="17" grpId="0" animBg="1"/>
      <p:bldP spid="18" grpId="0" animBg="1"/>
      <p:bldP spid="18" grpId="1" animBg="1"/>
      <p:bldP spid="19" grpId="0" animBg="1"/>
      <p:bldP spid="19" grpId="1" animBg="1"/>
      <p:bldP spid="20" grpId="0" animBg="1"/>
      <p:bldP spid="21" grpId="0" animBg="1"/>
      <p:bldP spid="21" grpId="1" animBg="1"/>
      <p:bldP spid="22" grpId="0" animBg="1"/>
      <p:bldP spid="22" grpId="1" animBg="1"/>
      <p:bldP spid="23" grpId="0" animBg="1"/>
      <p:bldP spid="24" grpId="0" animBg="1"/>
      <p:bldP spid="25" grpId="0" animBg="1"/>
      <p:bldP spid="26" grpId="0" animBg="1"/>
      <p:bldP spid="26" grpId="1" animBg="1"/>
      <p:bldP spid="27" grpId="0" animBg="1"/>
      <p:bldP spid="27" grpId="1" animBg="1"/>
      <p:bldP spid="28" grpId="0"/>
      <p:bldP spid="2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5"/>
          <p:cNvSpPr>
            <a:spLocks noChangeArrowheads="1"/>
          </p:cNvSpPr>
          <p:nvPr/>
        </p:nvSpPr>
        <p:spPr bwMode="auto">
          <a:xfrm>
            <a:off x="1068288" y="2017389"/>
            <a:ext cx="6343650" cy="644129"/>
          </a:xfrm>
          <a:prstGeom prst="rect">
            <a:avLst/>
          </a:prstGeom>
          <a:solidFill>
            <a:srgbClr val="FFFFCC"/>
          </a:solidFill>
          <a:ln w="9525">
            <a:solidFill>
              <a:srgbClr val="333399"/>
            </a:solidFill>
            <a:miter lim="800000"/>
            <a:headEnd/>
            <a:tailEnd/>
          </a:ln>
        </p:spPr>
        <p:txBody>
          <a:bodyPr/>
          <a:lstStyle/>
          <a:p>
            <a:pPr algn="ctr" defTabSz="685800" eaLnBrk="0" fontAlgn="auto" hangingPunct="0">
              <a:spcBef>
                <a:spcPts val="0"/>
              </a:spcBef>
              <a:spcAft>
                <a:spcPts val="0"/>
              </a:spcAft>
              <a:defRPr/>
            </a:pPr>
            <a:r>
              <a:rPr kumimoji="1" lang="zh-CN" altLang="en-US" b="1" kern="0" dirty="0">
                <a:solidFill>
                  <a:sysClr val="windowText" lastClr="000000"/>
                </a:solidFill>
                <a:latin typeface="黑体" pitchFamily="49" charset="-122"/>
                <a:ea typeface="黑体" pitchFamily="49" charset="-122"/>
              </a:rPr>
              <a:t>以属性</a:t>
            </a:r>
            <a:r>
              <a:rPr kumimoji="1" lang="zh-CN" altLang="en-US" b="1" kern="0" dirty="0">
                <a:solidFill>
                  <a:sysClr val="windowText" lastClr="000000"/>
                </a:solidFill>
              </a:rPr>
              <a:t>“</a:t>
            </a:r>
            <a:r>
              <a:rPr kumimoji="1" lang="zh-CN" altLang="en-US" b="1" kern="0" dirty="0">
                <a:solidFill>
                  <a:srgbClr val="0066FF"/>
                </a:solidFill>
                <a:latin typeface="黑体" pitchFamily="49" charset="-122"/>
                <a:ea typeface="黑体" pitchFamily="49" charset="-122"/>
              </a:rPr>
              <a:t>高度</a:t>
            </a:r>
            <a:r>
              <a:rPr kumimoji="1" lang="zh-CN" altLang="en-US" b="1" kern="0" dirty="0">
                <a:solidFill>
                  <a:sysClr val="windowText" lastClr="000000"/>
                </a:solidFill>
                <a:ea typeface="黑体" pitchFamily="49" charset="-122"/>
              </a:rPr>
              <a:t>”</a:t>
            </a:r>
            <a:r>
              <a:rPr kumimoji="1" lang="zh-CN" altLang="en-US" b="1" kern="0" dirty="0">
                <a:solidFill>
                  <a:sysClr val="windowText" lastClr="000000"/>
                </a:solidFill>
                <a:latin typeface="黑体" pitchFamily="49" charset="-122"/>
                <a:ea typeface="黑体" pitchFamily="49" charset="-122"/>
              </a:rPr>
              <a:t>作划分后进一步判别所需的期望信息量为</a:t>
            </a:r>
            <a:r>
              <a:rPr kumimoji="1" lang="zh-CN" altLang="en-US" b="1" kern="0" dirty="0">
                <a:solidFill>
                  <a:sysClr val="windowText" lastClr="000000"/>
                </a:solidFill>
                <a:latin typeface="华文中宋" pitchFamily="2" charset="-122"/>
                <a:ea typeface="华文中宋" pitchFamily="2" charset="-122"/>
              </a:rPr>
              <a:t>：</a:t>
            </a:r>
            <a:br>
              <a:rPr kumimoji="1" lang="zh-CN" altLang="en-US" b="1" kern="0" dirty="0">
                <a:solidFill>
                  <a:sysClr val="windowText" lastClr="000000"/>
                </a:solidFill>
                <a:latin typeface="华文中宋" pitchFamily="2" charset="-122"/>
                <a:ea typeface="华文中宋" pitchFamily="2" charset="-122"/>
              </a:rPr>
            </a:br>
            <a:r>
              <a:rPr kumimoji="1" lang="zh-CN" altLang="en-US" b="1" kern="0" dirty="0">
                <a:solidFill>
                  <a:sysClr val="windowText" lastClr="000000"/>
                </a:solidFill>
                <a:latin typeface="华文中宋" pitchFamily="2" charset="-122"/>
                <a:ea typeface="华文中宋" pitchFamily="2" charset="-122"/>
              </a:rPr>
              <a:t>　 </a:t>
            </a:r>
            <a:r>
              <a:rPr kumimoji="1" lang="en-US" altLang="zh-CN" b="1" kern="0" dirty="0">
                <a:solidFill>
                  <a:srgbClr val="0066FF"/>
                </a:solidFill>
              </a:rPr>
              <a:t>B(C,"</a:t>
            </a:r>
            <a:r>
              <a:rPr kumimoji="1" lang="zh-CN" altLang="en-US" b="1" kern="0" dirty="0">
                <a:solidFill>
                  <a:srgbClr val="0066FF"/>
                </a:solidFill>
              </a:rPr>
              <a:t>高度</a:t>
            </a:r>
            <a:r>
              <a:rPr kumimoji="1" lang="en-US" altLang="zh-CN" b="1" kern="0" dirty="0">
                <a:solidFill>
                  <a:srgbClr val="0066FF"/>
                </a:solidFill>
              </a:rPr>
              <a:t>") = 5/8</a:t>
            </a:r>
            <a:r>
              <a:rPr kumimoji="1" lang="en-US" altLang="zh-CN" b="1" kern="0" dirty="0">
                <a:solidFill>
                  <a:sysClr val="windowText" lastClr="000000"/>
                </a:solidFill>
              </a:rPr>
              <a:t>×</a:t>
            </a:r>
            <a:r>
              <a:rPr kumimoji="1" lang="en-US" altLang="zh-CN" b="1" kern="0" dirty="0">
                <a:solidFill>
                  <a:srgbClr val="0066FF"/>
                </a:solidFill>
              </a:rPr>
              <a:t>0.971 + 3/8</a:t>
            </a:r>
            <a:r>
              <a:rPr kumimoji="1" lang="en-US" altLang="zh-CN" b="1" kern="0" dirty="0">
                <a:solidFill>
                  <a:sysClr val="windowText" lastClr="000000"/>
                </a:solidFill>
              </a:rPr>
              <a:t>×</a:t>
            </a:r>
            <a:r>
              <a:rPr kumimoji="1" lang="en-US" altLang="zh-CN" b="1" kern="0" dirty="0">
                <a:solidFill>
                  <a:srgbClr val="0066FF"/>
                </a:solidFill>
              </a:rPr>
              <a:t>0.918 = 0.951 bits</a:t>
            </a:r>
          </a:p>
        </p:txBody>
      </p:sp>
      <p:sp>
        <p:nvSpPr>
          <p:cNvPr id="9" name="Rectangle 26"/>
          <p:cNvSpPr>
            <a:spLocks noChangeArrowheads="1"/>
          </p:cNvSpPr>
          <p:nvPr/>
        </p:nvSpPr>
        <p:spPr bwMode="auto">
          <a:xfrm>
            <a:off x="1068288" y="3641514"/>
            <a:ext cx="6343650" cy="644128"/>
          </a:xfrm>
          <a:prstGeom prst="rect">
            <a:avLst/>
          </a:prstGeom>
          <a:solidFill>
            <a:srgbClr val="FFFFCC"/>
          </a:solidFill>
          <a:ln w="9525">
            <a:solidFill>
              <a:srgbClr val="333399"/>
            </a:solidFill>
            <a:miter lim="800000"/>
            <a:headEnd/>
            <a:tailEnd/>
          </a:ln>
        </p:spPr>
        <p:txBody>
          <a:bodyPr/>
          <a:lstStyle/>
          <a:p>
            <a:pPr algn="ctr" defTabSz="685800" eaLnBrk="0" fontAlgn="auto" hangingPunct="0">
              <a:spcBef>
                <a:spcPts val="0"/>
              </a:spcBef>
              <a:spcAft>
                <a:spcPts val="0"/>
              </a:spcAft>
              <a:defRPr/>
            </a:pPr>
            <a:r>
              <a:rPr kumimoji="1" lang="zh-CN" altLang="en-US" b="1" kern="0" dirty="0">
                <a:solidFill>
                  <a:sysClr val="windowText" lastClr="000000"/>
                </a:solidFill>
                <a:ea typeface="黑体" pitchFamily="49" charset="-122"/>
              </a:rPr>
              <a:t>测试这属性“</a:t>
            </a:r>
            <a:r>
              <a:rPr kumimoji="1" lang="zh-CN" altLang="en-US" b="1" kern="0" dirty="0">
                <a:solidFill>
                  <a:srgbClr val="FF0000"/>
                </a:solidFill>
                <a:ea typeface="黑体" pitchFamily="49" charset="-122"/>
              </a:rPr>
              <a:t>高度</a:t>
            </a:r>
            <a:r>
              <a:rPr kumimoji="1" lang="zh-CN" altLang="en-US" b="1" kern="0" dirty="0">
                <a:solidFill>
                  <a:sysClr val="windowText" lastClr="000000"/>
                </a:solidFill>
                <a:ea typeface="黑体" pitchFamily="49" charset="-122"/>
              </a:rPr>
              <a:t>”传递的信息为</a:t>
            </a:r>
            <a:r>
              <a:rPr kumimoji="1" lang="zh-CN" altLang="en-US" b="1" kern="0" dirty="0">
                <a:solidFill>
                  <a:sysClr val="windowText" lastClr="000000"/>
                </a:solidFill>
                <a:latin typeface="华文中宋" pitchFamily="2" charset="-122"/>
                <a:ea typeface="黑体" pitchFamily="49" charset="-122"/>
              </a:rPr>
              <a:t>：</a:t>
            </a:r>
            <a:br>
              <a:rPr kumimoji="1" lang="zh-CN" altLang="en-US" b="1" kern="0" dirty="0">
                <a:solidFill>
                  <a:sysClr val="windowText" lastClr="000000"/>
                </a:solidFill>
                <a:latin typeface="华文中宋" pitchFamily="2" charset="-122"/>
                <a:ea typeface="黑体" pitchFamily="49" charset="-122"/>
              </a:rPr>
            </a:br>
            <a:r>
              <a:rPr kumimoji="1" lang="zh-CN" altLang="en-US" b="1" kern="0" dirty="0">
                <a:solidFill>
                  <a:sysClr val="windowText" lastClr="000000"/>
                </a:solidFill>
                <a:latin typeface="华文中宋" pitchFamily="2" charset="-122"/>
                <a:ea typeface="华文中宋" pitchFamily="2" charset="-122"/>
              </a:rPr>
              <a:t>　 </a:t>
            </a:r>
            <a:r>
              <a:rPr kumimoji="1" lang="en-US" altLang="zh-CN" b="1" kern="0" dirty="0">
                <a:solidFill>
                  <a:srgbClr val="0066FF"/>
                </a:solidFill>
              </a:rPr>
              <a:t>M(C)-B(C,"</a:t>
            </a:r>
            <a:r>
              <a:rPr kumimoji="1" lang="zh-CN" altLang="en-US" b="1" kern="0" dirty="0">
                <a:solidFill>
                  <a:srgbClr val="0066FF"/>
                </a:solidFill>
              </a:rPr>
              <a:t>高度</a:t>
            </a:r>
            <a:r>
              <a:rPr kumimoji="1" lang="en-US" altLang="zh-CN" b="1" kern="0" dirty="0">
                <a:solidFill>
                  <a:srgbClr val="0066FF"/>
                </a:solidFill>
              </a:rPr>
              <a:t>") = </a:t>
            </a:r>
            <a:r>
              <a:rPr kumimoji="1" lang="en-US" altLang="zh-CN" b="1" kern="0" dirty="0">
                <a:solidFill>
                  <a:srgbClr val="FF0000"/>
                </a:solidFill>
              </a:rPr>
              <a:t>0.954</a:t>
            </a:r>
            <a:r>
              <a:rPr kumimoji="1" lang="en-US" altLang="zh-CN" b="1" kern="0" dirty="0">
                <a:solidFill>
                  <a:srgbClr val="0066FF"/>
                </a:solidFill>
              </a:rPr>
              <a:t> - 0.951 = </a:t>
            </a:r>
            <a:r>
              <a:rPr kumimoji="1" lang="en-US" altLang="zh-CN" b="1" kern="0" dirty="0">
                <a:solidFill>
                  <a:srgbClr val="FF0000"/>
                </a:solidFill>
              </a:rPr>
              <a:t>0.003 bits</a:t>
            </a:r>
          </a:p>
        </p:txBody>
      </p:sp>
      <p:sp>
        <p:nvSpPr>
          <p:cNvPr id="10" name="Rectangle 30"/>
          <p:cNvSpPr>
            <a:spLocks noChangeArrowheads="1"/>
          </p:cNvSpPr>
          <p:nvPr/>
        </p:nvSpPr>
        <p:spPr bwMode="auto">
          <a:xfrm>
            <a:off x="1013519" y="2806775"/>
            <a:ext cx="6400800" cy="646331"/>
          </a:xfrm>
          <a:prstGeom prst="rect">
            <a:avLst/>
          </a:prstGeom>
          <a:solidFill>
            <a:srgbClr val="FFFFCC"/>
          </a:solidFill>
          <a:ln w="9525">
            <a:solidFill>
              <a:srgbClr val="000000"/>
            </a:solidFill>
            <a:miter lim="800000"/>
            <a:headEnd/>
            <a:tailEnd/>
          </a:ln>
        </p:spPr>
        <p:txBody>
          <a:bodyPr>
            <a:spAutoFit/>
          </a:bodyPr>
          <a:lstStyle/>
          <a:p>
            <a:pPr algn="ctr" defTabSz="685800" fontAlgn="auto">
              <a:spcBef>
                <a:spcPts val="0"/>
              </a:spcBef>
              <a:spcAft>
                <a:spcPts val="0"/>
              </a:spcAft>
              <a:defRPr/>
            </a:pPr>
            <a:r>
              <a:rPr lang="zh-CN" altLang="en-US" b="1" kern="0" dirty="0">
                <a:solidFill>
                  <a:sysClr val="windowText" lastClr="000000"/>
                </a:solidFill>
                <a:ea typeface="仿宋_GB2312" pitchFamily="49" charset="-122"/>
              </a:rPr>
              <a:t>对于上述例子，</a:t>
            </a:r>
            <a:r>
              <a:rPr lang="en-US" altLang="zh-CN" b="1" kern="0" dirty="0">
                <a:solidFill>
                  <a:srgbClr val="FF0000"/>
                </a:solidFill>
                <a:cs typeface="Times New Roman" pitchFamily="18" charset="0"/>
              </a:rPr>
              <a:t>C</a:t>
            </a:r>
            <a:r>
              <a:rPr lang="zh-CN" altLang="en-US" b="1" kern="0" dirty="0">
                <a:solidFill>
                  <a:sysClr val="windowText" lastClr="000000"/>
                </a:solidFill>
                <a:ea typeface="仿宋_GB2312" pitchFamily="49" charset="-122"/>
                <a:cs typeface="Times New Roman" pitchFamily="18" charset="0"/>
              </a:rPr>
              <a:t>集有</a:t>
            </a:r>
            <a:r>
              <a:rPr lang="zh-CN" altLang="en-US" b="1" kern="0" dirty="0">
                <a:solidFill>
                  <a:srgbClr val="FF0000"/>
                </a:solidFill>
                <a:ea typeface="仿宋_GB2312" pitchFamily="49" charset="-122"/>
                <a:cs typeface="Times New Roman" pitchFamily="18" charset="0"/>
              </a:rPr>
              <a:t>８</a:t>
            </a:r>
            <a:r>
              <a:rPr lang="zh-CN" altLang="en-US" b="1" kern="0" dirty="0">
                <a:solidFill>
                  <a:sysClr val="windowText" lastClr="000000"/>
                </a:solidFill>
                <a:ea typeface="仿宋_GB2312" pitchFamily="49" charset="-122"/>
                <a:cs typeface="Times New Roman" pitchFamily="18" charset="0"/>
              </a:rPr>
              <a:t>个例子，</a:t>
            </a:r>
            <a:r>
              <a:rPr lang="en-US" altLang="zh-CN" b="1" kern="0" dirty="0">
                <a:solidFill>
                  <a:sysClr val="windowText" lastClr="000000"/>
                </a:solidFill>
                <a:ea typeface="仿宋_GB2312" pitchFamily="49" charset="-122"/>
                <a:cs typeface="Times New Roman" pitchFamily="18" charset="0"/>
              </a:rPr>
              <a:t>3</a:t>
            </a:r>
            <a:r>
              <a:rPr lang="zh-CN" altLang="en-US" b="1" kern="0" dirty="0">
                <a:solidFill>
                  <a:sysClr val="windowText" lastClr="000000"/>
                </a:solidFill>
                <a:ea typeface="仿宋_GB2312" pitchFamily="49" charset="-122"/>
                <a:cs typeface="Times New Roman" pitchFamily="18" charset="0"/>
              </a:rPr>
              <a:t>个为“</a:t>
            </a:r>
            <a:r>
              <a:rPr lang="en-US" altLang="zh-CN" b="1" kern="0" dirty="0">
                <a:solidFill>
                  <a:srgbClr val="0066FF"/>
                </a:solidFill>
                <a:ea typeface="仿宋_GB2312" pitchFamily="49" charset="-122"/>
                <a:cs typeface="Times New Roman" pitchFamily="18" charset="0"/>
              </a:rPr>
              <a:t>+</a:t>
            </a:r>
            <a:r>
              <a:rPr lang="en-US" altLang="zh-CN" b="1" kern="0" dirty="0">
                <a:solidFill>
                  <a:sysClr val="windowText" lastClr="000000"/>
                </a:solidFill>
                <a:ea typeface="仿宋_GB2312" pitchFamily="49" charset="-122"/>
                <a:cs typeface="Times New Roman" pitchFamily="18" charset="0"/>
              </a:rPr>
              <a:t>”</a:t>
            </a:r>
            <a:r>
              <a:rPr lang="zh-CN" altLang="en-US" b="1" kern="0" dirty="0">
                <a:solidFill>
                  <a:sysClr val="windowText" lastClr="000000"/>
                </a:solidFill>
                <a:ea typeface="仿宋_GB2312" pitchFamily="49" charset="-122"/>
                <a:cs typeface="Times New Roman" pitchFamily="18" charset="0"/>
              </a:rPr>
              <a:t>，</a:t>
            </a:r>
            <a:r>
              <a:rPr lang="en-US" altLang="zh-CN" b="1" kern="0" dirty="0">
                <a:solidFill>
                  <a:sysClr val="windowText" lastClr="000000"/>
                </a:solidFill>
                <a:ea typeface="仿宋_GB2312" pitchFamily="49" charset="-122"/>
                <a:cs typeface="Times New Roman" pitchFamily="18" charset="0"/>
              </a:rPr>
              <a:t>5</a:t>
            </a:r>
            <a:r>
              <a:rPr lang="zh-CN" altLang="en-US" b="1" kern="0" dirty="0">
                <a:solidFill>
                  <a:sysClr val="windowText" lastClr="000000"/>
                </a:solidFill>
                <a:ea typeface="仿宋_GB2312" pitchFamily="49" charset="-122"/>
                <a:cs typeface="Times New Roman" pitchFamily="18" charset="0"/>
              </a:rPr>
              <a:t>为</a:t>
            </a:r>
            <a:r>
              <a:rPr lang="en-US" altLang="zh-CN" b="1" kern="0" dirty="0">
                <a:solidFill>
                  <a:sysClr val="windowText" lastClr="000000"/>
                </a:solidFill>
                <a:ea typeface="仿宋_GB2312" pitchFamily="49" charset="-122"/>
                <a:cs typeface="Times New Roman" pitchFamily="18" charset="0"/>
              </a:rPr>
              <a:t>"</a:t>
            </a:r>
            <a:r>
              <a:rPr lang="en-US" altLang="zh-CN" b="1" kern="0" dirty="0">
                <a:solidFill>
                  <a:srgbClr val="0066FF"/>
                </a:solidFill>
                <a:ea typeface="仿宋_GB2312" pitchFamily="49" charset="-122"/>
                <a:cs typeface="Times New Roman" pitchFamily="18" charset="0"/>
              </a:rPr>
              <a:t>-</a:t>
            </a:r>
            <a:r>
              <a:rPr lang="en-US" altLang="zh-CN" b="1" kern="0" dirty="0">
                <a:solidFill>
                  <a:sysClr val="windowText" lastClr="000000"/>
                </a:solidFill>
                <a:ea typeface="仿宋_GB2312" pitchFamily="49" charset="-122"/>
                <a:cs typeface="Times New Roman" pitchFamily="18" charset="0"/>
              </a:rPr>
              <a:t>"</a:t>
            </a:r>
            <a:r>
              <a:rPr lang="zh-CN" altLang="en-US" b="1" kern="0" dirty="0">
                <a:solidFill>
                  <a:sysClr val="windowText" lastClr="000000"/>
                </a:solidFill>
                <a:ea typeface="仿宋_GB2312" pitchFamily="49" charset="-122"/>
                <a:cs typeface="Times New Roman" pitchFamily="18" charset="0"/>
              </a:rPr>
              <a:t>，则</a:t>
            </a:r>
            <a:br>
              <a:rPr lang="zh-CN" altLang="en-US" b="1" kern="0" dirty="0">
                <a:solidFill>
                  <a:sysClr val="windowText" lastClr="000000"/>
                </a:solidFill>
                <a:ea typeface="仿宋_GB2312" pitchFamily="49" charset="-122"/>
                <a:cs typeface="Times New Roman" pitchFamily="18" charset="0"/>
              </a:rPr>
            </a:br>
            <a:r>
              <a:rPr lang="zh-CN" altLang="en-US" b="1" kern="0" dirty="0">
                <a:solidFill>
                  <a:srgbClr val="FF0000"/>
                </a:solidFill>
                <a:ea typeface="仿宋_GB2312" pitchFamily="49" charset="-122"/>
                <a:cs typeface="Times New Roman" pitchFamily="18" charset="0"/>
              </a:rPr>
              <a:t> </a:t>
            </a:r>
            <a:r>
              <a:rPr lang="en-US" altLang="zh-CN" b="1" kern="0" dirty="0">
                <a:solidFill>
                  <a:srgbClr val="FF0000"/>
                </a:solidFill>
              </a:rPr>
              <a:t>M(C) = </a:t>
            </a:r>
            <a:r>
              <a:rPr lang="en-US" altLang="zh-CN" b="1" kern="0" dirty="0">
                <a:solidFill>
                  <a:srgbClr val="FF0000"/>
                </a:solidFill>
                <a:ea typeface="仿宋_GB2312" pitchFamily="49" charset="-122"/>
              </a:rPr>
              <a:t>-</a:t>
            </a:r>
            <a:r>
              <a:rPr lang="zh-CN" altLang="en-US" b="1" kern="0" dirty="0">
                <a:solidFill>
                  <a:srgbClr val="FF0000"/>
                </a:solidFill>
              </a:rPr>
              <a:t>（</a:t>
            </a:r>
            <a:r>
              <a:rPr lang="en-US" altLang="zh-CN" b="1" kern="0" dirty="0">
                <a:solidFill>
                  <a:srgbClr val="FF0000"/>
                </a:solidFill>
                <a:ea typeface="仿宋_GB2312" pitchFamily="49" charset="-122"/>
              </a:rPr>
              <a:t>3/8</a:t>
            </a:r>
            <a:r>
              <a:rPr lang="zh-CN" altLang="en-US" b="1" kern="0" dirty="0">
                <a:solidFill>
                  <a:srgbClr val="FF0000"/>
                </a:solidFill>
              </a:rPr>
              <a:t>）</a:t>
            </a:r>
            <a:r>
              <a:rPr lang="en-US" altLang="zh-CN" b="1" kern="0" dirty="0">
                <a:solidFill>
                  <a:srgbClr val="FF0000"/>
                </a:solidFill>
              </a:rPr>
              <a:t>log</a:t>
            </a:r>
            <a:r>
              <a:rPr lang="en-US" altLang="zh-CN" b="1" kern="0" baseline="-30000" dirty="0">
                <a:solidFill>
                  <a:srgbClr val="FF0000"/>
                </a:solidFill>
              </a:rPr>
              <a:t>2</a:t>
            </a:r>
            <a:r>
              <a:rPr lang="zh-CN" altLang="en-US" b="1" kern="0" dirty="0">
                <a:solidFill>
                  <a:srgbClr val="FF0000"/>
                </a:solidFill>
              </a:rPr>
              <a:t>（</a:t>
            </a:r>
            <a:r>
              <a:rPr lang="en-US" altLang="zh-CN" b="1" kern="0" dirty="0">
                <a:solidFill>
                  <a:srgbClr val="FF0000"/>
                </a:solidFill>
                <a:ea typeface="仿宋_GB2312" pitchFamily="49" charset="-122"/>
              </a:rPr>
              <a:t>3/8</a:t>
            </a:r>
            <a:r>
              <a:rPr lang="zh-CN" altLang="en-US" b="1" kern="0" dirty="0">
                <a:solidFill>
                  <a:srgbClr val="FF0000"/>
                </a:solidFill>
              </a:rPr>
              <a:t>）</a:t>
            </a:r>
            <a:r>
              <a:rPr lang="en-US" altLang="zh-CN" b="1" kern="0" dirty="0">
                <a:solidFill>
                  <a:srgbClr val="FF0000"/>
                </a:solidFill>
                <a:ea typeface="仿宋_GB2312" pitchFamily="49" charset="-122"/>
              </a:rPr>
              <a:t>-</a:t>
            </a:r>
            <a:r>
              <a:rPr lang="zh-CN" altLang="en-US" b="1" kern="0" dirty="0">
                <a:solidFill>
                  <a:srgbClr val="FF0000"/>
                </a:solidFill>
              </a:rPr>
              <a:t>（</a:t>
            </a:r>
            <a:r>
              <a:rPr lang="en-US" altLang="zh-CN" b="1" kern="0" dirty="0">
                <a:solidFill>
                  <a:srgbClr val="FF0000"/>
                </a:solidFill>
                <a:ea typeface="仿宋_GB2312" pitchFamily="49" charset="-122"/>
              </a:rPr>
              <a:t>5/8</a:t>
            </a:r>
            <a:r>
              <a:rPr lang="zh-CN" altLang="en-US" b="1" kern="0" dirty="0">
                <a:solidFill>
                  <a:srgbClr val="FF0000"/>
                </a:solidFill>
              </a:rPr>
              <a:t>）</a:t>
            </a:r>
            <a:r>
              <a:rPr lang="en-US" altLang="zh-CN" b="1" kern="0" dirty="0">
                <a:solidFill>
                  <a:srgbClr val="FF0000"/>
                </a:solidFill>
              </a:rPr>
              <a:t>log</a:t>
            </a:r>
            <a:r>
              <a:rPr lang="en-US" altLang="zh-CN" b="1" kern="0" baseline="-30000" dirty="0">
                <a:solidFill>
                  <a:srgbClr val="FF0000"/>
                </a:solidFill>
              </a:rPr>
              <a:t>2</a:t>
            </a:r>
            <a:r>
              <a:rPr lang="zh-CN" altLang="en-US" b="1" kern="0" dirty="0">
                <a:solidFill>
                  <a:srgbClr val="FF0000"/>
                </a:solidFill>
              </a:rPr>
              <a:t>（</a:t>
            </a:r>
            <a:r>
              <a:rPr lang="en-US" altLang="zh-CN" b="1" kern="0" dirty="0">
                <a:solidFill>
                  <a:srgbClr val="FF0000"/>
                </a:solidFill>
                <a:ea typeface="仿宋_GB2312" pitchFamily="49" charset="-122"/>
              </a:rPr>
              <a:t>5/8</a:t>
            </a:r>
            <a:r>
              <a:rPr lang="zh-CN" altLang="en-US" b="1" kern="0" dirty="0">
                <a:solidFill>
                  <a:srgbClr val="FF0000"/>
                </a:solidFill>
              </a:rPr>
              <a:t>）</a:t>
            </a:r>
            <a:r>
              <a:rPr lang="en-US" altLang="zh-CN" b="1" kern="0" dirty="0">
                <a:solidFill>
                  <a:srgbClr val="FF0000"/>
                </a:solidFill>
              </a:rPr>
              <a:t>= 0.954 bits</a:t>
            </a:r>
          </a:p>
        </p:txBody>
      </p:sp>
      <p:sp>
        <p:nvSpPr>
          <p:cNvPr id="11" name="Rectangle 32"/>
          <p:cNvSpPr>
            <a:spLocks noChangeArrowheads="1"/>
          </p:cNvSpPr>
          <p:nvPr/>
        </p:nvSpPr>
        <p:spPr bwMode="auto">
          <a:xfrm>
            <a:off x="1013519" y="4480793"/>
            <a:ext cx="6343650" cy="647700"/>
          </a:xfrm>
          <a:prstGeom prst="rect">
            <a:avLst/>
          </a:prstGeom>
          <a:solidFill>
            <a:srgbClr val="FFFFCC"/>
          </a:solidFill>
          <a:ln w="9525">
            <a:solidFill>
              <a:srgbClr val="333399"/>
            </a:solidFill>
            <a:miter lim="800000"/>
            <a:headEnd/>
            <a:tailEnd/>
          </a:ln>
        </p:spPr>
        <p:txBody>
          <a:bodyPr anchor="ctr" anchorCtr="1"/>
          <a:lstStyle/>
          <a:p>
            <a:pPr algn="ctr" defTabSz="685800" eaLnBrk="0" fontAlgn="auto" hangingPunct="0">
              <a:spcBef>
                <a:spcPts val="0"/>
              </a:spcBef>
              <a:spcAft>
                <a:spcPts val="0"/>
              </a:spcAft>
              <a:defRPr/>
            </a:pPr>
            <a:r>
              <a:rPr kumimoji="1" lang="zh-CN" altLang="en-US" b="1" kern="0" dirty="0">
                <a:solidFill>
                  <a:sysClr val="windowText" lastClr="000000"/>
                </a:solidFill>
                <a:latin typeface="黑体" pitchFamily="49" charset="-122"/>
                <a:ea typeface="黑体" pitchFamily="49" charset="-122"/>
              </a:rPr>
              <a:t>属性</a:t>
            </a:r>
            <a:r>
              <a:rPr kumimoji="1" lang="zh-CN" altLang="en-US" b="1" kern="0" dirty="0">
                <a:solidFill>
                  <a:sysClr val="windowText" lastClr="000000"/>
                </a:solidFill>
              </a:rPr>
              <a:t>“</a:t>
            </a:r>
            <a:r>
              <a:rPr kumimoji="1" lang="zh-CN" altLang="en-US" b="1" kern="0" dirty="0">
                <a:solidFill>
                  <a:srgbClr val="0066FF"/>
                </a:solidFill>
                <a:ea typeface="黑体" pitchFamily="49" charset="-122"/>
              </a:rPr>
              <a:t>发色</a:t>
            </a:r>
            <a:r>
              <a:rPr kumimoji="1" lang="zh-CN" altLang="en-US" b="1" kern="0" dirty="0">
                <a:solidFill>
                  <a:sysClr val="windowText" lastClr="000000"/>
                </a:solidFill>
                <a:ea typeface="黑体" pitchFamily="49" charset="-122"/>
              </a:rPr>
              <a:t>”</a:t>
            </a:r>
            <a:r>
              <a:rPr kumimoji="1" lang="zh-CN" altLang="en-US" b="1" kern="0" dirty="0">
                <a:solidFill>
                  <a:sysClr val="windowText" lastClr="000000"/>
                </a:solidFill>
                <a:latin typeface="黑体" pitchFamily="49" charset="-122"/>
                <a:ea typeface="黑体" pitchFamily="49" charset="-122"/>
              </a:rPr>
              <a:t>作为</a:t>
            </a:r>
            <a:r>
              <a:rPr kumimoji="1" lang="zh-CN" altLang="en-US" b="1" kern="0" dirty="0">
                <a:solidFill>
                  <a:srgbClr val="FF0000"/>
                </a:solidFill>
                <a:latin typeface="黑体" pitchFamily="49" charset="-122"/>
                <a:ea typeface="黑体" pitchFamily="49" charset="-122"/>
              </a:rPr>
              <a:t>根节点</a:t>
            </a:r>
            <a:r>
              <a:rPr kumimoji="1" lang="zh-CN" altLang="en-US" b="1" kern="0" dirty="0">
                <a:solidFill>
                  <a:sysClr val="windowText" lastClr="000000"/>
                </a:solidFill>
                <a:latin typeface="黑体" pitchFamily="49" charset="-122"/>
                <a:ea typeface="黑体" pitchFamily="49" charset="-122"/>
              </a:rPr>
              <a:t>构造决策树</a:t>
            </a:r>
            <a:endParaRPr kumimoji="1" lang="zh-CN" altLang="en-US" b="1" kern="0" dirty="0">
              <a:solidFill>
                <a:srgbClr val="0066FF"/>
              </a:solidFill>
            </a:endParaRPr>
          </a:p>
        </p:txBody>
      </p:sp>
    </p:spTree>
    <p:extLst>
      <p:ext uri="{BB962C8B-B14F-4D97-AF65-F5344CB8AC3E}">
        <p14:creationId xmlns:p14="http://schemas.microsoft.com/office/powerpoint/2010/main" val="21854410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xit" presetSubtype="16" fill="hold" grpId="1" nodeType="clickEffect">
                                  <p:stCondLst>
                                    <p:cond delay="0"/>
                                  </p:stCondLst>
                                  <p:childTnLst>
                                    <p:animEffect transition="out" filter="box(in)">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par>
                                <p:cTn id="18" presetID="4" presetClass="exit" presetSubtype="16" fill="hold" grpId="0" nodeType="withEffect">
                                  <p:stCondLst>
                                    <p:cond delay="0"/>
                                  </p:stCondLst>
                                  <p:childTnLst>
                                    <p:animEffect transition="out" filter="box(in)">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ox(in)">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0" grpId="1"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2834878" y="3481785"/>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solidFill>
                  <a:srgbClr val="0066FF"/>
                </a:solidFill>
                <a:ea typeface="黑体" pitchFamily="49" charset="-122"/>
              </a:rPr>
              <a:t>发色</a:t>
            </a:r>
          </a:p>
        </p:txBody>
      </p:sp>
      <p:sp>
        <p:nvSpPr>
          <p:cNvPr id="9" name="Text Box 5"/>
          <p:cNvSpPr txBox="1">
            <a:spLocks noChangeArrowheads="1"/>
          </p:cNvSpPr>
          <p:nvPr/>
        </p:nvSpPr>
        <p:spPr bwMode="auto">
          <a:xfrm>
            <a:off x="1646635" y="3805635"/>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黑色</a:t>
            </a:r>
          </a:p>
        </p:txBody>
      </p:sp>
      <p:sp>
        <p:nvSpPr>
          <p:cNvPr id="10" name="Text Box 6"/>
          <p:cNvSpPr txBox="1">
            <a:spLocks noChangeArrowheads="1"/>
          </p:cNvSpPr>
          <p:nvPr/>
        </p:nvSpPr>
        <p:spPr bwMode="auto">
          <a:xfrm>
            <a:off x="3213497" y="3967560"/>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红色</a:t>
            </a:r>
          </a:p>
        </p:txBody>
      </p:sp>
      <p:sp>
        <p:nvSpPr>
          <p:cNvPr id="11" name="Text Box 7"/>
          <p:cNvSpPr txBox="1">
            <a:spLocks noChangeArrowheads="1"/>
          </p:cNvSpPr>
          <p:nvPr/>
        </p:nvSpPr>
        <p:spPr bwMode="auto">
          <a:xfrm>
            <a:off x="4400550" y="3859213"/>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金色</a:t>
            </a:r>
          </a:p>
        </p:txBody>
      </p:sp>
      <p:sp>
        <p:nvSpPr>
          <p:cNvPr id="12" name="Text Box 8"/>
          <p:cNvSpPr txBox="1">
            <a:spLocks noChangeArrowheads="1"/>
          </p:cNvSpPr>
          <p:nvPr/>
        </p:nvSpPr>
        <p:spPr bwMode="auto">
          <a:xfrm>
            <a:off x="0" y="4393804"/>
            <a:ext cx="245745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650" b="1">
                <a:latin typeface="黑体" pitchFamily="49" charset="-122"/>
                <a:ea typeface="黑体" pitchFamily="49" charset="-122"/>
              </a:rPr>
              <a:t>｛矮、黑色、蓝色</a:t>
            </a:r>
            <a:r>
              <a:rPr lang="en-US" altLang="zh-CN" sz="1650" b="1">
                <a:latin typeface="黑体" pitchFamily="49" charset="-122"/>
                <a:ea typeface="黑体" pitchFamily="49" charset="-122"/>
              </a:rPr>
              <a:t>:</a:t>
            </a:r>
            <a:r>
              <a:rPr lang="zh-CN" altLang="en-US" sz="1650" b="1">
                <a:solidFill>
                  <a:srgbClr val="0066FF"/>
                </a:solidFill>
                <a:latin typeface="黑体" pitchFamily="49" charset="-122"/>
                <a:ea typeface="黑体" pitchFamily="49" charset="-122"/>
              </a:rPr>
              <a:t>－</a:t>
            </a:r>
            <a:r>
              <a:rPr lang="zh-CN" altLang="en-US" sz="1650" b="1">
                <a:latin typeface="黑体" pitchFamily="49" charset="-122"/>
                <a:ea typeface="黑体" pitchFamily="49" charset="-122"/>
              </a:rPr>
              <a:t>｝</a:t>
            </a:r>
          </a:p>
          <a:p>
            <a:pPr algn="ctr" eaLnBrk="1" hangingPunct="1">
              <a:spcBef>
                <a:spcPct val="50000"/>
              </a:spcBef>
            </a:pPr>
            <a:r>
              <a:rPr lang="zh-CN" altLang="en-US" sz="1650" b="1">
                <a:latin typeface="黑体" pitchFamily="49" charset="-122"/>
                <a:ea typeface="黑体" pitchFamily="49" charset="-122"/>
              </a:rPr>
              <a:t>｛高、黑色、蓝色</a:t>
            </a:r>
            <a:r>
              <a:rPr lang="en-US" altLang="zh-CN" sz="1650" b="1">
                <a:latin typeface="黑体" pitchFamily="49" charset="-122"/>
                <a:ea typeface="黑体" pitchFamily="49" charset="-122"/>
              </a:rPr>
              <a:t>:</a:t>
            </a:r>
            <a:r>
              <a:rPr lang="zh-CN" altLang="en-US" sz="1650" b="1">
                <a:solidFill>
                  <a:srgbClr val="0066FF"/>
                </a:solidFill>
                <a:latin typeface="黑体" pitchFamily="49" charset="-122"/>
                <a:ea typeface="黑体" pitchFamily="49" charset="-122"/>
              </a:rPr>
              <a:t>－</a:t>
            </a:r>
            <a:r>
              <a:rPr lang="zh-CN" altLang="en-US" sz="1650" b="1">
                <a:latin typeface="黑体" pitchFamily="49" charset="-122"/>
                <a:ea typeface="黑体" pitchFamily="49" charset="-122"/>
              </a:rPr>
              <a:t>｝</a:t>
            </a:r>
          </a:p>
          <a:p>
            <a:pPr algn="ctr" eaLnBrk="1" hangingPunct="1">
              <a:spcBef>
                <a:spcPct val="50000"/>
              </a:spcBef>
            </a:pPr>
            <a:r>
              <a:rPr lang="zh-CN" altLang="en-US" sz="1650" b="1">
                <a:latin typeface="黑体" pitchFamily="49" charset="-122"/>
                <a:ea typeface="黑体" pitchFamily="49" charset="-122"/>
              </a:rPr>
              <a:t>｛高、黑色、棕色</a:t>
            </a:r>
            <a:r>
              <a:rPr lang="en-US" altLang="zh-CN" sz="1650" b="1">
                <a:latin typeface="黑体" pitchFamily="49" charset="-122"/>
                <a:ea typeface="黑体" pitchFamily="49" charset="-122"/>
              </a:rPr>
              <a:t>:</a:t>
            </a:r>
            <a:r>
              <a:rPr lang="zh-CN" altLang="en-US" sz="1650" b="1">
                <a:solidFill>
                  <a:srgbClr val="0066FF"/>
                </a:solidFill>
                <a:latin typeface="黑体" pitchFamily="49" charset="-122"/>
                <a:ea typeface="黑体" pitchFamily="49" charset="-122"/>
              </a:rPr>
              <a:t>－</a:t>
            </a:r>
            <a:r>
              <a:rPr lang="zh-CN" altLang="en-US" sz="1650" b="1">
                <a:latin typeface="黑体" pitchFamily="49" charset="-122"/>
                <a:ea typeface="黑体" pitchFamily="49" charset="-122"/>
              </a:rPr>
              <a:t>｝</a:t>
            </a:r>
          </a:p>
        </p:txBody>
      </p:sp>
      <p:cxnSp>
        <p:nvCxnSpPr>
          <p:cNvPr id="13" name="AutoShape 9"/>
          <p:cNvCxnSpPr>
            <a:cxnSpLocks noChangeShapeType="1"/>
            <a:stCxn id="6" idx="2"/>
            <a:endCxn id="12" idx="0"/>
          </p:cNvCxnSpPr>
          <p:nvPr/>
        </p:nvCxnSpPr>
        <p:spPr bwMode="auto">
          <a:xfrm flipH="1">
            <a:off x="1228725" y="3851117"/>
            <a:ext cx="2172891" cy="54268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4" name="Text Box 10"/>
          <p:cNvSpPr txBox="1">
            <a:spLocks noChangeArrowheads="1"/>
          </p:cNvSpPr>
          <p:nvPr/>
        </p:nvSpPr>
        <p:spPr bwMode="auto">
          <a:xfrm>
            <a:off x="2240756" y="4453335"/>
            <a:ext cx="245745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defTabSz="685800" eaLnBrk="1" fontAlgn="auto" hangingPunct="1">
              <a:spcBef>
                <a:spcPct val="50000"/>
              </a:spcBef>
              <a:spcAft>
                <a:spcPts val="0"/>
              </a:spcAft>
              <a:defRPr/>
            </a:pPr>
            <a:r>
              <a:rPr lang="zh-CN" altLang="en-US" sz="1650" b="1" kern="0">
                <a:solidFill>
                  <a:srgbClr val="000000"/>
                </a:solidFill>
                <a:latin typeface="黑体" pitchFamily="49" charset="-122"/>
                <a:ea typeface="黑体" pitchFamily="49" charset="-122"/>
              </a:rPr>
              <a:t>｛高、红色、蓝色</a:t>
            </a:r>
            <a:r>
              <a:rPr lang="en-US" altLang="zh-CN" sz="1650" b="1" kern="0">
                <a:solidFill>
                  <a:srgbClr val="000000"/>
                </a:solidFill>
                <a:latin typeface="黑体" pitchFamily="49" charset="-122"/>
                <a:ea typeface="黑体" pitchFamily="49" charset="-122"/>
              </a:rPr>
              <a:t>:</a:t>
            </a:r>
            <a:r>
              <a:rPr lang="zh-CN" altLang="en-US" sz="1650" b="1" kern="0">
                <a:solidFill>
                  <a:srgbClr val="0066FF"/>
                </a:solidFill>
              </a:rPr>
              <a:t>＋</a:t>
            </a:r>
            <a:r>
              <a:rPr lang="zh-CN" altLang="en-US" sz="1650" b="1" kern="0">
                <a:solidFill>
                  <a:srgbClr val="000000"/>
                </a:solidFill>
                <a:latin typeface="黑体" pitchFamily="49" charset="-122"/>
                <a:ea typeface="黑体" pitchFamily="49" charset="-122"/>
              </a:rPr>
              <a:t>｝</a:t>
            </a:r>
          </a:p>
        </p:txBody>
      </p:sp>
      <p:sp>
        <p:nvSpPr>
          <p:cNvPr id="15" name="Text Box 11"/>
          <p:cNvSpPr txBox="1">
            <a:spLocks noChangeArrowheads="1"/>
          </p:cNvSpPr>
          <p:nvPr/>
        </p:nvSpPr>
        <p:spPr bwMode="auto">
          <a:xfrm>
            <a:off x="4400550" y="4453335"/>
            <a:ext cx="2457450" cy="1488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defTabSz="685800" eaLnBrk="1" fontAlgn="auto" hangingPunct="1">
              <a:spcBef>
                <a:spcPct val="50000"/>
              </a:spcBef>
              <a:spcAft>
                <a:spcPts val="0"/>
              </a:spcAft>
              <a:defRPr/>
            </a:pPr>
            <a:r>
              <a:rPr lang="zh-CN" altLang="en-US" sz="1650" b="1" kern="0">
                <a:solidFill>
                  <a:srgbClr val="000000"/>
                </a:solidFill>
                <a:latin typeface="黑体" pitchFamily="49" charset="-122"/>
                <a:ea typeface="黑体" pitchFamily="49" charset="-122"/>
              </a:rPr>
              <a:t>｛矮、金色、蓝色</a:t>
            </a:r>
            <a:r>
              <a:rPr lang="en-US" altLang="zh-CN" sz="1650" b="1" kern="0">
                <a:solidFill>
                  <a:srgbClr val="000000"/>
                </a:solidFill>
                <a:latin typeface="黑体" pitchFamily="49" charset="-122"/>
                <a:ea typeface="黑体" pitchFamily="49" charset="-122"/>
              </a:rPr>
              <a:t>:</a:t>
            </a:r>
            <a:r>
              <a:rPr lang="zh-CN" altLang="en-US" sz="1650" b="1" kern="0">
                <a:solidFill>
                  <a:srgbClr val="0066FF"/>
                </a:solidFill>
              </a:rPr>
              <a:t>＋</a:t>
            </a:r>
            <a:r>
              <a:rPr lang="zh-CN" altLang="en-US" sz="1650" b="1" kern="0">
                <a:solidFill>
                  <a:srgbClr val="000000"/>
                </a:solidFill>
                <a:latin typeface="黑体" pitchFamily="49" charset="-122"/>
                <a:ea typeface="黑体" pitchFamily="49" charset="-122"/>
              </a:rPr>
              <a:t>｝</a:t>
            </a:r>
          </a:p>
          <a:p>
            <a:pPr algn="ctr" defTabSz="685800" eaLnBrk="1" fontAlgn="auto" hangingPunct="1">
              <a:spcBef>
                <a:spcPct val="50000"/>
              </a:spcBef>
              <a:spcAft>
                <a:spcPts val="0"/>
              </a:spcAft>
              <a:defRPr/>
            </a:pPr>
            <a:r>
              <a:rPr lang="zh-CN" altLang="en-US" sz="1650" b="1" kern="0">
                <a:solidFill>
                  <a:srgbClr val="000000"/>
                </a:solidFill>
                <a:latin typeface="黑体" pitchFamily="49" charset="-122"/>
                <a:ea typeface="黑体" pitchFamily="49" charset="-122"/>
              </a:rPr>
              <a:t>｛高、金色、棕色</a:t>
            </a:r>
            <a:r>
              <a:rPr lang="en-US" altLang="zh-CN" sz="1650" b="1" kern="0">
                <a:solidFill>
                  <a:srgbClr val="000000"/>
                </a:solidFill>
                <a:latin typeface="黑体" pitchFamily="49" charset="-122"/>
                <a:ea typeface="黑体" pitchFamily="49" charset="-122"/>
              </a:rPr>
              <a:t>:</a:t>
            </a:r>
            <a:r>
              <a:rPr lang="zh-CN" altLang="en-US" sz="1650" b="1" kern="0">
                <a:solidFill>
                  <a:srgbClr val="0066FF"/>
                </a:solidFill>
                <a:latin typeface="黑体" pitchFamily="49" charset="-122"/>
                <a:ea typeface="黑体" pitchFamily="49" charset="-122"/>
              </a:rPr>
              <a:t>－</a:t>
            </a:r>
            <a:r>
              <a:rPr lang="zh-CN" altLang="en-US" sz="1650" b="1" kern="0">
                <a:solidFill>
                  <a:srgbClr val="000000"/>
                </a:solidFill>
                <a:latin typeface="黑体" pitchFamily="49" charset="-122"/>
                <a:ea typeface="黑体" pitchFamily="49" charset="-122"/>
              </a:rPr>
              <a:t>｝</a:t>
            </a:r>
          </a:p>
          <a:p>
            <a:pPr algn="ctr" defTabSz="685800" eaLnBrk="1" fontAlgn="auto" hangingPunct="1">
              <a:spcBef>
                <a:spcPct val="50000"/>
              </a:spcBef>
              <a:spcAft>
                <a:spcPts val="0"/>
              </a:spcAft>
              <a:defRPr/>
            </a:pPr>
            <a:r>
              <a:rPr lang="zh-CN" altLang="en-US" sz="1650" b="1" kern="0">
                <a:solidFill>
                  <a:srgbClr val="000000"/>
                </a:solidFill>
                <a:latin typeface="黑体" pitchFamily="49" charset="-122"/>
                <a:ea typeface="黑体" pitchFamily="49" charset="-122"/>
              </a:rPr>
              <a:t>｛高、金色、蓝色</a:t>
            </a:r>
            <a:r>
              <a:rPr lang="en-US" altLang="zh-CN" sz="1650" b="1" kern="0">
                <a:solidFill>
                  <a:srgbClr val="000000"/>
                </a:solidFill>
                <a:latin typeface="黑体" pitchFamily="49" charset="-122"/>
                <a:ea typeface="黑体" pitchFamily="49" charset="-122"/>
              </a:rPr>
              <a:t>:</a:t>
            </a:r>
            <a:r>
              <a:rPr lang="zh-CN" altLang="en-US" sz="1650" b="1" kern="0">
                <a:solidFill>
                  <a:srgbClr val="0066FF"/>
                </a:solidFill>
              </a:rPr>
              <a:t>＋</a:t>
            </a:r>
            <a:r>
              <a:rPr lang="zh-CN" altLang="en-US" sz="1650" b="1" kern="0">
                <a:solidFill>
                  <a:srgbClr val="000000"/>
                </a:solidFill>
                <a:latin typeface="黑体" pitchFamily="49" charset="-122"/>
                <a:ea typeface="黑体" pitchFamily="49" charset="-122"/>
              </a:rPr>
              <a:t>｝</a:t>
            </a:r>
          </a:p>
          <a:p>
            <a:pPr algn="ctr" defTabSz="685800" eaLnBrk="1" fontAlgn="auto" hangingPunct="1">
              <a:spcBef>
                <a:spcPct val="50000"/>
              </a:spcBef>
              <a:spcAft>
                <a:spcPts val="0"/>
              </a:spcAft>
              <a:defRPr/>
            </a:pPr>
            <a:r>
              <a:rPr lang="zh-CN" altLang="en-US" sz="1650" b="1" kern="0">
                <a:solidFill>
                  <a:srgbClr val="000000"/>
                </a:solidFill>
                <a:latin typeface="黑体" pitchFamily="49" charset="-122"/>
                <a:ea typeface="黑体" pitchFamily="49" charset="-122"/>
              </a:rPr>
              <a:t>｛矮、金色、棕色</a:t>
            </a:r>
            <a:r>
              <a:rPr lang="en-US" altLang="zh-CN" sz="1650" b="1" kern="0">
                <a:solidFill>
                  <a:srgbClr val="000000"/>
                </a:solidFill>
                <a:latin typeface="黑体" pitchFamily="49" charset="-122"/>
                <a:ea typeface="黑体" pitchFamily="49" charset="-122"/>
              </a:rPr>
              <a:t>:</a:t>
            </a:r>
            <a:r>
              <a:rPr lang="zh-CN" altLang="en-US" sz="1650" b="1" kern="0">
                <a:solidFill>
                  <a:srgbClr val="0066FF"/>
                </a:solidFill>
              </a:rPr>
              <a:t>－</a:t>
            </a:r>
            <a:r>
              <a:rPr lang="zh-CN" altLang="en-US" sz="1650" b="1" kern="0">
                <a:solidFill>
                  <a:srgbClr val="000000"/>
                </a:solidFill>
                <a:latin typeface="黑体" pitchFamily="49" charset="-122"/>
                <a:ea typeface="黑体" pitchFamily="49" charset="-122"/>
              </a:rPr>
              <a:t>｝</a:t>
            </a:r>
          </a:p>
        </p:txBody>
      </p:sp>
      <p:cxnSp>
        <p:nvCxnSpPr>
          <p:cNvPr id="16" name="AutoShape 12"/>
          <p:cNvCxnSpPr>
            <a:cxnSpLocks noChangeShapeType="1"/>
            <a:stCxn id="6" idx="2"/>
            <a:endCxn id="14" idx="0"/>
          </p:cNvCxnSpPr>
          <p:nvPr/>
        </p:nvCxnSpPr>
        <p:spPr bwMode="auto">
          <a:xfrm>
            <a:off x="3401616" y="3851117"/>
            <a:ext cx="67865" cy="60221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13"/>
          <p:cNvCxnSpPr>
            <a:cxnSpLocks noChangeShapeType="1"/>
            <a:stCxn id="6" idx="2"/>
            <a:endCxn id="15" idx="0"/>
          </p:cNvCxnSpPr>
          <p:nvPr/>
        </p:nvCxnSpPr>
        <p:spPr bwMode="auto">
          <a:xfrm>
            <a:off x="3401616" y="3851117"/>
            <a:ext cx="2227659" cy="60221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8" name="AutoShape 14"/>
          <p:cNvSpPr>
            <a:spLocks noChangeArrowheads="1"/>
          </p:cNvSpPr>
          <p:nvPr/>
        </p:nvSpPr>
        <p:spPr bwMode="auto">
          <a:xfrm>
            <a:off x="351235" y="3097213"/>
            <a:ext cx="1674019" cy="378619"/>
          </a:xfrm>
          <a:prstGeom prst="wedgeRectCallout">
            <a:avLst>
              <a:gd name="adj1" fmla="val -13301"/>
              <a:gd name="adj2" fmla="val 317296"/>
            </a:avLst>
          </a:prstGeom>
          <a:solidFill>
            <a:srgbClr val="BBE0E3"/>
          </a:solidFill>
          <a:ln w="9525">
            <a:solidFill>
              <a:srgbClr val="000000"/>
            </a:solidFill>
            <a:miter lim="800000"/>
            <a:headEnd/>
            <a:tailEnd/>
          </a:ln>
        </p:spPr>
        <p:txBody>
          <a:bodyPr/>
          <a:lstStyle/>
          <a:p>
            <a:pPr algn="ctr" defTabSz="685800" fontAlgn="auto">
              <a:spcBef>
                <a:spcPts val="0"/>
              </a:spcBef>
              <a:spcAft>
                <a:spcPts val="0"/>
              </a:spcAft>
              <a:defRPr/>
            </a:pPr>
            <a:r>
              <a:rPr lang="en-US" altLang="zh-CN" b="1" kern="0">
                <a:solidFill>
                  <a:srgbClr val="0066FF"/>
                </a:solidFill>
              </a:rPr>
              <a:t>-</a:t>
            </a:r>
            <a:r>
              <a:rPr lang="en-US" altLang="zh-CN" b="1" kern="0">
                <a:solidFill>
                  <a:srgbClr val="FF0000"/>
                </a:solidFill>
              </a:rPr>
              <a:t>1</a:t>
            </a:r>
            <a:r>
              <a:rPr lang="en-US" altLang="zh-CN" b="1" kern="0">
                <a:solidFill>
                  <a:sysClr val="windowText" lastClr="000000"/>
                </a:solidFill>
              </a:rPr>
              <a:t>×</a:t>
            </a:r>
            <a:r>
              <a:rPr lang="en-US" altLang="zh-CN" b="1" kern="0">
                <a:solidFill>
                  <a:srgbClr val="0066FF"/>
                </a:solidFill>
              </a:rPr>
              <a:t>log</a:t>
            </a:r>
            <a:r>
              <a:rPr lang="en-US" altLang="zh-CN" b="1" kern="0" baseline="-25000">
                <a:solidFill>
                  <a:srgbClr val="0066FF"/>
                </a:solidFill>
              </a:rPr>
              <a:t>2</a:t>
            </a:r>
            <a:r>
              <a:rPr lang="en-US" altLang="zh-CN" b="1" kern="0">
                <a:solidFill>
                  <a:srgbClr val="FF0000"/>
                </a:solidFill>
              </a:rPr>
              <a:t>1</a:t>
            </a:r>
            <a:r>
              <a:rPr lang="en-US" altLang="zh-CN" kern="0">
                <a:solidFill>
                  <a:sysClr val="windowText" lastClr="000000"/>
                </a:solidFill>
              </a:rPr>
              <a:t> </a:t>
            </a:r>
            <a:r>
              <a:rPr lang="en-US" altLang="zh-CN" b="1" kern="0">
                <a:solidFill>
                  <a:srgbClr val="FF0000"/>
                </a:solidFill>
                <a:ea typeface="黑体" pitchFamily="49" charset="-122"/>
              </a:rPr>
              <a:t>=0</a:t>
            </a:r>
          </a:p>
        </p:txBody>
      </p:sp>
      <p:sp>
        <p:nvSpPr>
          <p:cNvPr id="19" name="AutoShape 15"/>
          <p:cNvSpPr>
            <a:spLocks noChangeArrowheads="1"/>
          </p:cNvSpPr>
          <p:nvPr/>
        </p:nvSpPr>
        <p:spPr bwMode="auto">
          <a:xfrm>
            <a:off x="2619375" y="5371307"/>
            <a:ext cx="1674019" cy="378619"/>
          </a:xfrm>
          <a:prstGeom prst="wedgeRectCallout">
            <a:avLst>
              <a:gd name="adj1" fmla="val 8676"/>
              <a:gd name="adj2" fmla="val -207546"/>
            </a:avLst>
          </a:prstGeom>
          <a:solidFill>
            <a:srgbClr val="BBE0E3"/>
          </a:solidFill>
          <a:ln w="9525">
            <a:solidFill>
              <a:srgbClr val="000000"/>
            </a:solidFill>
            <a:miter lim="800000"/>
            <a:headEnd/>
            <a:tailEnd/>
          </a:ln>
        </p:spPr>
        <p:txBody>
          <a:bodyPr/>
          <a:lstStyle/>
          <a:p>
            <a:pPr algn="ctr" defTabSz="685800" fontAlgn="auto">
              <a:spcBef>
                <a:spcPts val="0"/>
              </a:spcBef>
              <a:spcAft>
                <a:spcPts val="0"/>
              </a:spcAft>
              <a:defRPr/>
            </a:pPr>
            <a:r>
              <a:rPr lang="en-US" altLang="zh-CN" b="1" kern="0">
                <a:solidFill>
                  <a:srgbClr val="0066FF"/>
                </a:solidFill>
              </a:rPr>
              <a:t>-</a:t>
            </a:r>
            <a:r>
              <a:rPr lang="en-US" altLang="zh-CN" b="1" kern="0">
                <a:solidFill>
                  <a:srgbClr val="FF0000"/>
                </a:solidFill>
              </a:rPr>
              <a:t>1</a:t>
            </a:r>
            <a:r>
              <a:rPr lang="en-US" altLang="zh-CN" b="1" kern="0">
                <a:solidFill>
                  <a:sysClr val="windowText" lastClr="000000"/>
                </a:solidFill>
              </a:rPr>
              <a:t>×</a:t>
            </a:r>
            <a:r>
              <a:rPr lang="en-US" altLang="zh-CN" b="1" kern="0">
                <a:solidFill>
                  <a:srgbClr val="0066FF"/>
                </a:solidFill>
              </a:rPr>
              <a:t>log</a:t>
            </a:r>
            <a:r>
              <a:rPr lang="en-US" altLang="zh-CN" b="1" kern="0" baseline="-25000">
                <a:solidFill>
                  <a:srgbClr val="0066FF"/>
                </a:solidFill>
              </a:rPr>
              <a:t>2</a:t>
            </a:r>
            <a:r>
              <a:rPr lang="en-US" altLang="zh-CN" b="1" kern="0">
                <a:solidFill>
                  <a:srgbClr val="FF0000"/>
                </a:solidFill>
              </a:rPr>
              <a:t>1</a:t>
            </a:r>
            <a:r>
              <a:rPr lang="en-US" altLang="zh-CN" kern="0">
                <a:solidFill>
                  <a:sysClr val="windowText" lastClr="000000"/>
                </a:solidFill>
              </a:rPr>
              <a:t> </a:t>
            </a:r>
            <a:r>
              <a:rPr lang="en-US" altLang="zh-CN" b="1" kern="0">
                <a:solidFill>
                  <a:srgbClr val="FF0000"/>
                </a:solidFill>
                <a:ea typeface="黑体" pitchFamily="49" charset="-122"/>
              </a:rPr>
              <a:t>=0</a:t>
            </a:r>
          </a:p>
        </p:txBody>
      </p:sp>
      <p:sp>
        <p:nvSpPr>
          <p:cNvPr id="20" name="Rectangle 17"/>
          <p:cNvSpPr>
            <a:spLocks noChangeArrowheads="1"/>
          </p:cNvSpPr>
          <p:nvPr/>
        </p:nvSpPr>
        <p:spPr bwMode="auto">
          <a:xfrm>
            <a:off x="351235" y="1639887"/>
            <a:ext cx="6343650" cy="644129"/>
          </a:xfrm>
          <a:prstGeom prst="rect">
            <a:avLst/>
          </a:prstGeom>
          <a:solidFill>
            <a:srgbClr val="FFFFCC"/>
          </a:solidFill>
          <a:ln w="9525">
            <a:solidFill>
              <a:srgbClr val="333399"/>
            </a:solidFill>
            <a:miter lim="800000"/>
            <a:headEnd/>
            <a:tailEnd/>
          </a:ln>
        </p:spPr>
        <p:txBody>
          <a:bodyPr/>
          <a:lstStyle/>
          <a:p>
            <a:pPr algn="ctr" defTabSz="685800" eaLnBrk="0" fontAlgn="auto" hangingPunct="0">
              <a:spcBef>
                <a:spcPts val="0"/>
              </a:spcBef>
              <a:spcAft>
                <a:spcPts val="0"/>
              </a:spcAft>
              <a:defRPr/>
            </a:pPr>
            <a:r>
              <a:rPr kumimoji="1" lang="zh-CN" altLang="en-US" b="1" kern="0" dirty="0">
                <a:solidFill>
                  <a:sysClr val="windowText" lastClr="000000"/>
                </a:solidFill>
                <a:latin typeface="黑体" pitchFamily="49" charset="-122"/>
                <a:ea typeface="黑体" pitchFamily="49" charset="-122"/>
              </a:rPr>
              <a:t>以属性</a:t>
            </a:r>
            <a:r>
              <a:rPr kumimoji="1" lang="zh-CN" altLang="en-US" b="1" kern="0" dirty="0">
                <a:solidFill>
                  <a:sysClr val="windowText" lastClr="000000"/>
                </a:solidFill>
              </a:rPr>
              <a:t>“</a:t>
            </a:r>
            <a:r>
              <a:rPr kumimoji="1" lang="zh-CN" altLang="en-US" b="1" kern="0" dirty="0">
                <a:solidFill>
                  <a:srgbClr val="0066FF"/>
                </a:solidFill>
                <a:ea typeface="黑体" pitchFamily="49" charset="-122"/>
              </a:rPr>
              <a:t>发色</a:t>
            </a:r>
            <a:r>
              <a:rPr kumimoji="1" lang="zh-CN" altLang="en-US" b="1" kern="0" dirty="0">
                <a:solidFill>
                  <a:sysClr val="windowText" lastClr="000000"/>
                </a:solidFill>
                <a:ea typeface="黑体" pitchFamily="49" charset="-122"/>
              </a:rPr>
              <a:t>”</a:t>
            </a:r>
            <a:r>
              <a:rPr kumimoji="1" lang="zh-CN" altLang="en-US" b="1" kern="0" dirty="0">
                <a:solidFill>
                  <a:sysClr val="windowText" lastClr="000000"/>
                </a:solidFill>
                <a:latin typeface="黑体" pitchFamily="49" charset="-122"/>
                <a:ea typeface="黑体" pitchFamily="49" charset="-122"/>
              </a:rPr>
              <a:t>作划分后进一步判别所需的期望信息量为</a:t>
            </a:r>
            <a:r>
              <a:rPr kumimoji="1" lang="zh-CN" altLang="en-US" b="1" kern="0" dirty="0">
                <a:solidFill>
                  <a:sysClr val="windowText" lastClr="000000"/>
                </a:solidFill>
                <a:latin typeface="华文中宋" pitchFamily="2" charset="-122"/>
                <a:ea typeface="华文中宋" pitchFamily="2" charset="-122"/>
              </a:rPr>
              <a:t>：</a:t>
            </a:r>
            <a:br>
              <a:rPr kumimoji="1" lang="zh-CN" altLang="en-US" b="1" kern="0" dirty="0">
                <a:solidFill>
                  <a:sysClr val="windowText" lastClr="000000"/>
                </a:solidFill>
                <a:latin typeface="华文中宋" pitchFamily="2" charset="-122"/>
                <a:ea typeface="华文中宋" pitchFamily="2" charset="-122"/>
              </a:rPr>
            </a:br>
            <a:r>
              <a:rPr kumimoji="1" lang="zh-CN" altLang="en-US" b="1" kern="0" dirty="0">
                <a:solidFill>
                  <a:srgbClr val="0066FF"/>
                </a:solidFill>
                <a:latin typeface="华文中宋" pitchFamily="2" charset="-122"/>
                <a:ea typeface="华文中宋" pitchFamily="2" charset="-122"/>
              </a:rPr>
              <a:t>　 </a:t>
            </a:r>
            <a:r>
              <a:rPr kumimoji="1" lang="en-US" altLang="zh-CN" b="1" kern="0" dirty="0">
                <a:solidFill>
                  <a:srgbClr val="0066FF"/>
                </a:solidFill>
              </a:rPr>
              <a:t>B(C,“</a:t>
            </a:r>
            <a:r>
              <a:rPr kumimoji="1" lang="zh-CN" altLang="en-US" b="1" kern="0" dirty="0">
                <a:solidFill>
                  <a:srgbClr val="0066FF"/>
                </a:solidFill>
                <a:ea typeface="黑体" pitchFamily="49" charset="-122"/>
              </a:rPr>
              <a:t>发色</a:t>
            </a:r>
            <a:r>
              <a:rPr kumimoji="1" lang="zh-CN" altLang="en-US" b="1" kern="0" dirty="0">
                <a:solidFill>
                  <a:srgbClr val="0066FF"/>
                </a:solidFill>
              </a:rPr>
              <a:t>”</a:t>
            </a:r>
            <a:r>
              <a:rPr kumimoji="1" lang="en-US" altLang="zh-CN" b="1" kern="0" dirty="0">
                <a:solidFill>
                  <a:srgbClr val="0066FF"/>
                </a:solidFill>
              </a:rPr>
              <a:t>) = 3/8</a:t>
            </a:r>
            <a:r>
              <a:rPr kumimoji="1" lang="en-US" altLang="zh-CN" b="1" kern="0" dirty="0">
                <a:solidFill>
                  <a:sysClr val="windowText" lastClr="000000"/>
                </a:solidFill>
              </a:rPr>
              <a:t>×</a:t>
            </a:r>
            <a:r>
              <a:rPr kumimoji="1" lang="en-US" altLang="zh-CN" b="1" kern="0" dirty="0">
                <a:solidFill>
                  <a:srgbClr val="FF0000"/>
                </a:solidFill>
              </a:rPr>
              <a:t>0</a:t>
            </a:r>
            <a:r>
              <a:rPr kumimoji="1" lang="en-US" altLang="zh-CN" b="1" kern="0" dirty="0">
                <a:solidFill>
                  <a:srgbClr val="0066FF"/>
                </a:solidFill>
              </a:rPr>
              <a:t> + 1/8</a:t>
            </a:r>
            <a:r>
              <a:rPr kumimoji="1" lang="en-US" altLang="zh-CN" b="1" kern="0" dirty="0">
                <a:solidFill>
                  <a:sysClr val="windowText" lastClr="000000"/>
                </a:solidFill>
              </a:rPr>
              <a:t>×</a:t>
            </a:r>
            <a:r>
              <a:rPr kumimoji="1" lang="en-US" altLang="zh-CN" b="1" kern="0" dirty="0">
                <a:solidFill>
                  <a:srgbClr val="FF0000"/>
                </a:solidFill>
              </a:rPr>
              <a:t>0</a:t>
            </a:r>
            <a:r>
              <a:rPr kumimoji="1" lang="en-US" altLang="zh-CN" b="1" kern="0" dirty="0">
                <a:solidFill>
                  <a:srgbClr val="0066FF"/>
                </a:solidFill>
              </a:rPr>
              <a:t> + 4/8</a:t>
            </a:r>
            <a:r>
              <a:rPr kumimoji="1" lang="en-US" altLang="zh-CN" b="1" kern="0" dirty="0">
                <a:solidFill>
                  <a:sysClr val="windowText" lastClr="000000"/>
                </a:solidFill>
              </a:rPr>
              <a:t>×</a:t>
            </a:r>
            <a:r>
              <a:rPr kumimoji="1" lang="en-US" altLang="zh-CN" b="1" kern="0" dirty="0">
                <a:solidFill>
                  <a:srgbClr val="FF0000"/>
                </a:solidFill>
              </a:rPr>
              <a:t>1 </a:t>
            </a:r>
            <a:r>
              <a:rPr kumimoji="1" lang="en-US" altLang="zh-CN" b="1" kern="0" dirty="0">
                <a:solidFill>
                  <a:srgbClr val="0066FF"/>
                </a:solidFill>
              </a:rPr>
              <a:t>= 0.5 bits</a:t>
            </a:r>
          </a:p>
        </p:txBody>
      </p:sp>
      <p:sp>
        <p:nvSpPr>
          <p:cNvPr id="21" name="AutoShape 18"/>
          <p:cNvSpPr>
            <a:spLocks noChangeArrowheads="1"/>
          </p:cNvSpPr>
          <p:nvPr/>
        </p:nvSpPr>
        <p:spPr bwMode="auto">
          <a:xfrm>
            <a:off x="3158729" y="3535363"/>
            <a:ext cx="3511153" cy="378619"/>
          </a:xfrm>
          <a:prstGeom prst="wedgeRectCallout">
            <a:avLst>
              <a:gd name="adj1" fmla="val 30060"/>
              <a:gd name="adj2" fmla="val 187106"/>
            </a:avLst>
          </a:prstGeom>
          <a:solidFill>
            <a:srgbClr val="BBE0E3"/>
          </a:solidFill>
          <a:ln w="9525">
            <a:solidFill>
              <a:srgbClr val="000000"/>
            </a:solidFill>
            <a:miter lim="800000"/>
            <a:headEnd/>
            <a:tailEnd/>
          </a:ln>
        </p:spPr>
        <p:txBody>
          <a:bodyPr/>
          <a:lstStyle/>
          <a:p>
            <a:pPr algn="ctr" defTabSz="685800" fontAlgn="auto">
              <a:spcBef>
                <a:spcPts val="0"/>
              </a:spcBef>
              <a:spcAft>
                <a:spcPts val="0"/>
              </a:spcAft>
              <a:defRPr/>
            </a:pPr>
            <a:r>
              <a:rPr lang="en-US" altLang="zh-CN" b="1" kern="0">
                <a:solidFill>
                  <a:srgbClr val="0066FF"/>
                </a:solidFill>
              </a:rPr>
              <a:t>-</a:t>
            </a:r>
            <a:r>
              <a:rPr lang="en-US" altLang="zh-CN" b="1" kern="0">
                <a:solidFill>
                  <a:srgbClr val="FF0000"/>
                </a:solidFill>
              </a:rPr>
              <a:t>1/2</a:t>
            </a:r>
            <a:r>
              <a:rPr lang="en-US" altLang="zh-CN" b="1" kern="0">
                <a:solidFill>
                  <a:sysClr val="windowText" lastClr="000000"/>
                </a:solidFill>
              </a:rPr>
              <a:t>×</a:t>
            </a:r>
            <a:r>
              <a:rPr lang="en-US" altLang="zh-CN" b="1" kern="0">
                <a:solidFill>
                  <a:srgbClr val="0066FF"/>
                </a:solidFill>
              </a:rPr>
              <a:t>log</a:t>
            </a:r>
            <a:r>
              <a:rPr lang="en-US" altLang="zh-CN" b="1" kern="0" baseline="-25000">
                <a:solidFill>
                  <a:srgbClr val="0066FF"/>
                </a:solidFill>
              </a:rPr>
              <a:t>2</a:t>
            </a:r>
            <a:r>
              <a:rPr lang="en-US" altLang="zh-CN" b="1" kern="0">
                <a:solidFill>
                  <a:srgbClr val="FF0000"/>
                </a:solidFill>
              </a:rPr>
              <a:t>1/2</a:t>
            </a:r>
            <a:r>
              <a:rPr lang="en-US" altLang="zh-CN" kern="0">
                <a:solidFill>
                  <a:sysClr val="windowText" lastClr="000000"/>
                </a:solidFill>
              </a:rPr>
              <a:t> </a:t>
            </a:r>
            <a:r>
              <a:rPr lang="en-US" altLang="zh-CN" b="1" kern="0">
                <a:solidFill>
                  <a:srgbClr val="0066FF"/>
                </a:solidFill>
              </a:rPr>
              <a:t>-</a:t>
            </a:r>
            <a:r>
              <a:rPr lang="en-US" altLang="zh-CN" b="1" kern="0">
                <a:solidFill>
                  <a:srgbClr val="FF0000"/>
                </a:solidFill>
              </a:rPr>
              <a:t>1/2</a:t>
            </a:r>
            <a:r>
              <a:rPr lang="en-US" altLang="zh-CN" b="1" kern="0">
                <a:solidFill>
                  <a:sysClr val="windowText" lastClr="000000"/>
                </a:solidFill>
              </a:rPr>
              <a:t>×</a:t>
            </a:r>
            <a:r>
              <a:rPr lang="en-US" altLang="zh-CN" b="1" kern="0">
                <a:solidFill>
                  <a:srgbClr val="0066FF"/>
                </a:solidFill>
              </a:rPr>
              <a:t>log</a:t>
            </a:r>
            <a:r>
              <a:rPr lang="en-US" altLang="zh-CN" b="1" kern="0" baseline="-25000">
                <a:solidFill>
                  <a:srgbClr val="0066FF"/>
                </a:solidFill>
              </a:rPr>
              <a:t>2</a:t>
            </a:r>
            <a:r>
              <a:rPr lang="en-US" altLang="zh-CN" b="1" kern="0">
                <a:solidFill>
                  <a:srgbClr val="FF0000"/>
                </a:solidFill>
              </a:rPr>
              <a:t>1/2</a:t>
            </a:r>
            <a:r>
              <a:rPr lang="en-US" altLang="zh-CN" kern="0">
                <a:solidFill>
                  <a:sysClr val="windowText" lastClr="000000"/>
                </a:solidFill>
              </a:rPr>
              <a:t> </a:t>
            </a:r>
            <a:r>
              <a:rPr lang="en-US" altLang="zh-CN" b="1" kern="0">
                <a:solidFill>
                  <a:srgbClr val="FF0000"/>
                </a:solidFill>
                <a:ea typeface="黑体" pitchFamily="49" charset="-122"/>
              </a:rPr>
              <a:t>=1</a:t>
            </a:r>
          </a:p>
        </p:txBody>
      </p:sp>
      <p:sp>
        <p:nvSpPr>
          <p:cNvPr id="22" name="Rectangle 19"/>
          <p:cNvSpPr>
            <a:spLocks noChangeArrowheads="1"/>
          </p:cNvSpPr>
          <p:nvPr/>
        </p:nvSpPr>
        <p:spPr bwMode="auto">
          <a:xfrm>
            <a:off x="351235" y="2287587"/>
            <a:ext cx="6343650" cy="644129"/>
          </a:xfrm>
          <a:prstGeom prst="rect">
            <a:avLst/>
          </a:prstGeom>
          <a:solidFill>
            <a:srgbClr val="FFFFCC"/>
          </a:solidFill>
          <a:ln w="9525">
            <a:solidFill>
              <a:srgbClr val="333399"/>
            </a:solidFill>
            <a:miter lim="800000"/>
            <a:headEnd/>
            <a:tailEnd/>
          </a:ln>
        </p:spPr>
        <p:txBody>
          <a:bodyPr/>
          <a:lstStyle/>
          <a:p>
            <a:pPr algn="ctr" defTabSz="685800" eaLnBrk="0" fontAlgn="auto" hangingPunct="0">
              <a:spcBef>
                <a:spcPts val="0"/>
              </a:spcBef>
              <a:spcAft>
                <a:spcPts val="0"/>
              </a:spcAft>
              <a:defRPr/>
            </a:pPr>
            <a:r>
              <a:rPr kumimoji="1" lang="zh-CN" altLang="en-US" b="1" kern="0" dirty="0">
                <a:solidFill>
                  <a:sysClr val="windowText" lastClr="000000"/>
                </a:solidFill>
                <a:ea typeface="黑体" pitchFamily="49" charset="-122"/>
              </a:rPr>
              <a:t>测试这属性“</a:t>
            </a:r>
            <a:r>
              <a:rPr kumimoji="1" lang="zh-CN" altLang="en-US" b="1" kern="0" dirty="0">
                <a:solidFill>
                  <a:srgbClr val="FF0000"/>
                </a:solidFill>
                <a:ea typeface="黑体" pitchFamily="49" charset="-122"/>
              </a:rPr>
              <a:t>发色</a:t>
            </a:r>
            <a:r>
              <a:rPr kumimoji="1" lang="zh-CN" altLang="en-US" b="1" kern="0" dirty="0">
                <a:solidFill>
                  <a:sysClr val="windowText" lastClr="000000"/>
                </a:solidFill>
                <a:ea typeface="黑体" pitchFamily="49" charset="-122"/>
              </a:rPr>
              <a:t>”传递的信息为</a:t>
            </a:r>
            <a:r>
              <a:rPr kumimoji="1" lang="zh-CN" altLang="en-US" b="1" kern="0" dirty="0">
                <a:solidFill>
                  <a:sysClr val="windowText" lastClr="000000"/>
                </a:solidFill>
                <a:latin typeface="华文中宋" pitchFamily="2" charset="-122"/>
                <a:ea typeface="黑体" pitchFamily="49" charset="-122"/>
              </a:rPr>
              <a:t>：</a:t>
            </a:r>
            <a:br>
              <a:rPr kumimoji="1" lang="zh-CN" altLang="en-US" b="1" kern="0" dirty="0">
                <a:solidFill>
                  <a:sysClr val="windowText" lastClr="000000"/>
                </a:solidFill>
                <a:latin typeface="华文中宋" pitchFamily="2" charset="-122"/>
                <a:ea typeface="黑体" pitchFamily="49" charset="-122"/>
              </a:rPr>
            </a:br>
            <a:r>
              <a:rPr kumimoji="1" lang="zh-CN" altLang="en-US" b="1" kern="0" dirty="0">
                <a:solidFill>
                  <a:srgbClr val="0066FF"/>
                </a:solidFill>
                <a:latin typeface="华文中宋" pitchFamily="2" charset="-122"/>
                <a:ea typeface="华文中宋" pitchFamily="2" charset="-122"/>
              </a:rPr>
              <a:t>　 </a:t>
            </a:r>
            <a:r>
              <a:rPr kumimoji="1" lang="en-US" altLang="zh-CN" b="1" kern="0" dirty="0">
                <a:solidFill>
                  <a:srgbClr val="0066FF"/>
                </a:solidFill>
              </a:rPr>
              <a:t>M(C)-B(C,"</a:t>
            </a:r>
            <a:r>
              <a:rPr kumimoji="1" lang="zh-CN" altLang="en-US" b="1" kern="0" dirty="0">
                <a:solidFill>
                  <a:srgbClr val="0066FF"/>
                </a:solidFill>
                <a:ea typeface="黑体" pitchFamily="49" charset="-122"/>
              </a:rPr>
              <a:t>发色</a:t>
            </a:r>
            <a:r>
              <a:rPr kumimoji="1" lang="en-US" altLang="zh-CN" b="1" kern="0" dirty="0">
                <a:solidFill>
                  <a:srgbClr val="0066FF"/>
                </a:solidFill>
              </a:rPr>
              <a:t>") = 0.954 - 0.5 = </a:t>
            </a:r>
            <a:r>
              <a:rPr kumimoji="1" lang="en-US" altLang="zh-CN" b="1" kern="0" dirty="0">
                <a:solidFill>
                  <a:srgbClr val="FF0000"/>
                </a:solidFill>
              </a:rPr>
              <a:t>0.454 bits</a:t>
            </a:r>
          </a:p>
        </p:txBody>
      </p:sp>
      <p:sp>
        <p:nvSpPr>
          <p:cNvPr id="23" name="Text Box 22"/>
          <p:cNvSpPr txBox="1">
            <a:spLocks noChangeArrowheads="1"/>
          </p:cNvSpPr>
          <p:nvPr/>
        </p:nvSpPr>
        <p:spPr bwMode="auto">
          <a:xfrm>
            <a:off x="1052513" y="3584179"/>
            <a:ext cx="9179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defTabSz="685800" eaLnBrk="1" fontAlgn="auto" hangingPunct="1">
              <a:spcBef>
                <a:spcPct val="50000"/>
              </a:spcBef>
              <a:spcAft>
                <a:spcPts val="0"/>
              </a:spcAft>
              <a:defRPr/>
            </a:pPr>
            <a:r>
              <a:rPr kumimoji="1" lang="en-US" altLang="zh-CN" sz="1800" b="1" kern="0">
                <a:solidFill>
                  <a:srgbClr val="FF0000"/>
                </a:solidFill>
              </a:rPr>
              <a:t>M(C</a:t>
            </a:r>
            <a:r>
              <a:rPr kumimoji="1" lang="zh-CN" altLang="en-US" sz="1800" b="1" kern="0" baseline="-25000">
                <a:solidFill>
                  <a:srgbClr val="FF0000"/>
                </a:solidFill>
              </a:rPr>
              <a:t>黑</a:t>
            </a:r>
            <a:r>
              <a:rPr kumimoji="1" lang="en-US" altLang="zh-CN" sz="1800" b="1" kern="0">
                <a:solidFill>
                  <a:srgbClr val="FF0000"/>
                </a:solidFill>
              </a:rPr>
              <a:t>)</a:t>
            </a:r>
          </a:p>
        </p:txBody>
      </p:sp>
      <p:sp>
        <p:nvSpPr>
          <p:cNvPr id="24" name="Text Box 23"/>
          <p:cNvSpPr txBox="1">
            <a:spLocks noChangeArrowheads="1"/>
          </p:cNvSpPr>
          <p:nvPr/>
        </p:nvSpPr>
        <p:spPr bwMode="auto">
          <a:xfrm>
            <a:off x="2619375" y="4987925"/>
            <a:ext cx="9179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defTabSz="685800" eaLnBrk="1" fontAlgn="auto" hangingPunct="1">
              <a:spcBef>
                <a:spcPct val="50000"/>
              </a:spcBef>
              <a:spcAft>
                <a:spcPts val="0"/>
              </a:spcAft>
              <a:defRPr/>
            </a:pPr>
            <a:r>
              <a:rPr kumimoji="1" lang="en-US" altLang="zh-CN" sz="1800" b="1" kern="0">
                <a:solidFill>
                  <a:srgbClr val="FF0000"/>
                </a:solidFill>
              </a:rPr>
              <a:t>M(C</a:t>
            </a:r>
            <a:r>
              <a:rPr kumimoji="1" lang="zh-CN" altLang="en-US" sz="1800" b="1" kern="0" baseline="-25000">
                <a:solidFill>
                  <a:srgbClr val="FF0000"/>
                </a:solidFill>
              </a:rPr>
              <a:t>红</a:t>
            </a:r>
            <a:r>
              <a:rPr kumimoji="1" lang="en-US" altLang="zh-CN" sz="1800" b="1" kern="0">
                <a:solidFill>
                  <a:srgbClr val="FF0000"/>
                </a:solidFill>
              </a:rPr>
              <a:t>)</a:t>
            </a:r>
          </a:p>
        </p:txBody>
      </p:sp>
      <p:sp>
        <p:nvSpPr>
          <p:cNvPr id="25" name="Text Box 24"/>
          <p:cNvSpPr txBox="1">
            <a:spLocks noChangeArrowheads="1"/>
          </p:cNvSpPr>
          <p:nvPr/>
        </p:nvSpPr>
        <p:spPr bwMode="auto">
          <a:xfrm>
            <a:off x="4832747" y="3151981"/>
            <a:ext cx="9179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defTabSz="685800" eaLnBrk="1" fontAlgn="auto" hangingPunct="1">
              <a:spcBef>
                <a:spcPct val="50000"/>
              </a:spcBef>
              <a:spcAft>
                <a:spcPts val="0"/>
              </a:spcAft>
              <a:defRPr/>
            </a:pPr>
            <a:r>
              <a:rPr kumimoji="1" lang="en-US" altLang="zh-CN" sz="1800" b="1" kern="0">
                <a:solidFill>
                  <a:srgbClr val="FF0000"/>
                </a:solidFill>
              </a:rPr>
              <a:t>M(C</a:t>
            </a:r>
            <a:r>
              <a:rPr kumimoji="1" lang="zh-CN" altLang="en-US" sz="1800" b="1" kern="0" baseline="-25000">
                <a:solidFill>
                  <a:srgbClr val="FF0000"/>
                </a:solidFill>
              </a:rPr>
              <a:t>金</a:t>
            </a:r>
            <a:r>
              <a:rPr kumimoji="1" lang="en-US" altLang="zh-CN" sz="1800" b="1" kern="0">
                <a:solidFill>
                  <a:srgbClr val="FF0000"/>
                </a:solidFill>
              </a:rPr>
              <a:t>)</a:t>
            </a:r>
          </a:p>
        </p:txBody>
      </p:sp>
      <p:sp>
        <p:nvSpPr>
          <p:cNvPr id="26" name="AutoShape 25"/>
          <p:cNvSpPr>
            <a:spLocks noChangeArrowheads="1"/>
          </p:cNvSpPr>
          <p:nvPr/>
        </p:nvSpPr>
        <p:spPr bwMode="auto">
          <a:xfrm>
            <a:off x="351235" y="3097213"/>
            <a:ext cx="1674019" cy="378619"/>
          </a:xfrm>
          <a:prstGeom prst="wedgeRectCallout">
            <a:avLst>
              <a:gd name="adj1" fmla="val -24255"/>
              <a:gd name="adj2" fmla="val 318556"/>
            </a:avLst>
          </a:prstGeom>
          <a:solidFill>
            <a:srgbClr val="BBE0E3"/>
          </a:solidFill>
          <a:ln w="9525">
            <a:solidFill>
              <a:srgbClr val="000000"/>
            </a:solidFill>
            <a:miter lim="800000"/>
            <a:headEnd/>
            <a:tailEnd/>
          </a:ln>
        </p:spPr>
        <p:txBody>
          <a:bodyPr/>
          <a:lstStyle/>
          <a:p>
            <a:pPr algn="ctr" defTabSz="685800" fontAlgn="auto">
              <a:spcBef>
                <a:spcPts val="0"/>
              </a:spcBef>
              <a:spcAft>
                <a:spcPts val="0"/>
              </a:spcAft>
              <a:defRPr/>
            </a:pPr>
            <a:r>
              <a:rPr lang="en-US" altLang="zh-CN" b="1" kern="0">
                <a:solidFill>
                  <a:srgbClr val="0066FF"/>
                </a:solidFill>
              </a:rPr>
              <a:t>P(</a:t>
            </a:r>
            <a:r>
              <a:rPr lang="zh-CN" altLang="en-US" b="1" kern="0">
                <a:solidFill>
                  <a:srgbClr val="FF0000"/>
                </a:solidFill>
              </a:rPr>
              <a:t>黑</a:t>
            </a:r>
            <a:r>
              <a:rPr lang="en-US" altLang="zh-CN" b="1" kern="0">
                <a:solidFill>
                  <a:srgbClr val="0066FF"/>
                </a:solidFill>
              </a:rPr>
              <a:t>)</a:t>
            </a:r>
            <a:r>
              <a:rPr lang="en-US" altLang="zh-CN" kern="0">
                <a:solidFill>
                  <a:sysClr val="windowText" lastClr="000000"/>
                </a:solidFill>
              </a:rPr>
              <a:t> </a:t>
            </a:r>
            <a:r>
              <a:rPr lang="en-US" altLang="zh-CN" b="1" kern="0">
                <a:solidFill>
                  <a:srgbClr val="FF0000"/>
                </a:solidFill>
                <a:ea typeface="黑体" pitchFamily="49" charset="-122"/>
              </a:rPr>
              <a:t>=3/8</a:t>
            </a:r>
          </a:p>
        </p:txBody>
      </p:sp>
      <p:sp>
        <p:nvSpPr>
          <p:cNvPr id="27" name="AutoShape 26"/>
          <p:cNvSpPr>
            <a:spLocks noChangeArrowheads="1"/>
          </p:cNvSpPr>
          <p:nvPr/>
        </p:nvSpPr>
        <p:spPr bwMode="auto">
          <a:xfrm>
            <a:off x="2457450" y="3097213"/>
            <a:ext cx="1674019" cy="378619"/>
          </a:xfrm>
          <a:prstGeom prst="wedgeRectCallout">
            <a:avLst>
              <a:gd name="adj1" fmla="val -7111"/>
              <a:gd name="adj2" fmla="val 154088"/>
            </a:avLst>
          </a:prstGeom>
          <a:solidFill>
            <a:srgbClr val="BBE0E3"/>
          </a:solidFill>
          <a:ln w="9525">
            <a:solidFill>
              <a:srgbClr val="000000"/>
            </a:solidFill>
            <a:miter lim="800000"/>
            <a:headEnd/>
            <a:tailEnd/>
          </a:ln>
        </p:spPr>
        <p:txBody>
          <a:bodyPr/>
          <a:lstStyle/>
          <a:p>
            <a:pPr algn="ctr" defTabSz="685800" fontAlgn="auto">
              <a:spcBef>
                <a:spcPts val="0"/>
              </a:spcBef>
              <a:spcAft>
                <a:spcPts val="0"/>
              </a:spcAft>
              <a:defRPr/>
            </a:pPr>
            <a:r>
              <a:rPr lang="en-US" altLang="zh-CN" b="1" kern="0">
                <a:solidFill>
                  <a:srgbClr val="0066FF"/>
                </a:solidFill>
              </a:rPr>
              <a:t>P(</a:t>
            </a:r>
            <a:r>
              <a:rPr lang="zh-CN" altLang="en-US" b="1" kern="0">
                <a:solidFill>
                  <a:srgbClr val="FF0000"/>
                </a:solidFill>
              </a:rPr>
              <a:t>红</a:t>
            </a:r>
            <a:r>
              <a:rPr lang="en-US" altLang="zh-CN" b="1" kern="0">
                <a:solidFill>
                  <a:srgbClr val="0066FF"/>
                </a:solidFill>
              </a:rPr>
              <a:t>)</a:t>
            </a:r>
            <a:r>
              <a:rPr lang="en-US" altLang="zh-CN" kern="0">
                <a:solidFill>
                  <a:sysClr val="windowText" lastClr="000000"/>
                </a:solidFill>
              </a:rPr>
              <a:t> </a:t>
            </a:r>
            <a:r>
              <a:rPr lang="en-US" altLang="zh-CN" b="1" kern="0">
                <a:solidFill>
                  <a:srgbClr val="FF0000"/>
                </a:solidFill>
                <a:ea typeface="黑体" pitchFamily="49" charset="-122"/>
              </a:rPr>
              <a:t>=1/8</a:t>
            </a:r>
          </a:p>
        </p:txBody>
      </p:sp>
      <p:sp>
        <p:nvSpPr>
          <p:cNvPr id="28" name="AutoShape 27"/>
          <p:cNvSpPr>
            <a:spLocks noChangeArrowheads="1"/>
          </p:cNvSpPr>
          <p:nvPr/>
        </p:nvSpPr>
        <p:spPr bwMode="auto">
          <a:xfrm>
            <a:off x="4779169" y="3529410"/>
            <a:ext cx="1674019" cy="378619"/>
          </a:xfrm>
          <a:prstGeom prst="wedgeRectCallout">
            <a:avLst>
              <a:gd name="adj1" fmla="val 6829"/>
              <a:gd name="adj2" fmla="val 167926"/>
            </a:avLst>
          </a:prstGeom>
          <a:solidFill>
            <a:srgbClr val="BBE0E3"/>
          </a:solidFill>
          <a:ln w="9525">
            <a:solidFill>
              <a:srgbClr val="000000"/>
            </a:solidFill>
            <a:miter lim="800000"/>
            <a:headEnd/>
            <a:tailEnd/>
          </a:ln>
        </p:spPr>
        <p:txBody>
          <a:bodyPr/>
          <a:lstStyle/>
          <a:p>
            <a:pPr algn="ctr" defTabSz="685800" fontAlgn="auto">
              <a:spcBef>
                <a:spcPts val="0"/>
              </a:spcBef>
              <a:spcAft>
                <a:spcPts val="0"/>
              </a:spcAft>
              <a:defRPr/>
            </a:pPr>
            <a:r>
              <a:rPr lang="en-US" altLang="zh-CN" b="1" kern="0">
                <a:solidFill>
                  <a:srgbClr val="0066FF"/>
                </a:solidFill>
              </a:rPr>
              <a:t>P(</a:t>
            </a:r>
            <a:r>
              <a:rPr lang="zh-CN" altLang="en-US" b="1" kern="0">
                <a:solidFill>
                  <a:srgbClr val="FF0000"/>
                </a:solidFill>
              </a:rPr>
              <a:t>黑</a:t>
            </a:r>
            <a:r>
              <a:rPr lang="en-US" altLang="zh-CN" b="1" kern="0">
                <a:solidFill>
                  <a:srgbClr val="0066FF"/>
                </a:solidFill>
              </a:rPr>
              <a:t>)</a:t>
            </a:r>
            <a:r>
              <a:rPr lang="en-US" altLang="zh-CN" kern="0">
                <a:solidFill>
                  <a:sysClr val="windowText" lastClr="000000"/>
                </a:solidFill>
              </a:rPr>
              <a:t> </a:t>
            </a:r>
            <a:r>
              <a:rPr lang="en-US" altLang="zh-CN" b="1" kern="0">
                <a:solidFill>
                  <a:srgbClr val="FF0000"/>
                </a:solidFill>
                <a:ea typeface="黑体" pitchFamily="49" charset="-122"/>
              </a:rPr>
              <a:t>=4/8</a:t>
            </a:r>
          </a:p>
        </p:txBody>
      </p:sp>
      <p:sp>
        <p:nvSpPr>
          <p:cNvPr id="29" name="Text Box 28"/>
          <p:cNvSpPr txBox="1">
            <a:spLocks noChangeArrowheads="1"/>
          </p:cNvSpPr>
          <p:nvPr/>
        </p:nvSpPr>
        <p:spPr bwMode="auto">
          <a:xfrm>
            <a:off x="1052513" y="3584179"/>
            <a:ext cx="11882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defTabSz="685800" eaLnBrk="1" fontAlgn="auto" hangingPunct="1">
              <a:spcBef>
                <a:spcPct val="50000"/>
              </a:spcBef>
              <a:spcAft>
                <a:spcPts val="0"/>
              </a:spcAft>
              <a:defRPr/>
            </a:pPr>
            <a:r>
              <a:rPr kumimoji="1" lang="en-US" altLang="zh-CN" sz="1800" b="1" kern="0">
                <a:solidFill>
                  <a:srgbClr val="FF0000"/>
                </a:solidFill>
              </a:rPr>
              <a:t>M(C</a:t>
            </a:r>
            <a:r>
              <a:rPr kumimoji="1" lang="zh-CN" altLang="en-US" sz="1800" b="1" kern="0" baseline="-25000">
                <a:solidFill>
                  <a:srgbClr val="FF0000"/>
                </a:solidFill>
              </a:rPr>
              <a:t>黑</a:t>
            </a:r>
            <a:r>
              <a:rPr kumimoji="1" lang="en-US" altLang="zh-CN" sz="1800" b="1" kern="0">
                <a:solidFill>
                  <a:srgbClr val="FF0000"/>
                </a:solidFill>
              </a:rPr>
              <a:t>)=0</a:t>
            </a:r>
          </a:p>
        </p:txBody>
      </p:sp>
      <p:sp>
        <p:nvSpPr>
          <p:cNvPr id="30" name="Text Box 29"/>
          <p:cNvSpPr txBox="1">
            <a:spLocks noChangeArrowheads="1"/>
          </p:cNvSpPr>
          <p:nvPr/>
        </p:nvSpPr>
        <p:spPr bwMode="auto">
          <a:xfrm>
            <a:off x="2619375" y="4987925"/>
            <a:ext cx="11882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defTabSz="685800" eaLnBrk="1" fontAlgn="auto" hangingPunct="1">
              <a:spcBef>
                <a:spcPct val="50000"/>
              </a:spcBef>
              <a:spcAft>
                <a:spcPts val="0"/>
              </a:spcAft>
              <a:defRPr/>
            </a:pPr>
            <a:r>
              <a:rPr kumimoji="1" lang="en-US" altLang="zh-CN" sz="1800" b="1" kern="0">
                <a:solidFill>
                  <a:srgbClr val="FF0000"/>
                </a:solidFill>
              </a:rPr>
              <a:t>M(C</a:t>
            </a:r>
            <a:r>
              <a:rPr kumimoji="1" lang="zh-CN" altLang="en-US" sz="1800" b="1" kern="0" baseline="-25000">
                <a:solidFill>
                  <a:srgbClr val="FF0000"/>
                </a:solidFill>
              </a:rPr>
              <a:t>红</a:t>
            </a:r>
            <a:r>
              <a:rPr kumimoji="1" lang="en-US" altLang="zh-CN" sz="1800" b="1" kern="0">
                <a:solidFill>
                  <a:srgbClr val="FF0000"/>
                </a:solidFill>
              </a:rPr>
              <a:t>)=0</a:t>
            </a:r>
          </a:p>
        </p:txBody>
      </p:sp>
      <p:sp>
        <p:nvSpPr>
          <p:cNvPr id="31" name="Text Box 30"/>
          <p:cNvSpPr txBox="1">
            <a:spLocks noChangeArrowheads="1"/>
          </p:cNvSpPr>
          <p:nvPr/>
        </p:nvSpPr>
        <p:spPr bwMode="auto">
          <a:xfrm>
            <a:off x="4832748" y="3151981"/>
            <a:ext cx="11346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defTabSz="685800" eaLnBrk="1" fontAlgn="auto" hangingPunct="1">
              <a:spcBef>
                <a:spcPct val="50000"/>
              </a:spcBef>
              <a:spcAft>
                <a:spcPts val="0"/>
              </a:spcAft>
              <a:defRPr/>
            </a:pPr>
            <a:r>
              <a:rPr kumimoji="1" lang="en-US" altLang="zh-CN" sz="1800" b="1" kern="0">
                <a:solidFill>
                  <a:srgbClr val="FF0000"/>
                </a:solidFill>
              </a:rPr>
              <a:t>M(C</a:t>
            </a:r>
            <a:r>
              <a:rPr kumimoji="1" lang="zh-CN" altLang="en-US" sz="1800" b="1" kern="0" baseline="-25000">
                <a:solidFill>
                  <a:srgbClr val="FF0000"/>
                </a:solidFill>
              </a:rPr>
              <a:t>金</a:t>
            </a:r>
            <a:r>
              <a:rPr kumimoji="1" lang="en-US" altLang="zh-CN" sz="1800" b="1" kern="0">
                <a:solidFill>
                  <a:srgbClr val="FF0000"/>
                </a:solidFill>
              </a:rPr>
              <a:t>)=1</a:t>
            </a:r>
          </a:p>
        </p:txBody>
      </p:sp>
      <p:pic>
        <p:nvPicPr>
          <p:cNvPr id="3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2793" y="2512878"/>
            <a:ext cx="3087209" cy="2142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54410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900" decel="100000" fill="hold"/>
                                        <p:tgtEl>
                                          <p:spTgt spid="2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1000"/>
                                        <p:tgtEl>
                                          <p:spTgt spid="24"/>
                                        </p:tgtEl>
                                      </p:cBhvr>
                                    </p:animEffect>
                                    <p:anim calcmode="lin" valueType="num">
                                      <p:cBhvr>
                                        <p:cTn id="16" dur="1000" fill="hold"/>
                                        <p:tgtEl>
                                          <p:spTgt spid="24"/>
                                        </p:tgtEl>
                                        <p:attrNameLst>
                                          <p:attrName>ppt_x</p:attrName>
                                        </p:attrNameLst>
                                      </p:cBhvr>
                                      <p:tavLst>
                                        <p:tav tm="0">
                                          <p:val>
                                            <p:strVal val="#ppt_x"/>
                                          </p:val>
                                        </p:tav>
                                        <p:tav tm="100000">
                                          <p:val>
                                            <p:strVal val="#ppt_x"/>
                                          </p:val>
                                        </p:tav>
                                      </p:tavLst>
                                    </p:anim>
                                    <p:anim calcmode="lin" valueType="num">
                                      <p:cBhvr>
                                        <p:cTn id="17" dur="900" decel="100000" fill="hold"/>
                                        <p:tgtEl>
                                          <p:spTgt spid="24"/>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4"/>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1000"/>
                                        <p:tgtEl>
                                          <p:spTgt spid="25"/>
                                        </p:tgtEl>
                                      </p:cBhvr>
                                    </p:animEffect>
                                    <p:anim calcmode="lin" valueType="num">
                                      <p:cBhvr>
                                        <p:cTn id="24" dur="1000" fill="hold"/>
                                        <p:tgtEl>
                                          <p:spTgt spid="25"/>
                                        </p:tgtEl>
                                        <p:attrNameLst>
                                          <p:attrName>ppt_x</p:attrName>
                                        </p:attrNameLst>
                                      </p:cBhvr>
                                      <p:tavLst>
                                        <p:tav tm="0">
                                          <p:val>
                                            <p:strVal val="#ppt_x"/>
                                          </p:val>
                                        </p:tav>
                                        <p:tav tm="100000">
                                          <p:val>
                                            <p:strVal val="#ppt_x"/>
                                          </p:val>
                                        </p:tav>
                                      </p:tavLst>
                                    </p:anim>
                                    <p:anim calcmode="lin" valueType="num">
                                      <p:cBhvr>
                                        <p:cTn id="25" dur="900" decel="100000" fill="hold"/>
                                        <p:tgtEl>
                                          <p:spTgt spid="25"/>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strips(downLeft)">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12"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strips(downLeft)">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18" presetClass="entr" presetSubtype="12"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strips(downLeft)">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xit" presetSubtype="4" fill="hold" grpId="1" nodeType="clickEffect">
                                  <p:stCondLst>
                                    <p:cond delay="0"/>
                                  </p:stCondLst>
                                  <p:childTnLst>
                                    <p:anim calcmode="lin" valueType="num">
                                      <p:cBhvr additive="base">
                                        <p:cTn id="45" dur="500"/>
                                        <p:tgtEl>
                                          <p:spTgt spid="18"/>
                                        </p:tgtEl>
                                        <p:attrNameLst>
                                          <p:attrName>ppt_x</p:attrName>
                                        </p:attrNameLst>
                                      </p:cBhvr>
                                      <p:tavLst>
                                        <p:tav tm="0">
                                          <p:val>
                                            <p:strVal val="ppt_x"/>
                                          </p:val>
                                        </p:tav>
                                        <p:tav tm="100000">
                                          <p:val>
                                            <p:strVal val="ppt_x"/>
                                          </p:val>
                                        </p:tav>
                                      </p:tavLst>
                                    </p:anim>
                                    <p:anim calcmode="lin" valueType="num">
                                      <p:cBhvr additive="base">
                                        <p:cTn id="46" dur="500"/>
                                        <p:tgtEl>
                                          <p:spTgt spid="18"/>
                                        </p:tgtEl>
                                        <p:attrNameLst>
                                          <p:attrName>ppt_y</p:attrName>
                                        </p:attrNameLst>
                                      </p:cBhvr>
                                      <p:tavLst>
                                        <p:tav tm="0">
                                          <p:val>
                                            <p:strVal val="ppt_y"/>
                                          </p:val>
                                        </p:tav>
                                        <p:tav tm="100000">
                                          <p:val>
                                            <p:strVal val="1+ppt_h/2"/>
                                          </p:val>
                                        </p:tav>
                                      </p:tavLst>
                                    </p:anim>
                                    <p:set>
                                      <p:cBhvr>
                                        <p:cTn id="47" dur="1" fill="hold">
                                          <p:stCondLst>
                                            <p:cond delay="499"/>
                                          </p:stCondLst>
                                        </p:cTn>
                                        <p:tgtEl>
                                          <p:spTgt spid="18"/>
                                        </p:tgtEl>
                                        <p:attrNameLst>
                                          <p:attrName>style.visibility</p:attrName>
                                        </p:attrNameLst>
                                      </p:cBhvr>
                                      <p:to>
                                        <p:strVal val="hidden"/>
                                      </p:to>
                                    </p:set>
                                  </p:childTnLst>
                                </p:cTn>
                              </p:par>
                              <p:par>
                                <p:cTn id="48" presetID="2" presetClass="exit" presetSubtype="4" fill="hold" grpId="1" nodeType="withEffect">
                                  <p:stCondLst>
                                    <p:cond delay="0"/>
                                  </p:stCondLst>
                                  <p:childTnLst>
                                    <p:anim calcmode="lin" valueType="num">
                                      <p:cBhvr additive="base">
                                        <p:cTn id="49" dur="500"/>
                                        <p:tgtEl>
                                          <p:spTgt spid="21"/>
                                        </p:tgtEl>
                                        <p:attrNameLst>
                                          <p:attrName>ppt_x</p:attrName>
                                        </p:attrNameLst>
                                      </p:cBhvr>
                                      <p:tavLst>
                                        <p:tav tm="0">
                                          <p:val>
                                            <p:strVal val="ppt_x"/>
                                          </p:val>
                                        </p:tav>
                                        <p:tav tm="100000">
                                          <p:val>
                                            <p:strVal val="ppt_x"/>
                                          </p:val>
                                        </p:tav>
                                      </p:tavLst>
                                    </p:anim>
                                    <p:anim calcmode="lin" valueType="num">
                                      <p:cBhvr additive="base">
                                        <p:cTn id="50" dur="500"/>
                                        <p:tgtEl>
                                          <p:spTgt spid="21"/>
                                        </p:tgtEl>
                                        <p:attrNameLst>
                                          <p:attrName>ppt_y</p:attrName>
                                        </p:attrNameLst>
                                      </p:cBhvr>
                                      <p:tavLst>
                                        <p:tav tm="0">
                                          <p:val>
                                            <p:strVal val="ppt_y"/>
                                          </p:val>
                                        </p:tav>
                                        <p:tav tm="100000">
                                          <p:val>
                                            <p:strVal val="1+ppt_h/2"/>
                                          </p:val>
                                        </p:tav>
                                      </p:tavLst>
                                    </p:anim>
                                    <p:set>
                                      <p:cBhvr>
                                        <p:cTn id="51" dur="1" fill="hold">
                                          <p:stCondLst>
                                            <p:cond delay="499"/>
                                          </p:stCondLst>
                                        </p:cTn>
                                        <p:tgtEl>
                                          <p:spTgt spid="21"/>
                                        </p:tgtEl>
                                        <p:attrNameLst>
                                          <p:attrName>style.visibility</p:attrName>
                                        </p:attrNameLst>
                                      </p:cBhvr>
                                      <p:to>
                                        <p:strVal val="hidden"/>
                                      </p:to>
                                    </p:set>
                                  </p:childTnLst>
                                </p:cTn>
                              </p:par>
                              <p:par>
                                <p:cTn id="52" presetID="2" presetClass="exit" presetSubtype="4" fill="hold" grpId="1" nodeType="withEffect">
                                  <p:stCondLst>
                                    <p:cond delay="0"/>
                                  </p:stCondLst>
                                  <p:childTnLst>
                                    <p:anim calcmode="lin" valueType="num">
                                      <p:cBhvr additive="base">
                                        <p:cTn id="53" dur="500"/>
                                        <p:tgtEl>
                                          <p:spTgt spid="19"/>
                                        </p:tgtEl>
                                        <p:attrNameLst>
                                          <p:attrName>ppt_x</p:attrName>
                                        </p:attrNameLst>
                                      </p:cBhvr>
                                      <p:tavLst>
                                        <p:tav tm="0">
                                          <p:val>
                                            <p:strVal val="ppt_x"/>
                                          </p:val>
                                        </p:tav>
                                        <p:tav tm="100000">
                                          <p:val>
                                            <p:strVal val="ppt_x"/>
                                          </p:val>
                                        </p:tav>
                                      </p:tavLst>
                                    </p:anim>
                                    <p:anim calcmode="lin" valueType="num">
                                      <p:cBhvr additive="base">
                                        <p:cTn id="54" dur="500"/>
                                        <p:tgtEl>
                                          <p:spTgt spid="19"/>
                                        </p:tgtEl>
                                        <p:attrNameLst>
                                          <p:attrName>ppt_y</p:attrName>
                                        </p:attrNameLst>
                                      </p:cBhvr>
                                      <p:tavLst>
                                        <p:tav tm="0">
                                          <p:val>
                                            <p:strVal val="ppt_y"/>
                                          </p:val>
                                        </p:tav>
                                        <p:tav tm="100000">
                                          <p:val>
                                            <p:strVal val="1+ppt_h/2"/>
                                          </p:val>
                                        </p:tav>
                                      </p:tavLst>
                                    </p:anim>
                                    <p:set>
                                      <p:cBhvr>
                                        <p:cTn id="55" dur="1" fill="hold">
                                          <p:stCondLst>
                                            <p:cond delay="499"/>
                                          </p:stCondLst>
                                        </p:cTn>
                                        <p:tgtEl>
                                          <p:spTgt spid="19"/>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 presetClass="exit" presetSubtype="4" fill="hold" grpId="1" nodeType="clickEffect">
                                  <p:stCondLst>
                                    <p:cond delay="0"/>
                                  </p:stCondLst>
                                  <p:childTnLst>
                                    <p:anim calcmode="lin" valueType="num">
                                      <p:cBhvr additive="base">
                                        <p:cTn id="59" dur="500"/>
                                        <p:tgtEl>
                                          <p:spTgt spid="25"/>
                                        </p:tgtEl>
                                        <p:attrNameLst>
                                          <p:attrName>ppt_x</p:attrName>
                                        </p:attrNameLst>
                                      </p:cBhvr>
                                      <p:tavLst>
                                        <p:tav tm="0">
                                          <p:val>
                                            <p:strVal val="ppt_x"/>
                                          </p:val>
                                        </p:tav>
                                        <p:tav tm="100000">
                                          <p:val>
                                            <p:strVal val="ppt_x"/>
                                          </p:val>
                                        </p:tav>
                                      </p:tavLst>
                                    </p:anim>
                                    <p:anim calcmode="lin" valueType="num">
                                      <p:cBhvr additive="base">
                                        <p:cTn id="60" dur="500"/>
                                        <p:tgtEl>
                                          <p:spTgt spid="25"/>
                                        </p:tgtEl>
                                        <p:attrNameLst>
                                          <p:attrName>ppt_y</p:attrName>
                                        </p:attrNameLst>
                                      </p:cBhvr>
                                      <p:tavLst>
                                        <p:tav tm="0">
                                          <p:val>
                                            <p:strVal val="ppt_y"/>
                                          </p:val>
                                        </p:tav>
                                        <p:tav tm="100000">
                                          <p:val>
                                            <p:strVal val="1+ppt_h/2"/>
                                          </p:val>
                                        </p:tav>
                                      </p:tavLst>
                                    </p:anim>
                                    <p:set>
                                      <p:cBhvr>
                                        <p:cTn id="61" dur="1" fill="hold">
                                          <p:stCondLst>
                                            <p:cond delay="499"/>
                                          </p:stCondLst>
                                        </p:cTn>
                                        <p:tgtEl>
                                          <p:spTgt spid="25"/>
                                        </p:tgtEl>
                                        <p:attrNameLst>
                                          <p:attrName>style.visibility</p:attrName>
                                        </p:attrNameLst>
                                      </p:cBhvr>
                                      <p:to>
                                        <p:strVal val="hidden"/>
                                      </p:to>
                                    </p:set>
                                  </p:childTnLst>
                                </p:cTn>
                              </p:par>
                              <p:par>
                                <p:cTn id="62" presetID="2" presetClass="exit" presetSubtype="4" fill="hold" grpId="1" nodeType="withEffect">
                                  <p:stCondLst>
                                    <p:cond delay="0"/>
                                  </p:stCondLst>
                                  <p:childTnLst>
                                    <p:anim calcmode="lin" valueType="num">
                                      <p:cBhvr additive="base">
                                        <p:cTn id="63" dur="500"/>
                                        <p:tgtEl>
                                          <p:spTgt spid="24"/>
                                        </p:tgtEl>
                                        <p:attrNameLst>
                                          <p:attrName>ppt_x</p:attrName>
                                        </p:attrNameLst>
                                      </p:cBhvr>
                                      <p:tavLst>
                                        <p:tav tm="0">
                                          <p:val>
                                            <p:strVal val="ppt_x"/>
                                          </p:val>
                                        </p:tav>
                                        <p:tav tm="100000">
                                          <p:val>
                                            <p:strVal val="ppt_x"/>
                                          </p:val>
                                        </p:tav>
                                      </p:tavLst>
                                    </p:anim>
                                    <p:anim calcmode="lin" valueType="num">
                                      <p:cBhvr additive="base">
                                        <p:cTn id="64" dur="500"/>
                                        <p:tgtEl>
                                          <p:spTgt spid="24"/>
                                        </p:tgtEl>
                                        <p:attrNameLst>
                                          <p:attrName>ppt_y</p:attrName>
                                        </p:attrNameLst>
                                      </p:cBhvr>
                                      <p:tavLst>
                                        <p:tav tm="0">
                                          <p:val>
                                            <p:strVal val="ppt_y"/>
                                          </p:val>
                                        </p:tav>
                                        <p:tav tm="100000">
                                          <p:val>
                                            <p:strVal val="1+ppt_h/2"/>
                                          </p:val>
                                        </p:tav>
                                      </p:tavLst>
                                    </p:anim>
                                    <p:set>
                                      <p:cBhvr>
                                        <p:cTn id="65" dur="1" fill="hold">
                                          <p:stCondLst>
                                            <p:cond delay="499"/>
                                          </p:stCondLst>
                                        </p:cTn>
                                        <p:tgtEl>
                                          <p:spTgt spid="24"/>
                                        </p:tgtEl>
                                        <p:attrNameLst>
                                          <p:attrName>style.visibility</p:attrName>
                                        </p:attrNameLst>
                                      </p:cBhvr>
                                      <p:to>
                                        <p:strVal val="hidden"/>
                                      </p:to>
                                    </p:set>
                                  </p:childTnLst>
                                </p:cTn>
                              </p:par>
                              <p:par>
                                <p:cTn id="66" presetID="2" presetClass="exit" presetSubtype="4" fill="hold" grpId="1" nodeType="withEffect">
                                  <p:stCondLst>
                                    <p:cond delay="0"/>
                                  </p:stCondLst>
                                  <p:childTnLst>
                                    <p:anim calcmode="lin" valueType="num">
                                      <p:cBhvr additive="base">
                                        <p:cTn id="67" dur="500"/>
                                        <p:tgtEl>
                                          <p:spTgt spid="23"/>
                                        </p:tgtEl>
                                        <p:attrNameLst>
                                          <p:attrName>ppt_x</p:attrName>
                                        </p:attrNameLst>
                                      </p:cBhvr>
                                      <p:tavLst>
                                        <p:tav tm="0">
                                          <p:val>
                                            <p:strVal val="ppt_x"/>
                                          </p:val>
                                        </p:tav>
                                        <p:tav tm="100000">
                                          <p:val>
                                            <p:strVal val="ppt_x"/>
                                          </p:val>
                                        </p:tav>
                                      </p:tavLst>
                                    </p:anim>
                                    <p:anim calcmode="lin" valueType="num">
                                      <p:cBhvr additive="base">
                                        <p:cTn id="68" dur="500"/>
                                        <p:tgtEl>
                                          <p:spTgt spid="23"/>
                                        </p:tgtEl>
                                        <p:attrNameLst>
                                          <p:attrName>ppt_y</p:attrName>
                                        </p:attrNameLst>
                                      </p:cBhvr>
                                      <p:tavLst>
                                        <p:tav tm="0">
                                          <p:val>
                                            <p:strVal val="ppt_y"/>
                                          </p:val>
                                        </p:tav>
                                        <p:tav tm="100000">
                                          <p:val>
                                            <p:strVal val="1+ppt_h/2"/>
                                          </p:val>
                                        </p:tav>
                                      </p:tavLst>
                                    </p:anim>
                                    <p:set>
                                      <p:cBhvr>
                                        <p:cTn id="69" dur="1" fill="hold">
                                          <p:stCondLst>
                                            <p:cond delay="499"/>
                                          </p:stCondLst>
                                        </p:cTn>
                                        <p:tgtEl>
                                          <p:spTgt spid="23"/>
                                        </p:tgtEl>
                                        <p:attrNameLst>
                                          <p:attrName>style.visibility</p:attrName>
                                        </p:attrNameLst>
                                      </p:cBhvr>
                                      <p:to>
                                        <p:strVal val="hidden"/>
                                      </p:to>
                                    </p:set>
                                  </p:childTnLst>
                                </p:cTn>
                              </p:par>
                              <p:par>
                                <p:cTn id="70" presetID="37" presetClass="entr" presetSubtype="0"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1000"/>
                                        <p:tgtEl>
                                          <p:spTgt spid="29"/>
                                        </p:tgtEl>
                                      </p:cBhvr>
                                    </p:animEffect>
                                    <p:anim calcmode="lin" valueType="num">
                                      <p:cBhvr>
                                        <p:cTn id="73" dur="1000" fill="hold"/>
                                        <p:tgtEl>
                                          <p:spTgt spid="29"/>
                                        </p:tgtEl>
                                        <p:attrNameLst>
                                          <p:attrName>ppt_x</p:attrName>
                                        </p:attrNameLst>
                                      </p:cBhvr>
                                      <p:tavLst>
                                        <p:tav tm="0">
                                          <p:val>
                                            <p:strVal val="#ppt_x"/>
                                          </p:val>
                                        </p:tav>
                                        <p:tav tm="100000">
                                          <p:val>
                                            <p:strVal val="#ppt_x"/>
                                          </p:val>
                                        </p:tav>
                                      </p:tavLst>
                                    </p:anim>
                                    <p:anim calcmode="lin" valueType="num">
                                      <p:cBhvr>
                                        <p:cTn id="74" dur="900" decel="100000" fill="hold"/>
                                        <p:tgtEl>
                                          <p:spTgt spid="29"/>
                                        </p:tgtEl>
                                        <p:attrNameLst>
                                          <p:attrName>ppt_y</p:attrName>
                                        </p:attrNameLst>
                                      </p:cBhvr>
                                      <p:tavLst>
                                        <p:tav tm="0">
                                          <p:val>
                                            <p:strVal val="#ppt_y+1"/>
                                          </p:val>
                                        </p:tav>
                                        <p:tav tm="100000">
                                          <p:val>
                                            <p:strVal val="#ppt_y-.03"/>
                                          </p:val>
                                        </p:tav>
                                      </p:tavLst>
                                    </p:anim>
                                    <p:anim calcmode="lin" valueType="num">
                                      <p:cBhvr>
                                        <p:cTn id="75"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par>
                                <p:cTn id="76" presetID="37" presetClass="entr" presetSubtype="0" fill="hold" grpId="0"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1000"/>
                                        <p:tgtEl>
                                          <p:spTgt spid="30"/>
                                        </p:tgtEl>
                                      </p:cBhvr>
                                    </p:animEffect>
                                    <p:anim calcmode="lin" valueType="num">
                                      <p:cBhvr>
                                        <p:cTn id="79" dur="1000" fill="hold"/>
                                        <p:tgtEl>
                                          <p:spTgt spid="30"/>
                                        </p:tgtEl>
                                        <p:attrNameLst>
                                          <p:attrName>ppt_x</p:attrName>
                                        </p:attrNameLst>
                                      </p:cBhvr>
                                      <p:tavLst>
                                        <p:tav tm="0">
                                          <p:val>
                                            <p:strVal val="#ppt_x"/>
                                          </p:val>
                                        </p:tav>
                                        <p:tav tm="100000">
                                          <p:val>
                                            <p:strVal val="#ppt_x"/>
                                          </p:val>
                                        </p:tav>
                                      </p:tavLst>
                                    </p:anim>
                                    <p:anim calcmode="lin" valueType="num">
                                      <p:cBhvr>
                                        <p:cTn id="80" dur="900" decel="100000" fill="hold"/>
                                        <p:tgtEl>
                                          <p:spTgt spid="30"/>
                                        </p:tgtEl>
                                        <p:attrNameLst>
                                          <p:attrName>ppt_y</p:attrName>
                                        </p:attrNameLst>
                                      </p:cBhvr>
                                      <p:tavLst>
                                        <p:tav tm="0">
                                          <p:val>
                                            <p:strVal val="#ppt_y+1"/>
                                          </p:val>
                                        </p:tav>
                                        <p:tav tm="100000">
                                          <p:val>
                                            <p:strVal val="#ppt_y-.03"/>
                                          </p:val>
                                        </p:tav>
                                      </p:tavLst>
                                    </p:anim>
                                    <p:anim calcmode="lin" valueType="num">
                                      <p:cBhvr>
                                        <p:cTn id="81" dur="100" accel="100000" fill="hold">
                                          <p:stCondLst>
                                            <p:cond delay="900"/>
                                          </p:stCondLst>
                                        </p:cTn>
                                        <p:tgtEl>
                                          <p:spTgt spid="30"/>
                                        </p:tgtEl>
                                        <p:attrNameLst>
                                          <p:attrName>ppt_y</p:attrName>
                                        </p:attrNameLst>
                                      </p:cBhvr>
                                      <p:tavLst>
                                        <p:tav tm="0">
                                          <p:val>
                                            <p:strVal val="#ppt_y-.03"/>
                                          </p:val>
                                        </p:tav>
                                        <p:tav tm="100000">
                                          <p:val>
                                            <p:strVal val="#ppt_y"/>
                                          </p:val>
                                        </p:tav>
                                      </p:tavLst>
                                    </p:anim>
                                  </p:childTnLst>
                                </p:cTn>
                              </p:par>
                              <p:par>
                                <p:cTn id="82" presetID="37"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fade">
                                      <p:cBhvr>
                                        <p:cTn id="84" dur="1000"/>
                                        <p:tgtEl>
                                          <p:spTgt spid="31"/>
                                        </p:tgtEl>
                                      </p:cBhvr>
                                    </p:animEffect>
                                    <p:anim calcmode="lin" valueType="num">
                                      <p:cBhvr>
                                        <p:cTn id="85" dur="1000" fill="hold"/>
                                        <p:tgtEl>
                                          <p:spTgt spid="31"/>
                                        </p:tgtEl>
                                        <p:attrNameLst>
                                          <p:attrName>ppt_x</p:attrName>
                                        </p:attrNameLst>
                                      </p:cBhvr>
                                      <p:tavLst>
                                        <p:tav tm="0">
                                          <p:val>
                                            <p:strVal val="#ppt_x"/>
                                          </p:val>
                                        </p:tav>
                                        <p:tav tm="100000">
                                          <p:val>
                                            <p:strVal val="#ppt_x"/>
                                          </p:val>
                                        </p:tav>
                                      </p:tavLst>
                                    </p:anim>
                                    <p:anim calcmode="lin" valueType="num">
                                      <p:cBhvr>
                                        <p:cTn id="86" dur="900" decel="100000" fill="hold"/>
                                        <p:tgtEl>
                                          <p:spTgt spid="31"/>
                                        </p:tgtEl>
                                        <p:attrNameLst>
                                          <p:attrName>ppt_y</p:attrName>
                                        </p:attrNameLst>
                                      </p:cBhvr>
                                      <p:tavLst>
                                        <p:tav tm="0">
                                          <p:val>
                                            <p:strVal val="#ppt_y+1"/>
                                          </p:val>
                                        </p:tav>
                                        <p:tav tm="100000">
                                          <p:val>
                                            <p:strVal val="#ppt_y-.03"/>
                                          </p:val>
                                        </p:tav>
                                      </p:tavLst>
                                    </p:anim>
                                    <p:anim calcmode="lin" valueType="num">
                                      <p:cBhvr>
                                        <p:cTn id="87" dur="100" accel="100000" fill="hold">
                                          <p:stCondLst>
                                            <p:cond delay="900"/>
                                          </p:stCondLst>
                                        </p:cTn>
                                        <p:tgtEl>
                                          <p:spTgt spid="31"/>
                                        </p:tgtEl>
                                        <p:attrNameLst>
                                          <p:attrName>ppt_y</p:attrName>
                                        </p:attrNameLst>
                                      </p:cBhvr>
                                      <p:tavLst>
                                        <p:tav tm="0">
                                          <p:val>
                                            <p:strVal val="#ppt_y-.03"/>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18" presetClass="entr" presetSubtype="12" fill="hold" grpId="0" nodeType="click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strips(downLeft)">
                                      <p:cBhvr>
                                        <p:cTn id="92" dur="500"/>
                                        <p:tgtEl>
                                          <p:spTgt spid="26"/>
                                        </p:tgtEl>
                                      </p:cBhvr>
                                    </p:animEffect>
                                  </p:childTnLst>
                                </p:cTn>
                              </p:par>
                            </p:childTnLst>
                          </p:cTn>
                        </p:par>
                      </p:childTnLst>
                    </p:cTn>
                  </p:par>
                  <p:par>
                    <p:cTn id="93" fill="hold">
                      <p:stCondLst>
                        <p:cond delay="indefinite"/>
                      </p:stCondLst>
                      <p:childTnLst>
                        <p:par>
                          <p:cTn id="94" fill="hold">
                            <p:stCondLst>
                              <p:cond delay="0"/>
                            </p:stCondLst>
                            <p:childTnLst>
                              <p:par>
                                <p:cTn id="95" presetID="18" presetClass="entr" presetSubtype="12" fill="hold" grpId="0" nodeType="clickEffect">
                                  <p:stCondLst>
                                    <p:cond delay="0"/>
                                  </p:stCondLst>
                                  <p:childTnLst>
                                    <p:set>
                                      <p:cBhvr>
                                        <p:cTn id="96" dur="1" fill="hold">
                                          <p:stCondLst>
                                            <p:cond delay="0"/>
                                          </p:stCondLst>
                                        </p:cTn>
                                        <p:tgtEl>
                                          <p:spTgt spid="27"/>
                                        </p:tgtEl>
                                        <p:attrNameLst>
                                          <p:attrName>style.visibility</p:attrName>
                                        </p:attrNameLst>
                                      </p:cBhvr>
                                      <p:to>
                                        <p:strVal val="visible"/>
                                      </p:to>
                                    </p:set>
                                    <p:animEffect transition="in" filter="strips(downLeft)">
                                      <p:cBhvr>
                                        <p:cTn id="97" dur="500"/>
                                        <p:tgtEl>
                                          <p:spTgt spid="27"/>
                                        </p:tgtEl>
                                      </p:cBhvr>
                                    </p:animEffect>
                                  </p:childTnLst>
                                </p:cTn>
                              </p:par>
                            </p:childTnLst>
                          </p:cTn>
                        </p:par>
                      </p:childTnLst>
                    </p:cTn>
                  </p:par>
                  <p:par>
                    <p:cTn id="98" fill="hold">
                      <p:stCondLst>
                        <p:cond delay="indefinite"/>
                      </p:stCondLst>
                      <p:childTnLst>
                        <p:par>
                          <p:cTn id="99" fill="hold">
                            <p:stCondLst>
                              <p:cond delay="0"/>
                            </p:stCondLst>
                            <p:childTnLst>
                              <p:par>
                                <p:cTn id="100" presetID="18" presetClass="entr" presetSubtype="12" fill="hold" grpId="0" nodeType="clickEffect">
                                  <p:stCondLst>
                                    <p:cond delay="0"/>
                                  </p:stCondLst>
                                  <p:childTnLst>
                                    <p:set>
                                      <p:cBhvr>
                                        <p:cTn id="101" dur="1" fill="hold">
                                          <p:stCondLst>
                                            <p:cond delay="0"/>
                                          </p:stCondLst>
                                        </p:cTn>
                                        <p:tgtEl>
                                          <p:spTgt spid="28"/>
                                        </p:tgtEl>
                                        <p:attrNameLst>
                                          <p:attrName>style.visibility</p:attrName>
                                        </p:attrNameLst>
                                      </p:cBhvr>
                                      <p:to>
                                        <p:strVal val="visible"/>
                                      </p:to>
                                    </p:set>
                                    <p:animEffect transition="in" filter="strips(downLeft)">
                                      <p:cBhvr>
                                        <p:cTn id="102" dur="500"/>
                                        <p:tgtEl>
                                          <p:spTgt spid="28"/>
                                        </p:tgtEl>
                                      </p:cBhvr>
                                    </p:animEffect>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20"/>
                                        </p:tgtEl>
                                        <p:attrNameLst>
                                          <p:attrName>style.visibility</p:attrName>
                                        </p:attrNameLst>
                                      </p:cBhvr>
                                      <p:to>
                                        <p:strVal val="visible"/>
                                      </p:to>
                                    </p:set>
                                    <p:anim calcmode="lin" valueType="num">
                                      <p:cBhvr additive="base">
                                        <p:cTn id="107" dur="500" fill="hold"/>
                                        <p:tgtEl>
                                          <p:spTgt spid="20"/>
                                        </p:tgtEl>
                                        <p:attrNameLst>
                                          <p:attrName>ppt_x</p:attrName>
                                        </p:attrNameLst>
                                      </p:cBhvr>
                                      <p:tavLst>
                                        <p:tav tm="0">
                                          <p:val>
                                            <p:strVal val="#ppt_x"/>
                                          </p:val>
                                        </p:tav>
                                        <p:tav tm="100000">
                                          <p:val>
                                            <p:strVal val="#ppt_x"/>
                                          </p:val>
                                        </p:tav>
                                      </p:tavLst>
                                    </p:anim>
                                    <p:anim calcmode="lin" valueType="num">
                                      <p:cBhvr additive="base">
                                        <p:cTn id="10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22"/>
                                        </p:tgtEl>
                                        <p:attrNameLst>
                                          <p:attrName>style.visibility</p:attrName>
                                        </p:attrNameLst>
                                      </p:cBhvr>
                                      <p:to>
                                        <p:strVal val="visible"/>
                                      </p:to>
                                    </p:set>
                                    <p:anim calcmode="lin" valueType="num">
                                      <p:cBhvr additive="base">
                                        <p:cTn id="113" dur="500" fill="hold"/>
                                        <p:tgtEl>
                                          <p:spTgt spid="22"/>
                                        </p:tgtEl>
                                        <p:attrNameLst>
                                          <p:attrName>ppt_x</p:attrName>
                                        </p:attrNameLst>
                                      </p:cBhvr>
                                      <p:tavLst>
                                        <p:tav tm="0">
                                          <p:val>
                                            <p:strVal val="#ppt_x"/>
                                          </p:val>
                                        </p:tav>
                                        <p:tav tm="100000">
                                          <p:val>
                                            <p:strVal val="#ppt_x"/>
                                          </p:val>
                                        </p:tav>
                                      </p:tavLst>
                                    </p:anim>
                                    <p:anim calcmode="lin" valueType="num">
                                      <p:cBhvr additive="base">
                                        <p:cTn id="1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0" grpId="0" animBg="1"/>
      <p:bldP spid="21" grpId="0" animBg="1"/>
      <p:bldP spid="21" grpId="1" animBg="1"/>
      <p:bldP spid="22" grpId="0" animBg="1"/>
      <p:bldP spid="23" grpId="0"/>
      <p:bldP spid="23" grpId="1"/>
      <p:bldP spid="24" grpId="0"/>
      <p:bldP spid="24" grpId="1"/>
      <p:bldP spid="25" grpId="0"/>
      <p:bldP spid="25" grpId="1"/>
      <p:bldP spid="26" grpId="0" animBg="1"/>
      <p:bldP spid="27" grpId="0" animBg="1"/>
      <p:bldP spid="28" grpId="0" animBg="1"/>
      <p:bldP spid="29" grpId="0"/>
      <p:bldP spid="30" grpId="0"/>
      <p:bldP spid="3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a:spLocks noChangeArrowheads="1"/>
          </p:cNvSpPr>
          <p:nvPr/>
        </p:nvSpPr>
        <p:spPr bwMode="auto">
          <a:xfrm>
            <a:off x="124272" y="2756174"/>
            <a:ext cx="6343650" cy="644128"/>
          </a:xfrm>
          <a:prstGeom prst="rect">
            <a:avLst/>
          </a:prstGeom>
          <a:solidFill>
            <a:srgbClr val="FFFFCC"/>
          </a:solidFill>
          <a:ln w="9525">
            <a:solidFill>
              <a:srgbClr val="333399"/>
            </a:solidFill>
            <a:miter lim="800000"/>
            <a:headEnd/>
            <a:tailEnd/>
          </a:ln>
        </p:spPr>
        <p:txBody>
          <a:bodyPr/>
          <a:lstStyle/>
          <a:p>
            <a:pPr algn="ctr" defTabSz="685800" eaLnBrk="0" fontAlgn="auto" hangingPunct="0">
              <a:spcBef>
                <a:spcPts val="0"/>
              </a:spcBef>
              <a:spcAft>
                <a:spcPts val="0"/>
              </a:spcAft>
              <a:defRPr/>
            </a:pPr>
            <a:r>
              <a:rPr kumimoji="1" lang="zh-CN" altLang="en-US" b="1" kern="0" dirty="0">
                <a:solidFill>
                  <a:sysClr val="windowText" lastClr="000000"/>
                </a:solidFill>
                <a:ea typeface="黑体" pitchFamily="49" charset="-122"/>
              </a:rPr>
              <a:t>测试这属性“</a:t>
            </a:r>
            <a:r>
              <a:rPr kumimoji="1" lang="zh-CN" altLang="en-US" b="1" kern="0" dirty="0">
                <a:solidFill>
                  <a:srgbClr val="FF0000"/>
                </a:solidFill>
                <a:ea typeface="黑体" pitchFamily="49" charset="-122"/>
              </a:rPr>
              <a:t>高度</a:t>
            </a:r>
            <a:r>
              <a:rPr kumimoji="1" lang="zh-CN" altLang="en-US" b="1" kern="0" dirty="0">
                <a:solidFill>
                  <a:sysClr val="windowText" lastClr="000000"/>
                </a:solidFill>
                <a:ea typeface="黑体" pitchFamily="49" charset="-122"/>
              </a:rPr>
              <a:t>”传递的信息为</a:t>
            </a:r>
            <a:r>
              <a:rPr kumimoji="1" lang="zh-CN" altLang="en-US" b="1" kern="0" dirty="0">
                <a:solidFill>
                  <a:sysClr val="windowText" lastClr="000000"/>
                </a:solidFill>
                <a:latin typeface="华文中宋" pitchFamily="2" charset="-122"/>
                <a:ea typeface="黑体" pitchFamily="49" charset="-122"/>
              </a:rPr>
              <a:t>：</a:t>
            </a:r>
            <a:br>
              <a:rPr kumimoji="1" lang="zh-CN" altLang="en-US" b="1" kern="0" dirty="0">
                <a:solidFill>
                  <a:sysClr val="windowText" lastClr="000000"/>
                </a:solidFill>
                <a:latin typeface="华文中宋" pitchFamily="2" charset="-122"/>
                <a:ea typeface="黑体" pitchFamily="49" charset="-122"/>
              </a:rPr>
            </a:br>
            <a:r>
              <a:rPr kumimoji="1" lang="zh-CN" altLang="en-US" b="1" kern="0" dirty="0">
                <a:solidFill>
                  <a:sysClr val="windowText" lastClr="000000"/>
                </a:solidFill>
                <a:latin typeface="华文中宋" pitchFamily="2" charset="-122"/>
                <a:ea typeface="华文中宋" pitchFamily="2" charset="-122"/>
              </a:rPr>
              <a:t>　 </a:t>
            </a:r>
            <a:r>
              <a:rPr kumimoji="1" lang="en-US" altLang="zh-CN" b="1" kern="0" dirty="0">
                <a:solidFill>
                  <a:srgbClr val="0066FF"/>
                </a:solidFill>
              </a:rPr>
              <a:t>M(C)-B(C,"</a:t>
            </a:r>
            <a:r>
              <a:rPr kumimoji="1" lang="zh-CN" altLang="en-US" b="1" kern="0" dirty="0">
                <a:solidFill>
                  <a:srgbClr val="0066FF"/>
                </a:solidFill>
              </a:rPr>
              <a:t>高度</a:t>
            </a:r>
            <a:r>
              <a:rPr kumimoji="1" lang="en-US" altLang="zh-CN" b="1" kern="0" dirty="0">
                <a:solidFill>
                  <a:srgbClr val="0066FF"/>
                </a:solidFill>
              </a:rPr>
              <a:t>") = </a:t>
            </a:r>
            <a:r>
              <a:rPr kumimoji="1" lang="en-US" altLang="zh-CN" b="1" kern="0" dirty="0">
                <a:solidFill>
                  <a:srgbClr val="FF0000"/>
                </a:solidFill>
              </a:rPr>
              <a:t>0.954</a:t>
            </a:r>
            <a:r>
              <a:rPr kumimoji="1" lang="en-US" altLang="zh-CN" b="1" kern="0" dirty="0">
                <a:solidFill>
                  <a:srgbClr val="0066FF"/>
                </a:solidFill>
              </a:rPr>
              <a:t> - 0.951 = </a:t>
            </a:r>
            <a:r>
              <a:rPr kumimoji="1" lang="en-US" altLang="zh-CN" b="1" kern="0" dirty="0">
                <a:solidFill>
                  <a:srgbClr val="FF0000"/>
                </a:solidFill>
              </a:rPr>
              <a:t>0.003 bits</a:t>
            </a:r>
          </a:p>
        </p:txBody>
      </p:sp>
      <p:sp>
        <p:nvSpPr>
          <p:cNvPr id="10" name="Rectangle 5"/>
          <p:cNvSpPr>
            <a:spLocks noChangeArrowheads="1"/>
          </p:cNvSpPr>
          <p:nvPr/>
        </p:nvSpPr>
        <p:spPr bwMode="auto">
          <a:xfrm>
            <a:off x="124272" y="3616325"/>
            <a:ext cx="6343650" cy="644129"/>
          </a:xfrm>
          <a:prstGeom prst="rect">
            <a:avLst/>
          </a:prstGeom>
          <a:solidFill>
            <a:srgbClr val="FFFFCC"/>
          </a:solidFill>
          <a:ln w="9525">
            <a:solidFill>
              <a:srgbClr val="333399"/>
            </a:solidFill>
            <a:miter lim="800000"/>
            <a:headEnd/>
            <a:tailEnd/>
          </a:ln>
        </p:spPr>
        <p:txBody>
          <a:bodyPr/>
          <a:lstStyle/>
          <a:p>
            <a:pPr algn="ctr" defTabSz="685800" eaLnBrk="0" fontAlgn="auto" hangingPunct="0">
              <a:spcBef>
                <a:spcPts val="0"/>
              </a:spcBef>
              <a:spcAft>
                <a:spcPts val="0"/>
              </a:spcAft>
              <a:defRPr/>
            </a:pPr>
            <a:r>
              <a:rPr kumimoji="1" lang="zh-CN" altLang="en-US" b="1" kern="0" dirty="0">
                <a:solidFill>
                  <a:sysClr val="windowText" lastClr="000000"/>
                </a:solidFill>
                <a:ea typeface="黑体" pitchFamily="49" charset="-122"/>
              </a:rPr>
              <a:t>测试这属性“发色”传递的信息为</a:t>
            </a:r>
            <a:r>
              <a:rPr kumimoji="1" lang="zh-CN" altLang="en-US" b="1" kern="0" dirty="0">
                <a:solidFill>
                  <a:sysClr val="windowText" lastClr="000000"/>
                </a:solidFill>
                <a:latin typeface="华文中宋" pitchFamily="2" charset="-122"/>
                <a:ea typeface="黑体" pitchFamily="49" charset="-122"/>
              </a:rPr>
              <a:t>：</a:t>
            </a:r>
            <a:br>
              <a:rPr kumimoji="1" lang="zh-CN" altLang="en-US" b="1" kern="0" dirty="0">
                <a:solidFill>
                  <a:sysClr val="windowText" lastClr="000000"/>
                </a:solidFill>
                <a:latin typeface="华文中宋" pitchFamily="2" charset="-122"/>
                <a:ea typeface="黑体" pitchFamily="49" charset="-122"/>
              </a:rPr>
            </a:br>
            <a:r>
              <a:rPr kumimoji="1" lang="zh-CN" altLang="en-US" b="1" kern="0" dirty="0">
                <a:solidFill>
                  <a:srgbClr val="0066FF"/>
                </a:solidFill>
                <a:latin typeface="华文中宋" pitchFamily="2" charset="-122"/>
                <a:ea typeface="华文中宋" pitchFamily="2" charset="-122"/>
              </a:rPr>
              <a:t>　 </a:t>
            </a:r>
            <a:r>
              <a:rPr kumimoji="1" lang="en-US" altLang="zh-CN" b="1" kern="0" dirty="0">
                <a:solidFill>
                  <a:srgbClr val="0066FF"/>
                </a:solidFill>
              </a:rPr>
              <a:t>M(C)-B(C,"</a:t>
            </a:r>
            <a:r>
              <a:rPr kumimoji="1" lang="zh-CN" altLang="en-US" b="1" kern="0" dirty="0">
                <a:solidFill>
                  <a:srgbClr val="0066FF"/>
                </a:solidFill>
                <a:ea typeface="黑体" pitchFamily="49" charset="-122"/>
              </a:rPr>
              <a:t>发色</a:t>
            </a:r>
            <a:r>
              <a:rPr kumimoji="1" lang="en-US" altLang="zh-CN" b="1" kern="0" dirty="0">
                <a:solidFill>
                  <a:srgbClr val="0066FF"/>
                </a:solidFill>
              </a:rPr>
              <a:t>") = 0.954 - 0.5 = </a:t>
            </a:r>
            <a:r>
              <a:rPr kumimoji="1" lang="en-US" altLang="zh-CN" b="1" kern="0" dirty="0">
                <a:solidFill>
                  <a:srgbClr val="FF0000"/>
                </a:solidFill>
              </a:rPr>
              <a:t>0.454 bits</a:t>
            </a:r>
          </a:p>
        </p:txBody>
      </p:sp>
      <p:sp>
        <p:nvSpPr>
          <p:cNvPr id="11" name="Rectangle 7"/>
          <p:cNvSpPr>
            <a:spLocks noChangeArrowheads="1"/>
          </p:cNvSpPr>
          <p:nvPr/>
        </p:nvSpPr>
        <p:spPr bwMode="auto">
          <a:xfrm>
            <a:off x="69503" y="4484366"/>
            <a:ext cx="6398419" cy="644128"/>
          </a:xfrm>
          <a:prstGeom prst="rect">
            <a:avLst/>
          </a:prstGeom>
          <a:solidFill>
            <a:srgbClr val="FFFFCC"/>
          </a:solidFill>
          <a:ln w="9525">
            <a:solidFill>
              <a:srgbClr val="333399"/>
            </a:solidFill>
            <a:miter lim="800000"/>
            <a:headEnd/>
            <a:tailEnd/>
          </a:ln>
        </p:spPr>
        <p:txBody>
          <a:bodyPr/>
          <a:lstStyle/>
          <a:p>
            <a:pPr algn="ctr" defTabSz="685800" eaLnBrk="0" fontAlgn="auto" hangingPunct="0">
              <a:spcBef>
                <a:spcPts val="0"/>
              </a:spcBef>
              <a:spcAft>
                <a:spcPts val="0"/>
              </a:spcAft>
              <a:defRPr/>
            </a:pPr>
            <a:r>
              <a:rPr kumimoji="1" lang="zh-CN" altLang="en-US" b="1" kern="0" dirty="0">
                <a:solidFill>
                  <a:sysClr val="windowText" lastClr="000000"/>
                </a:solidFill>
                <a:ea typeface="黑体" pitchFamily="49" charset="-122"/>
              </a:rPr>
              <a:t>测试这属性“</a:t>
            </a:r>
            <a:r>
              <a:rPr kumimoji="1" lang="zh-CN" altLang="en-US" b="1" kern="0" dirty="0">
                <a:solidFill>
                  <a:srgbClr val="FF0000"/>
                </a:solidFill>
                <a:ea typeface="黑体" pitchFamily="49" charset="-122"/>
              </a:rPr>
              <a:t>眼睛</a:t>
            </a:r>
            <a:r>
              <a:rPr kumimoji="1" lang="zh-CN" altLang="en-US" b="1" kern="0" dirty="0">
                <a:solidFill>
                  <a:sysClr val="windowText" lastClr="000000"/>
                </a:solidFill>
                <a:ea typeface="黑体" pitchFamily="49" charset="-122"/>
              </a:rPr>
              <a:t>”传递的信息为</a:t>
            </a:r>
            <a:r>
              <a:rPr kumimoji="1" lang="zh-CN" altLang="en-US" b="1" kern="0" dirty="0">
                <a:solidFill>
                  <a:sysClr val="windowText" lastClr="000000"/>
                </a:solidFill>
                <a:latin typeface="华文中宋" pitchFamily="2" charset="-122"/>
                <a:ea typeface="黑体" pitchFamily="49" charset="-122"/>
              </a:rPr>
              <a:t>：</a:t>
            </a:r>
            <a:br>
              <a:rPr kumimoji="1" lang="zh-CN" altLang="en-US" b="1" kern="0" dirty="0">
                <a:solidFill>
                  <a:sysClr val="windowText" lastClr="000000"/>
                </a:solidFill>
                <a:latin typeface="华文中宋" pitchFamily="2" charset="-122"/>
                <a:ea typeface="黑体" pitchFamily="49" charset="-122"/>
              </a:rPr>
            </a:br>
            <a:r>
              <a:rPr kumimoji="1" lang="zh-CN" altLang="en-US" b="1" kern="0" dirty="0">
                <a:solidFill>
                  <a:srgbClr val="0066FF"/>
                </a:solidFill>
                <a:latin typeface="华文中宋" pitchFamily="2" charset="-122"/>
                <a:ea typeface="华文中宋" pitchFamily="2" charset="-122"/>
              </a:rPr>
              <a:t>　 </a:t>
            </a:r>
            <a:r>
              <a:rPr kumimoji="1" lang="en-US" altLang="zh-CN" b="1" kern="0" dirty="0">
                <a:solidFill>
                  <a:srgbClr val="0066FF"/>
                </a:solidFill>
              </a:rPr>
              <a:t>M(C)-B(C,"</a:t>
            </a:r>
            <a:r>
              <a:rPr kumimoji="1" lang="zh-CN" altLang="en-US" b="1" kern="0" dirty="0">
                <a:solidFill>
                  <a:srgbClr val="0066FF"/>
                </a:solidFill>
                <a:ea typeface="黑体" pitchFamily="49" charset="-122"/>
              </a:rPr>
              <a:t>眼睛</a:t>
            </a:r>
            <a:r>
              <a:rPr kumimoji="1" lang="en-US" altLang="zh-CN" b="1" kern="0" dirty="0">
                <a:solidFill>
                  <a:srgbClr val="0066FF"/>
                </a:solidFill>
              </a:rPr>
              <a:t>") = </a:t>
            </a:r>
            <a:r>
              <a:rPr kumimoji="1" lang="en-US" altLang="zh-CN" b="1" kern="0" dirty="0">
                <a:solidFill>
                  <a:srgbClr val="FF0000"/>
                </a:solidFill>
              </a:rPr>
              <a:t>0.347 bits</a:t>
            </a:r>
          </a:p>
        </p:txBody>
      </p:sp>
      <p:sp>
        <p:nvSpPr>
          <p:cNvPr id="12" name="Rectangle 8"/>
          <p:cNvSpPr>
            <a:spLocks noChangeArrowheads="1"/>
          </p:cNvSpPr>
          <p:nvPr/>
        </p:nvSpPr>
        <p:spPr bwMode="auto">
          <a:xfrm>
            <a:off x="69503" y="1945953"/>
            <a:ext cx="6400800" cy="646331"/>
          </a:xfrm>
          <a:prstGeom prst="rect">
            <a:avLst/>
          </a:prstGeom>
          <a:solidFill>
            <a:srgbClr val="FFFFCC"/>
          </a:solidFill>
          <a:ln w="9525">
            <a:solidFill>
              <a:srgbClr val="000000"/>
            </a:solidFill>
            <a:miter lim="800000"/>
            <a:headEnd/>
            <a:tailEnd/>
          </a:ln>
        </p:spPr>
        <p:txBody>
          <a:bodyPr>
            <a:spAutoFit/>
          </a:bodyPr>
          <a:lstStyle/>
          <a:p>
            <a:pPr algn="ctr" defTabSz="685800" fontAlgn="auto">
              <a:spcBef>
                <a:spcPts val="0"/>
              </a:spcBef>
              <a:spcAft>
                <a:spcPts val="0"/>
              </a:spcAft>
              <a:defRPr/>
            </a:pPr>
            <a:r>
              <a:rPr lang="zh-CN" altLang="en-US" b="1" kern="0" dirty="0">
                <a:solidFill>
                  <a:sysClr val="windowText" lastClr="000000"/>
                </a:solidFill>
                <a:ea typeface="仿宋_GB2312" pitchFamily="49" charset="-122"/>
              </a:rPr>
              <a:t>对于上述例子，</a:t>
            </a:r>
            <a:r>
              <a:rPr lang="en-US" altLang="zh-CN" b="1" kern="0" dirty="0">
                <a:solidFill>
                  <a:srgbClr val="FF0000"/>
                </a:solidFill>
                <a:cs typeface="Times New Roman" pitchFamily="18" charset="0"/>
              </a:rPr>
              <a:t>C</a:t>
            </a:r>
            <a:r>
              <a:rPr lang="zh-CN" altLang="en-US" b="1" kern="0" dirty="0">
                <a:solidFill>
                  <a:sysClr val="windowText" lastClr="000000"/>
                </a:solidFill>
                <a:ea typeface="仿宋_GB2312" pitchFamily="49" charset="-122"/>
                <a:cs typeface="Times New Roman" pitchFamily="18" charset="0"/>
              </a:rPr>
              <a:t>集有</a:t>
            </a:r>
            <a:r>
              <a:rPr lang="zh-CN" altLang="en-US" b="1" kern="0" dirty="0">
                <a:solidFill>
                  <a:srgbClr val="FF0000"/>
                </a:solidFill>
                <a:ea typeface="仿宋_GB2312" pitchFamily="49" charset="-122"/>
                <a:cs typeface="Times New Roman" pitchFamily="18" charset="0"/>
              </a:rPr>
              <a:t>８</a:t>
            </a:r>
            <a:r>
              <a:rPr lang="zh-CN" altLang="en-US" b="1" kern="0" dirty="0">
                <a:solidFill>
                  <a:sysClr val="windowText" lastClr="000000"/>
                </a:solidFill>
                <a:ea typeface="仿宋_GB2312" pitchFamily="49" charset="-122"/>
                <a:cs typeface="Times New Roman" pitchFamily="18" charset="0"/>
              </a:rPr>
              <a:t>个例子，</a:t>
            </a:r>
            <a:r>
              <a:rPr lang="en-US" altLang="zh-CN" b="1" kern="0" dirty="0">
                <a:solidFill>
                  <a:sysClr val="windowText" lastClr="000000"/>
                </a:solidFill>
                <a:ea typeface="仿宋_GB2312" pitchFamily="49" charset="-122"/>
                <a:cs typeface="Times New Roman" pitchFamily="18" charset="0"/>
              </a:rPr>
              <a:t>3</a:t>
            </a:r>
            <a:r>
              <a:rPr lang="zh-CN" altLang="en-US" b="1" kern="0" dirty="0">
                <a:solidFill>
                  <a:sysClr val="windowText" lastClr="000000"/>
                </a:solidFill>
                <a:ea typeface="仿宋_GB2312" pitchFamily="49" charset="-122"/>
                <a:cs typeface="Times New Roman" pitchFamily="18" charset="0"/>
              </a:rPr>
              <a:t>个为“</a:t>
            </a:r>
            <a:r>
              <a:rPr lang="en-US" altLang="zh-CN" b="1" kern="0" dirty="0">
                <a:solidFill>
                  <a:srgbClr val="0066FF"/>
                </a:solidFill>
                <a:ea typeface="仿宋_GB2312" pitchFamily="49" charset="-122"/>
                <a:cs typeface="Times New Roman" pitchFamily="18" charset="0"/>
              </a:rPr>
              <a:t>+</a:t>
            </a:r>
            <a:r>
              <a:rPr lang="en-US" altLang="zh-CN" b="1" kern="0" dirty="0">
                <a:solidFill>
                  <a:sysClr val="windowText" lastClr="000000"/>
                </a:solidFill>
                <a:ea typeface="仿宋_GB2312" pitchFamily="49" charset="-122"/>
                <a:cs typeface="Times New Roman" pitchFamily="18" charset="0"/>
              </a:rPr>
              <a:t>”</a:t>
            </a:r>
            <a:r>
              <a:rPr lang="zh-CN" altLang="en-US" b="1" kern="0" dirty="0">
                <a:solidFill>
                  <a:sysClr val="windowText" lastClr="000000"/>
                </a:solidFill>
                <a:ea typeface="仿宋_GB2312" pitchFamily="49" charset="-122"/>
                <a:cs typeface="Times New Roman" pitchFamily="18" charset="0"/>
              </a:rPr>
              <a:t>，</a:t>
            </a:r>
            <a:r>
              <a:rPr lang="en-US" altLang="zh-CN" b="1" kern="0" dirty="0">
                <a:solidFill>
                  <a:sysClr val="windowText" lastClr="000000"/>
                </a:solidFill>
                <a:ea typeface="仿宋_GB2312" pitchFamily="49" charset="-122"/>
                <a:cs typeface="Times New Roman" pitchFamily="18" charset="0"/>
              </a:rPr>
              <a:t>5</a:t>
            </a:r>
            <a:r>
              <a:rPr lang="zh-CN" altLang="en-US" b="1" kern="0" dirty="0">
                <a:solidFill>
                  <a:sysClr val="windowText" lastClr="000000"/>
                </a:solidFill>
                <a:ea typeface="仿宋_GB2312" pitchFamily="49" charset="-122"/>
                <a:cs typeface="Times New Roman" pitchFamily="18" charset="0"/>
              </a:rPr>
              <a:t>为</a:t>
            </a:r>
            <a:r>
              <a:rPr lang="en-US" altLang="zh-CN" b="1" kern="0" dirty="0">
                <a:solidFill>
                  <a:sysClr val="windowText" lastClr="000000"/>
                </a:solidFill>
                <a:ea typeface="仿宋_GB2312" pitchFamily="49" charset="-122"/>
                <a:cs typeface="Times New Roman" pitchFamily="18" charset="0"/>
              </a:rPr>
              <a:t>"</a:t>
            </a:r>
            <a:r>
              <a:rPr lang="en-US" altLang="zh-CN" b="1" kern="0" dirty="0">
                <a:solidFill>
                  <a:srgbClr val="0066FF"/>
                </a:solidFill>
                <a:ea typeface="仿宋_GB2312" pitchFamily="49" charset="-122"/>
                <a:cs typeface="Times New Roman" pitchFamily="18" charset="0"/>
              </a:rPr>
              <a:t>-</a:t>
            </a:r>
            <a:r>
              <a:rPr lang="en-US" altLang="zh-CN" b="1" kern="0" dirty="0">
                <a:solidFill>
                  <a:sysClr val="windowText" lastClr="000000"/>
                </a:solidFill>
                <a:ea typeface="仿宋_GB2312" pitchFamily="49" charset="-122"/>
                <a:cs typeface="Times New Roman" pitchFamily="18" charset="0"/>
              </a:rPr>
              <a:t>"</a:t>
            </a:r>
            <a:r>
              <a:rPr lang="zh-CN" altLang="en-US" b="1" kern="0" dirty="0">
                <a:solidFill>
                  <a:sysClr val="windowText" lastClr="000000"/>
                </a:solidFill>
                <a:ea typeface="仿宋_GB2312" pitchFamily="49" charset="-122"/>
                <a:cs typeface="Times New Roman" pitchFamily="18" charset="0"/>
              </a:rPr>
              <a:t>，则</a:t>
            </a:r>
            <a:br>
              <a:rPr lang="zh-CN" altLang="en-US" b="1" kern="0" dirty="0">
                <a:solidFill>
                  <a:sysClr val="windowText" lastClr="000000"/>
                </a:solidFill>
                <a:ea typeface="仿宋_GB2312" pitchFamily="49" charset="-122"/>
                <a:cs typeface="Times New Roman" pitchFamily="18" charset="0"/>
              </a:rPr>
            </a:br>
            <a:r>
              <a:rPr lang="zh-CN" altLang="en-US" b="1" kern="0" dirty="0">
                <a:solidFill>
                  <a:srgbClr val="FF0000"/>
                </a:solidFill>
                <a:ea typeface="仿宋_GB2312" pitchFamily="49" charset="-122"/>
                <a:cs typeface="Times New Roman" pitchFamily="18" charset="0"/>
              </a:rPr>
              <a:t> </a:t>
            </a:r>
            <a:r>
              <a:rPr lang="en-US" altLang="zh-CN" b="1" kern="0" dirty="0">
                <a:solidFill>
                  <a:srgbClr val="FF0000"/>
                </a:solidFill>
              </a:rPr>
              <a:t>M(C) = </a:t>
            </a:r>
            <a:r>
              <a:rPr lang="en-US" altLang="zh-CN" b="1" kern="0" dirty="0">
                <a:solidFill>
                  <a:srgbClr val="FF0000"/>
                </a:solidFill>
                <a:ea typeface="仿宋_GB2312" pitchFamily="49" charset="-122"/>
              </a:rPr>
              <a:t>-</a:t>
            </a:r>
            <a:r>
              <a:rPr lang="zh-CN" altLang="en-US" b="1" kern="0" dirty="0">
                <a:solidFill>
                  <a:srgbClr val="FF0000"/>
                </a:solidFill>
              </a:rPr>
              <a:t>（</a:t>
            </a:r>
            <a:r>
              <a:rPr lang="en-US" altLang="zh-CN" b="1" kern="0" dirty="0">
                <a:solidFill>
                  <a:srgbClr val="FF0000"/>
                </a:solidFill>
                <a:ea typeface="仿宋_GB2312" pitchFamily="49" charset="-122"/>
              </a:rPr>
              <a:t>3/8</a:t>
            </a:r>
            <a:r>
              <a:rPr lang="zh-CN" altLang="en-US" b="1" kern="0" dirty="0">
                <a:solidFill>
                  <a:srgbClr val="FF0000"/>
                </a:solidFill>
              </a:rPr>
              <a:t>）</a:t>
            </a:r>
            <a:r>
              <a:rPr lang="en-US" altLang="zh-CN" b="1" kern="0" dirty="0">
                <a:solidFill>
                  <a:srgbClr val="FF0000"/>
                </a:solidFill>
              </a:rPr>
              <a:t>log</a:t>
            </a:r>
            <a:r>
              <a:rPr lang="en-US" altLang="zh-CN" b="1" kern="0" baseline="-30000" dirty="0">
                <a:solidFill>
                  <a:srgbClr val="FF0000"/>
                </a:solidFill>
              </a:rPr>
              <a:t>2</a:t>
            </a:r>
            <a:r>
              <a:rPr lang="zh-CN" altLang="en-US" b="1" kern="0" dirty="0">
                <a:solidFill>
                  <a:srgbClr val="FF0000"/>
                </a:solidFill>
              </a:rPr>
              <a:t>（</a:t>
            </a:r>
            <a:r>
              <a:rPr lang="en-US" altLang="zh-CN" b="1" kern="0" dirty="0">
                <a:solidFill>
                  <a:srgbClr val="FF0000"/>
                </a:solidFill>
                <a:ea typeface="仿宋_GB2312" pitchFamily="49" charset="-122"/>
              </a:rPr>
              <a:t>3/8</a:t>
            </a:r>
            <a:r>
              <a:rPr lang="zh-CN" altLang="en-US" b="1" kern="0" dirty="0">
                <a:solidFill>
                  <a:srgbClr val="FF0000"/>
                </a:solidFill>
              </a:rPr>
              <a:t>）</a:t>
            </a:r>
            <a:r>
              <a:rPr lang="en-US" altLang="zh-CN" b="1" kern="0" dirty="0">
                <a:solidFill>
                  <a:srgbClr val="FF0000"/>
                </a:solidFill>
                <a:ea typeface="仿宋_GB2312" pitchFamily="49" charset="-122"/>
              </a:rPr>
              <a:t>-</a:t>
            </a:r>
            <a:r>
              <a:rPr lang="zh-CN" altLang="en-US" b="1" kern="0" dirty="0">
                <a:solidFill>
                  <a:srgbClr val="FF0000"/>
                </a:solidFill>
              </a:rPr>
              <a:t>（</a:t>
            </a:r>
            <a:r>
              <a:rPr lang="en-US" altLang="zh-CN" b="1" kern="0" dirty="0">
                <a:solidFill>
                  <a:srgbClr val="FF0000"/>
                </a:solidFill>
                <a:ea typeface="仿宋_GB2312" pitchFamily="49" charset="-122"/>
              </a:rPr>
              <a:t>5/8</a:t>
            </a:r>
            <a:r>
              <a:rPr lang="zh-CN" altLang="en-US" b="1" kern="0" dirty="0">
                <a:solidFill>
                  <a:srgbClr val="FF0000"/>
                </a:solidFill>
              </a:rPr>
              <a:t>）</a:t>
            </a:r>
            <a:r>
              <a:rPr lang="en-US" altLang="zh-CN" b="1" kern="0" dirty="0">
                <a:solidFill>
                  <a:srgbClr val="FF0000"/>
                </a:solidFill>
              </a:rPr>
              <a:t>log</a:t>
            </a:r>
            <a:r>
              <a:rPr lang="en-US" altLang="zh-CN" b="1" kern="0" baseline="-30000" dirty="0">
                <a:solidFill>
                  <a:srgbClr val="FF0000"/>
                </a:solidFill>
              </a:rPr>
              <a:t>2</a:t>
            </a:r>
            <a:r>
              <a:rPr lang="zh-CN" altLang="en-US" b="1" kern="0" dirty="0">
                <a:solidFill>
                  <a:srgbClr val="FF0000"/>
                </a:solidFill>
              </a:rPr>
              <a:t>（</a:t>
            </a:r>
            <a:r>
              <a:rPr lang="en-US" altLang="zh-CN" b="1" kern="0" dirty="0">
                <a:solidFill>
                  <a:srgbClr val="FF0000"/>
                </a:solidFill>
                <a:ea typeface="仿宋_GB2312" pitchFamily="49" charset="-122"/>
              </a:rPr>
              <a:t>5/8</a:t>
            </a:r>
            <a:r>
              <a:rPr lang="zh-CN" altLang="en-US" b="1" kern="0" dirty="0">
                <a:solidFill>
                  <a:srgbClr val="FF0000"/>
                </a:solidFill>
              </a:rPr>
              <a:t>）</a:t>
            </a:r>
            <a:r>
              <a:rPr lang="en-US" altLang="zh-CN" b="1" kern="0" dirty="0">
                <a:solidFill>
                  <a:srgbClr val="FF0000"/>
                </a:solidFill>
              </a:rPr>
              <a:t>= 0.954 bits</a:t>
            </a: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96217" y="2266175"/>
            <a:ext cx="3112624" cy="2218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54410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500" fill="hold"/>
                                        <p:tgtEl>
                                          <p:spTgt spid="10"/>
                                        </p:tgtEl>
                                        <p:attrNameLst>
                                          <p:attrName>fillcolor</p:attrName>
                                        </p:attrNameLst>
                                      </p:cBhvr>
                                      <p:to>
                                        <a:srgbClr val="99FF66"/>
                                      </p:to>
                                    </p:animClr>
                                    <p:set>
                                      <p:cBhvr>
                                        <p:cTn id="17" dur="500" fill="hold"/>
                                        <p:tgtEl>
                                          <p:spTgt spid="10"/>
                                        </p:tgtEl>
                                        <p:attrNameLst>
                                          <p:attrName>fill.type</p:attrName>
                                        </p:attrNameLst>
                                      </p:cBhvr>
                                      <p:to>
                                        <p:strVal val="solid"/>
                                      </p:to>
                                    </p:set>
                                    <p:set>
                                      <p:cBhvr>
                                        <p:cTn id="18" dur="500" fill="hold"/>
                                        <p:tgtEl>
                                          <p:spTgt spid="1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3822389" y="2158163"/>
            <a:ext cx="1133475" cy="36933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solidFill>
                  <a:schemeClr val="bg1"/>
                </a:solidFill>
                <a:ea typeface="黑体" pitchFamily="49" charset="-122"/>
              </a:rPr>
              <a:t>发色</a:t>
            </a:r>
          </a:p>
        </p:txBody>
      </p:sp>
      <p:sp>
        <p:nvSpPr>
          <p:cNvPr id="9" name="Text Box 4"/>
          <p:cNvSpPr txBox="1">
            <a:spLocks noChangeArrowheads="1"/>
          </p:cNvSpPr>
          <p:nvPr/>
        </p:nvSpPr>
        <p:spPr bwMode="auto">
          <a:xfrm>
            <a:off x="2256718" y="2536782"/>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黑色</a:t>
            </a:r>
          </a:p>
        </p:txBody>
      </p:sp>
      <p:sp>
        <p:nvSpPr>
          <p:cNvPr id="10" name="Text Box 5"/>
          <p:cNvSpPr txBox="1">
            <a:spLocks noChangeArrowheads="1"/>
          </p:cNvSpPr>
          <p:nvPr/>
        </p:nvSpPr>
        <p:spPr bwMode="auto">
          <a:xfrm>
            <a:off x="3553308" y="2807053"/>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红色</a:t>
            </a:r>
          </a:p>
        </p:txBody>
      </p:sp>
      <p:sp>
        <p:nvSpPr>
          <p:cNvPr id="11" name="Text Box 6"/>
          <p:cNvSpPr txBox="1">
            <a:spLocks noChangeArrowheads="1"/>
          </p:cNvSpPr>
          <p:nvPr/>
        </p:nvSpPr>
        <p:spPr bwMode="auto">
          <a:xfrm>
            <a:off x="5172558" y="2428435"/>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金色</a:t>
            </a:r>
          </a:p>
        </p:txBody>
      </p:sp>
      <p:cxnSp>
        <p:nvCxnSpPr>
          <p:cNvPr id="12" name="AutoShape 7"/>
          <p:cNvCxnSpPr>
            <a:cxnSpLocks noChangeShapeType="1"/>
            <a:stCxn id="6" idx="2"/>
            <a:endCxn id="16" idx="0"/>
          </p:cNvCxnSpPr>
          <p:nvPr/>
        </p:nvCxnSpPr>
        <p:spPr bwMode="auto">
          <a:xfrm flipH="1">
            <a:off x="2148371" y="2527495"/>
            <a:ext cx="2240756" cy="54864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3" name="AutoShape 9"/>
          <p:cNvCxnSpPr>
            <a:cxnSpLocks noChangeShapeType="1"/>
            <a:stCxn id="6" idx="2"/>
            <a:endCxn id="15" idx="0"/>
          </p:cNvCxnSpPr>
          <p:nvPr/>
        </p:nvCxnSpPr>
        <p:spPr bwMode="auto">
          <a:xfrm>
            <a:off x="4389127" y="2527495"/>
            <a:ext cx="27384" cy="765333"/>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4" name="AutoShape 10"/>
          <p:cNvCxnSpPr>
            <a:cxnSpLocks noChangeShapeType="1"/>
            <a:stCxn id="6" idx="2"/>
          </p:cNvCxnSpPr>
          <p:nvPr/>
        </p:nvCxnSpPr>
        <p:spPr bwMode="auto">
          <a:xfrm>
            <a:off x="4389127" y="2527495"/>
            <a:ext cx="2160985" cy="656987"/>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5" name="Oval 13"/>
          <p:cNvSpPr>
            <a:spLocks noChangeArrowheads="1"/>
          </p:cNvSpPr>
          <p:nvPr/>
        </p:nvSpPr>
        <p:spPr bwMode="auto">
          <a:xfrm>
            <a:off x="4146239" y="3292828"/>
            <a:ext cx="540544" cy="48577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a:solidFill>
                  <a:srgbClr val="FF0000"/>
                </a:solidFill>
                <a:ea typeface="黑体" pitchFamily="49" charset="-122"/>
              </a:rPr>
              <a:t>＋</a:t>
            </a:r>
          </a:p>
        </p:txBody>
      </p:sp>
      <p:sp>
        <p:nvSpPr>
          <p:cNvPr id="16" name="Oval 14"/>
          <p:cNvSpPr>
            <a:spLocks noChangeArrowheads="1"/>
          </p:cNvSpPr>
          <p:nvPr/>
        </p:nvSpPr>
        <p:spPr bwMode="auto">
          <a:xfrm>
            <a:off x="1878099" y="3076135"/>
            <a:ext cx="540544" cy="485775"/>
          </a:xfrm>
          <a:prstGeom prst="ellipse">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a:solidFill>
                  <a:srgbClr val="0066FF"/>
                </a:solidFill>
                <a:ea typeface="黑体" pitchFamily="49" charset="-122"/>
              </a:rPr>
              <a:t>－</a:t>
            </a:r>
          </a:p>
        </p:txBody>
      </p:sp>
      <p:sp>
        <p:nvSpPr>
          <p:cNvPr id="17" name="Text Box 26"/>
          <p:cNvSpPr txBox="1">
            <a:spLocks noChangeArrowheads="1"/>
          </p:cNvSpPr>
          <p:nvPr/>
        </p:nvSpPr>
        <p:spPr bwMode="auto">
          <a:xfrm>
            <a:off x="5280905" y="3239251"/>
            <a:ext cx="2457450" cy="1488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650" b="1">
                <a:latin typeface="黑体" pitchFamily="49" charset="-122"/>
                <a:ea typeface="黑体" pitchFamily="49" charset="-122"/>
              </a:rPr>
              <a:t>｛矮、金色、蓝色</a:t>
            </a:r>
            <a:r>
              <a:rPr lang="en-US" altLang="zh-CN" sz="1650" b="1">
                <a:latin typeface="黑体" pitchFamily="49" charset="-122"/>
                <a:ea typeface="黑体" pitchFamily="49" charset="-122"/>
              </a:rPr>
              <a:t>:</a:t>
            </a:r>
            <a:r>
              <a:rPr lang="zh-CN" altLang="en-US" sz="1650" b="1">
                <a:solidFill>
                  <a:srgbClr val="0066FF"/>
                </a:solidFill>
              </a:rPr>
              <a:t>＋</a:t>
            </a:r>
            <a:r>
              <a:rPr lang="zh-CN" altLang="en-US" sz="1650" b="1">
                <a:latin typeface="黑体" pitchFamily="49" charset="-122"/>
                <a:ea typeface="黑体" pitchFamily="49" charset="-122"/>
              </a:rPr>
              <a:t>｝</a:t>
            </a:r>
          </a:p>
          <a:p>
            <a:pPr algn="ctr" eaLnBrk="1" hangingPunct="1">
              <a:spcBef>
                <a:spcPct val="50000"/>
              </a:spcBef>
            </a:pPr>
            <a:r>
              <a:rPr lang="zh-CN" altLang="en-US" sz="1650" b="1">
                <a:latin typeface="黑体" pitchFamily="49" charset="-122"/>
                <a:ea typeface="黑体" pitchFamily="49" charset="-122"/>
              </a:rPr>
              <a:t>｛高、金色、棕色</a:t>
            </a:r>
            <a:r>
              <a:rPr lang="en-US" altLang="zh-CN" sz="1650" b="1">
                <a:latin typeface="黑体" pitchFamily="49" charset="-122"/>
                <a:ea typeface="黑体" pitchFamily="49" charset="-122"/>
              </a:rPr>
              <a:t>:</a:t>
            </a:r>
            <a:r>
              <a:rPr lang="zh-CN" altLang="en-US" sz="1650" b="1">
                <a:solidFill>
                  <a:srgbClr val="0066FF"/>
                </a:solidFill>
                <a:latin typeface="黑体" pitchFamily="49" charset="-122"/>
                <a:ea typeface="黑体" pitchFamily="49" charset="-122"/>
              </a:rPr>
              <a:t>－</a:t>
            </a:r>
            <a:r>
              <a:rPr lang="zh-CN" altLang="en-US" sz="1650" b="1">
                <a:latin typeface="黑体" pitchFamily="49" charset="-122"/>
                <a:ea typeface="黑体" pitchFamily="49" charset="-122"/>
              </a:rPr>
              <a:t>｝</a:t>
            </a:r>
          </a:p>
          <a:p>
            <a:pPr algn="ctr" eaLnBrk="1" hangingPunct="1">
              <a:spcBef>
                <a:spcPct val="50000"/>
              </a:spcBef>
            </a:pPr>
            <a:r>
              <a:rPr lang="zh-CN" altLang="en-US" sz="1650" b="1">
                <a:latin typeface="黑体" pitchFamily="49" charset="-122"/>
                <a:ea typeface="黑体" pitchFamily="49" charset="-122"/>
              </a:rPr>
              <a:t>｛高、金色、蓝色</a:t>
            </a:r>
            <a:r>
              <a:rPr lang="en-US" altLang="zh-CN" sz="1650" b="1">
                <a:latin typeface="黑体" pitchFamily="49" charset="-122"/>
                <a:ea typeface="黑体" pitchFamily="49" charset="-122"/>
              </a:rPr>
              <a:t>:</a:t>
            </a:r>
            <a:r>
              <a:rPr lang="zh-CN" altLang="en-US" sz="1650" b="1">
                <a:solidFill>
                  <a:srgbClr val="0066FF"/>
                </a:solidFill>
              </a:rPr>
              <a:t>＋</a:t>
            </a:r>
            <a:r>
              <a:rPr lang="zh-CN" altLang="en-US" sz="1650" b="1">
                <a:latin typeface="黑体" pitchFamily="49" charset="-122"/>
                <a:ea typeface="黑体" pitchFamily="49" charset="-122"/>
              </a:rPr>
              <a:t>｝</a:t>
            </a:r>
          </a:p>
          <a:p>
            <a:pPr algn="ctr" eaLnBrk="1" hangingPunct="1">
              <a:spcBef>
                <a:spcPct val="50000"/>
              </a:spcBef>
            </a:pPr>
            <a:r>
              <a:rPr lang="zh-CN" altLang="en-US" sz="1650" b="1">
                <a:latin typeface="黑体" pitchFamily="49" charset="-122"/>
                <a:ea typeface="黑体" pitchFamily="49" charset="-122"/>
              </a:rPr>
              <a:t>｛矮、金色、棕色</a:t>
            </a:r>
            <a:r>
              <a:rPr lang="en-US" altLang="zh-CN" sz="1650" b="1">
                <a:latin typeface="黑体" pitchFamily="49" charset="-122"/>
                <a:ea typeface="黑体" pitchFamily="49" charset="-122"/>
              </a:rPr>
              <a:t>:</a:t>
            </a:r>
            <a:r>
              <a:rPr lang="zh-CN" altLang="en-US" sz="1650" b="1">
                <a:solidFill>
                  <a:srgbClr val="0066FF"/>
                </a:solidFill>
              </a:rPr>
              <a:t>－</a:t>
            </a:r>
            <a:r>
              <a:rPr lang="zh-CN" altLang="en-US" sz="1650" b="1">
                <a:latin typeface="黑体" pitchFamily="49" charset="-122"/>
                <a:ea typeface="黑体" pitchFamily="49" charset="-122"/>
              </a:rPr>
              <a:t>｝</a:t>
            </a:r>
          </a:p>
        </p:txBody>
      </p:sp>
    </p:spTree>
    <p:extLst>
      <p:ext uri="{BB962C8B-B14F-4D97-AF65-F5344CB8AC3E}">
        <p14:creationId xmlns:p14="http://schemas.microsoft.com/office/powerpoint/2010/main" val="21854410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6955091" y="2271775"/>
            <a:ext cx="2457450"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defTabSz="685800" eaLnBrk="1" fontAlgn="auto" hangingPunct="1">
              <a:spcBef>
                <a:spcPct val="50000"/>
              </a:spcBef>
              <a:spcAft>
                <a:spcPts val="0"/>
              </a:spcAft>
              <a:defRPr/>
            </a:pPr>
            <a:r>
              <a:rPr lang="zh-CN" altLang="en-US" sz="1800" b="1" kern="0" dirty="0">
                <a:solidFill>
                  <a:srgbClr val="000000"/>
                </a:solidFill>
                <a:latin typeface="黑体" pitchFamily="49" charset="-122"/>
                <a:ea typeface="黑体" pitchFamily="49" charset="-122"/>
              </a:rPr>
              <a:t>｛矮、金色、蓝色</a:t>
            </a:r>
            <a:r>
              <a:rPr lang="en-US" altLang="zh-CN" sz="1800" b="1" kern="0" dirty="0">
                <a:solidFill>
                  <a:srgbClr val="000000"/>
                </a:solidFill>
                <a:latin typeface="黑体" pitchFamily="49" charset="-122"/>
                <a:ea typeface="黑体" pitchFamily="49" charset="-122"/>
              </a:rPr>
              <a:t>:</a:t>
            </a:r>
            <a:r>
              <a:rPr lang="zh-CN" altLang="en-US" sz="1800" b="1" kern="0" dirty="0">
                <a:solidFill>
                  <a:srgbClr val="0066FF"/>
                </a:solidFill>
              </a:rPr>
              <a:t>＋</a:t>
            </a:r>
            <a:r>
              <a:rPr lang="zh-CN" altLang="en-US" sz="1800" b="1" kern="0" dirty="0">
                <a:solidFill>
                  <a:srgbClr val="000000"/>
                </a:solidFill>
                <a:latin typeface="黑体" pitchFamily="49" charset="-122"/>
                <a:ea typeface="黑体" pitchFamily="49" charset="-122"/>
              </a:rPr>
              <a:t>｝</a:t>
            </a:r>
          </a:p>
          <a:p>
            <a:pPr algn="ctr" defTabSz="685800" eaLnBrk="1" fontAlgn="auto" hangingPunct="1">
              <a:spcBef>
                <a:spcPct val="50000"/>
              </a:spcBef>
              <a:spcAft>
                <a:spcPts val="0"/>
              </a:spcAft>
              <a:defRPr/>
            </a:pPr>
            <a:r>
              <a:rPr lang="zh-CN" altLang="en-US" sz="1800" b="1" kern="0" dirty="0">
                <a:solidFill>
                  <a:srgbClr val="000000"/>
                </a:solidFill>
                <a:latin typeface="黑体" pitchFamily="49" charset="-122"/>
                <a:ea typeface="黑体" pitchFamily="49" charset="-122"/>
              </a:rPr>
              <a:t>｛高、金色、棕色</a:t>
            </a:r>
            <a:r>
              <a:rPr lang="en-US" altLang="zh-CN" sz="1800" b="1" kern="0" dirty="0">
                <a:solidFill>
                  <a:srgbClr val="000000"/>
                </a:solidFill>
                <a:latin typeface="黑体" pitchFamily="49" charset="-122"/>
                <a:ea typeface="黑体" pitchFamily="49" charset="-122"/>
              </a:rPr>
              <a:t>:</a:t>
            </a:r>
            <a:r>
              <a:rPr lang="zh-CN" altLang="en-US" sz="1800" b="1" kern="0" dirty="0">
                <a:solidFill>
                  <a:srgbClr val="0066FF"/>
                </a:solidFill>
                <a:latin typeface="黑体" pitchFamily="49" charset="-122"/>
                <a:ea typeface="黑体" pitchFamily="49" charset="-122"/>
              </a:rPr>
              <a:t>－</a:t>
            </a:r>
            <a:r>
              <a:rPr lang="zh-CN" altLang="en-US" sz="1800" b="1" kern="0" dirty="0">
                <a:solidFill>
                  <a:srgbClr val="000000"/>
                </a:solidFill>
                <a:latin typeface="黑体" pitchFamily="49" charset="-122"/>
                <a:ea typeface="黑体" pitchFamily="49" charset="-122"/>
              </a:rPr>
              <a:t>｝</a:t>
            </a:r>
          </a:p>
          <a:p>
            <a:pPr algn="ctr" defTabSz="685800" eaLnBrk="1" fontAlgn="auto" hangingPunct="1">
              <a:spcBef>
                <a:spcPct val="50000"/>
              </a:spcBef>
              <a:spcAft>
                <a:spcPts val="0"/>
              </a:spcAft>
              <a:defRPr/>
            </a:pPr>
            <a:r>
              <a:rPr lang="zh-CN" altLang="en-US" sz="1800" b="1" kern="0" dirty="0">
                <a:solidFill>
                  <a:srgbClr val="000000"/>
                </a:solidFill>
                <a:latin typeface="黑体" pitchFamily="49" charset="-122"/>
                <a:ea typeface="黑体" pitchFamily="49" charset="-122"/>
              </a:rPr>
              <a:t>｛高、金色、蓝色</a:t>
            </a:r>
            <a:r>
              <a:rPr lang="en-US" altLang="zh-CN" sz="1800" b="1" kern="0" dirty="0">
                <a:solidFill>
                  <a:srgbClr val="000000"/>
                </a:solidFill>
                <a:latin typeface="黑体" pitchFamily="49" charset="-122"/>
                <a:ea typeface="黑体" pitchFamily="49" charset="-122"/>
              </a:rPr>
              <a:t>:</a:t>
            </a:r>
            <a:r>
              <a:rPr lang="zh-CN" altLang="en-US" sz="1800" b="1" kern="0" dirty="0">
                <a:solidFill>
                  <a:srgbClr val="0066FF"/>
                </a:solidFill>
              </a:rPr>
              <a:t>＋</a:t>
            </a:r>
            <a:r>
              <a:rPr lang="zh-CN" altLang="en-US" sz="1800" b="1" kern="0" dirty="0">
                <a:solidFill>
                  <a:srgbClr val="000000"/>
                </a:solidFill>
                <a:latin typeface="黑体" pitchFamily="49" charset="-122"/>
                <a:ea typeface="黑体" pitchFamily="49" charset="-122"/>
              </a:rPr>
              <a:t>｝</a:t>
            </a:r>
          </a:p>
          <a:p>
            <a:pPr algn="ctr" defTabSz="685800" eaLnBrk="1" fontAlgn="auto" hangingPunct="1">
              <a:spcBef>
                <a:spcPct val="50000"/>
              </a:spcBef>
              <a:spcAft>
                <a:spcPts val="0"/>
              </a:spcAft>
              <a:defRPr/>
            </a:pPr>
            <a:r>
              <a:rPr lang="zh-CN" altLang="en-US" sz="1800" b="1" kern="0" dirty="0">
                <a:solidFill>
                  <a:srgbClr val="000000"/>
                </a:solidFill>
                <a:latin typeface="黑体" pitchFamily="49" charset="-122"/>
                <a:ea typeface="黑体" pitchFamily="49" charset="-122"/>
              </a:rPr>
              <a:t>｛矮、金色、棕色</a:t>
            </a:r>
            <a:r>
              <a:rPr lang="en-US" altLang="zh-CN" sz="1800" b="1" kern="0" dirty="0">
                <a:solidFill>
                  <a:srgbClr val="000000"/>
                </a:solidFill>
                <a:latin typeface="黑体" pitchFamily="49" charset="-122"/>
                <a:ea typeface="黑体" pitchFamily="49" charset="-122"/>
              </a:rPr>
              <a:t>:</a:t>
            </a:r>
            <a:r>
              <a:rPr lang="zh-CN" altLang="en-US" sz="1800" b="1" kern="0" dirty="0">
                <a:solidFill>
                  <a:srgbClr val="0066FF"/>
                </a:solidFill>
              </a:rPr>
              <a:t>－</a:t>
            </a:r>
            <a:r>
              <a:rPr lang="zh-CN" altLang="en-US" sz="1800" b="1" kern="0" dirty="0">
                <a:solidFill>
                  <a:srgbClr val="000000"/>
                </a:solidFill>
                <a:latin typeface="黑体" pitchFamily="49" charset="-122"/>
                <a:ea typeface="黑体" pitchFamily="49" charset="-122"/>
              </a:rPr>
              <a:t>｝</a:t>
            </a:r>
          </a:p>
        </p:txBody>
      </p:sp>
      <p:sp>
        <p:nvSpPr>
          <p:cNvPr id="9" name="Rectangle 5"/>
          <p:cNvSpPr>
            <a:spLocks noChangeArrowheads="1"/>
          </p:cNvSpPr>
          <p:nvPr/>
        </p:nvSpPr>
        <p:spPr bwMode="auto">
          <a:xfrm>
            <a:off x="231094" y="1672110"/>
            <a:ext cx="6400800" cy="646331"/>
          </a:xfrm>
          <a:prstGeom prst="rect">
            <a:avLst/>
          </a:prstGeom>
          <a:solidFill>
            <a:srgbClr val="FFFFCC"/>
          </a:solidFill>
          <a:ln w="9525">
            <a:solidFill>
              <a:srgbClr val="000000"/>
            </a:solidFill>
            <a:miter lim="800000"/>
            <a:headEnd/>
            <a:tailEnd/>
          </a:ln>
        </p:spPr>
        <p:txBody>
          <a:bodyPr>
            <a:spAutoFit/>
          </a:bodyPr>
          <a:lstStyle/>
          <a:p>
            <a:pPr algn="ctr" defTabSz="685800" fontAlgn="auto">
              <a:spcBef>
                <a:spcPts val="0"/>
              </a:spcBef>
              <a:spcAft>
                <a:spcPts val="0"/>
              </a:spcAft>
              <a:defRPr/>
            </a:pPr>
            <a:r>
              <a:rPr lang="en-US" altLang="zh-CN" b="1" kern="0" dirty="0">
                <a:solidFill>
                  <a:srgbClr val="FF0000"/>
                </a:solidFill>
                <a:cs typeface="Times New Roman" pitchFamily="18" charset="0"/>
              </a:rPr>
              <a:t>C1</a:t>
            </a:r>
            <a:r>
              <a:rPr lang="zh-CN" altLang="en-US" b="1" kern="0" dirty="0">
                <a:solidFill>
                  <a:sysClr val="windowText" lastClr="000000"/>
                </a:solidFill>
                <a:ea typeface="仿宋_GB2312" pitchFamily="49" charset="-122"/>
                <a:cs typeface="Times New Roman" pitchFamily="18" charset="0"/>
              </a:rPr>
              <a:t>集有</a:t>
            </a:r>
            <a:r>
              <a:rPr lang="en-US" altLang="zh-CN" b="1" kern="0" dirty="0">
                <a:solidFill>
                  <a:srgbClr val="FF0000"/>
                </a:solidFill>
                <a:ea typeface="仿宋_GB2312" pitchFamily="49" charset="-122"/>
                <a:cs typeface="Times New Roman" pitchFamily="18" charset="0"/>
              </a:rPr>
              <a:t>4</a:t>
            </a:r>
            <a:r>
              <a:rPr lang="zh-CN" altLang="en-US" b="1" kern="0" dirty="0">
                <a:solidFill>
                  <a:sysClr val="windowText" lastClr="000000"/>
                </a:solidFill>
                <a:ea typeface="仿宋_GB2312" pitchFamily="49" charset="-122"/>
                <a:cs typeface="Times New Roman" pitchFamily="18" charset="0"/>
              </a:rPr>
              <a:t>个例子，</a:t>
            </a:r>
            <a:r>
              <a:rPr lang="en-US" altLang="zh-CN" b="1" kern="0" dirty="0">
                <a:solidFill>
                  <a:sysClr val="windowText" lastClr="000000"/>
                </a:solidFill>
                <a:ea typeface="仿宋_GB2312" pitchFamily="49" charset="-122"/>
                <a:cs typeface="Times New Roman" pitchFamily="18" charset="0"/>
              </a:rPr>
              <a:t>2</a:t>
            </a:r>
            <a:r>
              <a:rPr lang="zh-CN" altLang="en-US" b="1" kern="0" dirty="0">
                <a:solidFill>
                  <a:sysClr val="windowText" lastClr="000000"/>
                </a:solidFill>
                <a:ea typeface="仿宋_GB2312" pitchFamily="49" charset="-122"/>
                <a:cs typeface="Times New Roman" pitchFamily="18" charset="0"/>
              </a:rPr>
              <a:t>个为“</a:t>
            </a:r>
            <a:r>
              <a:rPr lang="en-US" altLang="zh-CN" b="1" kern="0" dirty="0">
                <a:solidFill>
                  <a:srgbClr val="0066FF"/>
                </a:solidFill>
                <a:ea typeface="仿宋_GB2312" pitchFamily="49" charset="-122"/>
                <a:cs typeface="Times New Roman" pitchFamily="18" charset="0"/>
              </a:rPr>
              <a:t>+</a:t>
            </a:r>
            <a:r>
              <a:rPr lang="en-US" altLang="zh-CN" b="1" kern="0" dirty="0">
                <a:solidFill>
                  <a:sysClr val="windowText" lastClr="000000"/>
                </a:solidFill>
                <a:ea typeface="仿宋_GB2312" pitchFamily="49" charset="-122"/>
                <a:cs typeface="Times New Roman" pitchFamily="18" charset="0"/>
              </a:rPr>
              <a:t>”</a:t>
            </a:r>
            <a:r>
              <a:rPr lang="zh-CN" altLang="en-US" b="1" kern="0" dirty="0">
                <a:solidFill>
                  <a:sysClr val="windowText" lastClr="000000"/>
                </a:solidFill>
                <a:ea typeface="仿宋_GB2312" pitchFamily="49" charset="-122"/>
                <a:cs typeface="Times New Roman" pitchFamily="18" charset="0"/>
              </a:rPr>
              <a:t>，</a:t>
            </a:r>
            <a:r>
              <a:rPr lang="en-US" altLang="zh-CN" b="1" kern="0" dirty="0">
                <a:solidFill>
                  <a:sysClr val="windowText" lastClr="000000"/>
                </a:solidFill>
                <a:ea typeface="仿宋_GB2312" pitchFamily="49" charset="-122"/>
                <a:cs typeface="Times New Roman" pitchFamily="18" charset="0"/>
              </a:rPr>
              <a:t>2</a:t>
            </a:r>
            <a:r>
              <a:rPr lang="zh-CN" altLang="en-US" b="1" kern="0" dirty="0">
                <a:solidFill>
                  <a:sysClr val="windowText" lastClr="000000"/>
                </a:solidFill>
                <a:ea typeface="仿宋_GB2312" pitchFamily="49" charset="-122"/>
                <a:cs typeface="Times New Roman" pitchFamily="18" charset="0"/>
              </a:rPr>
              <a:t>为“</a:t>
            </a:r>
            <a:r>
              <a:rPr lang="en-US" altLang="zh-CN" b="1" kern="0" dirty="0">
                <a:solidFill>
                  <a:srgbClr val="0066FF"/>
                </a:solidFill>
                <a:ea typeface="仿宋_GB2312" pitchFamily="49" charset="-122"/>
                <a:cs typeface="Times New Roman" pitchFamily="18" charset="0"/>
              </a:rPr>
              <a:t>-</a:t>
            </a:r>
            <a:r>
              <a:rPr lang="en-US" altLang="zh-CN" b="1" kern="0" dirty="0">
                <a:solidFill>
                  <a:sysClr val="windowText" lastClr="000000"/>
                </a:solidFill>
                <a:ea typeface="仿宋_GB2312" pitchFamily="49" charset="-122"/>
                <a:cs typeface="Times New Roman" pitchFamily="18" charset="0"/>
              </a:rPr>
              <a:t>”</a:t>
            </a:r>
            <a:r>
              <a:rPr lang="zh-CN" altLang="en-US" b="1" kern="0" dirty="0">
                <a:solidFill>
                  <a:sysClr val="windowText" lastClr="000000"/>
                </a:solidFill>
                <a:ea typeface="仿宋_GB2312" pitchFamily="49" charset="-122"/>
                <a:cs typeface="Times New Roman" pitchFamily="18" charset="0"/>
              </a:rPr>
              <a:t>，则</a:t>
            </a:r>
            <a:br>
              <a:rPr lang="zh-CN" altLang="en-US" b="1" kern="0" dirty="0">
                <a:solidFill>
                  <a:sysClr val="windowText" lastClr="000000"/>
                </a:solidFill>
                <a:ea typeface="仿宋_GB2312" pitchFamily="49" charset="-122"/>
                <a:cs typeface="Times New Roman" pitchFamily="18" charset="0"/>
              </a:rPr>
            </a:br>
            <a:r>
              <a:rPr lang="zh-CN" altLang="en-US" b="1" kern="0" dirty="0">
                <a:solidFill>
                  <a:srgbClr val="FF0000"/>
                </a:solidFill>
                <a:ea typeface="仿宋_GB2312" pitchFamily="49" charset="-122"/>
                <a:cs typeface="Times New Roman" pitchFamily="18" charset="0"/>
              </a:rPr>
              <a:t> </a:t>
            </a:r>
            <a:r>
              <a:rPr lang="en-US" altLang="zh-CN" b="1" kern="0" dirty="0">
                <a:solidFill>
                  <a:srgbClr val="FF0000"/>
                </a:solidFill>
                <a:cs typeface="Times New Roman" pitchFamily="18" charset="0"/>
              </a:rPr>
              <a:t>M(C1) = </a:t>
            </a:r>
            <a:r>
              <a:rPr lang="en-US" altLang="zh-CN" b="1" kern="0" dirty="0">
                <a:solidFill>
                  <a:srgbClr val="FF0000"/>
                </a:solidFill>
                <a:ea typeface="仿宋_GB2312" pitchFamily="49" charset="-122"/>
              </a:rPr>
              <a:t>-</a:t>
            </a:r>
            <a:r>
              <a:rPr lang="zh-CN" altLang="en-US" b="1" kern="0" dirty="0">
                <a:solidFill>
                  <a:srgbClr val="FF0000"/>
                </a:solidFill>
              </a:rPr>
              <a:t>（</a:t>
            </a:r>
            <a:r>
              <a:rPr lang="en-US" altLang="zh-CN" b="1" kern="0" dirty="0">
                <a:solidFill>
                  <a:srgbClr val="FF0000"/>
                </a:solidFill>
                <a:ea typeface="仿宋_GB2312" pitchFamily="49" charset="-122"/>
              </a:rPr>
              <a:t>2/4</a:t>
            </a:r>
            <a:r>
              <a:rPr lang="zh-CN" altLang="en-US" b="1" kern="0" dirty="0">
                <a:solidFill>
                  <a:srgbClr val="FF0000"/>
                </a:solidFill>
              </a:rPr>
              <a:t>）</a:t>
            </a:r>
            <a:r>
              <a:rPr lang="en-US" altLang="zh-CN" b="1" kern="0" dirty="0">
                <a:solidFill>
                  <a:srgbClr val="FF0000"/>
                </a:solidFill>
              </a:rPr>
              <a:t>log</a:t>
            </a:r>
            <a:r>
              <a:rPr lang="en-US" altLang="zh-CN" b="1" kern="0" baseline="-30000" dirty="0">
                <a:solidFill>
                  <a:srgbClr val="FF0000"/>
                </a:solidFill>
              </a:rPr>
              <a:t>2</a:t>
            </a:r>
            <a:r>
              <a:rPr lang="zh-CN" altLang="en-US" b="1" kern="0" dirty="0">
                <a:solidFill>
                  <a:srgbClr val="FF0000"/>
                </a:solidFill>
              </a:rPr>
              <a:t>（</a:t>
            </a:r>
            <a:r>
              <a:rPr lang="en-US" altLang="zh-CN" b="1" kern="0" dirty="0">
                <a:solidFill>
                  <a:srgbClr val="FF0000"/>
                </a:solidFill>
                <a:ea typeface="仿宋_GB2312" pitchFamily="49" charset="-122"/>
              </a:rPr>
              <a:t>2/4</a:t>
            </a:r>
            <a:r>
              <a:rPr lang="zh-CN" altLang="en-US" b="1" kern="0" dirty="0">
                <a:solidFill>
                  <a:srgbClr val="FF0000"/>
                </a:solidFill>
              </a:rPr>
              <a:t>）</a:t>
            </a:r>
            <a:r>
              <a:rPr lang="en-US" altLang="zh-CN" b="1" kern="0" dirty="0">
                <a:solidFill>
                  <a:srgbClr val="FF0000"/>
                </a:solidFill>
                <a:ea typeface="仿宋_GB2312" pitchFamily="49" charset="-122"/>
              </a:rPr>
              <a:t>-</a:t>
            </a:r>
            <a:r>
              <a:rPr lang="zh-CN" altLang="en-US" b="1" kern="0" dirty="0">
                <a:solidFill>
                  <a:srgbClr val="FF0000"/>
                </a:solidFill>
              </a:rPr>
              <a:t>（</a:t>
            </a:r>
            <a:r>
              <a:rPr lang="en-US" altLang="zh-CN" b="1" kern="0" dirty="0">
                <a:solidFill>
                  <a:srgbClr val="FF0000"/>
                </a:solidFill>
                <a:ea typeface="仿宋_GB2312" pitchFamily="49" charset="-122"/>
              </a:rPr>
              <a:t>2/4</a:t>
            </a:r>
            <a:r>
              <a:rPr lang="zh-CN" altLang="en-US" b="1" kern="0" dirty="0">
                <a:solidFill>
                  <a:srgbClr val="FF0000"/>
                </a:solidFill>
              </a:rPr>
              <a:t>）</a:t>
            </a:r>
            <a:r>
              <a:rPr lang="en-US" altLang="zh-CN" b="1" kern="0" dirty="0">
                <a:solidFill>
                  <a:srgbClr val="FF0000"/>
                </a:solidFill>
              </a:rPr>
              <a:t>log</a:t>
            </a:r>
            <a:r>
              <a:rPr lang="en-US" altLang="zh-CN" b="1" kern="0" baseline="-30000" dirty="0">
                <a:solidFill>
                  <a:srgbClr val="FF0000"/>
                </a:solidFill>
              </a:rPr>
              <a:t>2</a:t>
            </a:r>
            <a:r>
              <a:rPr lang="zh-CN" altLang="en-US" b="1" kern="0" dirty="0">
                <a:solidFill>
                  <a:srgbClr val="FF0000"/>
                </a:solidFill>
              </a:rPr>
              <a:t>（</a:t>
            </a:r>
            <a:r>
              <a:rPr lang="en-US" altLang="zh-CN" b="1" kern="0" dirty="0">
                <a:solidFill>
                  <a:srgbClr val="FF0000"/>
                </a:solidFill>
                <a:ea typeface="仿宋_GB2312" pitchFamily="49" charset="-122"/>
              </a:rPr>
              <a:t>2/4</a:t>
            </a:r>
            <a:r>
              <a:rPr lang="zh-CN" altLang="en-US" b="1" kern="0" dirty="0">
                <a:solidFill>
                  <a:srgbClr val="FF0000"/>
                </a:solidFill>
              </a:rPr>
              <a:t>）</a:t>
            </a:r>
            <a:r>
              <a:rPr lang="en-US" altLang="zh-CN" b="1" kern="0" dirty="0">
                <a:solidFill>
                  <a:srgbClr val="FF0000"/>
                </a:solidFill>
              </a:rPr>
              <a:t>= 1 bits</a:t>
            </a:r>
          </a:p>
        </p:txBody>
      </p:sp>
      <p:sp>
        <p:nvSpPr>
          <p:cNvPr id="10" name="Oval 12"/>
          <p:cNvSpPr>
            <a:spLocks noChangeArrowheads="1"/>
          </p:cNvSpPr>
          <p:nvPr/>
        </p:nvSpPr>
        <p:spPr bwMode="auto">
          <a:xfrm>
            <a:off x="3687478" y="5378803"/>
            <a:ext cx="540544" cy="48577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a:solidFill>
                  <a:srgbClr val="FF0000"/>
                </a:solidFill>
                <a:ea typeface="黑体" pitchFamily="49" charset="-122"/>
              </a:rPr>
              <a:t>＋</a:t>
            </a:r>
          </a:p>
        </p:txBody>
      </p:sp>
      <p:sp>
        <p:nvSpPr>
          <p:cNvPr id="11" name="Oval 13"/>
          <p:cNvSpPr>
            <a:spLocks noChangeArrowheads="1"/>
          </p:cNvSpPr>
          <p:nvPr/>
        </p:nvSpPr>
        <p:spPr bwMode="auto">
          <a:xfrm>
            <a:off x="5416265" y="5378803"/>
            <a:ext cx="540544" cy="485775"/>
          </a:xfrm>
          <a:prstGeom prst="ellipse">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defTabSz="685800" fontAlgn="auto">
              <a:spcBef>
                <a:spcPts val="0"/>
              </a:spcBef>
              <a:spcAft>
                <a:spcPts val="0"/>
              </a:spcAft>
              <a:defRPr/>
            </a:pPr>
            <a:r>
              <a:rPr lang="zh-CN" altLang="en-US" b="1" kern="0">
                <a:solidFill>
                  <a:srgbClr val="0066FF"/>
                </a:solidFill>
              </a:rPr>
              <a:t>－</a:t>
            </a:r>
          </a:p>
        </p:txBody>
      </p:sp>
      <p:sp>
        <p:nvSpPr>
          <p:cNvPr id="12" name="Text Box 14"/>
          <p:cNvSpPr txBox="1">
            <a:spLocks noChangeArrowheads="1"/>
          </p:cNvSpPr>
          <p:nvPr/>
        </p:nvSpPr>
        <p:spPr bwMode="auto">
          <a:xfrm>
            <a:off x="4498294" y="3758363"/>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solidFill>
                  <a:srgbClr val="0066FF"/>
                </a:solidFill>
                <a:ea typeface="黑体" pitchFamily="49" charset="-122"/>
              </a:rPr>
              <a:t>眼睛</a:t>
            </a:r>
          </a:p>
        </p:txBody>
      </p:sp>
      <p:cxnSp>
        <p:nvCxnSpPr>
          <p:cNvPr id="13" name="AutoShape 15"/>
          <p:cNvCxnSpPr>
            <a:cxnSpLocks noChangeShapeType="1"/>
            <a:stCxn id="12" idx="2"/>
            <a:endCxn id="10" idx="0"/>
          </p:cNvCxnSpPr>
          <p:nvPr/>
        </p:nvCxnSpPr>
        <p:spPr bwMode="auto">
          <a:xfrm flipH="1">
            <a:off x="3957750" y="4127695"/>
            <a:ext cx="1107282" cy="125110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4" name="AutoShape 16"/>
          <p:cNvCxnSpPr>
            <a:cxnSpLocks noChangeShapeType="1"/>
            <a:stCxn id="12" idx="2"/>
            <a:endCxn id="11" idx="0"/>
          </p:cNvCxnSpPr>
          <p:nvPr/>
        </p:nvCxnSpPr>
        <p:spPr bwMode="auto">
          <a:xfrm>
            <a:off x="5065032" y="4127695"/>
            <a:ext cx="621505" cy="125110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5" name="Text Box 17"/>
          <p:cNvSpPr txBox="1">
            <a:spLocks noChangeArrowheads="1"/>
          </p:cNvSpPr>
          <p:nvPr/>
        </p:nvSpPr>
        <p:spPr bwMode="auto">
          <a:xfrm>
            <a:off x="5335303" y="4676335"/>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棕色</a:t>
            </a:r>
          </a:p>
        </p:txBody>
      </p:sp>
      <p:sp>
        <p:nvSpPr>
          <p:cNvPr id="16" name="Text Box 18"/>
          <p:cNvSpPr txBox="1">
            <a:spLocks noChangeArrowheads="1"/>
          </p:cNvSpPr>
          <p:nvPr/>
        </p:nvSpPr>
        <p:spPr bwMode="auto">
          <a:xfrm>
            <a:off x="3255281" y="4622757"/>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蓝色</a:t>
            </a:r>
          </a:p>
        </p:txBody>
      </p:sp>
      <p:sp>
        <p:nvSpPr>
          <p:cNvPr id="17" name="AutoShape 19"/>
          <p:cNvSpPr>
            <a:spLocks noChangeArrowheads="1"/>
          </p:cNvSpPr>
          <p:nvPr/>
        </p:nvSpPr>
        <p:spPr bwMode="auto">
          <a:xfrm>
            <a:off x="1905113" y="4481072"/>
            <a:ext cx="1674019" cy="378619"/>
          </a:xfrm>
          <a:prstGeom prst="wedgeRectCallout">
            <a:avLst>
              <a:gd name="adj1" fmla="val 58676"/>
              <a:gd name="adj2" fmla="val 207546"/>
            </a:avLst>
          </a:prstGeom>
          <a:solidFill>
            <a:srgbClr val="BBE0E3"/>
          </a:solidFill>
          <a:ln w="9525">
            <a:solidFill>
              <a:srgbClr val="000000"/>
            </a:solidFill>
            <a:miter lim="800000"/>
            <a:headEnd/>
            <a:tailEnd/>
          </a:ln>
        </p:spPr>
        <p:txBody>
          <a:bodyPr/>
          <a:lstStyle/>
          <a:p>
            <a:pPr algn="ctr" defTabSz="685800" fontAlgn="auto">
              <a:spcBef>
                <a:spcPts val="0"/>
              </a:spcBef>
              <a:spcAft>
                <a:spcPts val="0"/>
              </a:spcAft>
              <a:defRPr/>
            </a:pPr>
            <a:r>
              <a:rPr lang="en-US" altLang="zh-CN" b="1" kern="0">
                <a:solidFill>
                  <a:srgbClr val="0066FF"/>
                </a:solidFill>
              </a:rPr>
              <a:t>-</a:t>
            </a:r>
            <a:r>
              <a:rPr lang="en-US" altLang="zh-CN" b="1" kern="0">
                <a:solidFill>
                  <a:srgbClr val="FF0000"/>
                </a:solidFill>
              </a:rPr>
              <a:t>1</a:t>
            </a:r>
            <a:r>
              <a:rPr lang="en-US" altLang="zh-CN" b="1" kern="0">
                <a:solidFill>
                  <a:sysClr val="windowText" lastClr="000000"/>
                </a:solidFill>
              </a:rPr>
              <a:t>×</a:t>
            </a:r>
            <a:r>
              <a:rPr lang="en-US" altLang="zh-CN" b="1" kern="0">
                <a:solidFill>
                  <a:srgbClr val="0066FF"/>
                </a:solidFill>
              </a:rPr>
              <a:t>log</a:t>
            </a:r>
            <a:r>
              <a:rPr lang="en-US" altLang="zh-CN" b="1" kern="0" baseline="-25000">
                <a:solidFill>
                  <a:srgbClr val="0066FF"/>
                </a:solidFill>
              </a:rPr>
              <a:t>2</a:t>
            </a:r>
            <a:r>
              <a:rPr lang="en-US" altLang="zh-CN" b="1" kern="0">
                <a:solidFill>
                  <a:srgbClr val="FF0000"/>
                </a:solidFill>
              </a:rPr>
              <a:t>1</a:t>
            </a:r>
            <a:r>
              <a:rPr lang="en-US" altLang="zh-CN" kern="0">
                <a:solidFill>
                  <a:sysClr val="windowText" lastClr="000000"/>
                </a:solidFill>
              </a:rPr>
              <a:t> </a:t>
            </a:r>
            <a:r>
              <a:rPr lang="en-US" altLang="zh-CN" b="1" kern="0">
                <a:solidFill>
                  <a:srgbClr val="FF0000"/>
                </a:solidFill>
                <a:ea typeface="黑体" pitchFamily="49" charset="-122"/>
              </a:rPr>
              <a:t>=0</a:t>
            </a:r>
          </a:p>
        </p:txBody>
      </p:sp>
      <p:sp>
        <p:nvSpPr>
          <p:cNvPr id="18" name="AutoShape 23"/>
          <p:cNvSpPr>
            <a:spLocks noChangeArrowheads="1"/>
          </p:cNvSpPr>
          <p:nvPr/>
        </p:nvSpPr>
        <p:spPr bwMode="auto">
          <a:xfrm>
            <a:off x="5118609" y="4102454"/>
            <a:ext cx="1674019" cy="378619"/>
          </a:xfrm>
          <a:prstGeom prst="wedgeRectCallout">
            <a:avLst>
              <a:gd name="adj1" fmla="val -2065"/>
              <a:gd name="adj2" fmla="val 279560"/>
            </a:avLst>
          </a:prstGeom>
          <a:solidFill>
            <a:srgbClr val="BBE0E3"/>
          </a:solidFill>
          <a:ln w="9525">
            <a:solidFill>
              <a:srgbClr val="000000"/>
            </a:solidFill>
            <a:miter lim="800000"/>
            <a:headEnd/>
            <a:tailEnd/>
          </a:ln>
        </p:spPr>
        <p:txBody>
          <a:bodyPr/>
          <a:lstStyle/>
          <a:p>
            <a:pPr algn="ctr" defTabSz="685800" fontAlgn="auto">
              <a:spcBef>
                <a:spcPts val="0"/>
              </a:spcBef>
              <a:spcAft>
                <a:spcPts val="0"/>
              </a:spcAft>
              <a:defRPr/>
            </a:pPr>
            <a:r>
              <a:rPr lang="en-US" altLang="zh-CN" b="1" kern="0">
                <a:solidFill>
                  <a:srgbClr val="0066FF"/>
                </a:solidFill>
              </a:rPr>
              <a:t>-</a:t>
            </a:r>
            <a:r>
              <a:rPr lang="en-US" altLang="zh-CN" b="1" kern="0">
                <a:solidFill>
                  <a:srgbClr val="FF0000"/>
                </a:solidFill>
              </a:rPr>
              <a:t>1</a:t>
            </a:r>
            <a:r>
              <a:rPr lang="en-US" altLang="zh-CN" b="1" kern="0">
                <a:solidFill>
                  <a:sysClr val="windowText" lastClr="000000"/>
                </a:solidFill>
              </a:rPr>
              <a:t>×</a:t>
            </a:r>
            <a:r>
              <a:rPr lang="en-US" altLang="zh-CN" b="1" kern="0">
                <a:solidFill>
                  <a:srgbClr val="0066FF"/>
                </a:solidFill>
              </a:rPr>
              <a:t>log</a:t>
            </a:r>
            <a:r>
              <a:rPr lang="en-US" altLang="zh-CN" b="1" kern="0" baseline="-25000">
                <a:solidFill>
                  <a:srgbClr val="0066FF"/>
                </a:solidFill>
              </a:rPr>
              <a:t>2</a:t>
            </a:r>
            <a:r>
              <a:rPr lang="en-US" altLang="zh-CN" b="1" kern="0">
                <a:solidFill>
                  <a:srgbClr val="FF0000"/>
                </a:solidFill>
              </a:rPr>
              <a:t>1</a:t>
            </a:r>
            <a:r>
              <a:rPr lang="en-US" altLang="zh-CN" kern="0">
                <a:solidFill>
                  <a:sysClr val="windowText" lastClr="000000"/>
                </a:solidFill>
              </a:rPr>
              <a:t> </a:t>
            </a:r>
            <a:r>
              <a:rPr lang="en-US" altLang="zh-CN" b="1" kern="0">
                <a:solidFill>
                  <a:srgbClr val="FF0000"/>
                </a:solidFill>
                <a:ea typeface="黑体" pitchFamily="49" charset="-122"/>
              </a:rPr>
              <a:t>=0</a:t>
            </a:r>
          </a:p>
        </p:txBody>
      </p:sp>
      <p:sp>
        <p:nvSpPr>
          <p:cNvPr id="19" name="Text Box 24"/>
          <p:cNvSpPr txBox="1">
            <a:spLocks noChangeArrowheads="1"/>
          </p:cNvSpPr>
          <p:nvPr/>
        </p:nvSpPr>
        <p:spPr bwMode="auto">
          <a:xfrm>
            <a:off x="3471975" y="4210801"/>
            <a:ext cx="11882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defTabSz="685800" eaLnBrk="1" fontAlgn="auto" hangingPunct="1">
              <a:spcBef>
                <a:spcPct val="50000"/>
              </a:spcBef>
              <a:spcAft>
                <a:spcPts val="0"/>
              </a:spcAft>
              <a:defRPr/>
            </a:pPr>
            <a:r>
              <a:rPr kumimoji="1" lang="en-US" altLang="zh-CN" sz="1800" b="1" kern="0">
                <a:solidFill>
                  <a:srgbClr val="FF0000"/>
                </a:solidFill>
              </a:rPr>
              <a:t>M(C</a:t>
            </a:r>
            <a:r>
              <a:rPr kumimoji="1" lang="zh-CN" altLang="en-US" sz="1800" b="1" kern="0" baseline="-25000">
                <a:solidFill>
                  <a:srgbClr val="FF0000"/>
                </a:solidFill>
              </a:rPr>
              <a:t>蓝</a:t>
            </a:r>
            <a:r>
              <a:rPr kumimoji="1" lang="en-US" altLang="zh-CN" sz="1800" b="1" kern="0">
                <a:solidFill>
                  <a:srgbClr val="FF0000"/>
                </a:solidFill>
              </a:rPr>
              <a:t>)=0</a:t>
            </a:r>
          </a:p>
        </p:txBody>
      </p:sp>
      <p:sp>
        <p:nvSpPr>
          <p:cNvPr id="20" name="Text Box 25"/>
          <p:cNvSpPr txBox="1">
            <a:spLocks noChangeArrowheads="1"/>
          </p:cNvSpPr>
          <p:nvPr/>
        </p:nvSpPr>
        <p:spPr bwMode="auto">
          <a:xfrm>
            <a:off x="5416265" y="3886951"/>
            <a:ext cx="11882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defTabSz="685800" eaLnBrk="1" fontAlgn="auto" hangingPunct="1">
              <a:spcBef>
                <a:spcPct val="50000"/>
              </a:spcBef>
              <a:spcAft>
                <a:spcPts val="0"/>
              </a:spcAft>
              <a:defRPr/>
            </a:pPr>
            <a:r>
              <a:rPr kumimoji="1" lang="en-US" altLang="zh-CN" sz="1800" b="1" kern="0">
                <a:solidFill>
                  <a:srgbClr val="FF0000"/>
                </a:solidFill>
              </a:rPr>
              <a:t>M(C</a:t>
            </a:r>
            <a:r>
              <a:rPr kumimoji="1" lang="zh-CN" altLang="en-US" sz="1800" b="1" kern="0" baseline="-25000">
                <a:solidFill>
                  <a:srgbClr val="FF0000"/>
                </a:solidFill>
              </a:rPr>
              <a:t>棕</a:t>
            </a:r>
            <a:r>
              <a:rPr kumimoji="1" lang="en-US" altLang="zh-CN" sz="1800" b="1" kern="0">
                <a:solidFill>
                  <a:srgbClr val="FF0000"/>
                </a:solidFill>
              </a:rPr>
              <a:t>)=0</a:t>
            </a:r>
          </a:p>
        </p:txBody>
      </p:sp>
      <p:sp>
        <p:nvSpPr>
          <p:cNvPr id="21" name="AutoShape 26"/>
          <p:cNvSpPr>
            <a:spLocks noChangeArrowheads="1"/>
          </p:cNvSpPr>
          <p:nvPr/>
        </p:nvSpPr>
        <p:spPr bwMode="auto">
          <a:xfrm>
            <a:off x="1310990" y="4048876"/>
            <a:ext cx="1674019" cy="378619"/>
          </a:xfrm>
          <a:prstGeom prst="wedgeRectCallout">
            <a:avLst>
              <a:gd name="adj1" fmla="val 99218"/>
              <a:gd name="adj2" fmla="val 301259"/>
            </a:avLst>
          </a:prstGeom>
          <a:solidFill>
            <a:srgbClr val="BBE0E3"/>
          </a:solidFill>
          <a:ln w="9525">
            <a:solidFill>
              <a:srgbClr val="000000"/>
            </a:solidFill>
            <a:miter lim="800000"/>
            <a:headEnd/>
            <a:tailEnd/>
          </a:ln>
        </p:spPr>
        <p:txBody>
          <a:bodyPr/>
          <a:lstStyle/>
          <a:p>
            <a:pPr algn="ctr" defTabSz="685800" fontAlgn="auto">
              <a:spcBef>
                <a:spcPts val="0"/>
              </a:spcBef>
              <a:spcAft>
                <a:spcPts val="0"/>
              </a:spcAft>
              <a:defRPr/>
            </a:pPr>
            <a:r>
              <a:rPr lang="en-US" altLang="zh-CN" b="1" kern="0">
                <a:solidFill>
                  <a:srgbClr val="0066FF"/>
                </a:solidFill>
              </a:rPr>
              <a:t>P(</a:t>
            </a:r>
            <a:r>
              <a:rPr lang="zh-CN" altLang="en-US" b="1" kern="0">
                <a:solidFill>
                  <a:srgbClr val="0066FF"/>
                </a:solidFill>
              </a:rPr>
              <a:t>蓝</a:t>
            </a:r>
            <a:r>
              <a:rPr lang="en-US" altLang="zh-CN" b="1" kern="0">
                <a:solidFill>
                  <a:srgbClr val="0066FF"/>
                </a:solidFill>
              </a:rPr>
              <a:t>)</a:t>
            </a:r>
            <a:r>
              <a:rPr lang="en-US" altLang="zh-CN" kern="0">
                <a:solidFill>
                  <a:sysClr val="windowText" lastClr="000000"/>
                </a:solidFill>
              </a:rPr>
              <a:t> </a:t>
            </a:r>
            <a:r>
              <a:rPr lang="en-US" altLang="zh-CN" b="1" kern="0">
                <a:solidFill>
                  <a:srgbClr val="FF0000"/>
                </a:solidFill>
                <a:ea typeface="黑体" pitchFamily="49" charset="-122"/>
              </a:rPr>
              <a:t>=1/2</a:t>
            </a:r>
          </a:p>
        </p:txBody>
      </p:sp>
      <p:sp>
        <p:nvSpPr>
          <p:cNvPr id="22" name="AutoShape 27"/>
          <p:cNvSpPr>
            <a:spLocks noChangeArrowheads="1"/>
          </p:cNvSpPr>
          <p:nvPr/>
        </p:nvSpPr>
        <p:spPr bwMode="auto">
          <a:xfrm>
            <a:off x="4875722" y="4751345"/>
            <a:ext cx="1674019" cy="378619"/>
          </a:xfrm>
          <a:prstGeom prst="wedgeRectCallout">
            <a:avLst>
              <a:gd name="adj1" fmla="val -3981"/>
              <a:gd name="adj2" fmla="val 144338"/>
            </a:avLst>
          </a:prstGeom>
          <a:solidFill>
            <a:srgbClr val="BBE0E3"/>
          </a:solidFill>
          <a:ln w="9525">
            <a:solidFill>
              <a:srgbClr val="000000"/>
            </a:solidFill>
            <a:miter lim="800000"/>
            <a:headEnd/>
            <a:tailEnd/>
          </a:ln>
        </p:spPr>
        <p:txBody>
          <a:bodyPr/>
          <a:lstStyle/>
          <a:p>
            <a:pPr algn="ctr" defTabSz="685800" fontAlgn="auto">
              <a:spcBef>
                <a:spcPts val="0"/>
              </a:spcBef>
              <a:spcAft>
                <a:spcPts val="0"/>
              </a:spcAft>
              <a:defRPr/>
            </a:pPr>
            <a:r>
              <a:rPr lang="en-US" altLang="zh-CN" b="1" kern="0">
                <a:solidFill>
                  <a:srgbClr val="0066FF"/>
                </a:solidFill>
              </a:rPr>
              <a:t>P(</a:t>
            </a:r>
            <a:r>
              <a:rPr lang="zh-CN" altLang="en-US" b="1" kern="0">
                <a:solidFill>
                  <a:srgbClr val="0066FF"/>
                </a:solidFill>
              </a:rPr>
              <a:t>棕</a:t>
            </a:r>
            <a:r>
              <a:rPr lang="en-US" altLang="zh-CN" b="1" kern="0">
                <a:solidFill>
                  <a:srgbClr val="0066FF"/>
                </a:solidFill>
              </a:rPr>
              <a:t>)</a:t>
            </a:r>
            <a:r>
              <a:rPr lang="en-US" altLang="zh-CN" kern="0">
                <a:solidFill>
                  <a:sysClr val="windowText" lastClr="000000"/>
                </a:solidFill>
              </a:rPr>
              <a:t> </a:t>
            </a:r>
            <a:r>
              <a:rPr lang="en-US" altLang="zh-CN" b="1" kern="0">
                <a:solidFill>
                  <a:srgbClr val="FF0000"/>
                </a:solidFill>
                <a:ea typeface="黑体" pitchFamily="49" charset="-122"/>
              </a:rPr>
              <a:t>=1/2</a:t>
            </a:r>
          </a:p>
        </p:txBody>
      </p:sp>
      <p:sp>
        <p:nvSpPr>
          <p:cNvPr id="23" name="Rectangle 28"/>
          <p:cNvSpPr>
            <a:spLocks noChangeArrowheads="1"/>
          </p:cNvSpPr>
          <p:nvPr/>
        </p:nvSpPr>
        <p:spPr bwMode="auto">
          <a:xfrm>
            <a:off x="231094" y="2374187"/>
            <a:ext cx="6400800" cy="644129"/>
          </a:xfrm>
          <a:prstGeom prst="rect">
            <a:avLst/>
          </a:prstGeom>
          <a:solidFill>
            <a:srgbClr val="FFFFCC"/>
          </a:solidFill>
          <a:ln w="9525">
            <a:solidFill>
              <a:srgbClr val="333399"/>
            </a:solidFill>
            <a:miter lim="800000"/>
            <a:headEnd/>
            <a:tailEnd/>
          </a:ln>
        </p:spPr>
        <p:txBody>
          <a:bodyPr/>
          <a:lstStyle/>
          <a:p>
            <a:pPr algn="ctr" defTabSz="685800" eaLnBrk="0" fontAlgn="auto" hangingPunct="0">
              <a:spcBef>
                <a:spcPts val="0"/>
              </a:spcBef>
              <a:spcAft>
                <a:spcPts val="0"/>
              </a:spcAft>
              <a:defRPr/>
            </a:pPr>
            <a:r>
              <a:rPr kumimoji="1" lang="zh-CN" altLang="en-US" b="1" kern="0" dirty="0">
                <a:solidFill>
                  <a:sysClr val="windowText" lastClr="000000"/>
                </a:solidFill>
                <a:latin typeface="黑体" pitchFamily="49" charset="-122"/>
                <a:ea typeface="黑体" pitchFamily="49" charset="-122"/>
              </a:rPr>
              <a:t>以属性</a:t>
            </a:r>
            <a:r>
              <a:rPr kumimoji="1" lang="zh-CN" altLang="en-US" b="1" kern="0" dirty="0">
                <a:solidFill>
                  <a:sysClr val="windowText" lastClr="000000"/>
                </a:solidFill>
              </a:rPr>
              <a:t>“</a:t>
            </a:r>
            <a:r>
              <a:rPr kumimoji="1" lang="zh-CN" altLang="en-US" b="1" kern="0" dirty="0">
                <a:solidFill>
                  <a:srgbClr val="0000FF"/>
                </a:solidFill>
              </a:rPr>
              <a:t>眼睛</a:t>
            </a:r>
            <a:r>
              <a:rPr kumimoji="1" lang="zh-CN" altLang="en-US" b="1" kern="0" dirty="0">
                <a:solidFill>
                  <a:sysClr val="windowText" lastClr="000000"/>
                </a:solidFill>
                <a:ea typeface="黑体" pitchFamily="49" charset="-122"/>
              </a:rPr>
              <a:t>”</a:t>
            </a:r>
            <a:r>
              <a:rPr kumimoji="1" lang="zh-CN" altLang="en-US" b="1" kern="0" dirty="0">
                <a:solidFill>
                  <a:sysClr val="windowText" lastClr="000000"/>
                </a:solidFill>
                <a:latin typeface="黑体" pitchFamily="49" charset="-122"/>
                <a:ea typeface="黑体" pitchFamily="49" charset="-122"/>
              </a:rPr>
              <a:t>作划分后进一步判别所需的期望信息量为</a:t>
            </a:r>
            <a:r>
              <a:rPr kumimoji="1" lang="zh-CN" altLang="en-US" b="1" kern="0" dirty="0">
                <a:solidFill>
                  <a:sysClr val="windowText" lastClr="000000"/>
                </a:solidFill>
                <a:latin typeface="华文中宋" pitchFamily="2" charset="-122"/>
                <a:ea typeface="华文中宋" pitchFamily="2" charset="-122"/>
              </a:rPr>
              <a:t>：</a:t>
            </a:r>
            <a:br>
              <a:rPr kumimoji="1" lang="zh-CN" altLang="en-US" b="1" kern="0" dirty="0">
                <a:solidFill>
                  <a:sysClr val="windowText" lastClr="000000"/>
                </a:solidFill>
                <a:latin typeface="华文中宋" pitchFamily="2" charset="-122"/>
                <a:ea typeface="华文中宋" pitchFamily="2" charset="-122"/>
              </a:rPr>
            </a:br>
            <a:r>
              <a:rPr kumimoji="1" lang="zh-CN" altLang="en-US" b="1" kern="0" dirty="0">
                <a:solidFill>
                  <a:srgbClr val="0066FF"/>
                </a:solidFill>
                <a:latin typeface="华文中宋" pitchFamily="2" charset="-122"/>
                <a:ea typeface="华文中宋" pitchFamily="2" charset="-122"/>
              </a:rPr>
              <a:t>　 </a:t>
            </a:r>
            <a:r>
              <a:rPr kumimoji="1" lang="en-US" altLang="zh-CN" b="1" kern="0" dirty="0">
                <a:solidFill>
                  <a:srgbClr val="0066FF"/>
                </a:solidFill>
              </a:rPr>
              <a:t>B(C1,“</a:t>
            </a:r>
            <a:r>
              <a:rPr kumimoji="1" lang="zh-CN" altLang="en-US" b="1" kern="0" dirty="0">
                <a:solidFill>
                  <a:srgbClr val="0066FF"/>
                </a:solidFill>
                <a:ea typeface="黑体" pitchFamily="49" charset="-122"/>
              </a:rPr>
              <a:t>眼睛</a:t>
            </a:r>
            <a:r>
              <a:rPr kumimoji="1" lang="zh-CN" altLang="en-US" b="1" kern="0" dirty="0">
                <a:solidFill>
                  <a:srgbClr val="0066FF"/>
                </a:solidFill>
              </a:rPr>
              <a:t>”</a:t>
            </a:r>
            <a:r>
              <a:rPr kumimoji="1" lang="en-US" altLang="zh-CN" b="1" kern="0" dirty="0">
                <a:solidFill>
                  <a:srgbClr val="0066FF"/>
                </a:solidFill>
              </a:rPr>
              <a:t>) = 1/2</a:t>
            </a:r>
            <a:r>
              <a:rPr kumimoji="1" lang="en-US" altLang="zh-CN" b="1" kern="0" dirty="0">
                <a:solidFill>
                  <a:sysClr val="windowText" lastClr="000000"/>
                </a:solidFill>
              </a:rPr>
              <a:t>×</a:t>
            </a:r>
            <a:r>
              <a:rPr kumimoji="1" lang="en-US" altLang="zh-CN" b="1" kern="0" dirty="0">
                <a:solidFill>
                  <a:srgbClr val="FF0000"/>
                </a:solidFill>
              </a:rPr>
              <a:t>0</a:t>
            </a:r>
            <a:r>
              <a:rPr kumimoji="1" lang="en-US" altLang="zh-CN" b="1" kern="0" dirty="0">
                <a:solidFill>
                  <a:srgbClr val="0066FF"/>
                </a:solidFill>
              </a:rPr>
              <a:t> + 1/2</a:t>
            </a:r>
            <a:r>
              <a:rPr kumimoji="1" lang="en-US" altLang="zh-CN" b="1" kern="0" dirty="0">
                <a:solidFill>
                  <a:sysClr val="windowText" lastClr="000000"/>
                </a:solidFill>
              </a:rPr>
              <a:t>×</a:t>
            </a:r>
            <a:r>
              <a:rPr kumimoji="1" lang="en-US" altLang="zh-CN" b="1" kern="0" dirty="0">
                <a:solidFill>
                  <a:srgbClr val="FF0000"/>
                </a:solidFill>
              </a:rPr>
              <a:t>0 </a:t>
            </a:r>
            <a:r>
              <a:rPr kumimoji="1" lang="en-US" altLang="zh-CN" b="1" kern="0" dirty="0">
                <a:solidFill>
                  <a:srgbClr val="0066FF"/>
                </a:solidFill>
              </a:rPr>
              <a:t>= 0 bits</a:t>
            </a:r>
          </a:p>
        </p:txBody>
      </p:sp>
      <p:sp>
        <p:nvSpPr>
          <p:cNvPr id="24" name="Rectangle 29"/>
          <p:cNvSpPr>
            <a:spLocks noChangeArrowheads="1"/>
          </p:cNvSpPr>
          <p:nvPr/>
        </p:nvSpPr>
        <p:spPr bwMode="auto">
          <a:xfrm>
            <a:off x="231521" y="3130624"/>
            <a:ext cx="6400373" cy="644129"/>
          </a:xfrm>
          <a:prstGeom prst="rect">
            <a:avLst/>
          </a:prstGeom>
          <a:solidFill>
            <a:srgbClr val="FFFFCC"/>
          </a:solidFill>
          <a:ln w="9525">
            <a:solidFill>
              <a:srgbClr val="333399"/>
            </a:solidFill>
            <a:miter lim="800000"/>
            <a:headEnd/>
            <a:tailEnd/>
          </a:ln>
        </p:spPr>
        <p:txBody>
          <a:bodyPr/>
          <a:lstStyle/>
          <a:p>
            <a:pPr algn="ctr" defTabSz="685800" eaLnBrk="0" fontAlgn="auto" hangingPunct="0">
              <a:spcBef>
                <a:spcPts val="0"/>
              </a:spcBef>
              <a:spcAft>
                <a:spcPts val="0"/>
              </a:spcAft>
              <a:defRPr/>
            </a:pPr>
            <a:r>
              <a:rPr kumimoji="1" lang="zh-CN" altLang="en-US" b="1" kern="0" dirty="0">
                <a:solidFill>
                  <a:sysClr val="windowText" lastClr="000000"/>
                </a:solidFill>
                <a:ea typeface="黑体" pitchFamily="49" charset="-122"/>
              </a:rPr>
              <a:t>测试这属性“</a:t>
            </a:r>
            <a:r>
              <a:rPr kumimoji="1" lang="zh-CN" altLang="en-US" b="1" kern="0" dirty="0">
                <a:solidFill>
                  <a:srgbClr val="FF0000"/>
                </a:solidFill>
                <a:ea typeface="黑体" pitchFamily="49" charset="-122"/>
              </a:rPr>
              <a:t>眼睛</a:t>
            </a:r>
            <a:r>
              <a:rPr kumimoji="1" lang="zh-CN" altLang="en-US" b="1" kern="0" dirty="0">
                <a:solidFill>
                  <a:sysClr val="windowText" lastClr="000000"/>
                </a:solidFill>
                <a:ea typeface="黑体" pitchFamily="49" charset="-122"/>
              </a:rPr>
              <a:t>”传递的信息为</a:t>
            </a:r>
            <a:r>
              <a:rPr kumimoji="1" lang="zh-CN" altLang="en-US" b="1" kern="0" dirty="0">
                <a:solidFill>
                  <a:sysClr val="windowText" lastClr="000000"/>
                </a:solidFill>
                <a:latin typeface="华文中宋" pitchFamily="2" charset="-122"/>
                <a:ea typeface="黑体" pitchFamily="49" charset="-122"/>
              </a:rPr>
              <a:t>：</a:t>
            </a:r>
            <a:br>
              <a:rPr kumimoji="1" lang="zh-CN" altLang="en-US" b="1" kern="0" dirty="0">
                <a:solidFill>
                  <a:sysClr val="windowText" lastClr="000000"/>
                </a:solidFill>
                <a:latin typeface="华文中宋" pitchFamily="2" charset="-122"/>
                <a:ea typeface="黑体" pitchFamily="49" charset="-122"/>
              </a:rPr>
            </a:br>
            <a:r>
              <a:rPr kumimoji="1" lang="zh-CN" altLang="en-US" b="1" kern="0" dirty="0">
                <a:solidFill>
                  <a:sysClr val="windowText" lastClr="000000"/>
                </a:solidFill>
                <a:latin typeface="华文中宋" pitchFamily="2" charset="-122"/>
                <a:ea typeface="华文中宋" pitchFamily="2" charset="-122"/>
              </a:rPr>
              <a:t>　 </a:t>
            </a:r>
            <a:r>
              <a:rPr kumimoji="1" lang="en-US" altLang="zh-CN" b="1" kern="0" dirty="0">
                <a:solidFill>
                  <a:srgbClr val="0066FF"/>
                </a:solidFill>
              </a:rPr>
              <a:t>M(C1)-B(C1,“</a:t>
            </a:r>
            <a:r>
              <a:rPr kumimoji="1" lang="zh-CN" altLang="en-US" b="1" kern="0" dirty="0">
                <a:solidFill>
                  <a:srgbClr val="0066FF"/>
                </a:solidFill>
              </a:rPr>
              <a:t>眼睛</a:t>
            </a:r>
            <a:r>
              <a:rPr kumimoji="1" lang="en-US" altLang="zh-CN" b="1" kern="0" dirty="0">
                <a:solidFill>
                  <a:srgbClr val="0066FF"/>
                </a:solidFill>
              </a:rPr>
              <a:t>") = </a:t>
            </a:r>
            <a:r>
              <a:rPr kumimoji="1" lang="en-US" altLang="zh-CN" b="1" kern="0" dirty="0">
                <a:solidFill>
                  <a:srgbClr val="FF0000"/>
                </a:solidFill>
              </a:rPr>
              <a:t>1</a:t>
            </a:r>
            <a:r>
              <a:rPr kumimoji="1" lang="en-US" altLang="zh-CN" b="1" kern="0" dirty="0">
                <a:solidFill>
                  <a:srgbClr val="0066FF"/>
                </a:solidFill>
              </a:rPr>
              <a:t> - 0 = </a:t>
            </a:r>
            <a:r>
              <a:rPr kumimoji="1" lang="en-US" altLang="zh-CN" b="1" kern="0" dirty="0">
                <a:solidFill>
                  <a:srgbClr val="FF0000"/>
                </a:solidFill>
              </a:rPr>
              <a:t>1 bits</a:t>
            </a:r>
          </a:p>
        </p:txBody>
      </p:sp>
    </p:spTree>
    <p:extLst>
      <p:ext uri="{BB962C8B-B14F-4D97-AF65-F5344CB8AC3E}">
        <p14:creationId xmlns:p14="http://schemas.microsoft.com/office/powerpoint/2010/main" val="21854410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strips(downLeft)">
                                      <p:cBhvr>
                                        <p:cTn id="43" dur="5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12"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strips(downLeft)">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xit" presetSubtype="4" fill="hold" grpId="1" nodeType="clickEffect">
                                  <p:stCondLst>
                                    <p:cond delay="0"/>
                                  </p:stCondLst>
                                  <p:childTnLst>
                                    <p:anim calcmode="lin" valueType="num">
                                      <p:cBhvr additive="base">
                                        <p:cTn id="52" dur="500"/>
                                        <p:tgtEl>
                                          <p:spTgt spid="17"/>
                                        </p:tgtEl>
                                        <p:attrNameLst>
                                          <p:attrName>ppt_x</p:attrName>
                                        </p:attrNameLst>
                                      </p:cBhvr>
                                      <p:tavLst>
                                        <p:tav tm="0">
                                          <p:val>
                                            <p:strVal val="ppt_x"/>
                                          </p:val>
                                        </p:tav>
                                        <p:tav tm="100000">
                                          <p:val>
                                            <p:strVal val="ppt_x"/>
                                          </p:val>
                                        </p:tav>
                                      </p:tavLst>
                                    </p:anim>
                                    <p:anim calcmode="lin" valueType="num">
                                      <p:cBhvr additive="base">
                                        <p:cTn id="53" dur="500"/>
                                        <p:tgtEl>
                                          <p:spTgt spid="17"/>
                                        </p:tgtEl>
                                        <p:attrNameLst>
                                          <p:attrName>ppt_y</p:attrName>
                                        </p:attrNameLst>
                                      </p:cBhvr>
                                      <p:tavLst>
                                        <p:tav tm="0">
                                          <p:val>
                                            <p:strVal val="ppt_y"/>
                                          </p:val>
                                        </p:tav>
                                        <p:tav tm="100000">
                                          <p:val>
                                            <p:strVal val="1+ppt_h/2"/>
                                          </p:val>
                                        </p:tav>
                                      </p:tavLst>
                                    </p:anim>
                                    <p:set>
                                      <p:cBhvr>
                                        <p:cTn id="54" dur="1" fill="hold">
                                          <p:stCondLst>
                                            <p:cond delay="499"/>
                                          </p:stCondLst>
                                        </p:cTn>
                                        <p:tgtEl>
                                          <p:spTgt spid="17"/>
                                        </p:tgtEl>
                                        <p:attrNameLst>
                                          <p:attrName>style.visibility</p:attrName>
                                        </p:attrNameLst>
                                      </p:cBhvr>
                                      <p:to>
                                        <p:strVal val="hidden"/>
                                      </p:to>
                                    </p:set>
                                  </p:childTnLst>
                                </p:cTn>
                              </p:par>
                              <p:par>
                                <p:cTn id="55" presetID="2" presetClass="exit" presetSubtype="4" fill="hold" grpId="1" nodeType="withEffect">
                                  <p:stCondLst>
                                    <p:cond delay="0"/>
                                  </p:stCondLst>
                                  <p:childTnLst>
                                    <p:anim calcmode="lin" valueType="num">
                                      <p:cBhvr additive="base">
                                        <p:cTn id="56" dur="500"/>
                                        <p:tgtEl>
                                          <p:spTgt spid="18"/>
                                        </p:tgtEl>
                                        <p:attrNameLst>
                                          <p:attrName>ppt_x</p:attrName>
                                        </p:attrNameLst>
                                      </p:cBhvr>
                                      <p:tavLst>
                                        <p:tav tm="0">
                                          <p:val>
                                            <p:strVal val="ppt_x"/>
                                          </p:val>
                                        </p:tav>
                                        <p:tav tm="100000">
                                          <p:val>
                                            <p:strVal val="ppt_x"/>
                                          </p:val>
                                        </p:tav>
                                      </p:tavLst>
                                    </p:anim>
                                    <p:anim calcmode="lin" valueType="num">
                                      <p:cBhvr additive="base">
                                        <p:cTn id="57" dur="500"/>
                                        <p:tgtEl>
                                          <p:spTgt spid="18"/>
                                        </p:tgtEl>
                                        <p:attrNameLst>
                                          <p:attrName>ppt_y</p:attrName>
                                        </p:attrNameLst>
                                      </p:cBhvr>
                                      <p:tavLst>
                                        <p:tav tm="0">
                                          <p:val>
                                            <p:strVal val="ppt_y"/>
                                          </p:val>
                                        </p:tav>
                                        <p:tav tm="100000">
                                          <p:val>
                                            <p:strVal val="1+ppt_h/2"/>
                                          </p:val>
                                        </p:tav>
                                      </p:tavLst>
                                    </p:anim>
                                    <p:set>
                                      <p:cBhvr>
                                        <p:cTn id="58" dur="1" fill="hold">
                                          <p:stCondLst>
                                            <p:cond delay="499"/>
                                          </p:stCondLst>
                                        </p:cTn>
                                        <p:tgtEl>
                                          <p:spTgt spid="1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37"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1000"/>
                                        <p:tgtEl>
                                          <p:spTgt spid="19"/>
                                        </p:tgtEl>
                                      </p:cBhvr>
                                    </p:animEffect>
                                    <p:anim calcmode="lin" valueType="num">
                                      <p:cBhvr>
                                        <p:cTn id="64" dur="1000" fill="hold"/>
                                        <p:tgtEl>
                                          <p:spTgt spid="19"/>
                                        </p:tgtEl>
                                        <p:attrNameLst>
                                          <p:attrName>ppt_x</p:attrName>
                                        </p:attrNameLst>
                                      </p:cBhvr>
                                      <p:tavLst>
                                        <p:tav tm="0">
                                          <p:val>
                                            <p:strVal val="#ppt_x"/>
                                          </p:val>
                                        </p:tav>
                                        <p:tav tm="100000">
                                          <p:val>
                                            <p:strVal val="#ppt_x"/>
                                          </p:val>
                                        </p:tav>
                                      </p:tavLst>
                                    </p:anim>
                                    <p:anim calcmode="lin" valueType="num">
                                      <p:cBhvr>
                                        <p:cTn id="65" dur="900" decel="100000" fill="hold"/>
                                        <p:tgtEl>
                                          <p:spTgt spid="19"/>
                                        </p:tgtEl>
                                        <p:attrNameLst>
                                          <p:attrName>ppt_y</p:attrName>
                                        </p:attrNameLst>
                                      </p:cBhvr>
                                      <p:tavLst>
                                        <p:tav tm="0">
                                          <p:val>
                                            <p:strVal val="#ppt_y+1"/>
                                          </p:val>
                                        </p:tav>
                                        <p:tav tm="100000">
                                          <p:val>
                                            <p:strVal val="#ppt_y-.03"/>
                                          </p:val>
                                        </p:tav>
                                      </p:tavLst>
                                    </p:anim>
                                    <p:anim calcmode="lin" valueType="num">
                                      <p:cBhvr>
                                        <p:cTn id="66"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par>
                                <p:cTn id="67" presetID="37" presetClass="entr" presetSubtype="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1000"/>
                                        <p:tgtEl>
                                          <p:spTgt spid="20"/>
                                        </p:tgtEl>
                                      </p:cBhvr>
                                    </p:animEffect>
                                    <p:anim calcmode="lin" valueType="num">
                                      <p:cBhvr>
                                        <p:cTn id="70" dur="1000" fill="hold"/>
                                        <p:tgtEl>
                                          <p:spTgt spid="20"/>
                                        </p:tgtEl>
                                        <p:attrNameLst>
                                          <p:attrName>ppt_x</p:attrName>
                                        </p:attrNameLst>
                                      </p:cBhvr>
                                      <p:tavLst>
                                        <p:tav tm="0">
                                          <p:val>
                                            <p:strVal val="#ppt_x"/>
                                          </p:val>
                                        </p:tav>
                                        <p:tav tm="100000">
                                          <p:val>
                                            <p:strVal val="#ppt_x"/>
                                          </p:val>
                                        </p:tav>
                                      </p:tavLst>
                                    </p:anim>
                                    <p:anim calcmode="lin" valueType="num">
                                      <p:cBhvr>
                                        <p:cTn id="71" dur="900" decel="100000" fill="hold"/>
                                        <p:tgtEl>
                                          <p:spTgt spid="20"/>
                                        </p:tgtEl>
                                        <p:attrNameLst>
                                          <p:attrName>ppt_y</p:attrName>
                                        </p:attrNameLst>
                                      </p:cBhvr>
                                      <p:tavLst>
                                        <p:tav tm="0">
                                          <p:val>
                                            <p:strVal val="#ppt_y+1"/>
                                          </p:val>
                                        </p:tav>
                                        <p:tav tm="100000">
                                          <p:val>
                                            <p:strVal val="#ppt_y-.03"/>
                                          </p:val>
                                        </p:tav>
                                      </p:tavLst>
                                    </p:anim>
                                    <p:anim calcmode="lin" valueType="num">
                                      <p:cBhvr>
                                        <p:cTn id="72"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8" presetClass="entr" presetSubtype="12"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strips(downLeft)">
                                      <p:cBhvr>
                                        <p:cTn id="77" dur="500"/>
                                        <p:tgtEl>
                                          <p:spTgt spid="21"/>
                                        </p:tgtEl>
                                      </p:cBhvr>
                                    </p:animEffect>
                                  </p:childTnLst>
                                </p:cTn>
                              </p:par>
                            </p:childTnLst>
                          </p:cTn>
                        </p:par>
                      </p:childTnLst>
                    </p:cTn>
                  </p:par>
                  <p:par>
                    <p:cTn id="78" fill="hold">
                      <p:stCondLst>
                        <p:cond delay="indefinite"/>
                      </p:stCondLst>
                      <p:childTnLst>
                        <p:par>
                          <p:cTn id="79" fill="hold">
                            <p:stCondLst>
                              <p:cond delay="0"/>
                            </p:stCondLst>
                            <p:childTnLst>
                              <p:par>
                                <p:cTn id="80" presetID="18" presetClass="entr" presetSubtype="12" fill="hold" grpId="0" nodeType="click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strips(downLeft)">
                                      <p:cBhvr>
                                        <p:cTn id="82" dur="500"/>
                                        <p:tgtEl>
                                          <p:spTgt spid="22"/>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23"/>
                                        </p:tgtEl>
                                        <p:attrNameLst>
                                          <p:attrName>style.visibility</p:attrName>
                                        </p:attrNameLst>
                                      </p:cBhvr>
                                      <p:to>
                                        <p:strVal val="visible"/>
                                      </p:to>
                                    </p:set>
                                    <p:anim calcmode="lin" valueType="num">
                                      <p:cBhvr additive="base">
                                        <p:cTn id="87" dur="500" fill="hold"/>
                                        <p:tgtEl>
                                          <p:spTgt spid="23"/>
                                        </p:tgtEl>
                                        <p:attrNameLst>
                                          <p:attrName>ppt_x</p:attrName>
                                        </p:attrNameLst>
                                      </p:cBhvr>
                                      <p:tavLst>
                                        <p:tav tm="0">
                                          <p:val>
                                            <p:strVal val="#ppt_x"/>
                                          </p:val>
                                        </p:tav>
                                        <p:tav tm="100000">
                                          <p:val>
                                            <p:strVal val="#ppt_x"/>
                                          </p:val>
                                        </p:tav>
                                      </p:tavLst>
                                    </p:anim>
                                    <p:anim calcmode="lin" valueType="num">
                                      <p:cBhvr additive="base">
                                        <p:cTn id="8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4" presetClass="entr" presetSubtype="16" fill="hold" grpId="0" nodeType="click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box(in)">
                                      <p:cBhvr>
                                        <p:cTn id="9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P spid="15" grpId="0"/>
      <p:bldP spid="16" grpId="0"/>
      <p:bldP spid="17" grpId="0" animBg="1"/>
      <p:bldP spid="17" grpId="1" animBg="1"/>
      <p:bldP spid="18" grpId="0" animBg="1"/>
      <p:bldP spid="18" grpId="1" animBg="1"/>
      <p:bldP spid="19" grpId="0"/>
      <p:bldP spid="20" grpId="0"/>
      <p:bldP spid="21" grpId="0" animBg="1"/>
      <p:bldP spid="22" grpId="0" animBg="1"/>
      <p:bldP spid="23" grpId="0" animBg="1"/>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5275" y="1065384"/>
            <a:ext cx="9174044" cy="5029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副标题 4"/>
          <p:cNvSpPr txBox="1">
            <a:spLocks/>
          </p:cNvSpPr>
          <p:nvPr/>
        </p:nvSpPr>
        <p:spPr bwMode="auto">
          <a:xfrm>
            <a:off x="1906471" y="2477198"/>
            <a:ext cx="5801507" cy="1319943"/>
          </a:xfrm>
          <a:prstGeom prst="rect">
            <a:avLst/>
          </a:prstGeom>
          <a:noFill/>
          <a:ln w="9525">
            <a:noFill/>
            <a:miter lim="800000"/>
            <a:headEnd/>
            <a:tailEnd/>
          </a:ln>
        </p:spPr>
        <p:txBody>
          <a:bodyPr lIns="72325" tIns="36162" rIns="72325" bIns="36162"/>
          <a:lstStyle/>
          <a:p>
            <a:pPr algn="ctr"/>
            <a:r>
              <a:rPr lang="zh-CN" altLang="en-US" sz="4725" dirty="0">
                <a:solidFill>
                  <a:schemeClr val="accent3"/>
                </a:solidFill>
                <a:effectLst>
                  <a:outerShdw blurRad="38100" dist="38100" dir="2700000" algn="tl">
                    <a:srgbClr val="C0C0C0"/>
                  </a:outerShdw>
                </a:effectLst>
                <a:latin typeface="微软雅黑" pitchFamily="34" charset="-122"/>
                <a:ea typeface="微软雅黑" pitchFamily="34" charset="-122"/>
              </a:rPr>
              <a:t>分类概述</a:t>
            </a:r>
            <a:endParaRPr lang="en-US" altLang="zh-CN" sz="4725" dirty="0">
              <a:solidFill>
                <a:schemeClr val="accent3"/>
              </a:solidFill>
              <a:effectLst>
                <a:outerShdw blurRad="38100" dist="38100" dir="2700000" algn="tl">
                  <a:srgbClr val="C0C0C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28550805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par>
                                <p:cTn id="8" presetID="0" presetClass="path" presetSubtype="0" accel="50000" decel="50000" fill="hold" nodeType="withEffect">
                                  <p:stCondLst>
                                    <p:cond delay="0"/>
                                  </p:stCondLst>
                                  <p:childTnLst>
                                    <p:animMotion origin="layout" path="M -0.90955 5.64292E-6 L 3.05556E-6 5.64292E-6 " pathEditMode="relative" ptsTypes="AA">
                                      <p:cBhvr>
                                        <p:cTn id="9"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6928265" y="2415142"/>
            <a:ext cx="2457450"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defTabSz="685800" eaLnBrk="1" fontAlgn="auto" hangingPunct="1">
              <a:spcBef>
                <a:spcPct val="50000"/>
              </a:spcBef>
              <a:spcAft>
                <a:spcPts val="0"/>
              </a:spcAft>
              <a:defRPr/>
            </a:pPr>
            <a:r>
              <a:rPr lang="zh-CN" altLang="en-US" sz="1800" b="1" kern="0" dirty="0">
                <a:solidFill>
                  <a:srgbClr val="000000"/>
                </a:solidFill>
                <a:latin typeface="黑体" pitchFamily="49" charset="-122"/>
                <a:ea typeface="黑体" pitchFamily="49" charset="-122"/>
              </a:rPr>
              <a:t>｛矮、金色、蓝色</a:t>
            </a:r>
            <a:r>
              <a:rPr lang="en-US" altLang="zh-CN" sz="1800" b="1" kern="0" dirty="0">
                <a:solidFill>
                  <a:srgbClr val="000000"/>
                </a:solidFill>
                <a:latin typeface="黑体" pitchFamily="49" charset="-122"/>
                <a:ea typeface="黑体" pitchFamily="49" charset="-122"/>
              </a:rPr>
              <a:t>:</a:t>
            </a:r>
            <a:r>
              <a:rPr lang="zh-CN" altLang="en-US" sz="1800" b="1" kern="0" dirty="0">
                <a:solidFill>
                  <a:srgbClr val="0066FF"/>
                </a:solidFill>
              </a:rPr>
              <a:t>＋</a:t>
            </a:r>
            <a:r>
              <a:rPr lang="zh-CN" altLang="en-US" sz="1800" b="1" kern="0" dirty="0">
                <a:solidFill>
                  <a:srgbClr val="000000"/>
                </a:solidFill>
                <a:latin typeface="黑体" pitchFamily="49" charset="-122"/>
                <a:ea typeface="黑体" pitchFamily="49" charset="-122"/>
              </a:rPr>
              <a:t>｝</a:t>
            </a:r>
          </a:p>
          <a:p>
            <a:pPr algn="ctr" defTabSz="685800" eaLnBrk="1" fontAlgn="auto" hangingPunct="1">
              <a:spcBef>
                <a:spcPct val="50000"/>
              </a:spcBef>
              <a:spcAft>
                <a:spcPts val="0"/>
              </a:spcAft>
              <a:defRPr/>
            </a:pPr>
            <a:r>
              <a:rPr lang="zh-CN" altLang="en-US" sz="1800" b="1" kern="0" dirty="0">
                <a:solidFill>
                  <a:srgbClr val="000000"/>
                </a:solidFill>
                <a:latin typeface="黑体" pitchFamily="49" charset="-122"/>
                <a:ea typeface="黑体" pitchFamily="49" charset="-122"/>
              </a:rPr>
              <a:t>｛高、金色、棕色</a:t>
            </a:r>
            <a:r>
              <a:rPr lang="en-US" altLang="zh-CN" sz="1800" b="1" kern="0" dirty="0">
                <a:solidFill>
                  <a:srgbClr val="000000"/>
                </a:solidFill>
                <a:latin typeface="黑体" pitchFamily="49" charset="-122"/>
                <a:ea typeface="黑体" pitchFamily="49" charset="-122"/>
              </a:rPr>
              <a:t>:</a:t>
            </a:r>
            <a:r>
              <a:rPr lang="zh-CN" altLang="en-US" sz="1800" b="1" kern="0" dirty="0">
                <a:solidFill>
                  <a:srgbClr val="0066FF"/>
                </a:solidFill>
                <a:latin typeface="黑体" pitchFamily="49" charset="-122"/>
                <a:ea typeface="黑体" pitchFamily="49" charset="-122"/>
              </a:rPr>
              <a:t>－</a:t>
            </a:r>
            <a:r>
              <a:rPr lang="zh-CN" altLang="en-US" sz="1800" b="1" kern="0" dirty="0">
                <a:solidFill>
                  <a:srgbClr val="000000"/>
                </a:solidFill>
                <a:latin typeface="黑体" pitchFamily="49" charset="-122"/>
                <a:ea typeface="黑体" pitchFamily="49" charset="-122"/>
              </a:rPr>
              <a:t>｝</a:t>
            </a:r>
          </a:p>
          <a:p>
            <a:pPr algn="ctr" defTabSz="685800" eaLnBrk="1" fontAlgn="auto" hangingPunct="1">
              <a:spcBef>
                <a:spcPct val="50000"/>
              </a:spcBef>
              <a:spcAft>
                <a:spcPts val="0"/>
              </a:spcAft>
              <a:defRPr/>
            </a:pPr>
            <a:r>
              <a:rPr lang="zh-CN" altLang="en-US" sz="1800" b="1" kern="0" dirty="0">
                <a:solidFill>
                  <a:srgbClr val="000000"/>
                </a:solidFill>
                <a:latin typeface="黑体" pitchFamily="49" charset="-122"/>
                <a:ea typeface="黑体" pitchFamily="49" charset="-122"/>
              </a:rPr>
              <a:t>｛高、金色、蓝色</a:t>
            </a:r>
            <a:r>
              <a:rPr lang="en-US" altLang="zh-CN" sz="1800" b="1" kern="0" dirty="0">
                <a:solidFill>
                  <a:srgbClr val="000000"/>
                </a:solidFill>
                <a:latin typeface="黑体" pitchFamily="49" charset="-122"/>
                <a:ea typeface="黑体" pitchFamily="49" charset="-122"/>
              </a:rPr>
              <a:t>:</a:t>
            </a:r>
            <a:r>
              <a:rPr lang="zh-CN" altLang="en-US" sz="1800" b="1" kern="0" dirty="0">
                <a:solidFill>
                  <a:srgbClr val="0066FF"/>
                </a:solidFill>
              </a:rPr>
              <a:t>＋</a:t>
            </a:r>
            <a:r>
              <a:rPr lang="zh-CN" altLang="en-US" sz="1800" b="1" kern="0" dirty="0">
                <a:solidFill>
                  <a:srgbClr val="000000"/>
                </a:solidFill>
                <a:latin typeface="黑体" pitchFamily="49" charset="-122"/>
                <a:ea typeface="黑体" pitchFamily="49" charset="-122"/>
              </a:rPr>
              <a:t>｝</a:t>
            </a:r>
          </a:p>
          <a:p>
            <a:pPr algn="ctr" defTabSz="685800" eaLnBrk="1" fontAlgn="auto" hangingPunct="1">
              <a:spcBef>
                <a:spcPct val="50000"/>
              </a:spcBef>
              <a:spcAft>
                <a:spcPts val="0"/>
              </a:spcAft>
              <a:defRPr/>
            </a:pPr>
            <a:r>
              <a:rPr lang="zh-CN" altLang="en-US" sz="1800" b="1" kern="0" dirty="0">
                <a:solidFill>
                  <a:srgbClr val="000000"/>
                </a:solidFill>
                <a:latin typeface="黑体" pitchFamily="49" charset="-122"/>
                <a:ea typeface="黑体" pitchFamily="49" charset="-122"/>
              </a:rPr>
              <a:t>｛矮、金色、棕色</a:t>
            </a:r>
            <a:r>
              <a:rPr lang="en-US" altLang="zh-CN" sz="1800" b="1" kern="0" dirty="0">
                <a:solidFill>
                  <a:srgbClr val="000000"/>
                </a:solidFill>
                <a:latin typeface="黑体" pitchFamily="49" charset="-122"/>
                <a:ea typeface="黑体" pitchFamily="49" charset="-122"/>
              </a:rPr>
              <a:t>:</a:t>
            </a:r>
            <a:r>
              <a:rPr lang="zh-CN" altLang="en-US" sz="1800" b="1" kern="0" dirty="0">
                <a:solidFill>
                  <a:srgbClr val="0066FF"/>
                </a:solidFill>
              </a:rPr>
              <a:t>－</a:t>
            </a:r>
            <a:r>
              <a:rPr lang="zh-CN" altLang="en-US" sz="1800" b="1" kern="0" dirty="0">
                <a:solidFill>
                  <a:srgbClr val="000000"/>
                </a:solidFill>
                <a:latin typeface="黑体" pitchFamily="49" charset="-122"/>
                <a:ea typeface="黑体" pitchFamily="49" charset="-122"/>
              </a:rPr>
              <a:t>｝</a:t>
            </a:r>
          </a:p>
        </p:txBody>
      </p:sp>
      <p:sp>
        <p:nvSpPr>
          <p:cNvPr id="9" name="Rectangle 3"/>
          <p:cNvSpPr>
            <a:spLocks noChangeArrowheads="1"/>
          </p:cNvSpPr>
          <p:nvPr/>
        </p:nvSpPr>
        <p:spPr bwMode="auto">
          <a:xfrm>
            <a:off x="296466" y="1672110"/>
            <a:ext cx="6400800" cy="646331"/>
          </a:xfrm>
          <a:prstGeom prst="rect">
            <a:avLst/>
          </a:prstGeom>
          <a:solidFill>
            <a:srgbClr val="FFFFCC"/>
          </a:solidFill>
          <a:ln w="9525">
            <a:solidFill>
              <a:srgbClr val="000000"/>
            </a:solidFill>
            <a:miter lim="800000"/>
            <a:headEnd/>
            <a:tailEnd/>
          </a:ln>
        </p:spPr>
        <p:txBody>
          <a:bodyPr>
            <a:spAutoFit/>
          </a:bodyPr>
          <a:lstStyle/>
          <a:p>
            <a:pPr algn="ctr" defTabSz="685800" fontAlgn="auto">
              <a:spcBef>
                <a:spcPts val="0"/>
              </a:spcBef>
              <a:spcAft>
                <a:spcPts val="0"/>
              </a:spcAft>
              <a:defRPr/>
            </a:pPr>
            <a:r>
              <a:rPr lang="en-US" altLang="zh-CN" b="1" kern="0" dirty="0">
                <a:solidFill>
                  <a:srgbClr val="FF0000"/>
                </a:solidFill>
                <a:cs typeface="Times New Roman" pitchFamily="18" charset="0"/>
              </a:rPr>
              <a:t>C1</a:t>
            </a:r>
            <a:r>
              <a:rPr lang="zh-CN" altLang="en-US" b="1" kern="0" dirty="0">
                <a:solidFill>
                  <a:sysClr val="windowText" lastClr="000000"/>
                </a:solidFill>
                <a:ea typeface="仿宋_GB2312" pitchFamily="49" charset="-122"/>
                <a:cs typeface="Times New Roman" pitchFamily="18" charset="0"/>
              </a:rPr>
              <a:t>集有</a:t>
            </a:r>
            <a:r>
              <a:rPr lang="en-US" altLang="zh-CN" b="1" kern="0" dirty="0">
                <a:solidFill>
                  <a:srgbClr val="FF0000"/>
                </a:solidFill>
                <a:ea typeface="仿宋_GB2312" pitchFamily="49" charset="-122"/>
                <a:cs typeface="Times New Roman" pitchFamily="18" charset="0"/>
              </a:rPr>
              <a:t>4</a:t>
            </a:r>
            <a:r>
              <a:rPr lang="zh-CN" altLang="en-US" b="1" kern="0" dirty="0">
                <a:solidFill>
                  <a:sysClr val="windowText" lastClr="000000"/>
                </a:solidFill>
                <a:ea typeface="仿宋_GB2312" pitchFamily="49" charset="-122"/>
                <a:cs typeface="Times New Roman" pitchFamily="18" charset="0"/>
              </a:rPr>
              <a:t>个例子，</a:t>
            </a:r>
            <a:r>
              <a:rPr lang="en-US" altLang="zh-CN" b="1" kern="0" dirty="0">
                <a:solidFill>
                  <a:sysClr val="windowText" lastClr="000000"/>
                </a:solidFill>
                <a:ea typeface="仿宋_GB2312" pitchFamily="49" charset="-122"/>
                <a:cs typeface="Times New Roman" pitchFamily="18" charset="0"/>
              </a:rPr>
              <a:t>2</a:t>
            </a:r>
            <a:r>
              <a:rPr lang="zh-CN" altLang="en-US" b="1" kern="0" dirty="0">
                <a:solidFill>
                  <a:sysClr val="windowText" lastClr="000000"/>
                </a:solidFill>
                <a:ea typeface="仿宋_GB2312" pitchFamily="49" charset="-122"/>
                <a:cs typeface="Times New Roman" pitchFamily="18" charset="0"/>
              </a:rPr>
              <a:t>个为“</a:t>
            </a:r>
            <a:r>
              <a:rPr lang="en-US" altLang="zh-CN" b="1" kern="0" dirty="0">
                <a:solidFill>
                  <a:srgbClr val="0066FF"/>
                </a:solidFill>
                <a:ea typeface="仿宋_GB2312" pitchFamily="49" charset="-122"/>
                <a:cs typeface="Times New Roman" pitchFamily="18" charset="0"/>
              </a:rPr>
              <a:t>+</a:t>
            </a:r>
            <a:r>
              <a:rPr lang="en-US" altLang="zh-CN" b="1" kern="0" dirty="0">
                <a:solidFill>
                  <a:sysClr val="windowText" lastClr="000000"/>
                </a:solidFill>
                <a:ea typeface="仿宋_GB2312" pitchFamily="49" charset="-122"/>
                <a:cs typeface="Times New Roman" pitchFamily="18" charset="0"/>
              </a:rPr>
              <a:t>”</a:t>
            </a:r>
            <a:r>
              <a:rPr lang="zh-CN" altLang="en-US" b="1" kern="0" dirty="0">
                <a:solidFill>
                  <a:sysClr val="windowText" lastClr="000000"/>
                </a:solidFill>
                <a:ea typeface="仿宋_GB2312" pitchFamily="49" charset="-122"/>
                <a:cs typeface="Times New Roman" pitchFamily="18" charset="0"/>
              </a:rPr>
              <a:t>，</a:t>
            </a:r>
            <a:r>
              <a:rPr lang="en-US" altLang="zh-CN" b="1" kern="0" dirty="0">
                <a:solidFill>
                  <a:sysClr val="windowText" lastClr="000000"/>
                </a:solidFill>
                <a:ea typeface="仿宋_GB2312" pitchFamily="49" charset="-122"/>
                <a:cs typeface="Times New Roman" pitchFamily="18" charset="0"/>
              </a:rPr>
              <a:t>2</a:t>
            </a:r>
            <a:r>
              <a:rPr lang="zh-CN" altLang="en-US" b="1" kern="0" dirty="0">
                <a:solidFill>
                  <a:sysClr val="windowText" lastClr="000000"/>
                </a:solidFill>
                <a:ea typeface="仿宋_GB2312" pitchFamily="49" charset="-122"/>
                <a:cs typeface="Times New Roman" pitchFamily="18" charset="0"/>
              </a:rPr>
              <a:t>为“</a:t>
            </a:r>
            <a:r>
              <a:rPr lang="en-US" altLang="zh-CN" b="1" kern="0" dirty="0">
                <a:solidFill>
                  <a:srgbClr val="0066FF"/>
                </a:solidFill>
                <a:ea typeface="仿宋_GB2312" pitchFamily="49" charset="-122"/>
                <a:cs typeface="Times New Roman" pitchFamily="18" charset="0"/>
              </a:rPr>
              <a:t>-</a:t>
            </a:r>
            <a:r>
              <a:rPr lang="en-US" altLang="zh-CN" b="1" kern="0" dirty="0">
                <a:solidFill>
                  <a:sysClr val="windowText" lastClr="000000"/>
                </a:solidFill>
                <a:ea typeface="仿宋_GB2312" pitchFamily="49" charset="-122"/>
                <a:cs typeface="Times New Roman" pitchFamily="18" charset="0"/>
              </a:rPr>
              <a:t>”</a:t>
            </a:r>
            <a:r>
              <a:rPr lang="zh-CN" altLang="en-US" b="1" kern="0" dirty="0">
                <a:solidFill>
                  <a:sysClr val="windowText" lastClr="000000"/>
                </a:solidFill>
                <a:ea typeface="仿宋_GB2312" pitchFamily="49" charset="-122"/>
                <a:cs typeface="Times New Roman" pitchFamily="18" charset="0"/>
              </a:rPr>
              <a:t>，则</a:t>
            </a:r>
            <a:br>
              <a:rPr lang="zh-CN" altLang="en-US" b="1" kern="0" dirty="0">
                <a:solidFill>
                  <a:sysClr val="windowText" lastClr="000000"/>
                </a:solidFill>
                <a:ea typeface="仿宋_GB2312" pitchFamily="49" charset="-122"/>
                <a:cs typeface="Times New Roman" pitchFamily="18" charset="0"/>
              </a:rPr>
            </a:br>
            <a:r>
              <a:rPr lang="zh-CN" altLang="en-US" b="1" kern="0" dirty="0">
                <a:solidFill>
                  <a:srgbClr val="FF0000"/>
                </a:solidFill>
                <a:ea typeface="仿宋_GB2312" pitchFamily="49" charset="-122"/>
                <a:cs typeface="Times New Roman" pitchFamily="18" charset="0"/>
              </a:rPr>
              <a:t> </a:t>
            </a:r>
            <a:r>
              <a:rPr lang="en-US" altLang="zh-CN" b="1" kern="0" dirty="0">
                <a:solidFill>
                  <a:srgbClr val="FF0000"/>
                </a:solidFill>
                <a:cs typeface="Times New Roman" pitchFamily="18" charset="0"/>
              </a:rPr>
              <a:t>M(C1) = </a:t>
            </a:r>
            <a:r>
              <a:rPr lang="en-US" altLang="zh-CN" b="1" kern="0" dirty="0">
                <a:solidFill>
                  <a:srgbClr val="FF0000"/>
                </a:solidFill>
                <a:ea typeface="仿宋_GB2312" pitchFamily="49" charset="-122"/>
              </a:rPr>
              <a:t>-</a:t>
            </a:r>
            <a:r>
              <a:rPr lang="zh-CN" altLang="en-US" b="1" kern="0" dirty="0">
                <a:solidFill>
                  <a:srgbClr val="FF0000"/>
                </a:solidFill>
              </a:rPr>
              <a:t>（</a:t>
            </a:r>
            <a:r>
              <a:rPr lang="en-US" altLang="zh-CN" b="1" kern="0" dirty="0">
                <a:solidFill>
                  <a:srgbClr val="FF0000"/>
                </a:solidFill>
                <a:ea typeface="仿宋_GB2312" pitchFamily="49" charset="-122"/>
              </a:rPr>
              <a:t>2/4</a:t>
            </a:r>
            <a:r>
              <a:rPr lang="zh-CN" altLang="en-US" b="1" kern="0" dirty="0">
                <a:solidFill>
                  <a:srgbClr val="FF0000"/>
                </a:solidFill>
              </a:rPr>
              <a:t>）</a:t>
            </a:r>
            <a:r>
              <a:rPr lang="en-US" altLang="zh-CN" b="1" kern="0" dirty="0">
                <a:solidFill>
                  <a:srgbClr val="FF0000"/>
                </a:solidFill>
              </a:rPr>
              <a:t>log</a:t>
            </a:r>
            <a:r>
              <a:rPr lang="en-US" altLang="zh-CN" b="1" kern="0" baseline="-30000" dirty="0">
                <a:solidFill>
                  <a:srgbClr val="FF0000"/>
                </a:solidFill>
              </a:rPr>
              <a:t>2</a:t>
            </a:r>
            <a:r>
              <a:rPr lang="zh-CN" altLang="en-US" b="1" kern="0" dirty="0">
                <a:solidFill>
                  <a:srgbClr val="FF0000"/>
                </a:solidFill>
              </a:rPr>
              <a:t>（</a:t>
            </a:r>
            <a:r>
              <a:rPr lang="en-US" altLang="zh-CN" b="1" kern="0" dirty="0">
                <a:solidFill>
                  <a:srgbClr val="FF0000"/>
                </a:solidFill>
                <a:ea typeface="仿宋_GB2312" pitchFamily="49" charset="-122"/>
              </a:rPr>
              <a:t>2/4</a:t>
            </a:r>
            <a:r>
              <a:rPr lang="zh-CN" altLang="en-US" b="1" kern="0" dirty="0">
                <a:solidFill>
                  <a:srgbClr val="FF0000"/>
                </a:solidFill>
              </a:rPr>
              <a:t>）</a:t>
            </a:r>
            <a:r>
              <a:rPr lang="en-US" altLang="zh-CN" b="1" kern="0" dirty="0">
                <a:solidFill>
                  <a:srgbClr val="FF0000"/>
                </a:solidFill>
                <a:ea typeface="仿宋_GB2312" pitchFamily="49" charset="-122"/>
              </a:rPr>
              <a:t>-</a:t>
            </a:r>
            <a:r>
              <a:rPr lang="zh-CN" altLang="en-US" b="1" kern="0" dirty="0">
                <a:solidFill>
                  <a:srgbClr val="FF0000"/>
                </a:solidFill>
              </a:rPr>
              <a:t>（</a:t>
            </a:r>
            <a:r>
              <a:rPr lang="en-US" altLang="zh-CN" b="1" kern="0" dirty="0">
                <a:solidFill>
                  <a:srgbClr val="FF0000"/>
                </a:solidFill>
                <a:ea typeface="仿宋_GB2312" pitchFamily="49" charset="-122"/>
              </a:rPr>
              <a:t>2/4</a:t>
            </a:r>
            <a:r>
              <a:rPr lang="zh-CN" altLang="en-US" b="1" kern="0" dirty="0">
                <a:solidFill>
                  <a:srgbClr val="FF0000"/>
                </a:solidFill>
              </a:rPr>
              <a:t>）</a:t>
            </a:r>
            <a:r>
              <a:rPr lang="en-US" altLang="zh-CN" b="1" kern="0" dirty="0">
                <a:solidFill>
                  <a:srgbClr val="FF0000"/>
                </a:solidFill>
              </a:rPr>
              <a:t>log</a:t>
            </a:r>
            <a:r>
              <a:rPr lang="en-US" altLang="zh-CN" b="1" kern="0" baseline="-30000" dirty="0">
                <a:solidFill>
                  <a:srgbClr val="FF0000"/>
                </a:solidFill>
              </a:rPr>
              <a:t>2</a:t>
            </a:r>
            <a:r>
              <a:rPr lang="zh-CN" altLang="en-US" b="1" kern="0" dirty="0">
                <a:solidFill>
                  <a:srgbClr val="FF0000"/>
                </a:solidFill>
              </a:rPr>
              <a:t>（</a:t>
            </a:r>
            <a:r>
              <a:rPr lang="en-US" altLang="zh-CN" b="1" kern="0" dirty="0">
                <a:solidFill>
                  <a:srgbClr val="FF0000"/>
                </a:solidFill>
                <a:ea typeface="仿宋_GB2312" pitchFamily="49" charset="-122"/>
              </a:rPr>
              <a:t>2/4</a:t>
            </a:r>
            <a:r>
              <a:rPr lang="zh-CN" altLang="en-US" b="1" kern="0" dirty="0">
                <a:solidFill>
                  <a:srgbClr val="FF0000"/>
                </a:solidFill>
              </a:rPr>
              <a:t>）</a:t>
            </a:r>
            <a:r>
              <a:rPr lang="en-US" altLang="zh-CN" b="1" kern="0" dirty="0">
                <a:solidFill>
                  <a:srgbClr val="FF0000"/>
                </a:solidFill>
              </a:rPr>
              <a:t>= 1 bits</a:t>
            </a:r>
          </a:p>
        </p:txBody>
      </p:sp>
      <p:sp>
        <p:nvSpPr>
          <p:cNvPr id="10" name="Text Box 6"/>
          <p:cNvSpPr txBox="1">
            <a:spLocks noChangeArrowheads="1"/>
          </p:cNvSpPr>
          <p:nvPr/>
        </p:nvSpPr>
        <p:spPr bwMode="auto">
          <a:xfrm>
            <a:off x="4563666" y="3691335"/>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solidFill>
                  <a:srgbClr val="0066FF"/>
                </a:solidFill>
                <a:ea typeface="黑体" pitchFamily="49" charset="-122"/>
              </a:rPr>
              <a:t>高度</a:t>
            </a:r>
          </a:p>
        </p:txBody>
      </p:sp>
      <p:cxnSp>
        <p:nvCxnSpPr>
          <p:cNvPr id="11" name="AutoShape 7"/>
          <p:cNvCxnSpPr>
            <a:cxnSpLocks noChangeShapeType="1"/>
            <a:stCxn id="10" idx="2"/>
            <a:endCxn id="19" idx="0"/>
          </p:cNvCxnSpPr>
          <p:nvPr/>
        </p:nvCxnSpPr>
        <p:spPr bwMode="auto">
          <a:xfrm flipH="1">
            <a:off x="2767012" y="4060667"/>
            <a:ext cx="2363392" cy="128920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8"/>
          <p:cNvCxnSpPr>
            <a:cxnSpLocks noChangeShapeType="1"/>
            <a:stCxn id="10" idx="2"/>
            <a:endCxn id="20" idx="0"/>
          </p:cNvCxnSpPr>
          <p:nvPr/>
        </p:nvCxnSpPr>
        <p:spPr bwMode="auto">
          <a:xfrm>
            <a:off x="5130404" y="4060667"/>
            <a:ext cx="229790" cy="128920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3" name="Text Box 9"/>
          <p:cNvSpPr txBox="1">
            <a:spLocks noChangeArrowheads="1"/>
          </p:cNvSpPr>
          <p:nvPr/>
        </p:nvSpPr>
        <p:spPr bwMode="auto">
          <a:xfrm>
            <a:off x="3320653" y="4772422"/>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矮</a:t>
            </a:r>
          </a:p>
        </p:txBody>
      </p:sp>
      <p:sp>
        <p:nvSpPr>
          <p:cNvPr id="14" name="Text Box 10"/>
          <p:cNvSpPr txBox="1">
            <a:spLocks noChangeArrowheads="1"/>
          </p:cNvSpPr>
          <p:nvPr/>
        </p:nvSpPr>
        <p:spPr bwMode="auto">
          <a:xfrm>
            <a:off x="5157787" y="4717654"/>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高</a:t>
            </a:r>
          </a:p>
        </p:txBody>
      </p:sp>
      <p:sp>
        <p:nvSpPr>
          <p:cNvPr id="15" name="AutoShape 12"/>
          <p:cNvSpPr>
            <a:spLocks noChangeArrowheads="1"/>
          </p:cNvSpPr>
          <p:nvPr/>
        </p:nvSpPr>
        <p:spPr bwMode="auto">
          <a:xfrm>
            <a:off x="837009" y="4285457"/>
            <a:ext cx="3699272" cy="378619"/>
          </a:xfrm>
          <a:prstGeom prst="wedgeRectCallout">
            <a:avLst>
              <a:gd name="adj1" fmla="val 722"/>
              <a:gd name="adj2" fmla="val 222329"/>
            </a:avLst>
          </a:prstGeom>
          <a:solidFill>
            <a:srgbClr val="BBE0E3"/>
          </a:solidFill>
          <a:ln w="9525">
            <a:solidFill>
              <a:srgbClr val="000000"/>
            </a:solidFill>
            <a:miter lim="800000"/>
            <a:headEnd/>
            <a:tailEnd/>
          </a:ln>
        </p:spPr>
        <p:txBody>
          <a:bodyPr/>
          <a:lstStyle/>
          <a:p>
            <a:pPr algn="ctr" defTabSz="685800" fontAlgn="auto">
              <a:spcBef>
                <a:spcPts val="0"/>
              </a:spcBef>
              <a:spcAft>
                <a:spcPts val="0"/>
              </a:spcAft>
              <a:defRPr/>
            </a:pPr>
            <a:r>
              <a:rPr lang="en-US" altLang="zh-CN" b="1" kern="0">
                <a:solidFill>
                  <a:srgbClr val="0066FF"/>
                </a:solidFill>
              </a:rPr>
              <a:t>-</a:t>
            </a:r>
            <a:r>
              <a:rPr lang="en-US" altLang="zh-CN" b="1" kern="0">
                <a:solidFill>
                  <a:srgbClr val="FF0000"/>
                </a:solidFill>
              </a:rPr>
              <a:t>1/2</a:t>
            </a:r>
            <a:r>
              <a:rPr lang="en-US" altLang="zh-CN" b="1" kern="0">
                <a:solidFill>
                  <a:sysClr val="windowText" lastClr="000000"/>
                </a:solidFill>
              </a:rPr>
              <a:t>×</a:t>
            </a:r>
            <a:r>
              <a:rPr lang="en-US" altLang="zh-CN" b="1" kern="0">
                <a:solidFill>
                  <a:srgbClr val="0066FF"/>
                </a:solidFill>
              </a:rPr>
              <a:t>log</a:t>
            </a:r>
            <a:r>
              <a:rPr lang="en-US" altLang="zh-CN" b="1" kern="0" baseline="-25000">
                <a:solidFill>
                  <a:srgbClr val="0066FF"/>
                </a:solidFill>
              </a:rPr>
              <a:t>2</a:t>
            </a:r>
            <a:r>
              <a:rPr lang="en-US" altLang="zh-CN" b="1" kern="0">
                <a:solidFill>
                  <a:srgbClr val="FF0000"/>
                </a:solidFill>
              </a:rPr>
              <a:t>1/2 </a:t>
            </a:r>
            <a:r>
              <a:rPr lang="en-US" altLang="zh-CN" b="1" kern="0">
                <a:solidFill>
                  <a:srgbClr val="0066FF"/>
                </a:solidFill>
              </a:rPr>
              <a:t>-</a:t>
            </a:r>
            <a:r>
              <a:rPr lang="en-US" altLang="zh-CN" b="1" kern="0">
                <a:solidFill>
                  <a:srgbClr val="FF0000"/>
                </a:solidFill>
              </a:rPr>
              <a:t>1/2</a:t>
            </a:r>
            <a:r>
              <a:rPr lang="en-US" altLang="zh-CN" b="1" kern="0">
                <a:solidFill>
                  <a:sysClr val="windowText" lastClr="000000"/>
                </a:solidFill>
              </a:rPr>
              <a:t>×</a:t>
            </a:r>
            <a:r>
              <a:rPr lang="en-US" altLang="zh-CN" b="1" kern="0">
                <a:solidFill>
                  <a:srgbClr val="0066FF"/>
                </a:solidFill>
              </a:rPr>
              <a:t>log2</a:t>
            </a:r>
            <a:r>
              <a:rPr lang="en-US" altLang="zh-CN" b="1" kern="0">
                <a:solidFill>
                  <a:srgbClr val="FF0000"/>
                </a:solidFill>
              </a:rPr>
              <a:t>1/2</a:t>
            </a:r>
            <a:r>
              <a:rPr lang="en-US" altLang="zh-CN" kern="0">
                <a:solidFill>
                  <a:sysClr val="windowText" lastClr="000000"/>
                </a:solidFill>
              </a:rPr>
              <a:t> </a:t>
            </a:r>
            <a:r>
              <a:rPr lang="en-US" altLang="zh-CN" b="1" kern="0">
                <a:solidFill>
                  <a:srgbClr val="FF0000"/>
                </a:solidFill>
                <a:ea typeface="黑体" pitchFamily="49" charset="-122"/>
              </a:rPr>
              <a:t>=1</a:t>
            </a:r>
          </a:p>
        </p:txBody>
      </p:sp>
      <p:sp>
        <p:nvSpPr>
          <p:cNvPr id="16" name="Text Box 13"/>
          <p:cNvSpPr txBox="1">
            <a:spLocks noChangeArrowheads="1"/>
          </p:cNvSpPr>
          <p:nvPr/>
        </p:nvSpPr>
        <p:spPr bwMode="auto">
          <a:xfrm>
            <a:off x="3537347" y="4143772"/>
            <a:ext cx="11882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defTabSz="685800" eaLnBrk="1" fontAlgn="auto" hangingPunct="1">
              <a:spcBef>
                <a:spcPct val="50000"/>
              </a:spcBef>
              <a:spcAft>
                <a:spcPts val="0"/>
              </a:spcAft>
              <a:defRPr/>
            </a:pPr>
            <a:r>
              <a:rPr kumimoji="1" lang="en-US" altLang="zh-CN" sz="1800" b="1" kern="0">
                <a:solidFill>
                  <a:srgbClr val="FF0000"/>
                </a:solidFill>
              </a:rPr>
              <a:t>M(C</a:t>
            </a:r>
            <a:r>
              <a:rPr kumimoji="1" lang="zh-CN" altLang="en-US" sz="1800" b="1" kern="0" baseline="-25000">
                <a:solidFill>
                  <a:srgbClr val="FF0000"/>
                </a:solidFill>
              </a:rPr>
              <a:t>矮</a:t>
            </a:r>
            <a:r>
              <a:rPr kumimoji="1" lang="en-US" altLang="zh-CN" sz="1800" b="1" kern="0">
                <a:solidFill>
                  <a:srgbClr val="FF0000"/>
                </a:solidFill>
              </a:rPr>
              <a:t>)=1</a:t>
            </a:r>
          </a:p>
        </p:txBody>
      </p:sp>
      <p:sp>
        <p:nvSpPr>
          <p:cNvPr id="17" name="Text Box 14"/>
          <p:cNvSpPr txBox="1">
            <a:spLocks noChangeArrowheads="1"/>
          </p:cNvSpPr>
          <p:nvPr/>
        </p:nvSpPr>
        <p:spPr bwMode="auto">
          <a:xfrm>
            <a:off x="5481638" y="4069954"/>
            <a:ext cx="11882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defTabSz="685800" eaLnBrk="1" fontAlgn="auto" hangingPunct="1">
              <a:spcBef>
                <a:spcPct val="50000"/>
              </a:spcBef>
              <a:spcAft>
                <a:spcPts val="0"/>
              </a:spcAft>
              <a:defRPr/>
            </a:pPr>
            <a:r>
              <a:rPr kumimoji="1" lang="en-US" altLang="zh-CN" sz="1800" b="1" kern="0">
                <a:solidFill>
                  <a:srgbClr val="FF0000"/>
                </a:solidFill>
              </a:rPr>
              <a:t>M(C</a:t>
            </a:r>
            <a:r>
              <a:rPr kumimoji="1" lang="zh-CN" altLang="en-US" sz="1800" b="1" kern="0" baseline="-25000">
                <a:solidFill>
                  <a:srgbClr val="FF0000"/>
                </a:solidFill>
              </a:rPr>
              <a:t>高</a:t>
            </a:r>
            <a:r>
              <a:rPr kumimoji="1" lang="en-US" altLang="zh-CN" sz="1800" b="1" kern="0">
                <a:solidFill>
                  <a:srgbClr val="FF0000"/>
                </a:solidFill>
              </a:rPr>
              <a:t>)=1</a:t>
            </a:r>
          </a:p>
        </p:txBody>
      </p:sp>
      <p:sp>
        <p:nvSpPr>
          <p:cNvPr id="18" name="Rectangle 17"/>
          <p:cNvSpPr>
            <a:spLocks noChangeArrowheads="1"/>
          </p:cNvSpPr>
          <p:nvPr/>
        </p:nvSpPr>
        <p:spPr bwMode="auto">
          <a:xfrm>
            <a:off x="296466" y="2320181"/>
            <a:ext cx="6415775" cy="644129"/>
          </a:xfrm>
          <a:prstGeom prst="rect">
            <a:avLst/>
          </a:prstGeom>
          <a:solidFill>
            <a:srgbClr val="FFFFCC"/>
          </a:solidFill>
          <a:ln w="9525">
            <a:solidFill>
              <a:srgbClr val="333399"/>
            </a:solidFill>
            <a:miter lim="800000"/>
            <a:headEnd/>
            <a:tailEnd/>
          </a:ln>
        </p:spPr>
        <p:txBody>
          <a:bodyPr/>
          <a:lstStyle/>
          <a:p>
            <a:pPr algn="ctr" defTabSz="685800" eaLnBrk="0" fontAlgn="auto" hangingPunct="0">
              <a:spcBef>
                <a:spcPts val="0"/>
              </a:spcBef>
              <a:spcAft>
                <a:spcPts val="0"/>
              </a:spcAft>
              <a:defRPr/>
            </a:pPr>
            <a:r>
              <a:rPr kumimoji="1" lang="zh-CN" altLang="en-US" b="1" kern="0" dirty="0">
                <a:solidFill>
                  <a:sysClr val="windowText" lastClr="000000"/>
                </a:solidFill>
                <a:latin typeface="黑体" pitchFamily="49" charset="-122"/>
                <a:ea typeface="黑体" pitchFamily="49" charset="-122"/>
              </a:rPr>
              <a:t>以属性</a:t>
            </a:r>
            <a:r>
              <a:rPr kumimoji="1" lang="zh-CN" altLang="en-US" b="1" kern="0" dirty="0">
                <a:solidFill>
                  <a:sysClr val="windowText" lastClr="000000"/>
                </a:solidFill>
              </a:rPr>
              <a:t>“</a:t>
            </a:r>
            <a:r>
              <a:rPr kumimoji="1" lang="zh-CN" altLang="en-US" b="1" kern="0" dirty="0">
                <a:solidFill>
                  <a:srgbClr val="0000FF"/>
                </a:solidFill>
              </a:rPr>
              <a:t>高度</a:t>
            </a:r>
            <a:r>
              <a:rPr kumimoji="1" lang="zh-CN" altLang="en-US" b="1" kern="0" dirty="0">
                <a:solidFill>
                  <a:sysClr val="windowText" lastClr="000000"/>
                </a:solidFill>
                <a:ea typeface="黑体" pitchFamily="49" charset="-122"/>
              </a:rPr>
              <a:t>”</a:t>
            </a:r>
            <a:r>
              <a:rPr kumimoji="1" lang="zh-CN" altLang="en-US" b="1" kern="0" dirty="0">
                <a:solidFill>
                  <a:sysClr val="windowText" lastClr="000000"/>
                </a:solidFill>
                <a:latin typeface="黑体" pitchFamily="49" charset="-122"/>
                <a:ea typeface="黑体" pitchFamily="49" charset="-122"/>
              </a:rPr>
              <a:t>作划分后进一步判别所需的期望信息量为</a:t>
            </a:r>
            <a:r>
              <a:rPr kumimoji="1" lang="zh-CN" altLang="en-US" b="1" kern="0" dirty="0">
                <a:solidFill>
                  <a:sysClr val="windowText" lastClr="000000"/>
                </a:solidFill>
                <a:latin typeface="华文中宋" pitchFamily="2" charset="-122"/>
                <a:ea typeface="华文中宋" pitchFamily="2" charset="-122"/>
              </a:rPr>
              <a:t>：</a:t>
            </a:r>
            <a:br>
              <a:rPr kumimoji="1" lang="zh-CN" altLang="en-US" b="1" kern="0" dirty="0">
                <a:solidFill>
                  <a:sysClr val="windowText" lastClr="000000"/>
                </a:solidFill>
                <a:latin typeface="华文中宋" pitchFamily="2" charset="-122"/>
                <a:ea typeface="华文中宋" pitchFamily="2" charset="-122"/>
              </a:rPr>
            </a:br>
            <a:r>
              <a:rPr kumimoji="1" lang="zh-CN" altLang="en-US" b="1" kern="0" dirty="0">
                <a:solidFill>
                  <a:srgbClr val="0066FF"/>
                </a:solidFill>
                <a:latin typeface="华文中宋" pitchFamily="2" charset="-122"/>
                <a:ea typeface="华文中宋" pitchFamily="2" charset="-122"/>
              </a:rPr>
              <a:t>　 </a:t>
            </a:r>
            <a:r>
              <a:rPr kumimoji="1" lang="en-US" altLang="zh-CN" b="1" kern="0" dirty="0">
                <a:solidFill>
                  <a:srgbClr val="0066FF"/>
                </a:solidFill>
              </a:rPr>
              <a:t>B(C1,“</a:t>
            </a:r>
            <a:r>
              <a:rPr kumimoji="1" lang="zh-CN" altLang="en-US" b="1" kern="0" dirty="0">
                <a:solidFill>
                  <a:srgbClr val="0066FF"/>
                </a:solidFill>
                <a:ea typeface="黑体" pitchFamily="49" charset="-122"/>
              </a:rPr>
              <a:t>高度</a:t>
            </a:r>
            <a:r>
              <a:rPr kumimoji="1" lang="zh-CN" altLang="en-US" b="1" kern="0" dirty="0">
                <a:solidFill>
                  <a:srgbClr val="0066FF"/>
                </a:solidFill>
              </a:rPr>
              <a:t>”</a:t>
            </a:r>
            <a:r>
              <a:rPr kumimoji="1" lang="en-US" altLang="zh-CN" b="1" kern="0" dirty="0">
                <a:solidFill>
                  <a:srgbClr val="0066FF"/>
                </a:solidFill>
              </a:rPr>
              <a:t>) = 1/2</a:t>
            </a:r>
            <a:r>
              <a:rPr kumimoji="1" lang="en-US" altLang="zh-CN" b="1" kern="0" dirty="0">
                <a:solidFill>
                  <a:sysClr val="windowText" lastClr="000000"/>
                </a:solidFill>
              </a:rPr>
              <a:t>×</a:t>
            </a:r>
            <a:r>
              <a:rPr kumimoji="1" lang="en-US" altLang="zh-CN" b="1" kern="0" dirty="0">
                <a:solidFill>
                  <a:srgbClr val="FF0000"/>
                </a:solidFill>
              </a:rPr>
              <a:t>1</a:t>
            </a:r>
            <a:r>
              <a:rPr kumimoji="1" lang="en-US" altLang="zh-CN" b="1" kern="0" dirty="0">
                <a:solidFill>
                  <a:srgbClr val="0066FF"/>
                </a:solidFill>
              </a:rPr>
              <a:t> + 1/2</a:t>
            </a:r>
            <a:r>
              <a:rPr kumimoji="1" lang="en-US" altLang="zh-CN" b="1" kern="0" dirty="0">
                <a:solidFill>
                  <a:sysClr val="windowText" lastClr="000000"/>
                </a:solidFill>
              </a:rPr>
              <a:t>×</a:t>
            </a:r>
            <a:r>
              <a:rPr kumimoji="1" lang="en-US" altLang="zh-CN" b="1" kern="0" dirty="0">
                <a:solidFill>
                  <a:srgbClr val="FF0000"/>
                </a:solidFill>
              </a:rPr>
              <a:t>1 </a:t>
            </a:r>
            <a:r>
              <a:rPr kumimoji="1" lang="en-US" altLang="zh-CN" b="1" kern="0" dirty="0">
                <a:solidFill>
                  <a:srgbClr val="0066FF"/>
                </a:solidFill>
              </a:rPr>
              <a:t>= 1 bits</a:t>
            </a:r>
          </a:p>
        </p:txBody>
      </p:sp>
      <p:sp>
        <p:nvSpPr>
          <p:cNvPr id="19" name="Text Box 19"/>
          <p:cNvSpPr txBox="1">
            <a:spLocks noChangeArrowheads="1"/>
          </p:cNvSpPr>
          <p:nvPr/>
        </p:nvSpPr>
        <p:spPr bwMode="auto">
          <a:xfrm>
            <a:off x="1538287" y="5349875"/>
            <a:ext cx="2457450" cy="727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defTabSz="685800" eaLnBrk="1" fontAlgn="auto" hangingPunct="1">
              <a:spcBef>
                <a:spcPct val="50000"/>
              </a:spcBef>
              <a:spcAft>
                <a:spcPts val="0"/>
              </a:spcAft>
              <a:defRPr/>
            </a:pPr>
            <a:r>
              <a:rPr lang="zh-CN" altLang="en-US" sz="1650" b="1" kern="0">
                <a:solidFill>
                  <a:srgbClr val="000000"/>
                </a:solidFill>
                <a:latin typeface="黑体" pitchFamily="49" charset="-122"/>
                <a:ea typeface="黑体" pitchFamily="49" charset="-122"/>
              </a:rPr>
              <a:t>｛矮、金色、蓝色</a:t>
            </a:r>
            <a:r>
              <a:rPr lang="en-US" altLang="zh-CN" sz="1650" b="1" kern="0">
                <a:solidFill>
                  <a:srgbClr val="000000"/>
                </a:solidFill>
                <a:latin typeface="黑体" pitchFamily="49" charset="-122"/>
                <a:ea typeface="黑体" pitchFamily="49" charset="-122"/>
              </a:rPr>
              <a:t>:</a:t>
            </a:r>
            <a:r>
              <a:rPr lang="zh-CN" altLang="en-US" sz="1650" b="1" kern="0">
                <a:solidFill>
                  <a:srgbClr val="0066FF"/>
                </a:solidFill>
              </a:rPr>
              <a:t>＋</a:t>
            </a:r>
            <a:r>
              <a:rPr lang="zh-CN" altLang="en-US" sz="1650" b="1" kern="0">
                <a:solidFill>
                  <a:srgbClr val="000000"/>
                </a:solidFill>
                <a:latin typeface="黑体" pitchFamily="49" charset="-122"/>
                <a:ea typeface="黑体" pitchFamily="49" charset="-122"/>
              </a:rPr>
              <a:t>｝</a:t>
            </a:r>
          </a:p>
          <a:p>
            <a:pPr algn="ctr" defTabSz="685800" eaLnBrk="1" fontAlgn="auto" hangingPunct="1">
              <a:spcBef>
                <a:spcPct val="50000"/>
              </a:spcBef>
              <a:spcAft>
                <a:spcPts val="0"/>
              </a:spcAft>
              <a:defRPr/>
            </a:pPr>
            <a:r>
              <a:rPr lang="zh-CN" altLang="en-US" sz="1650" b="1" kern="0">
                <a:solidFill>
                  <a:srgbClr val="000000"/>
                </a:solidFill>
                <a:latin typeface="黑体" pitchFamily="49" charset="-122"/>
                <a:ea typeface="黑体" pitchFamily="49" charset="-122"/>
              </a:rPr>
              <a:t>｛矮、金色、棕色</a:t>
            </a:r>
            <a:r>
              <a:rPr lang="en-US" altLang="zh-CN" sz="1650" b="1" kern="0">
                <a:solidFill>
                  <a:srgbClr val="000000"/>
                </a:solidFill>
                <a:latin typeface="黑体" pitchFamily="49" charset="-122"/>
                <a:ea typeface="黑体" pitchFamily="49" charset="-122"/>
              </a:rPr>
              <a:t>:</a:t>
            </a:r>
            <a:r>
              <a:rPr lang="zh-CN" altLang="en-US" sz="1650" b="1" kern="0">
                <a:solidFill>
                  <a:srgbClr val="0066FF"/>
                </a:solidFill>
              </a:rPr>
              <a:t>－</a:t>
            </a:r>
            <a:r>
              <a:rPr lang="zh-CN" altLang="en-US" sz="1650" b="1" kern="0">
                <a:solidFill>
                  <a:srgbClr val="000000"/>
                </a:solidFill>
                <a:latin typeface="黑体" pitchFamily="49" charset="-122"/>
                <a:ea typeface="黑体" pitchFamily="49" charset="-122"/>
              </a:rPr>
              <a:t>｝</a:t>
            </a:r>
          </a:p>
        </p:txBody>
      </p:sp>
      <p:sp>
        <p:nvSpPr>
          <p:cNvPr id="20" name="Text Box 20"/>
          <p:cNvSpPr txBox="1">
            <a:spLocks noChangeArrowheads="1"/>
          </p:cNvSpPr>
          <p:nvPr/>
        </p:nvSpPr>
        <p:spPr bwMode="auto">
          <a:xfrm>
            <a:off x="4131469" y="5349875"/>
            <a:ext cx="2457450" cy="727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defTabSz="685800" eaLnBrk="1" fontAlgn="auto" hangingPunct="1">
              <a:spcBef>
                <a:spcPct val="50000"/>
              </a:spcBef>
              <a:spcAft>
                <a:spcPts val="0"/>
              </a:spcAft>
              <a:defRPr/>
            </a:pPr>
            <a:r>
              <a:rPr lang="zh-CN" altLang="en-US" sz="1650" b="1" kern="0">
                <a:solidFill>
                  <a:srgbClr val="000000"/>
                </a:solidFill>
                <a:latin typeface="黑体" pitchFamily="49" charset="-122"/>
                <a:ea typeface="黑体" pitchFamily="49" charset="-122"/>
              </a:rPr>
              <a:t>｛高、金色、棕色</a:t>
            </a:r>
            <a:r>
              <a:rPr lang="en-US" altLang="zh-CN" sz="1650" b="1" kern="0">
                <a:solidFill>
                  <a:srgbClr val="000000"/>
                </a:solidFill>
                <a:latin typeface="黑体" pitchFamily="49" charset="-122"/>
                <a:ea typeface="黑体" pitchFamily="49" charset="-122"/>
              </a:rPr>
              <a:t>:</a:t>
            </a:r>
            <a:r>
              <a:rPr lang="zh-CN" altLang="en-US" sz="1650" b="1" kern="0">
                <a:solidFill>
                  <a:srgbClr val="0066FF"/>
                </a:solidFill>
                <a:latin typeface="黑体" pitchFamily="49" charset="-122"/>
                <a:ea typeface="黑体" pitchFamily="49" charset="-122"/>
              </a:rPr>
              <a:t>－</a:t>
            </a:r>
            <a:r>
              <a:rPr lang="zh-CN" altLang="en-US" sz="1650" b="1" kern="0">
                <a:solidFill>
                  <a:srgbClr val="000000"/>
                </a:solidFill>
                <a:latin typeface="黑体" pitchFamily="49" charset="-122"/>
                <a:ea typeface="黑体" pitchFamily="49" charset="-122"/>
              </a:rPr>
              <a:t>｝</a:t>
            </a:r>
          </a:p>
          <a:p>
            <a:pPr algn="ctr" defTabSz="685800" eaLnBrk="1" fontAlgn="auto" hangingPunct="1">
              <a:spcBef>
                <a:spcPct val="50000"/>
              </a:spcBef>
              <a:spcAft>
                <a:spcPts val="0"/>
              </a:spcAft>
              <a:defRPr/>
            </a:pPr>
            <a:r>
              <a:rPr lang="zh-CN" altLang="en-US" sz="1650" b="1" kern="0">
                <a:solidFill>
                  <a:srgbClr val="000000"/>
                </a:solidFill>
                <a:latin typeface="黑体" pitchFamily="49" charset="-122"/>
                <a:ea typeface="黑体" pitchFamily="49" charset="-122"/>
              </a:rPr>
              <a:t>｛高、金色、蓝色</a:t>
            </a:r>
            <a:r>
              <a:rPr lang="en-US" altLang="zh-CN" sz="1650" b="1" kern="0">
                <a:solidFill>
                  <a:srgbClr val="000000"/>
                </a:solidFill>
                <a:latin typeface="黑体" pitchFamily="49" charset="-122"/>
                <a:ea typeface="黑体" pitchFamily="49" charset="-122"/>
              </a:rPr>
              <a:t>:</a:t>
            </a:r>
            <a:r>
              <a:rPr lang="zh-CN" altLang="en-US" sz="1650" b="1" kern="0">
                <a:solidFill>
                  <a:srgbClr val="0066FF"/>
                </a:solidFill>
              </a:rPr>
              <a:t>＋</a:t>
            </a:r>
            <a:r>
              <a:rPr lang="zh-CN" altLang="en-US" sz="1650" b="1" kern="0">
                <a:solidFill>
                  <a:srgbClr val="000000"/>
                </a:solidFill>
                <a:latin typeface="黑体" pitchFamily="49" charset="-122"/>
                <a:ea typeface="黑体" pitchFamily="49" charset="-122"/>
              </a:rPr>
              <a:t>｝</a:t>
            </a:r>
          </a:p>
        </p:txBody>
      </p:sp>
      <p:sp>
        <p:nvSpPr>
          <p:cNvPr id="21" name="AutoShape 21"/>
          <p:cNvSpPr>
            <a:spLocks noChangeArrowheads="1"/>
          </p:cNvSpPr>
          <p:nvPr/>
        </p:nvSpPr>
        <p:spPr bwMode="auto">
          <a:xfrm>
            <a:off x="2834878" y="3691335"/>
            <a:ext cx="3699272" cy="378619"/>
          </a:xfrm>
          <a:prstGeom prst="wedgeRectCallout">
            <a:avLst>
              <a:gd name="adj1" fmla="val 21130"/>
              <a:gd name="adj2" fmla="val 370755"/>
            </a:avLst>
          </a:prstGeom>
          <a:solidFill>
            <a:srgbClr val="BBE0E3"/>
          </a:solidFill>
          <a:ln w="9525">
            <a:solidFill>
              <a:srgbClr val="000000"/>
            </a:solidFill>
            <a:miter lim="800000"/>
            <a:headEnd/>
            <a:tailEnd/>
          </a:ln>
        </p:spPr>
        <p:txBody>
          <a:bodyPr/>
          <a:lstStyle/>
          <a:p>
            <a:pPr algn="ctr" defTabSz="685800" fontAlgn="auto">
              <a:spcBef>
                <a:spcPts val="0"/>
              </a:spcBef>
              <a:spcAft>
                <a:spcPts val="0"/>
              </a:spcAft>
              <a:defRPr/>
            </a:pPr>
            <a:r>
              <a:rPr lang="en-US" altLang="zh-CN" b="1" kern="0">
                <a:solidFill>
                  <a:srgbClr val="0066FF"/>
                </a:solidFill>
              </a:rPr>
              <a:t>-</a:t>
            </a:r>
            <a:r>
              <a:rPr lang="en-US" altLang="zh-CN" b="1" kern="0">
                <a:solidFill>
                  <a:srgbClr val="FF0000"/>
                </a:solidFill>
              </a:rPr>
              <a:t>1/2</a:t>
            </a:r>
            <a:r>
              <a:rPr lang="en-US" altLang="zh-CN" b="1" kern="0">
                <a:solidFill>
                  <a:sysClr val="windowText" lastClr="000000"/>
                </a:solidFill>
              </a:rPr>
              <a:t>×</a:t>
            </a:r>
            <a:r>
              <a:rPr lang="en-US" altLang="zh-CN" b="1" kern="0">
                <a:solidFill>
                  <a:srgbClr val="0066FF"/>
                </a:solidFill>
              </a:rPr>
              <a:t>log</a:t>
            </a:r>
            <a:r>
              <a:rPr lang="en-US" altLang="zh-CN" b="1" kern="0" baseline="-25000">
                <a:solidFill>
                  <a:srgbClr val="0066FF"/>
                </a:solidFill>
              </a:rPr>
              <a:t>2</a:t>
            </a:r>
            <a:r>
              <a:rPr lang="en-US" altLang="zh-CN" b="1" kern="0">
                <a:solidFill>
                  <a:srgbClr val="FF0000"/>
                </a:solidFill>
              </a:rPr>
              <a:t>1/2 </a:t>
            </a:r>
            <a:r>
              <a:rPr lang="en-US" altLang="zh-CN" b="1" kern="0">
                <a:solidFill>
                  <a:srgbClr val="0066FF"/>
                </a:solidFill>
              </a:rPr>
              <a:t>-</a:t>
            </a:r>
            <a:r>
              <a:rPr lang="en-US" altLang="zh-CN" b="1" kern="0">
                <a:solidFill>
                  <a:srgbClr val="FF0000"/>
                </a:solidFill>
              </a:rPr>
              <a:t>1/2</a:t>
            </a:r>
            <a:r>
              <a:rPr lang="en-US" altLang="zh-CN" b="1" kern="0">
                <a:solidFill>
                  <a:sysClr val="windowText" lastClr="000000"/>
                </a:solidFill>
              </a:rPr>
              <a:t>×</a:t>
            </a:r>
            <a:r>
              <a:rPr lang="en-US" altLang="zh-CN" b="1" kern="0">
                <a:solidFill>
                  <a:srgbClr val="0066FF"/>
                </a:solidFill>
              </a:rPr>
              <a:t>log2</a:t>
            </a:r>
            <a:r>
              <a:rPr lang="en-US" altLang="zh-CN" b="1" kern="0">
                <a:solidFill>
                  <a:srgbClr val="FF0000"/>
                </a:solidFill>
              </a:rPr>
              <a:t>1/2</a:t>
            </a:r>
            <a:r>
              <a:rPr lang="en-US" altLang="zh-CN" kern="0">
                <a:solidFill>
                  <a:sysClr val="windowText" lastClr="000000"/>
                </a:solidFill>
              </a:rPr>
              <a:t> </a:t>
            </a:r>
            <a:r>
              <a:rPr lang="en-US" altLang="zh-CN" b="1" kern="0">
                <a:solidFill>
                  <a:srgbClr val="FF0000"/>
                </a:solidFill>
                <a:ea typeface="黑体" pitchFamily="49" charset="-122"/>
              </a:rPr>
              <a:t>=1</a:t>
            </a:r>
          </a:p>
        </p:txBody>
      </p:sp>
      <p:sp>
        <p:nvSpPr>
          <p:cNvPr id="22" name="AutoShape 22"/>
          <p:cNvSpPr>
            <a:spLocks noChangeArrowheads="1"/>
          </p:cNvSpPr>
          <p:nvPr/>
        </p:nvSpPr>
        <p:spPr bwMode="auto">
          <a:xfrm>
            <a:off x="0" y="4934348"/>
            <a:ext cx="1674019" cy="378619"/>
          </a:xfrm>
          <a:prstGeom prst="wedgeRectCallout">
            <a:avLst>
              <a:gd name="adj1" fmla="val 51634"/>
              <a:gd name="adj2" fmla="val 140250"/>
            </a:avLst>
          </a:prstGeom>
          <a:solidFill>
            <a:srgbClr val="BBE0E3"/>
          </a:solidFill>
          <a:ln w="9525">
            <a:solidFill>
              <a:srgbClr val="000000"/>
            </a:solidFill>
            <a:miter lim="800000"/>
            <a:headEnd/>
            <a:tailEnd/>
          </a:ln>
        </p:spPr>
        <p:txBody>
          <a:bodyPr/>
          <a:lstStyle/>
          <a:p>
            <a:pPr algn="ctr" defTabSz="685800" fontAlgn="auto">
              <a:spcBef>
                <a:spcPts val="0"/>
              </a:spcBef>
              <a:spcAft>
                <a:spcPts val="0"/>
              </a:spcAft>
              <a:defRPr/>
            </a:pPr>
            <a:r>
              <a:rPr lang="en-US" altLang="zh-CN" b="1" kern="0">
                <a:solidFill>
                  <a:srgbClr val="0066FF"/>
                </a:solidFill>
              </a:rPr>
              <a:t>P(</a:t>
            </a:r>
            <a:r>
              <a:rPr lang="zh-CN" altLang="en-US" b="1" kern="0">
                <a:solidFill>
                  <a:srgbClr val="0066FF"/>
                </a:solidFill>
              </a:rPr>
              <a:t>矮</a:t>
            </a:r>
            <a:r>
              <a:rPr lang="en-US" altLang="zh-CN" b="1" kern="0">
                <a:solidFill>
                  <a:srgbClr val="0066FF"/>
                </a:solidFill>
              </a:rPr>
              <a:t>)</a:t>
            </a:r>
            <a:r>
              <a:rPr lang="en-US" altLang="zh-CN" kern="0">
                <a:solidFill>
                  <a:sysClr val="windowText" lastClr="000000"/>
                </a:solidFill>
              </a:rPr>
              <a:t> </a:t>
            </a:r>
            <a:r>
              <a:rPr lang="en-US" altLang="zh-CN" b="1" kern="0">
                <a:solidFill>
                  <a:srgbClr val="FF0000"/>
                </a:solidFill>
                <a:ea typeface="黑体" pitchFamily="49" charset="-122"/>
              </a:rPr>
              <a:t>=1/2</a:t>
            </a:r>
          </a:p>
        </p:txBody>
      </p:sp>
      <p:sp>
        <p:nvSpPr>
          <p:cNvPr id="23" name="AutoShape 23"/>
          <p:cNvSpPr>
            <a:spLocks noChangeArrowheads="1"/>
          </p:cNvSpPr>
          <p:nvPr/>
        </p:nvSpPr>
        <p:spPr bwMode="auto">
          <a:xfrm>
            <a:off x="4941094" y="4934348"/>
            <a:ext cx="1674019" cy="378619"/>
          </a:xfrm>
          <a:prstGeom prst="wedgeRectCallout">
            <a:avLst>
              <a:gd name="adj1" fmla="val -3981"/>
              <a:gd name="adj2" fmla="val 144338"/>
            </a:avLst>
          </a:prstGeom>
          <a:solidFill>
            <a:srgbClr val="BBE0E3"/>
          </a:solidFill>
          <a:ln w="9525">
            <a:solidFill>
              <a:srgbClr val="000000"/>
            </a:solidFill>
            <a:miter lim="800000"/>
            <a:headEnd/>
            <a:tailEnd/>
          </a:ln>
        </p:spPr>
        <p:txBody>
          <a:bodyPr/>
          <a:lstStyle/>
          <a:p>
            <a:pPr algn="ctr" defTabSz="685800" fontAlgn="auto">
              <a:spcBef>
                <a:spcPts val="0"/>
              </a:spcBef>
              <a:spcAft>
                <a:spcPts val="0"/>
              </a:spcAft>
              <a:defRPr/>
            </a:pPr>
            <a:r>
              <a:rPr lang="en-US" altLang="zh-CN" b="1" kern="0">
                <a:solidFill>
                  <a:srgbClr val="0066FF"/>
                </a:solidFill>
              </a:rPr>
              <a:t>P(</a:t>
            </a:r>
            <a:r>
              <a:rPr lang="zh-CN" altLang="en-US" b="1" kern="0">
                <a:solidFill>
                  <a:srgbClr val="0066FF"/>
                </a:solidFill>
              </a:rPr>
              <a:t>高</a:t>
            </a:r>
            <a:r>
              <a:rPr lang="en-US" altLang="zh-CN" b="1" kern="0">
                <a:solidFill>
                  <a:srgbClr val="0066FF"/>
                </a:solidFill>
              </a:rPr>
              <a:t>)</a:t>
            </a:r>
            <a:r>
              <a:rPr lang="en-US" altLang="zh-CN" kern="0">
                <a:solidFill>
                  <a:sysClr val="windowText" lastClr="000000"/>
                </a:solidFill>
              </a:rPr>
              <a:t> </a:t>
            </a:r>
            <a:r>
              <a:rPr lang="en-US" altLang="zh-CN" b="1" kern="0">
                <a:solidFill>
                  <a:srgbClr val="FF0000"/>
                </a:solidFill>
                <a:ea typeface="黑体" pitchFamily="49" charset="-122"/>
              </a:rPr>
              <a:t>=1/2</a:t>
            </a:r>
          </a:p>
        </p:txBody>
      </p:sp>
      <p:sp>
        <p:nvSpPr>
          <p:cNvPr id="24" name="Rectangle 18"/>
          <p:cNvSpPr>
            <a:spLocks noChangeArrowheads="1"/>
          </p:cNvSpPr>
          <p:nvPr/>
        </p:nvSpPr>
        <p:spPr bwMode="auto">
          <a:xfrm>
            <a:off x="285527" y="3026204"/>
            <a:ext cx="6411739" cy="644128"/>
          </a:xfrm>
          <a:prstGeom prst="rect">
            <a:avLst/>
          </a:prstGeom>
          <a:solidFill>
            <a:srgbClr val="FFFFCC"/>
          </a:solidFill>
          <a:ln w="9525">
            <a:solidFill>
              <a:srgbClr val="333399"/>
            </a:solidFill>
            <a:miter lim="800000"/>
            <a:headEnd/>
            <a:tailEnd/>
          </a:ln>
        </p:spPr>
        <p:txBody>
          <a:bodyPr/>
          <a:lstStyle/>
          <a:p>
            <a:pPr algn="ctr" defTabSz="685800" eaLnBrk="0" fontAlgn="auto" hangingPunct="0">
              <a:spcBef>
                <a:spcPts val="0"/>
              </a:spcBef>
              <a:spcAft>
                <a:spcPts val="0"/>
              </a:spcAft>
              <a:defRPr/>
            </a:pPr>
            <a:r>
              <a:rPr kumimoji="1" lang="zh-CN" altLang="en-US" b="1" kern="0" dirty="0">
                <a:solidFill>
                  <a:sysClr val="windowText" lastClr="000000"/>
                </a:solidFill>
                <a:ea typeface="黑体" pitchFamily="49" charset="-122"/>
              </a:rPr>
              <a:t>测试这属性“</a:t>
            </a:r>
            <a:r>
              <a:rPr kumimoji="1" lang="zh-CN" altLang="en-US" b="1" kern="0" dirty="0">
                <a:solidFill>
                  <a:srgbClr val="FF0000"/>
                </a:solidFill>
                <a:ea typeface="黑体" pitchFamily="49" charset="-122"/>
              </a:rPr>
              <a:t>高度</a:t>
            </a:r>
            <a:r>
              <a:rPr kumimoji="1" lang="zh-CN" altLang="en-US" b="1" kern="0" dirty="0">
                <a:solidFill>
                  <a:sysClr val="windowText" lastClr="000000"/>
                </a:solidFill>
                <a:ea typeface="黑体" pitchFamily="49" charset="-122"/>
              </a:rPr>
              <a:t>”传递的信息为</a:t>
            </a:r>
            <a:r>
              <a:rPr kumimoji="1" lang="zh-CN" altLang="en-US" b="1" kern="0" dirty="0">
                <a:solidFill>
                  <a:sysClr val="windowText" lastClr="000000"/>
                </a:solidFill>
                <a:latin typeface="华文中宋" pitchFamily="2" charset="-122"/>
                <a:ea typeface="黑体" pitchFamily="49" charset="-122"/>
              </a:rPr>
              <a:t>：</a:t>
            </a:r>
            <a:br>
              <a:rPr kumimoji="1" lang="zh-CN" altLang="en-US" b="1" kern="0" dirty="0">
                <a:solidFill>
                  <a:sysClr val="windowText" lastClr="000000"/>
                </a:solidFill>
                <a:latin typeface="华文中宋" pitchFamily="2" charset="-122"/>
                <a:ea typeface="黑体" pitchFamily="49" charset="-122"/>
              </a:rPr>
            </a:br>
            <a:r>
              <a:rPr kumimoji="1" lang="zh-CN" altLang="en-US" b="1" kern="0" dirty="0">
                <a:solidFill>
                  <a:sysClr val="windowText" lastClr="000000"/>
                </a:solidFill>
                <a:latin typeface="华文中宋" pitchFamily="2" charset="-122"/>
                <a:ea typeface="华文中宋" pitchFamily="2" charset="-122"/>
              </a:rPr>
              <a:t>　 </a:t>
            </a:r>
            <a:r>
              <a:rPr kumimoji="1" lang="en-US" altLang="zh-CN" b="1" kern="0" dirty="0">
                <a:solidFill>
                  <a:srgbClr val="0066FF"/>
                </a:solidFill>
              </a:rPr>
              <a:t>M(C1)-B(C1,“</a:t>
            </a:r>
            <a:r>
              <a:rPr kumimoji="1" lang="zh-CN" altLang="en-US" b="1" kern="0" dirty="0">
                <a:solidFill>
                  <a:srgbClr val="0066FF"/>
                </a:solidFill>
              </a:rPr>
              <a:t>高度</a:t>
            </a:r>
            <a:r>
              <a:rPr kumimoji="1" lang="en-US" altLang="zh-CN" b="1" kern="0" dirty="0">
                <a:solidFill>
                  <a:srgbClr val="0066FF"/>
                </a:solidFill>
              </a:rPr>
              <a:t>") = </a:t>
            </a:r>
            <a:r>
              <a:rPr kumimoji="1" lang="en-US" altLang="zh-CN" b="1" kern="0" dirty="0">
                <a:solidFill>
                  <a:srgbClr val="FF0000"/>
                </a:solidFill>
              </a:rPr>
              <a:t>1</a:t>
            </a:r>
            <a:r>
              <a:rPr kumimoji="1" lang="en-US" altLang="zh-CN" b="1" kern="0" dirty="0">
                <a:solidFill>
                  <a:srgbClr val="0066FF"/>
                </a:solidFill>
              </a:rPr>
              <a:t> - 1 = </a:t>
            </a:r>
            <a:r>
              <a:rPr kumimoji="1" lang="en-US" altLang="zh-CN" b="1" kern="0" dirty="0">
                <a:solidFill>
                  <a:srgbClr val="FF0000"/>
                </a:solidFill>
              </a:rPr>
              <a:t>0 bits</a:t>
            </a:r>
          </a:p>
        </p:txBody>
      </p:sp>
    </p:spTree>
    <p:extLst>
      <p:ext uri="{BB962C8B-B14F-4D97-AF65-F5344CB8AC3E}">
        <p14:creationId xmlns:p14="http://schemas.microsoft.com/office/powerpoint/2010/main" val="252529535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xit" presetSubtype="4" fill="hold" grpId="1" nodeType="clickEffect">
                                  <p:stCondLst>
                                    <p:cond delay="0"/>
                                  </p:stCondLst>
                                  <p:childTnLst>
                                    <p:anim calcmode="lin" valueType="num">
                                      <p:cBhvr additive="base">
                                        <p:cTn id="46" dur="500"/>
                                        <p:tgtEl>
                                          <p:spTgt spid="15"/>
                                        </p:tgtEl>
                                        <p:attrNameLst>
                                          <p:attrName>ppt_x</p:attrName>
                                        </p:attrNameLst>
                                      </p:cBhvr>
                                      <p:tavLst>
                                        <p:tav tm="0">
                                          <p:val>
                                            <p:strVal val="ppt_x"/>
                                          </p:val>
                                        </p:tav>
                                        <p:tav tm="100000">
                                          <p:val>
                                            <p:strVal val="ppt_x"/>
                                          </p:val>
                                        </p:tav>
                                      </p:tavLst>
                                    </p:anim>
                                    <p:anim calcmode="lin" valueType="num">
                                      <p:cBhvr additive="base">
                                        <p:cTn id="47" dur="500"/>
                                        <p:tgtEl>
                                          <p:spTgt spid="15"/>
                                        </p:tgtEl>
                                        <p:attrNameLst>
                                          <p:attrName>ppt_y</p:attrName>
                                        </p:attrNameLst>
                                      </p:cBhvr>
                                      <p:tavLst>
                                        <p:tav tm="0">
                                          <p:val>
                                            <p:strVal val="ppt_y"/>
                                          </p:val>
                                        </p:tav>
                                        <p:tav tm="100000">
                                          <p:val>
                                            <p:strVal val="1+ppt_h/2"/>
                                          </p:val>
                                        </p:tav>
                                      </p:tavLst>
                                    </p:anim>
                                    <p:set>
                                      <p:cBhvr>
                                        <p:cTn id="48" dur="1" fill="hold">
                                          <p:stCondLst>
                                            <p:cond delay="499"/>
                                          </p:stCondLst>
                                        </p:cTn>
                                        <p:tgtEl>
                                          <p:spTgt spid="15"/>
                                        </p:tgtEl>
                                        <p:attrNameLst>
                                          <p:attrName>style.visibility</p:attrName>
                                        </p:attrNameLst>
                                      </p:cBhvr>
                                      <p:to>
                                        <p:strVal val="hidden"/>
                                      </p:to>
                                    </p:set>
                                  </p:childTnLst>
                                </p:cTn>
                              </p:par>
                              <p:par>
                                <p:cTn id="49" presetID="2" presetClass="exit" presetSubtype="4" fill="hold" grpId="1" nodeType="withEffect">
                                  <p:stCondLst>
                                    <p:cond delay="0"/>
                                  </p:stCondLst>
                                  <p:childTnLst>
                                    <p:anim calcmode="lin" valueType="num">
                                      <p:cBhvr additive="base">
                                        <p:cTn id="50" dur="500"/>
                                        <p:tgtEl>
                                          <p:spTgt spid="21"/>
                                        </p:tgtEl>
                                        <p:attrNameLst>
                                          <p:attrName>ppt_x</p:attrName>
                                        </p:attrNameLst>
                                      </p:cBhvr>
                                      <p:tavLst>
                                        <p:tav tm="0">
                                          <p:val>
                                            <p:strVal val="ppt_x"/>
                                          </p:val>
                                        </p:tav>
                                        <p:tav tm="100000">
                                          <p:val>
                                            <p:strVal val="ppt_x"/>
                                          </p:val>
                                        </p:tav>
                                      </p:tavLst>
                                    </p:anim>
                                    <p:anim calcmode="lin" valueType="num">
                                      <p:cBhvr additive="base">
                                        <p:cTn id="51" dur="500"/>
                                        <p:tgtEl>
                                          <p:spTgt spid="21"/>
                                        </p:tgtEl>
                                        <p:attrNameLst>
                                          <p:attrName>ppt_y</p:attrName>
                                        </p:attrNameLst>
                                      </p:cBhvr>
                                      <p:tavLst>
                                        <p:tav tm="0">
                                          <p:val>
                                            <p:strVal val="ppt_y"/>
                                          </p:val>
                                        </p:tav>
                                        <p:tav tm="100000">
                                          <p:val>
                                            <p:strVal val="1+ppt_h/2"/>
                                          </p:val>
                                        </p:tav>
                                      </p:tavLst>
                                    </p:anim>
                                    <p:set>
                                      <p:cBhvr>
                                        <p:cTn id="52" dur="1" fill="hold">
                                          <p:stCondLst>
                                            <p:cond delay="499"/>
                                          </p:stCondLst>
                                        </p:cTn>
                                        <p:tgtEl>
                                          <p:spTgt spid="2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ppt_x"/>
                                          </p:val>
                                        </p:tav>
                                        <p:tav tm="100000">
                                          <p:val>
                                            <p:strVal val="#ppt_x"/>
                                          </p:val>
                                        </p:tav>
                                      </p:tavLst>
                                    </p:anim>
                                    <p:anim calcmode="lin" valueType="num">
                                      <p:cBhvr additive="base">
                                        <p:cTn id="58" dur="500" fill="hold"/>
                                        <p:tgtEl>
                                          <p:spTgt spid="1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ppt_x"/>
                                          </p:val>
                                        </p:tav>
                                        <p:tav tm="100000">
                                          <p:val>
                                            <p:strVal val="#ppt_x"/>
                                          </p:val>
                                        </p:tav>
                                      </p:tavLst>
                                    </p:anim>
                                    <p:anim calcmode="lin" valueType="num">
                                      <p:cBhvr additive="base">
                                        <p:cTn id="6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8" presetClass="entr" presetSubtype="12"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strips(downLeft)">
                                      <p:cBhvr>
                                        <p:cTn id="67" dur="500"/>
                                        <p:tgtEl>
                                          <p:spTgt spid="22"/>
                                        </p:tgtEl>
                                      </p:cBhvr>
                                    </p:animEffect>
                                  </p:childTnLst>
                                </p:cTn>
                              </p:par>
                            </p:childTnLst>
                          </p:cTn>
                        </p:par>
                      </p:childTnLst>
                    </p:cTn>
                  </p:par>
                  <p:par>
                    <p:cTn id="68" fill="hold">
                      <p:stCondLst>
                        <p:cond delay="indefinite"/>
                      </p:stCondLst>
                      <p:childTnLst>
                        <p:par>
                          <p:cTn id="69" fill="hold">
                            <p:stCondLst>
                              <p:cond delay="0"/>
                            </p:stCondLst>
                            <p:childTnLst>
                              <p:par>
                                <p:cTn id="70" presetID="18" presetClass="entr" presetSubtype="12" fill="hold" grpId="0" nodeType="click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strips(downLeft)">
                                      <p:cBhvr>
                                        <p:cTn id="72" dur="500"/>
                                        <p:tgtEl>
                                          <p:spTgt spid="23"/>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additive="base">
                                        <p:cTn id="77" dur="500" fill="hold"/>
                                        <p:tgtEl>
                                          <p:spTgt spid="18"/>
                                        </p:tgtEl>
                                        <p:attrNameLst>
                                          <p:attrName>ppt_x</p:attrName>
                                        </p:attrNameLst>
                                      </p:cBhvr>
                                      <p:tavLst>
                                        <p:tav tm="0">
                                          <p:val>
                                            <p:strVal val="#ppt_x"/>
                                          </p:val>
                                        </p:tav>
                                        <p:tav tm="100000">
                                          <p:val>
                                            <p:strVal val="#ppt_x"/>
                                          </p:val>
                                        </p:tav>
                                      </p:tavLst>
                                    </p:anim>
                                    <p:anim calcmode="lin" valueType="num">
                                      <p:cBhvr additive="base">
                                        <p:cTn id="7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24"/>
                                        </p:tgtEl>
                                        <p:attrNameLst>
                                          <p:attrName>style.visibility</p:attrName>
                                        </p:attrNameLst>
                                      </p:cBhvr>
                                      <p:to>
                                        <p:strVal val="visible"/>
                                      </p:to>
                                    </p:set>
                                    <p:anim calcmode="lin" valueType="num">
                                      <p:cBhvr additive="base">
                                        <p:cTn id="83" dur="500" fill="hold"/>
                                        <p:tgtEl>
                                          <p:spTgt spid="24"/>
                                        </p:tgtEl>
                                        <p:attrNameLst>
                                          <p:attrName>ppt_x</p:attrName>
                                        </p:attrNameLst>
                                      </p:cBhvr>
                                      <p:tavLst>
                                        <p:tav tm="0">
                                          <p:val>
                                            <p:strVal val="#ppt_x"/>
                                          </p:val>
                                        </p:tav>
                                        <p:tav tm="100000">
                                          <p:val>
                                            <p:strVal val="#ppt_x"/>
                                          </p:val>
                                        </p:tav>
                                      </p:tavLst>
                                    </p:anim>
                                    <p:anim calcmode="lin" valueType="num">
                                      <p:cBhvr additive="base">
                                        <p:cTn id="8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P spid="15" grpId="0" animBg="1"/>
      <p:bldP spid="15" grpId="1" animBg="1"/>
      <p:bldP spid="16" grpId="0"/>
      <p:bldP spid="17" grpId="0"/>
      <p:bldP spid="18" grpId="0" animBg="1"/>
      <p:bldP spid="19" grpId="0" animBg="1"/>
      <p:bldP spid="20" grpId="0" animBg="1"/>
      <p:bldP spid="21" grpId="0" animBg="1"/>
      <p:bldP spid="21" grpId="1" animBg="1"/>
      <p:bldP spid="22" grpId="0" animBg="1"/>
      <p:bldP spid="23" grpId="0" animBg="1"/>
      <p:bldP spid="2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8"/>
          <p:cNvSpPr txBox="1">
            <a:spLocks noChangeArrowheads="1"/>
          </p:cNvSpPr>
          <p:nvPr/>
        </p:nvSpPr>
        <p:spPr bwMode="auto">
          <a:xfrm>
            <a:off x="5173507" y="2590081"/>
            <a:ext cx="2457450" cy="14888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defTabSz="685800" eaLnBrk="1" fontAlgn="auto" hangingPunct="1">
              <a:spcBef>
                <a:spcPct val="50000"/>
              </a:spcBef>
              <a:spcAft>
                <a:spcPts val="0"/>
              </a:spcAft>
              <a:defRPr/>
            </a:pPr>
            <a:r>
              <a:rPr lang="zh-CN" altLang="en-US" sz="1650" b="1" kern="0">
                <a:solidFill>
                  <a:srgbClr val="000000"/>
                </a:solidFill>
                <a:latin typeface="黑体" pitchFamily="49" charset="-122"/>
                <a:ea typeface="黑体" pitchFamily="49" charset="-122"/>
              </a:rPr>
              <a:t>｛矮、金色、蓝色</a:t>
            </a:r>
            <a:r>
              <a:rPr lang="en-US" altLang="zh-CN" sz="1650" b="1" kern="0">
                <a:solidFill>
                  <a:srgbClr val="000000"/>
                </a:solidFill>
                <a:latin typeface="黑体" pitchFamily="49" charset="-122"/>
                <a:ea typeface="黑体" pitchFamily="49" charset="-122"/>
              </a:rPr>
              <a:t>:</a:t>
            </a:r>
            <a:r>
              <a:rPr lang="zh-CN" altLang="en-US" sz="1650" b="1" kern="0">
                <a:solidFill>
                  <a:srgbClr val="0066FF"/>
                </a:solidFill>
              </a:rPr>
              <a:t>＋</a:t>
            </a:r>
            <a:r>
              <a:rPr lang="zh-CN" altLang="en-US" sz="1650" b="1" kern="0">
                <a:solidFill>
                  <a:srgbClr val="000000"/>
                </a:solidFill>
                <a:latin typeface="黑体" pitchFamily="49" charset="-122"/>
                <a:ea typeface="黑体" pitchFamily="49" charset="-122"/>
              </a:rPr>
              <a:t>｝</a:t>
            </a:r>
          </a:p>
          <a:p>
            <a:pPr algn="ctr" defTabSz="685800" eaLnBrk="1" fontAlgn="auto" hangingPunct="1">
              <a:spcBef>
                <a:spcPct val="50000"/>
              </a:spcBef>
              <a:spcAft>
                <a:spcPts val="0"/>
              </a:spcAft>
              <a:defRPr/>
            </a:pPr>
            <a:r>
              <a:rPr lang="zh-CN" altLang="en-US" sz="1650" b="1" kern="0">
                <a:solidFill>
                  <a:srgbClr val="000000"/>
                </a:solidFill>
                <a:latin typeface="黑体" pitchFamily="49" charset="-122"/>
                <a:ea typeface="黑体" pitchFamily="49" charset="-122"/>
              </a:rPr>
              <a:t>｛高、金色、棕色</a:t>
            </a:r>
            <a:r>
              <a:rPr lang="en-US" altLang="zh-CN" sz="1650" b="1" kern="0">
                <a:solidFill>
                  <a:srgbClr val="000000"/>
                </a:solidFill>
                <a:latin typeface="黑体" pitchFamily="49" charset="-122"/>
                <a:ea typeface="黑体" pitchFamily="49" charset="-122"/>
              </a:rPr>
              <a:t>:</a:t>
            </a:r>
            <a:r>
              <a:rPr lang="zh-CN" altLang="en-US" sz="1650" b="1" kern="0">
                <a:solidFill>
                  <a:srgbClr val="0066FF"/>
                </a:solidFill>
                <a:latin typeface="黑体" pitchFamily="49" charset="-122"/>
                <a:ea typeface="黑体" pitchFamily="49" charset="-122"/>
              </a:rPr>
              <a:t>－</a:t>
            </a:r>
            <a:r>
              <a:rPr lang="zh-CN" altLang="en-US" sz="1650" b="1" kern="0">
                <a:solidFill>
                  <a:srgbClr val="000000"/>
                </a:solidFill>
                <a:latin typeface="黑体" pitchFamily="49" charset="-122"/>
                <a:ea typeface="黑体" pitchFamily="49" charset="-122"/>
              </a:rPr>
              <a:t>｝</a:t>
            </a:r>
          </a:p>
          <a:p>
            <a:pPr algn="ctr" defTabSz="685800" eaLnBrk="1" fontAlgn="auto" hangingPunct="1">
              <a:spcBef>
                <a:spcPct val="50000"/>
              </a:spcBef>
              <a:spcAft>
                <a:spcPts val="0"/>
              </a:spcAft>
              <a:defRPr/>
            </a:pPr>
            <a:r>
              <a:rPr lang="zh-CN" altLang="en-US" sz="1650" b="1" kern="0">
                <a:solidFill>
                  <a:srgbClr val="000000"/>
                </a:solidFill>
                <a:latin typeface="黑体" pitchFamily="49" charset="-122"/>
                <a:ea typeface="黑体" pitchFamily="49" charset="-122"/>
              </a:rPr>
              <a:t>｛高、金色、蓝色</a:t>
            </a:r>
            <a:r>
              <a:rPr lang="en-US" altLang="zh-CN" sz="1650" b="1" kern="0">
                <a:solidFill>
                  <a:srgbClr val="000000"/>
                </a:solidFill>
                <a:latin typeface="黑体" pitchFamily="49" charset="-122"/>
                <a:ea typeface="黑体" pitchFamily="49" charset="-122"/>
              </a:rPr>
              <a:t>:</a:t>
            </a:r>
            <a:r>
              <a:rPr lang="zh-CN" altLang="en-US" sz="1650" b="1" kern="0">
                <a:solidFill>
                  <a:srgbClr val="0066FF"/>
                </a:solidFill>
              </a:rPr>
              <a:t>＋</a:t>
            </a:r>
            <a:r>
              <a:rPr lang="zh-CN" altLang="en-US" sz="1650" b="1" kern="0">
                <a:solidFill>
                  <a:srgbClr val="000000"/>
                </a:solidFill>
                <a:latin typeface="黑体" pitchFamily="49" charset="-122"/>
                <a:ea typeface="黑体" pitchFamily="49" charset="-122"/>
              </a:rPr>
              <a:t>｝</a:t>
            </a:r>
          </a:p>
          <a:p>
            <a:pPr algn="ctr" defTabSz="685800" eaLnBrk="1" fontAlgn="auto" hangingPunct="1">
              <a:spcBef>
                <a:spcPct val="50000"/>
              </a:spcBef>
              <a:spcAft>
                <a:spcPts val="0"/>
              </a:spcAft>
              <a:defRPr/>
            </a:pPr>
            <a:r>
              <a:rPr lang="zh-CN" altLang="en-US" sz="1650" b="1" kern="0">
                <a:solidFill>
                  <a:srgbClr val="000000"/>
                </a:solidFill>
                <a:latin typeface="黑体" pitchFamily="49" charset="-122"/>
                <a:ea typeface="黑体" pitchFamily="49" charset="-122"/>
              </a:rPr>
              <a:t>｛矮、金色、棕色</a:t>
            </a:r>
            <a:r>
              <a:rPr lang="en-US" altLang="zh-CN" sz="1650" b="1" kern="0">
                <a:solidFill>
                  <a:srgbClr val="000000"/>
                </a:solidFill>
                <a:latin typeface="黑体" pitchFamily="49" charset="-122"/>
                <a:ea typeface="黑体" pitchFamily="49" charset="-122"/>
              </a:rPr>
              <a:t>:</a:t>
            </a:r>
            <a:r>
              <a:rPr lang="zh-CN" altLang="en-US" sz="1650" b="1" kern="0">
                <a:solidFill>
                  <a:srgbClr val="0066FF"/>
                </a:solidFill>
              </a:rPr>
              <a:t>－</a:t>
            </a:r>
            <a:r>
              <a:rPr lang="zh-CN" altLang="en-US" sz="1650" b="1" kern="0">
                <a:solidFill>
                  <a:srgbClr val="000000"/>
                </a:solidFill>
                <a:latin typeface="黑体" pitchFamily="49" charset="-122"/>
                <a:ea typeface="黑体" pitchFamily="49" charset="-122"/>
              </a:rPr>
              <a:t>｝</a:t>
            </a:r>
          </a:p>
        </p:txBody>
      </p:sp>
      <p:sp>
        <p:nvSpPr>
          <p:cNvPr id="9" name="Text Box 3"/>
          <p:cNvSpPr txBox="1">
            <a:spLocks noChangeArrowheads="1"/>
          </p:cNvSpPr>
          <p:nvPr/>
        </p:nvSpPr>
        <p:spPr bwMode="auto">
          <a:xfrm>
            <a:off x="3876916" y="1672109"/>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solidFill>
                  <a:srgbClr val="0066FF"/>
                </a:solidFill>
                <a:ea typeface="黑体" pitchFamily="49" charset="-122"/>
              </a:rPr>
              <a:t>发色</a:t>
            </a:r>
          </a:p>
        </p:txBody>
      </p:sp>
      <p:sp>
        <p:nvSpPr>
          <p:cNvPr id="10" name="Text Box 4"/>
          <p:cNvSpPr txBox="1">
            <a:spLocks noChangeArrowheads="1"/>
          </p:cNvSpPr>
          <p:nvPr/>
        </p:nvSpPr>
        <p:spPr bwMode="auto">
          <a:xfrm>
            <a:off x="2311245" y="2050728"/>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黑色</a:t>
            </a:r>
          </a:p>
        </p:txBody>
      </p:sp>
      <p:sp>
        <p:nvSpPr>
          <p:cNvPr id="11" name="Text Box 5"/>
          <p:cNvSpPr txBox="1">
            <a:spLocks noChangeArrowheads="1"/>
          </p:cNvSpPr>
          <p:nvPr/>
        </p:nvSpPr>
        <p:spPr bwMode="auto">
          <a:xfrm>
            <a:off x="3607835" y="2320999"/>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红色</a:t>
            </a:r>
          </a:p>
        </p:txBody>
      </p:sp>
      <p:sp>
        <p:nvSpPr>
          <p:cNvPr id="12" name="Text Box 6"/>
          <p:cNvSpPr txBox="1">
            <a:spLocks noChangeArrowheads="1"/>
          </p:cNvSpPr>
          <p:nvPr/>
        </p:nvSpPr>
        <p:spPr bwMode="auto">
          <a:xfrm>
            <a:off x="5227085" y="1942381"/>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金色</a:t>
            </a:r>
          </a:p>
        </p:txBody>
      </p:sp>
      <p:cxnSp>
        <p:nvCxnSpPr>
          <p:cNvPr id="13" name="AutoShape 7"/>
          <p:cNvCxnSpPr>
            <a:cxnSpLocks noChangeShapeType="1"/>
            <a:stCxn id="9" idx="2"/>
            <a:endCxn id="18" idx="0"/>
          </p:cNvCxnSpPr>
          <p:nvPr/>
        </p:nvCxnSpPr>
        <p:spPr bwMode="auto">
          <a:xfrm flipH="1">
            <a:off x="2202898" y="2041441"/>
            <a:ext cx="2240756" cy="54864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4" name="AutoShape 9"/>
          <p:cNvCxnSpPr>
            <a:cxnSpLocks noChangeShapeType="1"/>
            <a:stCxn id="9" idx="2"/>
            <a:endCxn id="17" idx="0"/>
          </p:cNvCxnSpPr>
          <p:nvPr/>
        </p:nvCxnSpPr>
        <p:spPr bwMode="auto">
          <a:xfrm>
            <a:off x="4443654" y="2041441"/>
            <a:ext cx="27385" cy="765333"/>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10"/>
          <p:cNvCxnSpPr>
            <a:cxnSpLocks noChangeShapeType="1"/>
            <a:stCxn id="9" idx="2"/>
            <a:endCxn id="20" idx="0"/>
          </p:cNvCxnSpPr>
          <p:nvPr/>
        </p:nvCxnSpPr>
        <p:spPr bwMode="auto">
          <a:xfrm>
            <a:off x="4443654" y="2041441"/>
            <a:ext cx="2160985" cy="65698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6" name="Oval 12"/>
          <p:cNvSpPr>
            <a:spLocks noChangeArrowheads="1"/>
          </p:cNvSpPr>
          <p:nvPr/>
        </p:nvSpPr>
        <p:spPr bwMode="auto">
          <a:xfrm>
            <a:off x="5227085" y="4318868"/>
            <a:ext cx="540544" cy="48577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a:solidFill>
                  <a:srgbClr val="FF0000"/>
                </a:solidFill>
                <a:ea typeface="黑体" pitchFamily="49" charset="-122"/>
              </a:rPr>
              <a:t>＋</a:t>
            </a:r>
          </a:p>
        </p:txBody>
      </p:sp>
      <p:sp>
        <p:nvSpPr>
          <p:cNvPr id="17" name="Oval 13"/>
          <p:cNvSpPr>
            <a:spLocks noChangeArrowheads="1"/>
          </p:cNvSpPr>
          <p:nvPr/>
        </p:nvSpPr>
        <p:spPr bwMode="auto">
          <a:xfrm>
            <a:off x="4200767" y="2806774"/>
            <a:ext cx="540544" cy="48577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a:solidFill>
                  <a:srgbClr val="FF0000"/>
                </a:solidFill>
                <a:ea typeface="黑体" pitchFamily="49" charset="-122"/>
              </a:rPr>
              <a:t>＋</a:t>
            </a:r>
          </a:p>
        </p:txBody>
      </p:sp>
      <p:sp>
        <p:nvSpPr>
          <p:cNvPr id="18" name="Oval 14"/>
          <p:cNvSpPr>
            <a:spLocks noChangeArrowheads="1"/>
          </p:cNvSpPr>
          <p:nvPr/>
        </p:nvSpPr>
        <p:spPr bwMode="auto">
          <a:xfrm>
            <a:off x="1932626" y="2590081"/>
            <a:ext cx="540544" cy="485775"/>
          </a:xfrm>
          <a:prstGeom prst="ellipse">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a:solidFill>
                  <a:srgbClr val="0066FF"/>
                </a:solidFill>
                <a:ea typeface="黑体" pitchFamily="49" charset="-122"/>
              </a:rPr>
              <a:t>－</a:t>
            </a:r>
          </a:p>
        </p:txBody>
      </p:sp>
      <p:sp>
        <p:nvSpPr>
          <p:cNvPr id="19" name="Oval 15"/>
          <p:cNvSpPr>
            <a:spLocks noChangeArrowheads="1"/>
          </p:cNvSpPr>
          <p:nvPr/>
        </p:nvSpPr>
        <p:spPr bwMode="auto">
          <a:xfrm>
            <a:off x="6955873" y="4318868"/>
            <a:ext cx="540544" cy="485775"/>
          </a:xfrm>
          <a:prstGeom prst="ellipse">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defTabSz="685800" fontAlgn="auto">
              <a:spcBef>
                <a:spcPts val="0"/>
              </a:spcBef>
              <a:spcAft>
                <a:spcPts val="0"/>
              </a:spcAft>
              <a:defRPr/>
            </a:pPr>
            <a:r>
              <a:rPr lang="zh-CN" altLang="en-US" b="1" kern="0">
                <a:solidFill>
                  <a:srgbClr val="0066FF"/>
                </a:solidFill>
              </a:rPr>
              <a:t>－</a:t>
            </a:r>
          </a:p>
        </p:txBody>
      </p:sp>
      <p:sp>
        <p:nvSpPr>
          <p:cNvPr id="20" name="Text Box 16"/>
          <p:cNvSpPr txBox="1">
            <a:spLocks noChangeArrowheads="1"/>
          </p:cNvSpPr>
          <p:nvPr/>
        </p:nvSpPr>
        <p:spPr bwMode="auto">
          <a:xfrm>
            <a:off x="6037901" y="2698428"/>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solidFill>
                  <a:srgbClr val="0066FF"/>
                </a:solidFill>
                <a:ea typeface="黑体" pitchFamily="49" charset="-122"/>
              </a:rPr>
              <a:t>眼睛</a:t>
            </a:r>
          </a:p>
        </p:txBody>
      </p:sp>
      <p:cxnSp>
        <p:nvCxnSpPr>
          <p:cNvPr id="21" name="AutoShape 17"/>
          <p:cNvCxnSpPr>
            <a:cxnSpLocks noChangeShapeType="1"/>
            <a:stCxn id="20" idx="2"/>
            <a:endCxn id="16" idx="0"/>
          </p:cNvCxnSpPr>
          <p:nvPr/>
        </p:nvCxnSpPr>
        <p:spPr bwMode="auto">
          <a:xfrm flipH="1">
            <a:off x="5497357" y="3067760"/>
            <a:ext cx="1107282" cy="125110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2" name="AutoShape 18"/>
          <p:cNvCxnSpPr>
            <a:cxnSpLocks noChangeShapeType="1"/>
            <a:stCxn id="20" idx="2"/>
            <a:endCxn id="19" idx="0"/>
          </p:cNvCxnSpPr>
          <p:nvPr/>
        </p:nvCxnSpPr>
        <p:spPr bwMode="auto">
          <a:xfrm>
            <a:off x="6604639" y="3067760"/>
            <a:ext cx="621506" cy="125110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3" name="Text Box 19"/>
          <p:cNvSpPr txBox="1">
            <a:spLocks noChangeArrowheads="1"/>
          </p:cNvSpPr>
          <p:nvPr/>
        </p:nvSpPr>
        <p:spPr bwMode="auto">
          <a:xfrm>
            <a:off x="6874910" y="3616399"/>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棕色</a:t>
            </a:r>
          </a:p>
        </p:txBody>
      </p:sp>
      <p:sp>
        <p:nvSpPr>
          <p:cNvPr id="24" name="Text Box 20"/>
          <p:cNvSpPr txBox="1">
            <a:spLocks noChangeArrowheads="1"/>
          </p:cNvSpPr>
          <p:nvPr/>
        </p:nvSpPr>
        <p:spPr bwMode="auto">
          <a:xfrm>
            <a:off x="4794889" y="3562822"/>
            <a:ext cx="1133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800" b="1">
                <a:ea typeface="黑体" pitchFamily="49" charset="-122"/>
              </a:rPr>
              <a:t>蓝色</a:t>
            </a:r>
          </a:p>
        </p:txBody>
      </p:sp>
      <p:sp>
        <p:nvSpPr>
          <p:cNvPr id="25" name="Rectangle 26"/>
          <p:cNvSpPr>
            <a:spLocks noChangeArrowheads="1"/>
          </p:cNvSpPr>
          <p:nvPr/>
        </p:nvSpPr>
        <p:spPr bwMode="auto">
          <a:xfrm>
            <a:off x="1448711" y="5631607"/>
            <a:ext cx="6343650" cy="644128"/>
          </a:xfrm>
          <a:prstGeom prst="rect">
            <a:avLst/>
          </a:prstGeom>
          <a:solidFill>
            <a:srgbClr val="FFFFCC"/>
          </a:solidFill>
          <a:ln w="9525">
            <a:solidFill>
              <a:srgbClr val="333399"/>
            </a:solidFill>
            <a:miter lim="800000"/>
            <a:headEnd/>
            <a:tailEnd/>
          </a:ln>
        </p:spPr>
        <p:txBody>
          <a:bodyPr/>
          <a:lstStyle/>
          <a:p>
            <a:pPr algn="ctr" defTabSz="685800" eaLnBrk="0" fontAlgn="auto" hangingPunct="0">
              <a:spcBef>
                <a:spcPts val="0"/>
              </a:spcBef>
              <a:spcAft>
                <a:spcPts val="0"/>
              </a:spcAft>
              <a:defRPr/>
            </a:pPr>
            <a:r>
              <a:rPr kumimoji="1" lang="zh-CN" altLang="en-US" b="1" kern="0">
                <a:solidFill>
                  <a:sysClr val="windowText" lastClr="000000"/>
                </a:solidFill>
                <a:ea typeface="黑体" pitchFamily="49" charset="-122"/>
              </a:rPr>
              <a:t>测试这属性“</a:t>
            </a:r>
            <a:r>
              <a:rPr kumimoji="1" lang="zh-CN" altLang="en-US" b="1" kern="0">
                <a:solidFill>
                  <a:srgbClr val="FF0000"/>
                </a:solidFill>
                <a:ea typeface="黑体" pitchFamily="49" charset="-122"/>
              </a:rPr>
              <a:t>高度</a:t>
            </a:r>
            <a:r>
              <a:rPr kumimoji="1" lang="zh-CN" altLang="en-US" b="1" kern="0">
                <a:solidFill>
                  <a:sysClr val="windowText" lastClr="000000"/>
                </a:solidFill>
                <a:ea typeface="黑体" pitchFamily="49" charset="-122"/>
              </a:rPr>
              <a:t>”传递的信息为</a:t>
            </a:r>
            <a:r>
              <a:rPr kumimoji="1" lang="zh-CN" altLang="en-US" b="1" kern="0">
                <a:solidFill>
                  <a:sysClr val="windowText" lastClr="000000"/>
                </a:solidFill>
                <a:latin typeface="华文中宋" pitchFamily="2" charset="-122"/>
                <a:ea typeface="黑体" pitchFamily="49" charset="-122"/>
              </a:rPr>
              <a:t>：</a:t>
            </a:r>
            <a:br>
              <a:rPr kumimoji="1" lang="zh-CN" altLang="en-US" b="1" kern="0">
                <a:solidFill>
                  <a:sysClr val="windowText" lastClr="000000"/>
                </a:solidFill>
                <a:latin typeface="华文中宋" pitchFamily="2" charset="-122"/>
                <a:ea typeface="黑体" pitchFamily="49" charset="-122"/>
              </a:rPr>
            </a:br>
            <a:r>
              <a:rPr kumimoji="1" lang="zh-CN" altLang="en-US" b="1" kern="0">
                <a:solidFill>
                  <a:sysClr val="windowText" lastClr="000000"/>
                </a:solidFill>
                <a:latin typeface="华文中宋" pitchFamily="2" charset="-122"/>
                <a:ea typeface="华文中宋" pitchFamily="2" charset="-122"/>
              </a:rPr>
              <a:t>　 </a:t>
            </a:r>
            <a:r>
              <a:rPr kumimoji="1" lang="en-US" altLang="zh-CN" b="1" kern="0">
                <a:solidFill>
                  <a:srgbClr val="0066FF"/>
                </a:solidFill>
              </a:rPr>
              <a:t>M(C1)-B(C1,“</a:t>
            </a:r>
            <a:r>
              <a:rPr kumimoji="1" lang="zh-CN" altLang="en-US" b="1" kern="0">
                <a:solidFill>
                  <a:srgbClr val="0066FF"/>
                </a:solidFill>
              </a:rPr>
              <a:t>高度</a:t>
            </a:r>
            <a:r>
              <a:rPr kumimoji="1" lang="en-US" altLang="zh-CN" b="1" kern="0">
                <a:solidFill>
                  <a:srgbClr val="0066FF"/>
                </a:solidFill>
              </a:rPr>
              <a:t>") = </a:t>
            </a:r>
            <a:r>
              <a:rPr kumimoji="1" lang="en-US" altLang="zh-CN" b="1" kern="0">
                <a:solidFill>
                  <a:srgbClr val="FF0000"/>
                </a:solidFill>
              </a:rPr>
              <a:t>1</a:t>
            </a:r>
            <a:r>
              <a:rPr kumimoji="1" lang="en-US" altLang="zh-CN" b="1" kern="0">
                <a:solidFill>
                  <a:srgbClr val="0066FF"/>
                </a:solidFill>
              </a:rPr>
              <a:t> - 1 = </a:t>
            </a:r>
            <a:r>
              <a:rPr kumimoji="1" lang="en-US" altLang="zh-CN" b="1" kern="0">
                <a:solidFill>
                  <a:srgbClr val="FF0000"/>
                </a:solidFill>
              </a:rPr>
              <a:t>0 bits</a:t>
            </a:r>
          </a:p>
        </p:txBody>
      </p:sp>
      <p:sp>
        <p:nvSpPr>
          <p:cNvPr id="26" name="Rectangle 27"/>
          <p:cNvSpPr>
            <a:spLocks noChangeArrowheads="1"/>
          </p:cNvSpPr>
          <p:nvPr/>
        </p:nvSpPr>
        <p:spPr bwMode="auto">
          <a:xfrm>
            <a:off x="1448711" y="4912469"/>
            <a:ext cx="6343650" cy="644128"/>
          </a:xfrm>
          <a:prstGeom prst="rect">
            <a:avLst/>
          </a:prstGeom>
          <a:solidFill>
            <a:srgbClr val="FFFFCC"/>
          </a:solidFill>
          <a:ln w="9525">
            <a:solidFill>
              <a:srgbClr val="333399"/>
            </a:solidFill>
            <a:miter lim="800000"/>
            <a:headEnd/>
            <a:tailEnd/>
          </a:ln>
        </p:spPr>
        <p:txBody>
          <a:bodyPr/>
          <a:lstStyle/>
          <a:p>
            <a:pPr algn="ctr" defTabSz="685800" eaLnBrk="0" fontAlgn="auto" hangingPunct="0">
              <a:spcBef>
                <a:spcPts val="0"/>
              </a:spcBef>
              <a:spcAft>
                <a:spcPts val="0"/>
              </a:spcAft>
              <a:defRPr/>
            </a:pPr>
            <a:r>
              <a:rPr kumimoji="1" lang="zh-CN" altLang="en-US" b="1" kern="0" dirty="0">
                <a:solidFill>
                  <a:sysClr val="windowText" lastClr="000000"/>
                </a:solidFill>
                <a:ea typeface="黑体" pitchFamily="49" charset="-122"/>
              </a:rPr>
              <a:t>测试这属性“</a:t>
            </a:r>
            <a:r>
              <a:rPr kumimoji="1" lang="zh-CN" altLang="en-US" b="1" kern="0" dirty="0">
                <a:solidFill>
                  <a:srgbClr val="FF0000"/>
                </a:solidFill>
                <a:ea typeface="黑体" pitchFamily="49" charset="-122"/>
              </a:rPr>
              <a:t>眼睛</a:t>
            </a:r>
            <a:r>
              <a:rPr kumimoji="1" lang="zh-CN" altLang="en-US" b="1" kern="0" dirty="0">
                <a:solidFill>
                  <a:sysClr val="windowText" lastClr="000000"/>
                </a:solidFill>
                <a:ea typeface="黑体" pitchFamily="49" charset="-122"/>
              </a:rPr>
              <a:t>”传递的信息为</a:t>
            </a:r>
            <a:r>
              <a:rPr kumimoji="1" lang="zh-CN" altLang="en-US" b="1" kern="0" dirty="0">
                <a:solidFill>
                  <a:sysClr val="windowText" lastClr="000000"/>
                </a:solidFill>
                <a:latin typeface="华文中宋" pitchFamily="2" charset="-122"/>
                <a:ea typeface="黑体" pitchFamily="49" charset="-122"/>
              </a:rPr>
              <a:t>：</a:t>
            </a:r>
            <a:br>
              <a:rPr kumimoji="1" lang="zh-CN" altLang="en-US" b="1" kern="0" dirty="0">
                <a:solidFill>
                  <a:sysClr val="windowText" lastClr="000000"/>
                </a:solidFill>
                <a:latin typeface="华文中宋" pitchFamily="2" charset="-122"/>
                <a:ea typeface="黑体" pitchFamily="49" charset="-122"/>
              </a:rPr>
            </a:br>
            <a:r>
              <a:rPr kumimoji="1" lang="zh-CN" altLang="en-US" b="1" kern="0" dirty="0">
                <a:solidFill>
                  <a:sysClr val="windowText" lastClr="000000"/>
                </a:solidFill>
                <a:latin typeface="华文中宋" pitchFamily="2" charset="-122"/>
                <a:ea typeface="华文中宋" pitchFamily="2" charset="-122"/>
              </a:rPr>
              <a:t>　 </a:t>
            </a:r>
            <a:r>
              <a:rPr kumimoji="1" lang="en-US" altLang="zh-CN" b="1" kern="0" dirty="0">
                <a:solidFill>
                  <a:srgbClr val="0066FF"/>
                </a:solidFill>
              </a:rPr>
              <a:t>M(C1)-B(C1,“</a:t>
            </a:r>
            <a:r>
              <a:rPr kumimoji="1" lang="zh-CN" altLang="en-US" b="1" kern="0" dirty="0">
                <a:solidFill>
                  <a:srgbClr val="0066FF"/>
                </a:solidFill>
              </a:rPr>
              <a:t>眼睛</a:t>
            </a:r>
            <a:r>
              <a:rPr kumimoji="1" lang="en-US" altLang="zh-CN" b="1" kern="0" dirty="0">
                <a:solidFill>
                  <a:srgbClr val="0066FF"/>
                </a:solidFill>
              </a:rPr>
              <a:t>") = </a:t>
            </a:r>
            <a:r>
              <a:rPr kumimoji="1" lang="en-US" altLang="zh-CN" b="1" kern="0" dirty="0">
                <a:solidFill>
                  <a:srgbClr val="FF0000"/>
                </a:solidFill>
              </a:rPr>
              <a:t>1</a:t>
            </a:r>
            <a:r>
              <a:rPr kumimoji="1" lang="en-US" altLang="zh-CN" b="1" kern="0" dirty="0">
                <a:solidFill>
                  <a:srgbClr val="0066FF"/>
                </a:solidFill>
              </a:rPr>
              <a:t> - 0 = </a:t>
            </a:r>
            <a:r>
              <a:rPr kumimoji="1" lang="en-US" altLang="zh-CN" b="1" kern="0" dirty="0">
                <a:solidFill>
                  <a:srgbClr val="FF0000"/>
                </a:solidFill>
              </a:rPr>
              <a:t>1 bits</a:t>
            </a:r>
          </a:p>
        </p:txBody>
      </p:sp>
    </p:spTree>
    <p:extLst>
      <p:ext uri="{BB962C8B-B14F-4D97-AF65-F5344CB8AC3E}">
        <p14:creationId xmlns:p14="http://schemas.microsoft.com/office/powerpoint/2010/main" val="252529535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ox(in)">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fill="hold"/>
                                        <p:tgtEl>
                                          <p:spTgt spid="25"/>
                                        </p:tgtEl>
                                        <p:attrNameLst>
                                          <p:attrName>ppt_x</p:attrName>
                                        </p:attrNameLst>
                                      </p:cBhvr>
                                      <p:tavLst>
                                        <p:tav tm="0">
                                          <p:val>
                                            <p:strVal val="#ppt_x"/>
                                          </p:val>
                                        </p:tav>
                                        <p:tav tm="100000">
                                          <p:val>
                                            <p:strVal val="#ppt_x"/>
                                          </p:val>
                                        </p:tav>
                                      </p:tavLst>
                                    </p:anim>
                                    <p:anim calcmode="lin" valueType="num">
                                      <p:cBhvr additive="base">
                                        <p:cTn id="13"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xit" presetSubtype="4" fill="hold" grpId="0" nodeType="clickEffect">
                                  <p:stCondLst>
                                    <p:cond delay="0"/>
                                  </p:stCondLst>
                                  <p:childTnLst>
                                    <p:anim calcmode="lin" valueType="num">
                                      <p:cBhvr additive="base">
                                        <p:cTn id="17" dur="500"/>
                                        <p:tgtEl>
                                          <p:spTgt spid="6"/>
                                        </p:tgtEl>
                                        <p:attrNameLst>
                                          <p:attrName>ppt_x</p:attrName>
                                        </p:attrNameLst>
                                      </p:cBhvr>
                                      <p:tavLst>
                                        <p:tav tm="0">
                                          <p:val>
                                            <p:strVal val="ppt_x"/>
                                          </p:val>
                                        </p:tav>
                                        <p:tav tm="100000">
                                          <p:val>
                                            <p:strVal val="ppt_x"/>
                                          </p:val>
                                        </p:tav>
                                      </p:tavLst>
                                    </p:anim>
                                    <p:anim calcmode="lin" valueType="num">
                                      <p:cBhvr additive="base">
                                        <p:cTn id="18" dur="500"/>
                                        <p:tgtEl>
                                          <p:spTgt spid="6"/>
                                        </p:tgtEl>
                                        <p:attrNameLst>
                                          <p:attrName>ppt_y</p:attrName>
                                        </p:attrNameLst>
                                      </p:cBhvr>
                                      <p:tavLst>
                                        <p:tav tm="0">
                                          <p:val>
                                            <p:strVal val="ppt_y"/>
                                          </p:val>
                                        </p:tav>
                                        <p:tav tm="100000">
                                          <p:val>
                                            <p:strVal val="1+ppt_h/2"/>
                                          </p:val>
                                        </p:tav>
                                      </p:tavLst>
                                    </p:anim>
                                    <p:set>
                                      <p:cBhvr>
                                        <p:cTn id="19" dur="1" fill="hold">
                                          <p:stCondLst>
                                            <p:cond delay="499"/>
                                          </p:stCondLst>
                                        </p:cTn>
                                        <p:tgtEl>
                                          <p:spTgt spid="6"/>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26"/>
                                        </p:tgtEl>
                                        <p:attrNameLst>
                                          <p:attrName>ppt_x</p:attrName>
                                        </p:attrNameLst>
                                      </p:cBhvr>
                                      <p:tavLst>
                                        <p:tav tm="0">
                                          <p:val>
                                            <p:strVal val="ppt_x"/>
                                          </p:val>
                                        </p:tav>
                                        <p:tav tm="100000">
                                          <p:val>
                                            <p:strVal val="ppt_x"/>
                                          </p:val>
                                        </p:tav>
                                      </p:tavLst>
                                    </p:anim>
                                    <p:anim calcmode="lin" valueType="num">
                                      <p:cBhvr additive="base">
                                        <p:cTn id="24" dur="500"/>
                                        <p:tgtEl>
                                          <p:spTgt spid="26"/>
                                        </p:tgtEl>
                                        <p:attrNameLst>
                                          <p:attrName>ppt_y</p:attrName>
                                        </p:attrNameLst>
                                      </p:cBhvr>
                                      <p:tavLst>
                                        <p:tav tm="0">
                                          <p:val>
                                            <p:strVal val="ppt_y"/>
                                          </p:val>
                                        </p:tav>
                                        <p:tav tm="100000">
                                          <p:val>
                                            <p:strVal val="1+ppt_h/2"/>
                                          </p:val>
                                        </p:tav>
                                      </p:tavLst>
                                    </p:anim>
                                    <p:set>
                                      <p:cBhvr>
                                        <p:cTn id="25" dur="1" fill="hold">
                                          <p:stCondLst>
                                            <p:cond delay="499"/>
                                          </p:stCondLst>
                                        </p:cTn>
                                        <p:tgtEl>
                                          <p:spTgt spid="26"/>
                                        </p:tgtEl>
                                        <p:attrNameLst>
                                          <p:attrName>style.visibility</p:attrName>
                                        </p:attrNameLst>
                                      </p:cBhvr>
                                      <p:to>
                                        <p:strVal val="hidden"/>
                                      </p:to>
                                    </p:set>
                                  </p:childTnLst>
                                </p:cTn>
                              </p:par>
                              <p:par>
                                <p:cTn id="26" presetID="2" presetClass="exit" presetSubtype="4" fill="hold" grpId="1" nodeType="withEffect">
                                  <p:stCondLst>
                                    <p:cond delay="0"/>
                                  </p:stCondLst>
                                  <p:childTnLst>
                                    <p:anim calcmode="lin" valueType="num">
                                      <p:cBhvr additive="base">
                                        <p:cTn id="27" dur="500"/>
                                        <p:tgtEl>
                                          <p:spTgt spid="25"/>
                                        </p:tgtEl>
                                        <p:attrNameLst>
                                          <p:attrName>ppt_x</p:attrName>
                                        </p:attrNameLst>
                                      </p:cBhvr>
                                      <p:tavLst>
                                        <p:tav tm="0">
                                          <p:val>
                                            <p:strVal val="ppt_x"/>
                                          </p:val>
                                        </p:tav>
                                        <p:tav tm="100000">
                                          <p:val>
                                            <p:strVal val="ppt_x"/>
                                          </p:val>
                                        </p:tav>
                                      </p:tavLst>
                                    </p:anim>
                                    <p:anim calcmode="lin" valueType="num">
                                      <p:cBhvr additive="base">
                                        <p:cTn id="28" dur="500"/>
                                        <p:tgtEl>
                                          <p:spTgt spid="25"/>
                                        </p:tgtEl>
                                        <p:attrNameLst>
                                          <p:attrName>ppt_y</p:attrName>
                                        </p:attrNameLst>
                                      </p:cBhvr>
                                      <p:tavLst>
                                        <p:tav tm="0">
                                          <p:val>
                                            <p:strVal val="ppt_y"/>
                                          </p:val>
                                        </p:tav>
                                        <p:tav tm="100000">
                                          <p:val>
                                            <p:strVal val="1+ppt_h/2"/>
                                          </p:val>
                                        </p:tav>
                                      </p:tavLst>
                                    </p:anim>
                                    <p:set>
                                      <p:cBhvr>
                                        <p:cTn id="29" dur="1" fill="hold">
                                          <p:stCondLst>
                                            <p:cond delay="499"/>
                                          </p:stCondLst>
                                        </p:cTn>
                                        <p:tgtEl>
                                          <p:spTgt spid="25"/>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additive="base">
                                        <p:cTn id="38" dur="500" fill="hold"/>
                                        <p:tgtEl>
                                          <p:spTgt spid="19"/>
                                        </p:tgtEl>
                                        <p:attrNameLst>
                                          <p:attrName>ppt_x</p:attrName>
                                        </p:attrNameLst>
                                      </p:cBhvr>
                                      <p:tavLst>
                                        <p:tav tm="0">
                                          <p:val>
                                            <p:strVal val="#ppt_x"/>
                                          </p:val>
                                        </p:tav>
                                        <p:tav tm="100000">
                                          <p:val>
                                            <p:strVal val="#ppt_x"/>
                                          </p:val>
                                        </p:tav>
                                      </p:tavLst>
                                    </p:anim>
                                    <p:anim calcmode="lin" valueType="num">
                                      <p:cBhvr additive="base">
                                        <p:cTn id="39" dur="500" fill="hold"/>
                                        <p:tgtEl>
                                          <p:spTgt spid="19"/>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ppt_x"/>
                                          </p:val>
                                        </p:tav>
                                        <p:tav tm="100000">
                                          <p:val>
                                            <p:strVal val="#ppt_x"/>
                                          </p:val>
                                        </p:tav>
                                      </p:tavLst>
                                    </p:anim>
                                    <p:anim calcmode="lin" valueType="num">
                                      <p:cBhvr additive="base">
                                        <p:cTn id="43" dur="500" fill="hold"/>
                                        <p:tgtEl>
                                          <p:spTgt spid="20"/>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ppt_x"/>
                                          </p:val>
                                        </p:tav>
                                        <p:tav tm="100000">
                                          <p:val>
                                            <p:strVal val="#ppt_x"/>
                                          </p:val>
                                        </p:tav>
                                      </p:tavLst>
                                    </p:anim>
                                    <p:anim calcmode="lin" valueType="num">
                                      <p:cBhvr additive="base">
                                        <p:cTn id="47" dur="500" fill="hold"/>
                                        <p:tgtEl>
                                          <p:spTgt spid="21"/>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 calcmode="lin" valueType="num">
                                      <p:cBhvr additive="base">
                                        <p:cTn id="50" dur="500" fill="hold"/>
                                        <p:tgtEl>
                                          <p:spTgt spid="22"/>
                                        </p:tgtEl>
                                        <p:attrNameLst>
                                          <p:attrName>ppt_x</p:attrName>
                                        </p:attrNameLst>
                                      </p:cBhvr>
                                      <p:tavLst>
                                        <p:tav tm="0">
                                          <p:val>
                                            <p:strVal val="#ppt_x"/>
                                          </p:val>
                                        </p:tav>
                                        <p:tav tm="100000">
                                          <p:val>
                                            <p:strVal val="#ppt_x"/>
                                          </p:val>
                                        </p:tav>
                                      </p:tavLst>
                                    </p:anim>
                                    <p:anim calcmode="lin" valueType="num">
                                      <p:cBhvr additive="base">
                                        <p:cTn id="51" dur="500" fill="hold"/>
                                        <p:tgtEl>
                                          <p:spTgt spid="22"/>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500" fill="hold"/>
                                        <p:tgtEl>
                                          <p:spTgt spid="24"/>
                                        </p:tgtEl>
                                        <p:attrNameLst>
                                          <p:attrName>ppt_x</p:attrName>
                                        </p:attrNameLst>
                                      </p:cBhvr>
                                      <p:tavLst>
                                        <p:tav tm="0">
                                          <p:val>
                                            <p:strVal val="#ppt_x"/>
                                          </p:val>
                                        </p:tav>
                                        <p:tav tm="100000">
                                          <p:val>
                                            <p:strVal val="#ppt_x"/>
                                          </p:val>
                                        </p:tav>
                                      </p:tavLst>
                                    </p:anim>
                                    <p:anim calcmode="lin" valueType="num">
                                      <p:cBhvr additive="base">
                                        <p:cTn id="55" dur="500" fill="hold"/>
                                        <p:tgtEl>
                                          <p:spTgt spid="24"/>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 calcmode="lin" valueType="num">
                                      <p:cBhvr additive="base">
                                        <p:cTn id="58" dur="500" fill="hold"/>
                                        <p:tgtEl>
                                          <p:spTgt spid="23"/>
                                        </p:tgtEl>
                                        <p:attrNameLst>
                                          <p:attrName>ppt_x</p:attrName>
                                        </p:attrNameLst>
                                      </p:cBhvr>
                                      <p:tavLst>
                                        <p:tav tm="0">
                                          <p:val>
                                            <p:strVal val="#ppt_x"/>
                                          </p:val>
                                        </p:tav>
                                        <p:tav tm="100000">
                                          <p:val>
                                            <p:strVal val="#ppt_x"/>
                                          </p:val>
                                        </p:tav>
                                      </p:tavLst>
                                    </p:anim>
                                    <p:anim calcmode="lin" valueType="num">
                                      <p:cBhvr additive="base">
                                        <p:cTn id="5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6" grpId="0" animBg="1"/>
      <p:bldP spid="19" grpId="0" animBg="1"/>
      <p:bldP spid="20" grpId="0"/>
      <p:bldP spid="23" grpId="0"/>
      <p:bldP spid="24" grpId="0"/>
      <p:bldP spid="25" grpId="0" animBg="1"/>
      <p:bldP spid="25" grpId="1" animBg="1"/>
      <p:bldP spid="26" grpId="0" animBg="1"/>
      <p:bldP spid="26"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3539" y="1726116"/>
            <a:ext cx="8316924" cy="2723823"/>
          </a:xfrm>
          <a:prstGeom prst="rect">
            <a:avLst/>
          </a:prstGeom>
        </p:spPr>
        <p:txBody>
          <a:bodyPr wrap="square">
            <a:spAutoFit/>
          </a:bodyPr>
          <a:lstStyle/>
          <a:p>
            <a:pPr marL="342900" indent="-342900">
              <a:spcBef>
                <a:spcPts val="0"/>
              </a:spcBef>
              <a:buClr>
                <a:srgbClr val="538CD5"/>
              </a:buClr>
              <a:buFont typeface="Wingdings" pitchFamily="2" charset="2"/>
              <a:buChar char="p"/>
            </a:pPr>
            <a:r>
              <a:rPr lang="en-US" altLang="zh-CN" sz="2400" dirty="0">
                <a:solidFill>
                  <a:srgbClr val="000000"/>
                </a:solidFill>
                <a:latin typeface="微软雅黑" pitchFamily="34" charset="-122"/>
                <a:ea typeface="微软雅黑" pitchFamily="34" charset="-122"/>
                <a:sym typeface="微软雅黑" pitchFamily="34" charset="-122"/>
              </a:rPr>
              <a:t>ID3</a:t>
            </a:r>
            <a:r>
              <a:rPr lang="zh-CN" altLang="en-US" sz="2400" dirty="0">
                <a:solidFill>
                  <a:srgbClr val="000000"/>
                </a:solidFill>
                <a:latin typeface="微软雅黑" pitchFamily="34" charset="-122"/>
                <a:ea typeface="微软雅黑" pitchFamily="34" charset="-122"/>
                <a:sym typeface="微软雅黑" pitchFamily="34" charset="-122"/>
              </a:rPr>
              <a:t>算法总结</a:t>
            </a:r>
          </a:p>
          <a:p>
            <a:pPr marL="685800" lvl="1" indent="-342900">
              <a:spcBef>
                <a:spcPts val="0"/>
              </a:spcBef>
              <a:buClr>
                <a:srgbClr val="538CD5"/>
              </a:buClr>
              <a:buFont typeface="Wingdings" pitchFamily="2" charset="2"/>
              <a:buChar char="n"/>
            </a:pPr>
            <a:r>
              <a:rPr lang="zh-CN" altLang="en-US" sz="2100" dirty="0">
                <a:solidFill>
                  <a:srgbClr val="000000"/>
                </a:solidFill>
                <a:latin typeface="微软雅黑" pitchFamily="34" charset="-122"/>
                <a:ea typeface="微软雅黑" pitchFamily="34" charset="-122"/>
                <a:sym typeface="微软雅黑" pitchFamily="34" charset="-122"/>
              </a:rPr>
              <a:t>优点：</a:t>
            </a:r>
            <a:endParaRPr lang="en-US" altLang="zh-CN" sz="2100" dirty="0">
              <a:solidFill>
                <a:srgbClr val="000000"/>
              </a:solidFill>
              <a:latin typeface="微软雅黑" pitchFamily="34" charset="-122"/>
              <a:ea typeface="微软雅黑" pitchFamily="34" charset="-122"/>
              <a:sym typeface="微软雅黑" pitchFamily="34" charset="-122"/>
            </a:endParaRPr>
          </a:p>
          <a:p>
            <a:pPr marL="1167765" lvl="2" indent="-342900">
              <a:spcBef>
                <a:spcPts val="0"/>
              </a:spcBef>
              <a:buClr>
                <a:srgbClr val="538CD5"/>
              </a:buClr>
              <a:buFont typeface="Wingdings" pitchFamily="2" charset="2"/>
              <a:buChar char="Ø"/>
            </a:pPr>
            <a:r>
              <a:rPr lang="zh-CN" altLang="zh-CN" sz="2100" dirty="0">
                <a:latin typeface="微软雅黑" pitchFamily="34" charset="-122"/>
                <a:ea typeface="微软雅黑" pitchFamily="34" charset="-122"/>
              </a:rPr>
              <a:t>计算复杂度不高</a:t>
            </a:r>
            <a:endParaRPr lang="en-US" altLang="zh-CN" sz="2100" dirty="0">
              <a:latin typeface="微软雅黑" pitchFamily="34" charset="-122"/>
              <a:ea typeface="微软雅黑" pitchFamily="34" charset="-122"/>
            </a:endParaRPr>
          </a:p>
          <a:p>
            <a:pPr marL="1167765" lvl="2" indent="-342900">
              <a:spcBef>
                <a:spcPts val="0"/>
              </a:spcBef>
              <a:buClr>
                <a:srgbClr val="538CD5"/>
              </a:buClr>
              <a:buFont typeface="Wingdings" pitchFamily="2" charset="2"/>
              <a:buChar char="Ø"/>
            </a:pPr>
            <a:r>
              <a:rPr lang="zh-CN" altLang="zh-CN" sz="2100" dirty="0">
                <a:latin typeface="微软雅黑" pitchFamily="34" charset="-122"/>
                <a:ea typeface="微软雅黑" pitchFamily="34" charset="-122"/>
              </a:rPr>
              <a:t>输出结果易于理解</a:t>
            </a:r>
            <a:endParaRPr lang="en-US" altLang="zh-CN" sz="2100" dirty="0">
              <a:latin typeface="微软雅黑" pitchFamily="34" charset="-122"/>
              <a:ea typeface="微软雅黑" pitchFamily="34" charset="-122"/>
            </a:endParaRPr>
          </a:p>
          <a:p>
            <a:pPr marL="1167765" lvl="2" indent="-342900">
              <a:spcBef>
                <a:spcPts val="0"/>
              </a:spcBef>
              <a:buClr>
                <a:srgbClr val="538CD5"/>
              </a:buClr>
              <a:buFont typeface="Wingdings" pitchFamily="2" charset="2"/>
              <a:buChar char="Ø"/>
            </a:pPr>
            <a:r>
              <a:rPr lang="zh-CN" altLang="zh-CN" sz="2100" dirty="0">
                <a:latin typeface="微软雅黑" pitchFamily="34" charset="-122"/>
                <a:ea typeface="微软雅黑" pitchFamily="34" charset="-122"/>
              </a:rPr>
              <a:t>可以处理不相关特征数据</a:t>
            </a:r>
            <a:endParaRPr lang="en-US" altLang="zh-CN" sz="2100" dirty="0">
              <a:latin typeface="微软雅黑" pitchFamily="34" charset="-122"/>
              <a:ea typeface="微软雅黑" pitchFamily="34" charset="-122"/>
            </a:endParaRPr>
          </a:p>
          <a:p>
            <a:pPr marL="685800" lvl="1" indent="-342900">
              <a:spcBef>
                <a:spcPts val="0"/>
              </a:spcBef>
              <a:buClr>
                <a:srgbClr val="538CD5"/>
              </a:buClr>
              <a:buFont typeface="Wingdings" pitchFamily="2" charset="2"/>
              <a:buChar char="n"/>
            </a:pPr>
            <a:r>
              <a:rPr lang="zh-CN" altLang="en-US" sz="2100" dirty="0">
                <a:solidFill>
                  <a:srgbClr val="000000"/>
                </a:solidFill>
                <a:latin typeface="微软雅黑" pitchFamily="34" charset="-122"/>
                <a:ea typeface="微软雅黑" pitchFamily="34" charset="-122"/>
                <a:sym typeface="微软雅黑" pitchFamily="34" charset="-122"/>
              </a:rPr>
              <a:t>缺点：</a:t>
            </a:r>
            <a:endParaRPr lang="en-US" altLang="zh-CN" sz="2100" dirty="0">
              <a:solidFill>
                <a:srgbClr val="000000"/>
              </a:solidFill>
              <a:latin typeface="微软雅黑" pitchFamily="34" charset="-122"/>
              <a:ea typeface="微软雅黑" pitchFamily="34" charset="-122"/>
              <a:sym typeface="微软雅黑" pitchFamily="34" charset="-122"/>
            </a:endParaRPr>
          </a:p>
          <a:p>
            <a:pPr marL="1167765" lvl="2" indent="-342900">
              <a:spcBef>
                <a:spcPts val="0"/>
              </a:spcBef>
              <a:buClr>
                <a:srgbClr val="538CD5"/>
              </a:buClr>
              <a:buFont typeface="Wingdings" pitchFamily="2" charset="2"/>
              <a:buChar char="Ø"/>
            </a:pPr>
            <a:r>
              <a:rPr lang="zh-CN" altLang="en-US" sz="2100" dirty="0">
                <a:solidFill>
                  <a:srgbClr val="000000"/>
                </a:solidFill>
                <a:latin typeface="微软雅黑" pitchFamily="34" charset="-122"/>
                <a:ea typeface="微软雅黑" pitchFamily="34" charset="-122"/>
                <a:sym typeface="微软雅黑" pitchFamily="34" charset="-122"/>
              </a:rPr>
              <a:t>不能处理带有缺失值的数据集</a:t>
            </a:r>
            <a:endParaRPr lang="en-US" altLang="zh-CN" sz="2100" dirty="0">
              <a:solidFill>
                <a:srgbClr val="000000"/>
              </a:solidFill>
              <a:latin typeface="微软雅黑" pitchFamily="34" charset="-122"/>
              <a:ea typeface="微软雅黑" pitchFamily="34" charset="-122"/>
              <a:sym typeface="微软雅黑" pitchFamily="34" charset="-122"/>
            </a:endParaRPr>
          </a:p>
          <a:p>
            <a:pPr marL="1167765" lvl="2" indent="-342900">
              <a:spcBef>
                <a:spcPts val="0"/>
              </a:spcBef>
              <a:buClr>
                <a:srgbClr val="538CD5"/>
              </a:buClr>
              <a:buFont typeface="Wingdings" pitchFamily="2" charset="2"/>
              <a:buChar char="Ø"/>
            </a:pPr>
            <a:r>
              <a:rPr lang="zh-CN" altLang="en-US" sz="2100" dirty="0">
                <a:solidFill>
                  <a:srgbClr val="000000"/>
                </a:solidFill>
                <a:latin typeface="微软雅黑" pitchFamily="34" charset="-122"/>
                <a:ea typeface="微软雅黑" pitchFamily="34" charset="-122"/>
                <a:sym typeface="微软雅黑" pitchFamily="34" charset="-122"/>
              </a:rPr>
              <a:t>在进行算法学习之前需要对数据集中的缺失值进行预处理</a:t>
            </a:r>
          </a:p>
        </p:txBody>
      </p:sp>
    </p:spTree>
    <p:extLst>
      <p:ext uri="{BB962C8B-B14F-4D97-AF65-F5344CB8AC3E}">
        <p14:creationId xmlns:p14="http://schemas.microsoft.com/office/powerpoint/2010/main" val="41768801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7" dur="500"/>
                                        <p:tgtEl>
                                          <p:spTgt spid="3">
                                            <p:txEl>
                                              <p:pRg st="5" end="5"/>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0" dur="500"/>
                                        <p:tgtEl>
                                          <p:spTgt spid="3">
                                            <p:txEl>
                                              <p:pRg st="6" end="6"/>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5275" y="1065384"/>
            <a:ext cx="9174044" cy="5029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副标题 4"/>
          <p:cNvSpPr txBox="1">
            <a:spLocks/>
          </p:cNvSpPr>
          <p:nvPr/>
        </p:nvSpPr>
        <p:spPr bwMode="auto">
          <a:xfrm>
            <a:off x="1906471" y="2477198"/>
            <a:ext cx="5801507" cy="1319943"/>
          </a:xfrm>
          <a:prstGeom prst="rect">
            <a:avLst/>
          </a:prstGeom>
          <a:noFill/>
          <a:ln w="9525">
            <a:noFill/>
            <a:miter lim="800000"/>
            <a:headEnd/>
            <a:tailEnd/>
          </a:ln>
        </p:spPr>
        <p:txBody>
          <a:bodyPr lIns="72325" tIns="36162" rIns="72325" bIns="36162"/>
          <a:lstStyle/>
          <a:p>
            <a:pPr algn="ctr"/>
            <a:r>
              <a:rPr lang="zh-CN" altLang="en-US" sz="4725" dirty="0">
                <a:solidFill>
                  <a:schemeClr val="accent3"/>
                </a:solidFill>
                <a:effectLst>
                  <a:outerShdw blurRad="38100" dist="38100" dir="2700000" algn="tl">
                    <a:srgbClr val="C0C0C0"/>
                  </a:outerShdw>
                </a:effectLst>
                <a:latin typeface="微软雅黑" pitchFamily="34" charset="-122"/>
                <a:ea typeface="微软雅黑" pitchFamily="34" charset="-122"/>
              </a:rPr>
              <a:t>贝叶斯分类</a:t>
            </a:r>
            <a:endParaRPr lang="en-US" altLang="zh-CN" sz="4725" dirty="0">
              <a:solidFill>
                <a:schemeClr val="accent3"/>
              </a:solidFill>
              <a:effectLst>
                <a:outerShdw blurRad="38100" dist="38100" dir="2700000" algn="tl">
                  <a:srgbClr val="C0C0C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30062882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par>
                                <p:cTn id="8" presetID="0" presetClass="path" presetSubtype="0" accel="50000" decel="50000" fill="hold" nodeType="withEffect">
                                  <p:stCondLst>
                                    <p:cond delay="0"/>
                                  </p:stCondLst>
                                  <p:childTnLst>
                                    <p:animMotion origin="layout" path="M -0.90955 5.64292E-6 L 3.05556E-6 5.64292E-6 " pathEditMode="relative" ptsTypes="AA">
                                      <p:cBhvr>
                                        <p:cTn id="9"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zh-CN" altLang="en-US" dirty="0"/>
              <a:t>贝叶斯分类方法</a:t>
            </a:r>
          </a:p>
        </p:txBody>
      </p:sp>
      <p:sp>
        <p:nvSpPr>
          <p:cNvPr id="194563" name="Rectangle 3"/>
          <p:cNvSpPr>
            <a:spLocks noGrp="1" noChangeArrowheads="1"/>
          </p:cNvSpPr>
          <p:nvPr>
            <p:ph idx="1"/>
          </p:nvPr>
        </p:nvSpPr>
        <p:spPr/>
        <p:txBody>
          <a:bodyPr>
            <a:normAutofit/>
          </a:bodyPr>
          <a:lstStyle/>
          <a:p>
            <a:pPr lvl="1"/>
            <a:r>
              <a:rPr lang="zh-CN" altLang="en-US" sz="2100" dirty="0"/>
              <a:t>贝叶斯分类方法是一种基于统计的学习方法。</a:t>
            </a:r>
          </a:p>
          <a:p>
            <a:pPr lvl="1"/>
            <a:r>
              <a:rPr lang="zh-CN" altLang="en-US" sz="2100" dirty="0"/>
              <a:t>是一种利用概率统计知识进行学习分类的方法。</a:t>
            </a:r>
          </a:p>
          <a:p>
            <a:pPr lvl="2"/>
            <a:r>
              <a:rPr lang="zh-CN" altLang="en-US" sz="2100" dirty="0"/>
              <a:t>如：预测一个数据对象属于某个类别的概率。</a:t>
            </a:r>
          </a:p>
          <a:p>
            <a:pPr lvl="2"/>
            <a:r>
              <a:rPr lang="zh-CN" altLang="en-US" sz="2100" dirty="0"/>
              <a:t>如：计算邮件是垃圾邮件或合法邮件的概率，取概率大的为预测结果</a:t>
            </a:r>
          </a:p>
          <a:p>
            <a:pPr lvl="1"/>
            <a:r>
              <a:rPr lang="zh-CN" altLang="en-US" sz="2100" dirty="0"/>
              <a:t>主要算法有：</a:t>
            </a:r>
          </a:p>
          <a:p>
            <a:pPr lvl="2"/>
            <a:r>
              <a:rPr lang="zh-CN" altLang="en-US" sz="2100" dirty="0"/>
              <a:t>朴素贝叶斯分类算法</a:t>
            </a:r>
          </a:p>
          <a:p>
            <a:pPr lvl="2"/>
            <a:r>
              <a:rPr lang="zh-CN" altLang="en-US" sz="2100" dirty="0"/>
              <a:t>贝叶斯信念网络分类算法等。</a:t>
            </a:r>
          </a:p>
          <a:p>
            <a:pPr lvl="1"/>
            <a:r>
              <a:rPr lang="zh-CN" altLang="en-US" sz="2100" dirty="0"/>
              <a:t>朴素贝叶斯分类算法和贝叶斯信念网络分类算法都是建立在贝叶斯定理基础上的算法</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34</a:t>
            </a:fld>
            <a:endParaRPr lang="zh-CN" altLang="zh-CN"/>
          </a:p>
        </p:txBody>
      </p:sp>
    </p:spTree>
    <p:extLst>
      <p:ext uri="{BB962C8B-B14F-4D97-AF65-F5344CB8AC3E}">
        <p14:creationId xmlns:p14="http://schemas.microsoft.com/office/powerpoint/2010/main" val="12581910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Rectangle 3"/>
          <p:cNvSpPr>
            <a:spLocks noGrp="1" noChangeArrowheads="1"/>
          </p:cNvSpPr>
          <p:nvPr>
            <p:ph type="title"/>
          </p:nvPr>
        </p:nvSpPr>
        <p:spPr>
          <a:xfrm>
            <a:off x="663570" y="1132049"/>
            <a:ext cx="8317706" cy="640724"/>
          </a:xfrm>
          <a:noFill/>
          <a:ln/>
        </p:spPr>
        <p:txBody>
          <a:bodyPr>
            <a:normAutofit fontScale="90000"/>
          </a:bodyPr>
          <a:lstStyle/>
          <a:p>
            <a:r>
              <a:rPr lang="zh-CN" altLang="en-US" dirty="0"/>
              <a:t>贝叶斯定理</a:t>
            </a:r>
          </a:p>
        </p:txBody>
      </p:sp>
      <p:sp>
        <p:nvSpPr>
          <p:cNvPr id="196610" name="Rectangle 2"/>
          <p:cNvSpPr>
            <a:spLocks noGrp="1" noChangeArrowheads="1"/>
          </p:cNvSpPr>
          <p:nvPr>
            <p:ph idx="1"/>
          </p:nvPr>
        </p:nvSpPr>
        <p:spPr>
          <a:xfrm>
            <a:off x="189199" y="2104157"/>
            <a:ext cx="9190322" cy="3506169"/>
          </a:xfrm>
        </p:spPr>
        <p:txBody>
          <a:bodyPr>
            <a:normAutofit/>
          </a:bodyPr>
          <a:lstStyle/>
          <a:p>
            <a:r>
              <a:rPr lang="zh-CN" altLang="en-US" dirty="0"/>
              <a:t>假定</a:t>
            </a:r>
            <a:r>
              <a:rPr lang="en-US" altLang="zh-CN" dirty="0"/>
              <a:t>X</a:t>
            </a:r>
            <a:r>
              <a:rPr lang="zh-CN" altLang="en-US" dirty="0"/>
              <a:t>为类标号未知的一个数据样本，</a:t>
            </a:r>
            <a:r>
              <a:rPr lang="en-US" altLang="zh-CN" dirty="0"/>
              <a:t>H</a:t>
            </a:r>
            <a:r>
              <a:rPr lang="zh-CN" altLang="en-US" dirty="0"/>
              <a:t>为样本</a:t>
            </a:r>
            <a:r>
              <a:rPr lang="en-US" altLang="zh-CN" dirty="0"/>
              <a:t>X</a:t>
            </a:r>
            <a:r>
              <a:rPr lang="zh-CN" altLang="en-US" dirty="0"/>
              <a:t>属于类别</a:t>
            </a:r>
            <a:r>
              <a:rPr lang="en-US" altLang="zh-CN" dirty="0"/>
              <a:t>C</a:t>
            </a:r>
            <a:r>
              <a:rPr lang="zh-CN" altLang="en-US" dirty="0"/>
              <a:t>的一个假设</a:t>
            </a:r>
          </a:p>
          <a:p>
            <a:pPr lvl="1"/>
            <a:r>
              <a:rPr lang="zh-CN" altLang="en-US" sz="2100" dirty="0"/>
              <a:t>分类问题就是计算概率</a:t>
            </a:r>
            <a:r>
              <a:rPr lang="en-US" altLang="zh-CN" sz="2100" dirty="0"/>
              <a:t>P(H|X) </a:t>
            </a:r>
            <a:r>
              <a:rPr lang="zh-CN" altLang="en-US" sz="2100" dirty="0"/>
              <a:t>的问题，即给定观察样本</a:t>
            </a:r>
            <a:r>
              <a:rPr lang="en-US" altLang="zh-CN" sz="2100" dirty="0"/>
              <a:t>X</a:t>
            </a:r>
            <a:r>
              <a:rPr lang="zh-CN" altLang="en-US" sz="2100" dirty="0"/>
              <a:t>下假设</a:t>
            </a:r>
            <a:r>
              <a:rPr lang="en-US" altLang="zh-CN" sz="2100" dirty="0"/>
              <a:t>H</a:t>
            </a:r>
            <a:r>
              <a:rPr lang="zh-CN" altLang="en-US" sz="2100" dirty="0"/>
              <a:t>成立的概率有多大。</a:t>
            </a:r>
          </a:p>
          <a:p>
            <a:pPr lvl="1"/>
            <a:r>
              <a:rPr lang="zh-CN" altLang="en-US" sz="2100" dirty="0"/>
              <a:t>这里：</a:t>
            </a:r>
          </a:p>
          <a:p>
            <a:pPr lvl="2"/>
            <a:r>
              <a:rPr lang="en-US" altLang="zh-CN" sz="2100" dirty="0"/>
              <a:t>P(H)</a:t>
            </a:r>
            <a:r>
              <a:rPr lang="zh-CN" altLang="en-US" sz="2100" dirty="0"/>
              <a:t>表示假设</a:t>
            </a:r>
            <a:r>
              <a:rPr lang="en-US" altLang="zh-CN" sz="2100" dirty="0"/>
              <a:t>H</a:t>
            </a:r>
            <a:r>
              <a:rPr lang="zh-CN" altLang="en-US" sz="2100" dirty="0"/>
              <a:t>的先验概率</a:t>
            </a:r>
            <a:r>
              <a:rPr lang="en-US" altLang="zh-CN" sz="2100" dirty="0"/>
              <a:t>(prior probability)</a:t>
            </a:r>
            <a:r>
              <a:rPr lang="zh-CN" altLang="en-US" sz="2100" dirty="0"/>
              <a:t>。</a:t>
            </a:r>
          </a:p>
          <a:p>
            <a:pPr lvl="2"/>
            <a:r>
              <a:rPr lang="en-US" altLang="zh-CN" sz="2100" dirty="0"/>
              <a:t>P(X)</a:t>
            </a:r>
            <a:r>
              <a:rPr lang="zh-CN" altLang="en-US" sz="2100" dirty="0"/>
              <a:t>表示样本数据</a:t>
            </a:r>
            <a:r>
              <a:rPr lang="en-US" altLang="zh-CN" sz="2100" dirty="0"/>
              <a:t>X</a:t>
            </a:r>
            <a:r>
              <a:rPr lang="zh-CN" altLang="en-US" sz="2100" dirty="0"/>
              <a:t>的先验概率。</a:t>
            </a:r>
          </a:p>
          <a:p>
            <a:pPr lvl="2"/>
            <a:r>
              <a:rPr lang="en-US" altLang="zh-CN" sz="2100" dirty="0">
                <a:solidFill>
                  <a:srgbClr val="FF0000"/>
                </a:solidFill>
              </a:rPr>
              <a:t>P(H|X)</a:t>
            </a:r>
            <a:r>
              <a:rPr lang="zh-CN" altLang="en-US" sz="2100" dirty="0"/>
              <a:t>表示在条件</a:t>
            </a:r>
            <a:r>
              <a:rPr lang="en-US" altLang="zh-CN" sz="2100" dirty="0"/>
              <a:t>X</a:t>
            </a:r>
            <a:r>
              <a:rPr lang="zh-CN" altLang="en-US" sz="2100" dirty="0"/>
              <a:t>下，假设</a:t>
            </a:r>
            <a:r>
              <a:rPr lang="en-US" altLang="zh-CN" sz="2100" dirty="0"/>
              <a:t>H</a:t>
            </a:r>
            <a:r>
              <a:rPr lang="zh-CN" altLang="en-US" sz="2100" dirty="0"/>
              <a:t>的后验概率</a:t>
            </a:r>
            <a:r>
              <a:rPr lang="en-US" altLang="zh-CN" sz="2100" dirty="0"/>
              <a:t>(posterior probability)</a:t>
            </a:r>
            <a:r>
              <a:rPr lang="zh-CN" altLang="en-US" sz="2100" dirty="0"/>
              <a:t>。</a:t>
            </a:r>
          </a:p>
          <a:p>
            <a:pPr lvl="2"/>
            <a:r>
              <a:rPr lang="en-US" altLang="zh-CN" sz="2100" dirty="0"/>
              <a:t>P(X|H)</a:t>
            </a:r>
            <a:r>
              <a:rPr lang="zh-CN" altLang="en-US" sz="2100" dirty="0"/>
              <a:t>表示在给定假设</a:t>
            </a:r>
            <a:r>
              <a:rPr lang="en-US" altLang="zh-CN" sz="2100" dirty="0"/>
              <a:t>H</a:t>
            </a:r>
            <a:r>
              <a:rPr lang="zh-CN" altLang="en-US" sz="2100" dirty="0"/>
              <a:t>的前提条件下，样本</a:t>
            </a:r>
            <a:r>
              <a:rPr lang="en-US" altLang="zh-CN" sz="2100" dirty="0"/>
              <a:t>X</a:t>
            </a:r>
            <a:r>
              <a:rPr lang="zh-CN" altLang="en-US" sz="2100" dirty="0"/>
              <a:t>的后验概率</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35</a:t>
            </a:fld>
            <a:endParaRPr lang="zh-CN" altLang="zh-CN"/>
          </a:p>
        </p:txBody>
      </p:sp>
    </p:spTree>
    <p:extLst>
      <p:ext uri="{BB962C8B-B14F-4D97-AF65-F5344CB8AC3E}">
        <p14:creationId xmlns:p14="http://schemas.microsoft.com/office/powerpoint/2010/main" val="3253739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482204" y="1167772"/>
            <a:ext cx="8679656" cy="416882"/>
          </a:xfrm>
        </p:spPr>
        <p:txBody>
          <a:bodyPr>
            <a:normAutofit fontScale="90000"/>
          </a:bodyPr>
          <a:lstStyle/>
          <a:p>
            <a:r>
              <a:rPr lang="zh-CN" altLang="en-US" sz="3600">
                <a:solidFill>
                  <a:srgbClr val="FF0000"/>
                </a:solidFill>
              </a:rPr>
              <a:t>例</a:t>
            </a:r>
            <a:r>
              <a:rPr lang="en-US" altLang="zh-CN" sz="3600">
                <a:solidFill>
                  <a:srgbClr val="FF0000"/>
                </a:solidFill>
              </a:rPr>
              <a:t>:</a:t>
            </a:r>
          </a:p>
        </p:txBody>
      </p:sp>
      <p:sp>
        <p:nvSpPr>
          <p:cNvPr id="197635" name="Rectangle 3"/>
          <p:cNvSpPr>
            <a:spLocks noGrp="1" noChangeArrowheads="1"/>
          </p:cNvSpPr>
          <p:nvPr>
            <p:ph idx="1"/>
          </p:nvPr>
        </p:nvSpPr>
        <p:spPr>
          <a:xfrm>
            <a:off x="492250" y="1834127"/>
            <a:ext cx="8810253" cy="4117742"/>
          </a:xfrm>
        </p:spPr>
        <p:txBody>
          <a:bodyPr>
            <a:normAutofit lnSpcReduction="10000"/>
          </a:bodyPr>
          <a:lstStyle/>
          <a:p>
            <a:r>
              <a:rPr lang="zh-CN" altLang="en-US" dirty="0"/>
              <a:t>假设数据集由三个属性构成：</a:t>
            </a:r>
          </a:p>
          <a:p>
            <a:pPr lvl="1"/>
            <a:r>
              <a:rPr lang="en-US" altLang="zh-CN" sz="2100" dirty="0"/>
              <a:t>{</a:t>
            </a:r>
            <a:r>
              <a:rPr lang="zh-CN" altLang="en-US" sz="2100" dirty="0"/>
              <a:t>年龄、收入、是否购买计算机</a:t>
            </a:r>
            <a:r>
              <a:rPr lang="en-US" altLang="zh-CN" sz="2100" dirty="0"/>
              <a:t>}</a:t>
            </a:r>
          </a:p>
          <a:p>
            <a:pPr lvl="1"/>
            <a:r>
              <a:rPr lang="zh-CN" altLang="en-US" sz="2100" dirty="0"/>
              <a:t>样本</a:t>
            </a:r>
            <a:r>
              <a:rPr lang="en-US" altLang="zh-CN" sz="2100" dirty="0"/>
              <a:t>X</a:t>
            </a:r>
            <a:r>
              <a:rPr lang="zh-CN" altLang="en-US" sz="2100" dirty="0"/>
              <a:t>为：</a:t>
            </a:r>
            <a:r>
              <a:rPr lang="en-US" altLang="zh-CN" sz="2100" dirty="0"/>
              <a:t>{35,   4000,   ?}</a:t>
            </a:r>
          </a:p>
          <a:p>
            <a:pPr lvl="1"/>
            <a:r>
              <a:rPr lang="zh-CN" altLang="en-US" sz="2100" dirty="0"/>
              <a:t>假设</a:t>
            </a:r>
            <a:r>
              <a:rPr lang="en-US" altLang="zh-CN" sz="2100" dirty="0"/>
              <a:t>H</a:t>
            </a:r>
            <a:r>
              <a:rPr lang="zh-CN" altLang="en-US" sz="2100" dirty="0"/>
              <a:t>为：顾客将购买计算机。</a:t>
            </a:r>
          </a:p>
          <a:p>
            <a:pPr lvl="1"/>
            <a:r>
              <a:rPr lang="zh-CN" altLang="en-US" sz="2100" dirty="0"/>
              <a:t>则：</a:t>
            </a:r>
          </a:p>
          <a:p>
            <a:pPr lvl="2"/>
            <a:r>
              <a:rPr lang="en-US" altLang="zh-CN" sz="2100" dirty="0"/>
              <a:t>P(H)</a:t>
            </a:r>
            <a:r>
              <a:rPr lang="zh-CN" altLang="en-US" sz="2100" dirty="0"/>
              <a:t>表示任意给定的顾客将购买计算机的概率，而不考虑年龄、收入其它信息。</a:t>
            </a:r>
          </a:p>
          <a:p>
            <a:pPr lvl="2"/>
            <a:r>
              <a:rPr lang="en-US" altLang="zh-CN" sz="2100" dirty="0"/>
              <a:t>P(X)</a:t>
            </a:r>
            <a:r>
              <a:rPr lang="zh-CN" altLang="en-US" sz="2100" dirty="0"/>
              <a:t>表示数据集中，样本年龄为</a:t>
            </a:r>
            <a:r>
              <a:rPr lang="en-US" altLang="zh-CN" sz="2100" dirty="0"/>
              <a:t>35</a:t>
            </a:r>
            <a:r>
              <a:rPr lang="zh-CN" altLang="en-US" sz="2100" dirty="0"/>
              <a:t>，工资为</a:t>
            </a:r>
            <a:r>
              <a:rPr lang="en-US" altLang="zh-CN" sz="2100" dirty="0"/>
              <a:t>4000</a:t>
            </a:r>
            <a:r>
              <a:rPr lang="zh-CN" altLang="en-US" sz="2100" dirty="0"/>
              <a:t>的概率。</a:t>
            </a:r>
          </a:p>
          <a:p>
            <a:pPr lvl="2"/>
            <a:r>
              <a:rPr lang="en-US" altLang="zh-CN" sz="2100" dirty="0">
                <a:solidFill>
                  <a:srgbClr val="FF0000"/>
                </a:solidFill>
              </a:rPr>
              <a:t>P(H|X)</a:t>
            </a:r>
            <a:r>
              <a:rPr lang="zh-CN" altLang="en-US" sz="2100" dirty="0"/>
              <a:t>表示已知顾客的年龄和收入分别为</a:t>
            </a:r>
            <a:r>
              <a:rPr lang="en-US" altLang="zh-CN" sz="2100" dirty="0"/>
              <a:t>35</a:t>
            </a:r>
            <a:r>
              <a:rPr lang="zh-CN" altLang="en-US" sz="2100" dirty="0"/>
              <a:t>和</a:t>
            </a:r>
            <a:r>
              <a:rPr lang="en-US" altLang="zh-CN" sz="2100" dirty="0"/>
              <a:t>4000</a:t>
            </a:r>
            <a:r>
              <a:rPr lang="zh-CN" altLang="en-US" sz="2100" dirty="0"/>
              <a:t>，顾客购买计算机的概率。</a:t>
            </a:r>
          </a:p>
          <a:p>
            <a:pPr lvl="2"/>
            <a:r>
              <a:rPr lang="en-US" altLang="zh-CN" sz="2100" dirty="0"/>
              <a:t>P(X|H)</a:t>
            </a:r>
            <a:r>
              <a:rPr lang="zh-CN" altLang="en-US" sz="2100" dirty="0"/>
              <a:t>表示已知顾客购买计算机，顾客年龄和收入属性值为</a:t>
            </a:r>
            <a:r>
              <a:rPr lang="en-US" altLang="zh-CN" sz="2100" dirty="0"/>
              <a:t>35</a:t>
            </a:r>
            <a:r>
              <a:rPr lang="zh-CN" altLang="en-US" sz="2100" dirty="0"/>
              <a:t>和</a:t>
            </a:r>
            <a:r>
              <a:rPr lang="en-US" altLang="zh-CN" sz="2100" dirty="0"/>
              <a:t>4000</a:t>
            </a:r>
            <a:r>
              <a:rPr lang="zh-CN" altLang="en-US" sz="2100" dirty="0"/>
              <a:t>的概率。 </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36</a:t>
            </a:fld>
            <a:endParaRPr lang="zh-CN" altLang="zh-CN"/>
          </a:p>
        </p:txBody>
      </p:sp>
    </p:spTree>
    <p:extLst>
      <p:ext uri="{BB962C8B-B14F-4D97-AF65-F5344CB8AC3E}">
        <p14:creationId xmlns:p14="http://schemas.microsoft.com/office/powerpoint/2010/main" val="18445074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7635">
                                            <p:txEl>
                                              <p:pRg st="5" end="5"/>
                                            </p:txEl>
                                          </p:spTgt>
                                        </p:tgtEl>
                                        <p:attrNameLst>
                                          <p:attrName>style.visibility</p:attrName>
                                        </p:attrNameLst>
                                      </p:cBhvr>
                                      <p:to>
                                        <p:strVal val="visible"/>
                                      </p:to>
                                    </p:set>
                                    <p:anim calcmode="lin" valueType="num">
                                      <p:cBhvr additive="base">
                                        <p:cTn id="7" dur="500" fill="hold"/>
                                        <p:tgtEl>
                                          <p:spTgt spid="19763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76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7635">
                                            <p:txEl>
                                              <p:pRg st="6" end="6"/>
                                            </p:txEl>
                                          </p:spTgt>
                                        </p:tgtEl>
                                        <p:attrNameLst>
                                          <p:attrName>style.visibility</p:attrName>
                                        </p:attrNameLst>
                                      </p:cBhvr>
                                      <p:to>
                                        <p:strVal val="visible"/>
                                      </p:to>
                                    </p:set>
                                    <p:anim calcmode="lin" valueType="num">
                                      <p:cBhvr additive="base">
                                        <p:cTn id="13" dur="500" fill="hold"/>
                                        <p:tgtEl>
                                          <p:spTgt spid="197635">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763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97635">
                                            <p:txEl>
                                              <p:pRg st="7" end="7"/>
                                            </p:txEl>
                                          </p:spTgt>
                                        </p:tgtEl>
                                        <p:attrNameLst>
                                          <p:attrName>style.visibility</p:attrName>
                                        </p:attrNameLst>
                                      </p:cBhvr>
                                      <p:to>
                                        <p:strVal val="visible"/>
                                      </p:to>
                                    </p:set>
                                    <p:anim calcmode="lin" valueType="num">
                                      <p:cBhvr additive="base">
                                        <p:cTn id="19" dur="500" fill="hold"/>
                                        <p:tgtEl>
                                          <p:spTgt spid="197635">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763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97635">
                                            <p:txEl>
                                              <p:pRg st="8" end="8"/>
                                            </p:txEl>
                                          </p:spTgt>
                                        </p:tgtEl>
                                        <p:attrNameLst>
                                          <p:attrName>style.visibility</p:attrName>
                                        </p:attrNameLst>
                                      </p:cBhvr>
                                      <p:to>
                                        <p:strVal val="visible"/>
                                      </p:to>
                                    </p:set>
                                    <p:animEffect transition="in" filter="blinds(horizontal)">
                                      <p:cBhvr>
                                        <p:cTn id="25" dur="500"/>
                                        <p:tgtEl>
                                          <p:spTgt spid="1976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663179" y="1193403"/>
            <a:ext cx="8317706" cy="586718"/>
          </a:xfrm>
        </p:spPr>
        <p:txBody>
          <a:bodyPr>
            <a:normAutofit fontScale="90000"/>
          </a:bodyPr>
          <a:lstStyle/>
          <a:p>
            <a:r>
              <a:rPr lang="zh-CN" altLang="en-US" dirty="0"/>
              <a:t>贝叶斯定理</a:t>
            </a:r>
            <a:r>
              <a:rPr lang="en-US" altLang="zh-CN" dirty="0"/>
              <a:t>(</a:t>
            </a:r>
            <a:r>
              <a:rPr lang="zh-CN" altLang="en-US" dirty="0"/>
              <a:t>续</a:t>
            </a:r>
            <a:r>
              <a:rPr lang="en-US" altLang="zh-CN" dirty="0"/>
              <a:t>)</a:t>
            </a:r>
          </a:p>
        </p:txBody>
      </p:sp>
      <p:sp>
        <p:nvSpPr>
          <p:cNvPr id="198659" name="Rectangle 3"/>
          <p:cNvSpPr>
            <a:spLocks noGrp="1" noChangeArrowheads="1"/>
          </p:cNvSpPr>
          <p:nvPr>
            <p:ph idx="1"/>
          </p:nvPr>
        </p:nvSpPr>
        <p:spPr>
          <a:xfrm>
            <a:off x="717576" y="1794351"/>
            <a:ext cx="8640960" cy="3928208"/>
          </a:xfrm>
        </p:spPr>
        <p:txBody>
          <a:bodyPr>
            <a:normAutofit/>
          </a:bodyPr>
          <a:lstStyle/>
          <a:p>
            <a:r>
              <a:rPr lang="zh-CN" altLang="en-US" dirty="0"/>
              <a:t>假设</a:t>
            </a:r>
            <a:r>
              <a:rPr lang="en-US" altLang="zh-CN" dirty="0"/>
              <a:t>X,Y</a:t>
            </a:r>
            <a:r>
              <a:rPr lang="zh-CN" altLang="en-US" dirty="0"/>
              <a:t>是一对随机变量，它们的：</a:t>
            </a:r>
          </a:p>
          <a:p>
            <a:pPr lvl="1"/>
            <a:r>
              <a:rPr lang="zh-CN" altLang="en-US" sz="2100" dirty="0">
                <a:solidFill>
                  <a:srgbClr val="FF0000"/>
                </a:solidFill>
              </a:rPr>
              <a:t>联合概率</a:t>
            </a:r>
            <a:r>
              <a:rPr lang="en-US" altLang="zh-CN" sz="2100" dirty="0"/>
              <a:t>P</a:t>
            </a:r>
            <a:r>
              <a:rPr lang="zh-CN" altLang="en-US" sz="2100" dirty="0"/>
              <a:t>（</a:t>
            </a:r>
            <a:r>
              <a:rPr lang="en-US" altLang="zh-CN" sz="2100" dirty="0"/>
              <a:t>X=</a:t>
            </a:r>
            <a:r>
              <a:rPr lang="en-US" altLang="zh-CN" sz="2100" dirty="0" err="1"/>
              <a:t>x,Y</a:t>
            </a:r>
            <a:r>
              <a:rPr lang="en-US" altLang="zh-CN" sz="2100" dirty="0"/>
              <a:t>=y</a:t>
            </a:r>
            <a:r>
              <a:rPr lang="zh-CN" altLang="en-US" sz="2100" dirty="0"/>
              <a:t>）是指</a:t>
            </a:r>
            <a:r>
              <a:rPr lang="en-US" altLang="zh-CN" sz="2100" dirty="0"/>
              <a:t>X</a:t>
            </a:r>
            <a:r>
              <a:rPr lang="zh-CN" altLang="en-US" sz="2100" dirty="0"/>
              <a:t>取值</a:t>
            </a:r>
            <a:r>
              <a:rPr lang="en-US" altLang="zh-CN" sz="2100" dirty="0"/>
              <a:t>x</a:t>
            </a:r>
            <a:r>
              <a:rPr lang="zh-CN" altLang="en-US" sz="2100" dirty="0"/>
              <a:t>且</a:t>
            </a:r>
            <a:r>
              <a:rPr lang="en-US" altLang="zh-CN" sz="2100" dirty="0"/>
              <a:t>Y</a:t>
            </a:r>
            <a:r>
              <a:rPr lang="zh-CN" altLang="en-US" sz="2100" dirty="0"/>
              <a:t>取值</a:t>
            </a:r>
            <a:r>
              <a:rPr lang="en-US" altLang="zh-CN" sz="2100" dirty="0"/>
              <a:t>y</a:t>
            </a:r>
            <a:r>
              <a:rPr lang="zh-CN" altLang="en-US" sz="2100" dirty="0"/>
              <a:t>的概率</a:t>
            </a:r>
          </a:p>
          <a:p>
            <a:pPr lvl="1"/>
            <a:r>
              <a:rPr lang="zh-CN" altLang="en-US" sz="2100" dirty="0">
                <a:solidFill>
                  <a:srgbClr val="FF0000"/>
                </a:solidFill>
              </a:rPr>
              <a:t>条件概率</a:t>
            </a:r>
            <a:r>
              <a:rPr lang="zh-CN" altLang="en-US" sz="2100" dirty="0"/>
              <a:t>是指一随机变量在另一随机变量取值已知的情况下取某一个特定值的概率。</a:t>
            </a:r>
          </a:p>
          <a:p>
            <a:pPr lvl="2"/>
            <a:r>
              <a:rPr lang="zh-CN" altLang="en-US" sz="2100" dirty="0"/>
              <a:t>例如</a:t>
            </a:r>
            <a:r>
              <a:rPr lang="en-US" altLang="zh-CN" sz="2100" dirty="0"/>
              <a:t>P(Y=</a:t>
            </a:r>
            <a:r>
              <a:rPr lang="en-US" altLang="zh-CN" sz="2100" dirty="0" err="1"/>
              <a:t>y|X</a:t>
            </a:r>
            <a:r>
              <a:rPr lang="en-US" altLang="zh-CN" sz="2100" dirty="0"/>
              <a:t>=x)</a:t>
            </a:r>
            <a:r>
              <a:rPr lang="zh-CN" altLang="en-US" sz="2100" dirty="0"/>
              <a:t>是指在变量</a:t>
            </a:r>
            <a:r>
              <a:rPr lang="en-US" altLang="zh-CN" sz="2100" dirty="0"/>
              <a:t>X</a:t>
            </a:r>
            <a:r>
              <a:rPr lang="zh-CN" altLang="en-US" sz="2100" dirty="0"/>
              <a:t>取值</a:t>
            </a:r>
            <a:r>
              <a:rPr lang="en-US" altLang="zh-CN" sz="2100" dirty="0"/>
              <a:t>x</a:t>
            </a:r>
            <a:r>
              <a:rPr lang="zh-CN" altLang="en-US" sz="2100" dirty="0"/>
              <a:t>的情况下，变量</a:t>
            </a:r>
            <a:r>
              <a:rPr lang="en-US" altLang="zh-CN" sz="2100" dirty="0"/>
              <a:t>Y</a:t>
            </a:r>
            <a:r>
              <a:rPr lang="zh-CN" altLang="en-US" sz="2100" dirty="0"/>
              <a:t>取值</a:t>
            </a:r>
            <a:r>
              <a:rPr lang="en-US" altLang="zh-CN" sz="2100" dirty="0"/>
              <a:t>y</a:t>
            </a:r>
            <a:r>
              <a:rPr lang="zh-CN" altLang="en-US" sz="2100" dirty="0"/>
              <a:t>的概率。</a:t>
            </a:r>
          </a:p>
          <a:p>
            <a:r>
              <a:rPr lang="zh-CN" altLang="en-US" dirty="0"/>
              <a:t>贝叶斯定理是指</a:t>
            </a:r>
            <a:r>
              <a:rPr lang="en-US" altLang="zh-CN" dirty="0"/>
              <a:t>X</a:t>
            </a:r>
            <a:r>
              <a:rPr lang="zh-CN" altLang="en-US" dirty="0"/>
              <a:t>和</a:t>
            </a:r>
            <a:r>
              <a:rPr lang="en-US" altLang="zh-CN" dirty="0"/>
              <a:t>Y</a:t>
            </a:r>
            <a:r>
              <a:rPr lang="zh-CN" altLang="en-US" dirty="0"/>
              <a:t>的联合概率和条件概率满足如下关系：</a:t>
            </a:r>
            <a:endParaRPr lang="zh-CN" altLang="fr-FR" dirty="0"/>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37</a:t>
            </a:fld>
            <a:endParaRPr lang="zh-CN" altLang="zh-CN"/>
          </a:p>
        </p:txBody>
      </p:sp>
      <p:sp>
        <p:nvSpPr>
          <p:cNvPr id="198660" name="Rectangle 4"/>
          <p:cNvSpPr>
            <a:spLocks noChangeArrowheads="1"/>
          </p:cNvSpPr>
          <p:nvPr/>
        </p:nvSpPr>
        <p:spPr bwMode="auto">
          <a:xfrm>
            <a:off x="0" y="3140527"/>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p>
            <a:endParaRPr lang="zh-CN" altLang="en-US"/>
          </a:p>
        </p:txBody>
      </p:sp>
      <p:graphicFrame>
        <p:nvGraphicFramePr>
          <p:cNvPr id="198661" name="Object 5"/>
          <p:cNvGraphicFramePr>
            <a:graphicFrameLocks noChangeAspect="1"/>
          </p:cNvGraphicFramePr>
          <p:nvPr/>
        </p:nvGraphicFramePr>
        <p:xfrm>
          <a:off x="2315581" y="4413675"/>
          <a:ext cx="5922056" cy="1086153"/>
        </p:xfrm>
        <a:graphic>
          <a:graphicData uri="http://schemas.openxmlformats.org/presentationml/2006/ole">
            <mc:AlternateContent xmlns:mc="http://schemas.openxmlformats.org/markup-compatibility/2006">
              <mc:Choice xmlns:v="urn:schemas-microsoft-com:vml" Requires="v">
                <p:oleObj spid="_x0000_s4163" name="公式" r:id="rId3" imgW="3962400" imgH="977900" progId="Equation.3">
                  <p:embed/>
                </p:oleObj>
              </mc:Choice>
              <mc:Fallback>
                <p:oleObj name="公式" r:id="rId3" imgW="3962400" imgH="977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5581" y="4413675"/>
                        <a:ext cx="5922056" cy="10861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444525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idx="1"/>
          </p:nvPr>
        </p:nvSpPr>
        <p:spPr>
          <a:xfrm>
            <a:off x="492250" y="1224277"/>
            <a:ext cx="8582546" cy="3872481"/>
          </a:xfrm>
        </p:spPr>
        <p:txBody>
          <a:bodyPr/>
          <a:lstStyle/>
          <a:p>
            <a:r>
              <a:rPr lang="zh-CN" altLang="en-US" sz="2250" b="1" dirty="0">
                <a:solidFill>
                  <a:srgbClr val="A50021"/>
                </a:solidFill>
              </a:rPr>
              <a:t>例：</a:t>
            </a:r>
            <a:r>
              <a:rPr lang="zh-CN" altLang="en-US" sz="2400" dirty="0"/>
              <a:t>一座别墅在过去的 </a:t>
            </a:r>
            <a:r>
              <a:rPr lang="en-US" altLang="zh-CN" sz="2400" dirty="0"/>
              <a:t>20 </a:t>
            </a:r>
            <a:r>
              <a:rPr lang="zh-CN" altLang="en-US" sz="2400" dirty="0"/>
              <a:t>年里一共发生过 </a:t>
            </a:r>
            <a:r>
              <a:rPr lang="en-US" altLang="zh-CN" sz="2400" dirty="0"/>
              <a:t>2 </a:t>
            </a:r>
            <a:r>
              <a:rPr lang="zh-CN" altLang="en-US" sz="2400" dirty="0"/>
              <a:t>次被盗，别墅的主人有一条狗，狗平均每周晚上叫 </a:t>
            </a:r>
            <a:r>
              <a:rPr lang="en-US" altLang="zh-CN" sz="2400" dirty="0"/>
              <a:t>3 </a:t>
            </a:r>
            <a:r>
              <a:rPr lang="zh-CN" altLang="en-US" sz="2400" dirty="0"/>
              <a:t>次，在盗贼入侵时狗叫的概率被估计为 </a:t>
            </a:r>
            <a:r>
              <a:rPr lang="en-US" altLang="zh-CN" sz="2400" dirty="0"/>
              <a:t>0.9</a:t>
            </a:r>
            <a:r>
              <a:rPr lang="zh-CN" altLang="en-US" sz="2400" dirty="0"/>
              <a:t>，问题是：在狗叫的时候发生入侵的概率是多少？</a:t>
            </a:r>
          </a:p>
          <a:p>
            <a:r>
              <a:rPr lang="zh-CN" altLang="en-US" sz="2400" dirty="0"/>
              <a:t>我们假设 </a:t>
            </a:r>
            <a:r>
              <a:rPr lang="en-US" altLang="zh-CN" sz="2400" dirty="0">
                <a:solidFill>
                  <a:srgbClr val="FF0000"/>
                </a:solidFill>
              </a:rPr>
              <a:t>A </a:t>
            </a:r>
            <a:r>
              <a:rPr lang="zh-CN" altLang="en-US" sz="2400" dirty="0">
                <a:solidFill>
                  <a:srgbClr val="FF0000"/>
                </a:solidFill>
              </a:rPr>
              <a:t>事件为狗在晚上叫</a:t>
            </a:r>
            <a:r>
              <a:rPr lang="zh-CN" altLang="en-US" sz="2400" dirty="0"/>
              <a:t>，</a:t>
            </a:r>
            <a:r>
              <a:rPr lang="en-US" altLang="zh-CN" sz="2400" dirty="0">
                <a:solidFill>
                  <a:srgbClr val="FF0000"/>
                </a:solidFill>
              </a:rPr>
              <a:t>B </a:t>
            </a:r>
            <a:r>
              <a:rPr lang="zh-CN" altLang="en-US" sz="2400" dirty="0">
                <a:solidFill>
                  <a:srgbClr val="FF0000"/>
                </a:solidFill>
              </a:rPr>
              <a:t>为盗贼入侵</a:t>
            </a:r>
            <a:endParaRPr lang="en-US" altLang="zh-CN" sz="2400" dirty="0">
              <a:solidFill>
                <a:srgbClr val="FF0000"/>
              </a:solidFill>
            </a:endParaRPr>
          </a:p>
          <a:p>
            <a:r>
              <a:rPr lang="zh-CN" altLang="en-US" sz="2400" dirty="0"/>
              <a:t>则以天为单位统计，</a:t>
            </a:r>
            <a:r>
              <a:rPr lang="en-US" altLang="zh-CN" sz="2400" dirty="0"/>
              <a:t>P(A) = 3/7</a:t>
            </a:r>
            <a:r>
              <a:rPr lang="zh-CN" altLang="en-US" sz="2400" dirty="0"/>
              <a:t>，</a:t>
            </a:r>
            <a:r>
              <a:rPr lang="en-US" altLang="zh-CN" sz="2400" dirty="0"/>
              <a:t>P(B) = 2/(20*365) = 2/7300=0.00027</a:t>
            </a:r>
            <a:r>
              <a:rPr lang="zh-CN" altLang="en-US" sz="2400" dirty="0"/>
              <a:t>，</a:t>
            </a:r>
            <a:r>
              <a:rPr lang="en-US" altLang="zh-CN" sz="2400" dirty="0"/>
              <a:t>P(A|B) = 0.9</a:t>
            </a:r>
            <a:r>
              <a:rPr lang="zh-CN" altLang="en-US" sz="2400" dirty="0"/>
              <a:t>，按照公式很容易得出结果：</a:t>
            </a:r>
            <a:r>
              <a:rPr lang="en-US" altLang="zh-CN" sz="2400" dirty="0"/>
              <a:t>P(B|A) =P(A|B) P(B)/ P(A) = 0.9*(2/7300) / (3/7) = 0.00058</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38</a:t>
            </a:fld>
            <a:endParaRPr lang="zh-CN" altLang="zh-CN"/>
          </a:p>
        </p:txBody>
      </p:sp>
    </p:spTree>
    <p:extLst>
      <p:ext uri="{BB962C8B-B14F-4D97-AF65-F5344CB8AC3E}">
        <p14:creationId xmlns:p14="http://schemas.microsoft.com/office/powerpoint/2010/main" val="19196503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zh-CN" altLang="en-US" dirty="0"/>
              <a:t>朴素贝叶斯分类算法</a:t>
            </a:r>
          </a:p>
        </p:txBody>
      </p:sp>
      <p:sp>
        <p:nvSpPr>
          <p:cNvPr id="204803" name="Rectangle 3"/>
          <p:cNvSpPr>
            <a:spLocks noGrp="1" noChangeArrowheads="1"/>
          </p:cNvSpPr>
          <p:nvPr>
            <p:ph idx="1"/>
          </p:nvPr>
        </p:nvSpPr>
        <p:spPr/>
        <p:txBody>
          <a:bodyPr/>
          <a:lstStyle/>
          <a:p>
            <a:r>
              <a:rPr lang="zh-CN" altLang="en-US"/>
              <a:t>朴素贝叶斯分类算法，即：</a:t>
            </a:r>
            <a:r>
              <a:rPr lang="en-US" altLang="zh-CN" b="1"/>
              <a:t>Na</a:t>
            </a:r>
            <a:r>
              <a:rPr lang="en-US" altLang="zh-CN" b="1">
                <a:latin typeface="宋体"/>
              </a:rPr>
              <a:t>ï</a:t>
            </a:r>
            <a:r>
              <a:rPr lang="en-US" altLang="zh-CN" b="1"/>
              <a:t>ve Bayes</a:t>
            </a:r>
            <a:r>
              <a:rPr lang="en-US" altLang="zh-CN"/>
              <a:t> </a:t>
            </a:r>
          </a:p>
          <a:p>
            <a:r>
              <a:rPr lang="zh-CN" altLang="en-US"/>
              <a:t>朴素贝叶斯分类算法利用贝叶斯定理来预测一个未知类别的样本属于</a:t>
            </a:r>
            <a:r>
              <a:rPr lang="zh-CN" altLang="en-US" b="1">
                <a:solidFill>
                  <a:srgbClr val="9900CC"/>
                </a:solidFill>
              </a:rPr>
              <a:t>各个类别</a:t>
            </a:r>
            <a:r>
              <a:rPr lang="zh-CN" altLang="en-US"/>
              <a:t>的可能性，选择其中</a:t>
            </a:r>
            <a:r>
              <a:rPr lang="zh-CN" altLang="en-US" b="1">
                <a:solidFill>
                  <a:srgbClr val="9900CC"/>
                </a:solidFill>
              </a:rPr>
              <a:t>可能性最大</a:t>
            </a:r>
            <a:r>
              <a:rPr lang="zh-CN" altLang="en-US"/>
              <a:t>的一个类别作为该样本的最终类别。</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39</a:t>
            </a:fld>
            <a:endParaRPr lang="zh-CN" altLang="zh-CN"/>
          </a:p>
        </p:txBody>
      </p:sp>
    </p:spTree>
    <p:extLst>
      <p:ext uri="{BB962C8B-B14F-4D97-AF65-F5344CB8AC3E}">
        <p14:creationId xmlns:p14="http://schemas.microsoft.com/office/powerpoint/2010/main" val="3289756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82204" y="1167772"/>
            <a:ext cx="8679656" cy="278759"/>
          </a:xfrm>
        </p:spPr>
        <p:txBody>
          <a:bodyPr>
            <a:normAutofit fontScale="90000"/>
          </a:bodyPr>
          <a:lstStyle/>
          <a:p>
            <a:r>
              <a:rPr lang="zh-CN" altLang="en-US" dirty="0"/>
              <a:t>分类的概述</a:t>
            </a:r>
          </a:p>
        </p:txBody>
      </p:sp>
      <p:sp>
        <p:nvSpPr>
          <p:cNvPr id="16387" name="Rectangle 3"/>
          <p:cNvSpPr>
            <a:spLocks noGrp="1" noChangeArrowheads="1"/>
          </p:cNvSpPr>
          <p:nvPr>
            <p:ph idx="1"/>
          </p:nvPr>
        </p:nvSpPr>
        <p:spPr>
          <a:xfrm>
            <a:off x="75345" y="1794351"/>
            <a:ext cx="9379521" cy="3842345"/>
          </a:xfrm>
        </p:spPr>
        <p:txBody>
          <a:bodyPr>
            <a:normAutofit/>
          </a:bodyPr>
          <a:lstStyle/>
          <a:p>
            <a:pPr lvl="1">
              <a:lnSpc>
                <a:spcPct val="130000"/>
              </a:lnSpc>
            </a:pPr>
            <a:r>
              <a:rPr lang="zh-CN" altLang="en-US" sz="2100" dirty="0"/>
              <a:t>分类的任务是对数据集进行</a:t>
            </a:r>
            <a:r>
              <a:rPr lang="zh-CN" altLang="en-US" sz="2100" dirty="0">
                <a:solidFill>
                  <a:srgbClr val="FF0000"/>
                </a:solidFill>
              </a:rPr>
              <a:t>学习</a:t>
            </a:r>
            <a:r>
              <a:rPr lang="zh-CN" altLang="en-US" sz="2100" dirty="0"/>
              <a:t>并构造一个拥有</a:t>
            </a:r>
            <a:r>
              <a:rPr lang="zh-CN" altLang="en-US" sz="2100" dirty="0">
                <a:solidFill>
                  <a:srgbClr val="FF0000"/>
                </a:solidFill>
              </a:rPr>
              <a:t>预测</a:t>
            </a:r>
            <a:r>
              <a:rPr lang="zh-CN" altLang="en-US" sz="2100" dirty="0"/>
              <a:t>功能的分类模型，用于预测未知样本的类标号，如：</a:t>
            </a:r>
          </a:p>
          <a:p>
            <a:pPr lvl="2">
              <a:lnSpc>
                <a:spcPct val="130000"/>
              </a:lnSpc>
            </a:pPr>
            <a:r>
              <a:rPr lang="zh-CN" altLang="en-US" sz="2100" dirty="0">
                <a:solidFill>
                  <a:schemeClr val="accent2"/>
                </a:solidFill>
              </a:rPr>
              <a:t>根据电子邮件的标题和内容检查出垃圾邮件</a:t>
            </a:r>
          </a:p>
          <a:p>
            <a:pPr lvl="2"/>
            <a:r>
              <a:rPr lang="zh-CN" altLang="en-US" sz="2100" dirty="0">
                <a:solidFill>
                  <a:schemeClr val="accent2"/>
                </a:solidFill>
              </a:rPr>
              <a:t>根据核磁共振的结果区分肿瘤是恶性还是良性的</a:t>
            </a:r>
          </a:p>
          <a:p>
            <a:pPr lvl="2"/>
            <a:r>
              <a:rPr lang="zh-CN" altLang="en-US" sz="2100" dirty="0">
                <a:solidFill>
                  <a:schemeClr val="accent2"/>
                </a:solidFill>
              </a:rPr>
              <a:t>根据星系的形状对它们进行分类</a:t>
            </a:r>
          </a:p>
          <a:p>
            <a:pPr lvl="2"/>
            <a:r>
              <a:rPr lang="zh-CN" altLang="en-US" sz="2100" dirty="0">
                <a:solidFill>
                  <a:schemeClr val="accent2"/>
                </a:solidFill>
              </a:rPr>
              <a:t>划分出交易是合法或欺诈</a:t>
            </a:r>
          </a:p>
          <a:p>
            <a:pPr lvl="2"/>
            <a:r>
              <a:rPr lang="zh-CN" altLang="en-US" sz="2100" dirty="0">
                <a:solidFill>
                  <a:schemeClr val="accent2"/>
                </a:solidFill>
              </a:rPr>
              <a:t>将新闻分类金融、天气、娱乐体育等</a:t>
            </a:r>
          </a:p>
          <a:p>
            <a:pPr lvl="2">
              <a:lnSpc>
                <a:spcPct val="130000"/>
              </a:lnSpc>
            </a:pPr>
            <a:endParaRPr lang="zh-CN" altLang="en-US" sz="2100" dirty="0"/>
          </a:p>
          <a:p>
            <a:pPr lvl="2"/>
            <a:endParaRPr lang="zh-CN" altLang="en-US" sz="2100" dirty="0"/>
          </a:p>
          <a:p>
            <a:endParaRPr lang="en-US" altLang="zh-CN" dirty="0"/>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4</a:t>
            </a:fld>
            <a:endParaRPr lang="zh-CN" altLang="zh-CN"/>
          </a:p>
        </p:txBody>
      </p:sp>
    </p:spTree>
    <p:extLst>
      <p:ext uri="{BB962C8B-B14F-4D97-AF65-F5344CB8AC3E}">
        <p14:creationId xmlns:p14="http://schemas.microsoft.com/office/powerpoint/2010/main" val="2884709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zh-CN" altLang="en-US"/>
              <a:t>朴素贝叶斯分类算法</a:t>
            </a:r>
            <a:r>
              <a:rPr lang="en-US" altLang="zh-CN"/>
              <a:t>(</a:t>
            </a:r>
            <a:r>
              <a:rPr lang="zh-CN" altLang="en-US"/>
              <a:t>续</a:t>
            </a:r>
            <a:r>
              <a:rPr lang="en-US" altLang="zh-CN"/>
              <a:t>)</a:t>
            </a:r>
          </a:p>
        </p:txBody>
      </p:sp>
      <p:sp>
        <p:nvSpPr>
          <p:cNvPr id="205827" name="Rectangle 3"/>
          <p:cNvSpPr>
            <a:spLocks noGrp="1" noChangeArrowheads="1"/>
          </p:cNvSpPr>
          <p:nvPr>
            <p:ph idx="1"/>
          </p:nvPr>
        </p:nvSpPr>
        <p:spPr>
          <a:xfrm>
            <a:off x="-113854" y="2320181"/>
            <a:ext cx="9757916" cy="1921467"/>
          </a:xfrm>
        </p:spPr>
        <p:txBody>
          <a:bodyPr>
            <a:noAutofit/>
          </a:bodyPr>
          <a:lstStyle/>
          <a:p>
            <a:pPr lvl="1">
              <a:lnSpc>
                <a:spcPct val="90000"/>
              </a:lnSpc>
            </a:pPr>
            <a:r>
              <a:rPr lang="zh-CN" altLang="en-US" sz="2100" dirty="0"/>
              <a:t>设数据集为</a:t>
            </a:r>
            <a:r>
              <a:rPr lang="en-US" altLang="zh-CN" sz="2100" dirty="0"/>
              <a:t>D</a:t>
            </a:r>
            <a:r>
              <a:rPr lang="zh-CN" altLang="en-US" sz="2100" dirty="0"/>
              <a:t>，对应属性集：</a:t>
            </a:r>
            <a:r>
              <a:rPr lang="en-US" altLang="zh-CN" sz="2100" dirty="0"/>
              <a:t>{A1,A2,</a:t>
            </a:r>
            <a:r>
              <a:rPr lang="en-US" altLang="zh-CN" sz="2100" dirty="0">
                <a:latin typeface="宋体"/>
              </a:rPr>
              <a:t>…</a:t>
            </a:r>
            <a:r>
              <a:rPr lang="en-US" altLang="zh-CN" sz="2100" dirty="0"/>
              <a:t>,An, C}</a:t>
            </a:r>
          </a:p>
          <a:p>
            <a:pPr lvl="1">
              <a:lnSpc>
                <a:spcPct val="90000"/>
              </a:lnSpc>
            </a:pPr>
            <a:r>
              <a:rPr lang="en-US" altLang="zh-CN" sz="2100" dirty="0"/>
              <a:t>A1,A2,</a:t>
            </a:r>
            <a:r>
              <a:rPr lang="en-US" altLang="zh-CN" sz="2100" dirty="0">
                <a:latin typeface="宋体"/>
              </a:rPr>
              <a:t>…</a:t>
            </a:r>
            <a:r>
              <a:rPr lang="en-US" altLang="zh-CN" sz="2100" dirty="0"/>
              <a:t>,An</a:t>
            </a:r>
            <a:r>
              <a:rPr lang="zh-CN" altLang="en-US" sz="2100" dirty="0"/>
              <a:t>是样本的属性变量，</a:t>
            </a:r>
            <a:r>
              <a:rPr lang="en-US" altLang="zh-CN" sz="2100" dirty="0"/>
              <a:t>C</a:t>
            </a:r>
            <a:r>
              <a:rPr lang="zh-CN" altLang="en-US" sz="2100" dirty="0"/>
              <a:t>是有</a:t>
            </a:r>
            <a:r>
              <a:rPr lang="en-US" altLang="zh-CN" sz="2100" dirty="0"/>
              <a:t>m</a:t>
            </a:r>
            <a:r>
              <a:rPr lang="zh-CN" altLang="en-US" sz="2100" dirty="0"/>
              <a:t>个取值</a:t>
            </a:r>
            <a:r>
              <a:rPr lang="en-US" altLang="zh-CN" sz="2100" dirty="0"/>
              <a:t>C1,C2,..,Cm</a:t>
            </a:r>
            <a:r>
              <a:rPr lang="zh-CN" altLang="en-US" sz="2100" dirty="0"/>
              <a:t>的类标号属性变量。</a:t>
            </a:r>
          </a:p>
          <a:p>
            <a:pPr lvl="1">
              <a:lnSpc>
                <a:spcPct val="90000"/>
              </a:lnSpc>
            </a:pPr>
            <a:r>
              <a:rPr lang="zh-CN" altLang="en-US" sz="2100" dirty="0"/>
              <a:t>数据集</a:t>
            </a:r>
            <a:r>
              <a:rPr lang="en-US" altLang="zh-CN" sz="2100" dirty="0"/>
              <a:t>D</a:t>
            </a:r>
            <a:r>
              <a:rPr lang="zh-CN" altLang="en-US" sz="2100" dirty="0"/>
              <a:t>中的每个样本</a:t>
            </a:r>
            <a:r>
              <a:rPr lang="en-US" altLang="zh-CN" sz="2100" dirty="0"/>
              <a:t>X</a:t>
            </a:r>
            <a:r>
              <a:rPr lang="zh-CN" altLang="en-US" sz="2100" dirty="0"/>
              <a:t>可以表示为</a:t>
            </a:r>
            <a:r>
              <a:rPr lang="en-US" altLang="zh-CN" sz="2100" dirty="0"/>
              <a:t>X={x1,x2,</a:t>
            </a:r>
            <a:r>
              <a:rPr lang="en-US" altLang="zh-CN" sz="2100" dirty="0">
                <a:latin typeface="宋体"/>
              </a:rPr>
              <a:t>…</a:t>
            </a:r>
            <a:r>
              <a:rPr lang="en-US" altLang="zh-CN" sz="2100" dirty="0"/>
              <a:t>,</a:t>
            </a:r>
            <a:r>
              <a:rPr lang="en-US" altLang="zh-CN" sz="2100" dirty="0" err="1"/>
              <a:t>xn,Ci</a:t>
            </a:r>
            <a:r>
              <a:rPr lang="en-US" altLang="zh-CN" sz="2100" dirty="0"/>
              <a:t>}</a:t>
            </a:r>
          </a:p>
          <a:p>
            <a:pPr lvl="1">
              <a:lnSpc>
                <a:spcPct val="90000"/>
              </a:lnSpc>
            </a:pPr>
            <a:r>
              <a:rPr lang="zh-CN" altLang="en-US" sz="2100" dirty="0">
                <a:solidFill>
                  <a:srgbClr val="A50021"/>
                </a:solidFill>
              </a:rPr>
              <a:t>朴素贝叶斯分类算法的概念描述如下：</a:t>
            </a:r>
          </a:p>
          <a:p>
            <a:pPr>
              <a:lnSpc>
                <a:spcPct val="90000"/>
              </a:lnSpc>
            </a:pPr>
            <a:endParaRPr lang="zh-CN" altLang="en-US" dirty="0"/>
          </a:p>
          <a:p>
            <a:pPr lvl="1">
              <a:lnSpc>
                <a:spcPct val="90000"/>
              </a:lnSpc>
            </a:pPr>
            <a:r>
              <a:rPr lang="en-US" altLang="zh-CN" sz="2100" dirty="0">
                <a:solidFill>
                  <a:schemeClr val="bg1"/>
                </a:solidFill>
              </a:rPr>
              <a:t>1)</a:t>
            </a:r>
            <a:r>
              <a:rPr lang="zh-CN" altLang="en-US" sz="2100" dirty="0">
                <a:solidFill>
                  <a:schemeClr val="bg1"/>
                </a:solidFill>
              </a:rPr>
              <a:t>假定朴素贝叶斯分类器将未知样本</a:t>
            </a:r>
            <a:r>
              <a:rPr lang="en-US" altLang="zh-CN" sz="2100" dirty="0">
                <a:solidFill>
                  <a:schemeClr val="bg1"/>
                </a:solidFill>
              </a:rPr>
              <a:t>X</a:t>
            </a:r>
            <a:r>
              <a:rPr lang="zh-CN" altLang="en-US" sz="2100" dirty="0">
                <a:solidFill>
                  <a:schemeClr val="bg1"/>
                </a:solidFill>
              </a:rPr>
              <a:t>分配给类</a:t>
            </a:r>
            <a:r>
              <a:rPr lang="en-US" altLang="zh-CN" sz="2100" dirty="0">
                <a:solidFill>
                  <a:schemeClr val="bg1"/>
                </a:solidFill>
              </a:rPr>
              <a:t>Ci</a:t>
            </a:r>
            <a:r>
              <a:rPr lang="zh-CN" altLang="en-US" sz="2100" dirty="0">
                <a:solidFill>
                  <a:schemeClr val="bg1"/>
                </a:solidFill>
              </a:rPr>
              <a:t>，则：</a:t>
            </a:r>
            <a:r>
              <a:rPr lang="zh-CN" altLang="en-US" sz="2100" dirty="0"/>
              <a:t> </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40</a:t>
            </a:fld>
            <a:endParaRPr lang="zh-CN" altLang="zh-CN"/>
          </a:p>
        </p:txBody>
      </p:sp>
      <p:sp>
        <p:nvSpPr>
          <p:cNvPr id="205828" name="Rectangle 4"/>
          <p:cNvSpPr>
            <a:spLocks noChangeArrowheads="1"/>
          </p:cNvSpPr>
          <p:nvPr/>
        </p:nvSpPr>
        <p:spPr bwMode="auto">
          <a:xfrm>
            <a:off x="0" y="3355247"/>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p>
            <a:endParaRPr lang="zh-CN" altLang="en-US"/>
          </a:p>
        </p:txBody>
      </p:sp>
      <p:sp>
        <p:nvSpPr>
          <p:cNvPr id="205829" name="Rectangle 5"/>
          <p:cNvSpPr>
            <a:spLocks noChangeArrowheads="1"/>
          </p:cNvSpPr>
          <p:nvPr/>
        </p:nvSpPr>
        <p:spPr bwMode="auto">
          <a:xfrm>
            <a:off x="0" y="3332645"/>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p>
            <a:endParaRPr lang="zh-CN" altLang="en-US"/>
          </a:p>
        </p:txBody>
      </p:sp>
      <p:graphicFrame>
        <p:nvGraphicFramePr>
          <p:cNvPr id="205830" name="Object 6"/>
          <p:cNvGraphicFramePr>
            <a:graphicFrameLocks noChangeAspect="1"/>
          </p:cNvGraphicFramePr>
          <p:nvPr/>
        </p:nvGraphicFramePr>
        <p:xfrm>
          <a:off x="1784821" y="4357169"/>
          <a:ext cx="4252764" cy="542449"/>
        </p:xfrm>
        <a:graphic>
          <a:graphicData uri="http://schemas.openxmlformats.org/presentationml/2006/ole">
            <mc:AlternateContent xmlns:mc="http://schemas.openxmlformats.org/markup-compatibility/2006">
              <mc:Choice xmlns:v="urn:schemas-microsoft-com:vml" Requires="v">
                <p:oleObj spid="_x0000_s5247" name="公式" r:id="rId3" imgW="1371600" imgH="241300" progId="Equation.3">
                  <p:embed/>
                </p:oleObj>
              </mc:Choice>
              <mc:Fallback>
                <p:oleObj name="公式" r:id="rId3" imgW="13716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4821" y="4357169"/>
                        <a:ext cx="4252764" cy="5424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831" name="Rectangle 7"/>
          <p:cNvSpPr>
            <a:spLocks noChangeArrowheads="1"/>
          </p:cNvSpPr>
          <p:nvPr/>
        </p:nvSpPr>
        <p:spPr bwMode="auto">
          <a:xfrm>
            <a:off x="0" y="3366548"/>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p>
            <a:endParaRPr lang="zh-CN" altLang="en-US"/>
          </a:p>
        </p:txBody>
      </p:sp>
      <p:sp>
        <p:nvSpPr>
          <p:cNvPr id="11" name="文本框 10">
            <a:extLst>
              <a:ext uri="{FF2B5EF4-FFF2-40B4-BE49-F238E27FC236}">
                <a16:creationId xmlns:a16="http://schemas.microsoft.com/office/drawing/2014/main" id="{05B4C501-A4F6-4CA6-B557-5766E1FB5BFE}"/>
              </a:ext>
            </a:extLst>
          </p:cNvPr>
          <p:cNvSpPr txBox="1"/>
          <p:nvPr/>
        </p:nvSpPr>
        <p:spPr>
          <a:xfrm>
            <a:off x="6226187" y="4320675"/>
            <a:ext cx="2456597" cy="553998"/>
          </a:xfrm>
          <a:prstGeom prst="rect">
            <a:avLst/>
          </a:prstGeom>
          <a:noFill/>
        </p:spPr>
        <p:txBody>
          <a:bodyPr wrap="square">
            <a:spAutoFit/>
          </a:bodyPr>
          <a:lstStyle/>
          <a:p>
            <a:r>
              <a:rPr lang="en-US" altLang="zh-CN" sz="3000" dirty="0"/>
              <a:t>1≤j≤m,j≠i</a:t>
            </a:r>
            <a:endParaRPr lang="zh-CN" altLang="en-US" sz="3000" dirty="0"/>
          </a:p>
        </p:txBody>
      </p:sp>
    </p:spTree>
    <p:extLst>
      <p:ext uri="{BB962C8B-B14F-4D97-AF65-F5344CB8AC3E}">
        <p14:creationId xmlns:p14="http://schemas.microsoft.com/office/powerpoint/2010/main" val="30042623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idx="1"/>
          </p:nvPr>
        </p:nvSpPr>
        <p:spPr>
          <a:xfrm>
            <a:off x="113854" y="1337287"/>
            <a:ext cx="9265667" cy="512313"/>
          </a:xfrm>
        </p:spPr>
        <p:txBody>
          <a:bodyPr/>
          <a:lstStyle/>
          <a:p>
            <a:r>
              <a:rPr lang="zh-CN" altLang="en-US"/>
              <a:t>根据贝叶斯定理</a:t>
            </a:r>
            <a:r>
              <a:rPr lang="en-US" altLang="zh-CN"/>
              <a:t>:</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41</a:t>
            </a:fld>
            <a:endParaRPr lang="zh-CN" altLang="zh-CN"/>
          </a:p>
        </p:txBody>
      </p:sp>
      <p:sp>
        <p:nvSpPr>
          <p:cNvPr id="206851" name="Rectangle 3"/>
          <p:cNvSpPr>
            <a:spLocks noChangeArrowheads="1"/>
          </p:cNvSpPr>
          <p:nvPr/>
        </p:nvSpPr>
        <p:spPr bwMode="auto">
          <a:xfrm>
            <a:off x="0" y="3283674"/>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p>
            <a:endParaRPr lang="zh-CN" altLang="en-US"/>
          </a:p>
        </p:txBody>
      </p:sp>
      <p:sp>
        <p:nvSpPr>
          <p:cNvPr id="206852" name="Rectangle 4"/>
          <p:cNvSpPr>
            <a:spLocks noChangeArrowheads="1"/>
          </p:cNvSpPr>
          <p:nvPr/>
        </p:nvSpPr>
        <p:spPr bwMode="auto">
          <a:xfrm>
            <a:off x="0" y="3279907"/>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p>
            <a:endParaRPr lang="zh-CN" altLang="en-US"/>
          </a:p>
        </p:txBody>
      </p:sp>
      <p:graphicFrame>
        <p:nvGraphicFramePr>
          <p:cNvPr id="206853" name="Object 5"/>
          <p:cNvGraphicFramePr>
            <a:graphicFrameLocks noChangeAspect="1"/>
          </p:cNvGraphicFramePr>
          <p:nvPr/>
        </p:nvGraphicFramePr>
        <p:xfrm>
          <a:off x="1860166" y="1765471"/>
          <a:ext cx="5392973" cy="787304"/>
        </p:xfrm>
        <a:graphic>
          <a:graphicData uri="http://schemas.openxmlformats.org/presentationml/2006/ole">
            <mc:AlternateContent xmlns:mc="http://schemas.openxmlformats.org/markup-compatibility/2006">
              <mc:Choice xmlns:v="urn:schemas-microsoft-com:vml" Requires="v">
                <p:oleObj spid="_x0000_s6276" name="公式" r:id="rId3" imgW="1739900" imgH="444500" progId="Equation.3">
                  <p:embed/>
                </p:oleObj>
              </mc:Choice>
              <mc:Fallback>
                <p:oleObj name="公式" r:id="rId3" imgW="1739900" imgH="444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0166" y="1765471"/>
                        <a:ext cx="5392973" cy="787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854" name="Rectangle 6"/>
          <p:cNvSpPr>
            <a:spLocks noChangeArrowheads="1"/>
          </p:cNvSpPr>
          <p:nvPr/>
        </p:nvSpPr>
        <p:spPr bwMode="auto">
          <a:xfrm>
            <a:off x="0" y="2533940"/>
            <a:ext cx="9530209" cy="85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02" tIns="43051" rIns="86102" bIns="43051"/>
          <a:lstStyle>
            <a:lvl1pPr marL="288925" indent="-288925" defTabSz="912813">
              <a:spcBef>
                <a:spcPct val="20000"/>
              </a:spcBef>
              <a:buClr>
                <a:srgbClr val="CC9900"/>
              </a:buClr>
              <a:buSzPct val="65000"/>
              <a:buFont typeface="Wingdings" pitchFamily="2" charset="2"/>
              <a:buChar char="n"/>
              <a:defRPr sz="30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buChar char="q"/>
              <a:defRPr sz="26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buChar char="n"/>
              <a:defRPr sz="2200">
                <a:solidFill>
                  <a:srgbClr val="A50021"/>
                </a:solidFill>
                <a:latin typeface="Segoe"/>
                <a:ea typeface="宋体" pitchFamily="2" charset="-122"/>
              </a:defRPr>
            </a:lvl3pPr>
            <a:lvl4pPr marL="954088" indent="-241300" defTabSz="912813">
              <a:spcBef>
                <a:spcPct val="20000"/>
              </a:spcBef>
              <a:buFont typeface="Arial" pitchFamily="34" charset="0"/>
              <a:buChar char="•"/>
              <a:defRPr sz="2000"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buChar char="•"/>
              <a:defRPr sz="2000">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9pPr>
          </a:lstStyle>
          <a:p>
            <a:r>
              <a:rPr lang="zh-CN" altLang="en-US" sz="2475" dirty="0">
                <a:solidFill>
                  <a:schemeClr val="tx1"/>
                </a:solidFill>
              </a:rPr>
              <a:t>由于</a:t>
            </a:r>
            <a:r>
              <a:rPr lang="en-US" altLang="zh-CN" sz="2475" dirty="0">
                <a:solidFill>
                  <a:schemeClr val="tx1"/>
                </a:solidFill>
              </a:rPr>
              <a:t>P(X)</a:t>
            </a:r>
            <a:r>
              <a:rPr lang="zh-CN" altLang="en-US" sz="2475" dirty="0">
                <a:solidFill>
                  <a:schemeClr val="tx1"/>
                </a:solidFill>
              </a:rPr>
              <a:t>对所有类为常数，最大化后验概率</a:t>
            </a:r>
            <a:r>
              <a:rPr lang="en-US" altLang="zh-CN" sz="2475" dirty="0">
                <a:solidFill>
                  <a:schemeClr val="tx1"/>
                </a:solidFill>
              </a:rPr>
              <a:t>P(</a:t>
            </a:r>
            <a:r>
              <a:rPr lang="en-US" altLang="zh-CN" sz="2475" dirty="0" err="1">
                <a:solidFill>
                  <a:schemeClr val="tx1"/>
                </a:solidFill>
              </a:rPr>
              <a:t>Ci|X</a:t>
            </a:r>
            <a:r>
              <a:rPr lang="en-US" altLang="zh-CN" sz="2475" dirty="0">
                <a:solidFill>
                  <a:schemeClr val="tx1"/>
                </a:solidFill>
              </a:rPr>
              <a:t>)</a:t>
            </a:r>
            <a:r>
              <a:rPr lang="zh-CN" altLang="en-US" sz="2475" dirty="0">
                <a:solidFill>
                  <a:schemeClr val="tx1"/>
                </a:solidFill>
              </a:rPr>
              <a:t>可转化为最大化先验概率</a:t>
            </a:r>
            <a:r>
              <a:rPr lang="en-US" altLang="zh-CN" sz="2475" dirty="0">
                <a:solidFill>
                  <a:schemeClr val="tx1"/>
                </a:solidFill>
              </a:rPr>
              <a:t>P(</a:t>
            </a:r>
            <a:r>
              <a:rPr lang="en-US" altLang="zh-CN" sz="2475" dirty="0" err="1">
                <a:solidFill>
                  <a:schemeClr val="tx1"/>
                </a:solidFill>
              </a:rPr>
              <a:t>X|Ci</a:t>
            </a:r>
            <a:r>
              <a:rPr lang="en-US" altLang="zh-CN" sz="2475" dirty="0">
                <a:solidFill>
                  <a:schemeClr val="tx1"/>
                </a:solidFill>
              </a:rPr>
              <a:t>)P(Ci)</a:t>
            </a:r>
            <a:r>
              <a:rPr lang="zh-CN" altLang="en-US" sz="2475" dirty="0">
                <a:solidFill>
                  <a:schemeClr val="tx1"/>
                </a:solidFill>
              </a:rPr>
              <a:t>。</a:t>
            </a:r>
            <a:endParaRPr lang="zh-CN" altLang="en-US" sz="2250" dirty="0">
              <a:solidFill>
                <a:schemeClr val="tx1"/>
              </a:solidFill>
            </a:endParaRPr>
          </a:p>
        </p:txBody>
      </p:sp>
      <p:sp>
        <p:nvSpPr>
          <p:cNvPr id="206855" name="Rectangle 7"/>
          <p:cNvSpPr>
            <a:spLocks noChangeArrowheads="1"/>
          </p:cNvSpPr>
          <p:nvPr/>
        </p:nvSpPr>
        <p:spPr bwMode="auto">
          <a:xfrm>
            <a:off x="36835" y="3389049"/>
            <a:ext cx="9530209" cy="681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02" tIns="43051" rIns="86102" bIns="43051"/>
          <a:lstStyle>
            <a:lvl1pPr marL="288925" indent="-288925" defTabSz="912813">
              <a:spcBef>
                <a:spcPct val="20000"/>
              </a:spcBef>
              <a:buClr>
                <a:srgbClr val="CC9900"/>
              </a:buClr>
              <a:buSzPct val="65000"/>
              <a:buFont typeface="Wingdings" pitchFamily="2" charset="2"/>
              <a:buChar char="n"/>
              <a:defRPr sz="30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buChar char="q"/>
              <a:defRPr sz="26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buChar char="n"/>
              <a:defRPr sz="2200">
                <a:solidFill>
                  <a:srgbClr val="A50021"/>
                </a:solidFill>
                <a:latin typeface="Segoe"/>
                <a:ea typeface="宋体" pitchFamily="2" charset="-122"/>
              </a:defRPr>
            </a:lvl3pPr>
            <a:lvl4pPr marL="954088" indent="-241300" defTabSz="912813">
              <a:spcBef>
                <a:spcPct val="20000"/>
              </a:spcBef>
              <a:buFont typeface="Arial" pitchFamily="34" charset="0"/>
              <a:buChar char="•"/>
              <a:defRPr sz="2000"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buChar char="•"/>
              <a:defRPr sz="2000">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9pPr>
          </a:lstStyle>
          <a:p>
            <a:pPr lvl="1"/>
            <a:r>
              <a:rPr lang="zh-CN" altLang="en-US" sz="1950" dirty="0"/>
              <a:t>类的先验概率</a:t>
            </a:r>
            <a:r>
              <a:rPr lang="en-US" altLang="zh-CN" sz="1950" dirty="0"/>
              <a:t>P(Ci)</a:t>
            </a:r>
            <a:r>
              <a:rPr lang="zh-CN" altLang="en-US" sz="1950" dirty="0"/>
              <a:t>可以用</a:t>
            </a:r>
            <a:r>
              <a:rPr lang="en-US" altLang="zh-CN" sz="1950" dirty="0" err="1"/>
              <a:t>si</a:t>
            </a:r>
            <a:r>
              <a:rPr lang="en-US" altLang="zh-CN" sz="1950" dirty="0"/>
              <a:t>/s</a:t>
            </a:r>
            <a:r>
              <a:rPr lang="zh-CN" altLang="en-US" sz="1950" dirty="0"/>
              <a:t>来估计，其中</a:t>
            </a:r>
            <a:r>
              <a:rPr lang="en-US" altLang="zh-CN" sz="1950" dirty="0" err="1"/>
              <a:t>si</a:t>
            </a:r>
            <a:r>
              <a:rPr lang="zh-CN" altLang="en-US" sz="1950" dirty="0"/>
              <a:t>是数据集</a:t>
            </a:r>
            <a:r>
              <a:rPr lang="en-US" altLang="zh-CN" sz="1950" dirty="0"/>
              <a:t>D</a:t>
            </a:r>
            <a:r>
              <a:rPr lang="zh-CN" altLang="en-US" sz="1950" dirty="0"/>
              <a:t>中属于类</a:t>
            </a:r>
            <a:r>
              <a:rPr lang="en-US" altLang="zh-CN" sz="1950" dirty="0"/>
              <a:t>Ci</a:t>
            </a:r>
            <a:r>
              <a:rPr lang="zh-CN" altLang="en-US" sz="1950" dirty="0"/>
              <a:t>的样本个数，</a:t>
            </a:r>
            <a:r>
              <a:rPr lang="en-US" altLang="zh-CN" sz="1950" dirty="0"/>
              <a:t>s</a:t>
            </a:r>
            <a:r>
              <a:rPr lang="zh-CN" altLang="en-US" sz="1950" dirty="0"/>
              <a:t>是数据集</a:t>
            </a:r>
            <a:r>
              <a:rPr lang="en-US" altLang="zh-CN" sz="1950" dirty="0"/>
              <a:t>D</a:t>
            </a:r>
            <a:r>
              <a:rPr lang="zh-CN" altLang="en-US" sz="1950" dirty="0"/>
              <a:t>的样本总数</a:t>
            </a:r>
          </a:p>
        </p:txBody>
      </p:sp>
      <p:sp>
        <p:nvSpPr>
          <p:cNvPr id="206856" name="Rectangle 8"/>
          <p:cNvSpPr>
            <a:spLocks noChangeArrowheads="1"/>
          </p:cNvSpPr>
          <p:nvPr/>
        </p:nvSpPr>
        <p:spPr bwMode="auto">
          <a:xfrm>
            <a:off x="0" y="3279907"/>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p>
            <a:endParaRPr lang="zh-CN" altLang="en-US"/>
          </a:p>
        </p:txBody>
      </p:sp>
      <p:graphicFrame>
        <p:nvGraphicFramePr>
          <p:cNvPr id="206857" name="Object 9"/>
          <p:cNvGraphicFramePr>
            <a:graphicFrameLocks noChangeAspect="1"/>
          </p:cNvGraphicFramePr>
          <p:nvPr/>
        </p:nvGraphicFramePr>
        <p:xfrm>
          <a:off x="1024682" y="4948590"/>
          <a:ext cx="7822406" cy="548727"/>
        </p:xfrm>
        <a:graphic>
          <a:graphicData uri="http://schemas.openxmlformats.org/presentationml/2006/ole">
            <mc:AlternateContent xmlns:mc="http://schemas.openxmlformats.org/markup-compatibility/2006">
              <mc:Choice xmlns:v="urn:schemas-microsoft-com:vml" Requires="v">
                <p:oleObj spid="_x0000_s6277" name="公式" r:id="rId5" imgW="4114800" imgH="431640" progId="Equation.3">
                  <p:embed/>
                </p:oleObj>
              </mc:Choice>
              <mc:Fallback>
                <p:oleObj name="公式" r:id="rId5" imgW="411480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4682" y="4948590"/>
                        <a:ext cx="7822406" cy="5487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858" name="Rectangle 10"/>
          <p:cNvSpPr>
            <a:spLocks noChangeArrowheads="1"/>
          </p:cNvSpPr>
          <p:nvPr/>
        </p:nvSpPr>
        <p:spPr bwMode="auto">
          <a:xfrm>
            <a:off x="36835" y="4128638"/>
            <a:ext cx="9530209" cy="79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02" tIns="43051" rIns="86102" bIns="43051"/>
          <a:lstStyle>
            <a:lvl1pPr marL="288925" indent="-288925" defTabSz="912813">
              <a:spcBef>
                <a:spcPct val="20000"/>
              </a:spcBef>
              <a:buClr>
                <a:srgbClr val="CC9900"/>
              </a:buClr>
              <a:buSzPct val="65000"/>
              <a:buFont typeface="Wingdings" pitchFamily="2" charset="2"/>
              <a:buChar char="n"/>
              <a:defRPr sz="30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buChar char="q"/>
              <a:defRPr sz="26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buChar char="n"/>
              <a:defRPr sz="2200">
                <a:solidFill>
                  <a:srgbClr val="A50021"/>
                </a:solidFill>
                <a:latin typeface="Segoe"/>
                <a:ea typeface="宋体" pitchFamily="2" charset="-122"/>
              </a:defRPr>
            </a:lvl3pPr>
            <a:lvl4pPr marL="954088" indent="-241300" defTabSz="912813">
              <a:spcBef>
                <a:spcPct val="20000"/>
              </a:spcBef>
              <a:buFont typeface="Arial" pitchFamily="34" charset="0"/>
              <a:buChar char="•"/>
              <a:defRPr sz="2000"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buChar char="•"/>
              <a:defRPr sz="2000">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9pPr>
          </a:lstStyle>
          <a:p>
            <a:pPr lvl="1"/>
            <a:r>
              <a:rPr lang="zh-CN" altLang="en-US" sz="1950" dirty="0"/>
              <a:t>朴素贝叶斯假定一个属性值对给定类的影响</a:t>
            </a:r>
            <a:r>
              <a:rPr lang="zh-CN" altLang="en-US" sz="1950" dirty="0">
                <a:solidFill>
                  <a:srgbClr val="FF0000"/>
                </a:solidFill>
              </a:rPr>
              <a:t>独立</a:t>
            </a:r>
            <a:r>
              <a:rPr lang="zh-CN" altLang="en-US" sz="1950" dirty="0"/>
              <a:t>于其他属性值，属性之间</a:t>
            </a:r>
            <a:r>
              <a:rPr lang="zh-CN" altLang="en-US" sz="1950" dirty="0">
                <a:solidFill>
                  <a:srgbClr val="FF0000"/>
                </a:solidFill>
              </a:rPr>
              <a:t>不存在依赖关系</a:t>
            </a:r>
            <a:r>
              <a:rPr lang="en-US" altLang="zh-CN" sz="1950" dirty="0"/>
              <a:t>,</a:t>
            </a:r>
            <a:r>
              <a:rPr lang="zh-CN" altLang="en-US" sz="1950" dirty="0"/>
              <a:t>这样：</a:t>
            </a:r>
            <a:r>
              <a:rPr lang="zh-CN" altLang="en-US" sz="2850" dirty="0">
                <a:solidFill>
                  <a:schemeClr val="bg1"/>
                </a:solidFill>
              </a:rPr>
              <a:t> </a:t>
            </a:r>
          </a:p>
        </p:txBody>
      </p:sp>
    </p:spTree>
    <p:extLst>
      <p:ext uri="{BB962C8B-B14F-4D97-AF65-F5344CB8AC3E}">
        <p14:creationId xmlns:p14="http://schemas.microsoft.com/office/powerpoint/2010/main" val="21470274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6854"/>
                                        </p:tgtEl>
                                        <p:attrNameLst>
                                          <p:attrName>style.visibility</p:attrName>
                                        </p:attrNameLst>
                                      </p:cBhvr>
                                      <p:to>
                                        <p:strVal val="visible"/>
                                      </p:to>
                                    </p:set>
                                    <p:anim calcmode="lin" valueType="num">
                                      <p:cBhvr additive="base">
                                        <p:cTn id="7" dur="500" fill="hold"/>
                                        <p:tgtEl>
                                          <p:spTgt spid="206854"/>
                                        </p:tgtEl>
                                        <p:attrNameLst>
                                          <p:attrName>ppt_x</p:attrName>
                                        </p:attrNameLst>
                                      </p:cBhvr>
                                      <p:tavLst>
                                        <p:tav tm="0">
                                          <p:val>
                                            <p:strVal val="#ppt_x"/>
                                          </p:val>
                                        </p:tav>
                                        <p:tav tm="100000">
                                          <p:val>
                                            <p:strVal val="#ppt_x"/>
                                          </p:val>
                                        </p:tav>
                                      </p:tavLst>
                                    </p:anim>
                                    <p:anim calcmode="lin" valueType="num">
                                      <p:cBhvr additive="base">
                                        <p:cTn id="8" dur="500" fill="hold"/>
                                        <p:tgtEl>
                                          <p:spTgt spid="20685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6855"/>
                                        </p:tgtEl>
                                        <p:attrNameLst>
                                          <p:attrName>style.visibility</p:attrName>
                                        </p:attrNameLst>
                                      </p:cBhvr>
                                      <p:to>
                                        <p:strVal val="visible"/>
                                      </p:to>
                                    </p:set>
                                    <p:anim calcmode="lin" valueType="num">
                                      <p:cBhvr additive="base">
                                        <p:cTn id="13" dur="500" fill="hold"/>
                                        <p:tgtEl>
                                          <p:spTgt spid="206855"/>
                                        </p:tgtEl>
                                        <p:attrNameLst>
                                          <p:attrName>ppt_x</p:attrName>
                                        </p:attrNameLst>
                                      </p:cBhvr>
                                      <p:tavLst>
                                        <p:tav tm="0">
                                          <p:val>
                                            <p:strVal val="#ppt_x"/>
                                          </p:val>
                                        </p:tav>
                                        <p:tav tm="100000">
                                          <p:val>
                                            <p:strVal val="#ppt_x"/>
                                          </p:val>
                                        </p:tav>
                                      </p:tavLst>
                                    </p:anim>
                                    <p:anim calcmode="lin" valueType="num">
                                      <p:cBhvr additive="base">
                                        <p:cTn id="14" dur="500" fill="hold"/>
                                        <p:tgtEl>
                                          <p:spTgt spid="20685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6858"/>
                                        </p:tgtEl>
                                        <p:attrNameLst>
                                          <p:attrName>style.visibility</p:attrName>
                                        </p:attrNameLst>
                                      </p:cBhvr>
                                      <p:to>
                                        <p:strVal val="visible"/>
                                      </p:to>
                                    </p:set>
                                    <p:anim calcmode="lin" valueType="num">
                                      <p:cBhvr additive="base">
                                        <p:cTn id="19" dur="500" fill="hold"/>
                                        <p:tgtEl>
                                          <p:spTgt spid="206858"/>
                                        </p:tgtEl>
                                        <p:attrNameLst>
                                          <p:attrName>ppt_x</p:attrName>
                                        </p:attrNameLst>
                                      </p:cBhvr>
                                      <p:tavLst>
                                        <p:tav tm="0">
                                          <p:val>
                                            <p:strVal val="#ppt_x"/>
                                          </p:val>
                                        </p:tav>
                                        <p:tav tm="100000">
                                          <p:val>
                                            <p:strVal val="#ppt_x"/>
                                          </p:val>
                                        </p:tav>
                                      </p:tavLst>
                                    </p:anim>
                                    <p:anim calcmode="lin" valueType="num">
                                      <p:cBhvr additive="base">
                                        <p:cTn id="20" dur="500" fill="hold"/>
                                        <p:tgtEl>
                                          <p:spTgt spid="20685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52" presetClass="entr" presetSubtype="0" fill="hold" nodeType="clickEffect">
                                  <p:stCondLst>
                                    <p:cond delay="0"/>
                                  </p:stCondLst>
                                  <p:childTnLst>
                                    <p:set>
                                      <p:cBhvr>
                                        <p:cTn id="24" dur="1" fill="hold">
                                          <p:stCondLst>
                                            <p:cond delay="0"/>
                                          </p:stCondLst>
                                        </p:cTn>
                                        <p:tgtEl>
                                          <p:spTgt spid="206857"/>
                                        </p:tgtEl>
                                        <p:attrNameLst>
                                          <p:attrName>style.visibility</p:attrName>
                                        </p:attrNameLst>
                                      </p:cBhvr>
                                      <p:to>
                                        <p:strVal val="visible"/>
                                      </p:to>
                                    </p:set>
                                    <p:animScale>
                                      <p:cBhvr>
                                        <p:cTn id="25" dur="1000" decel="50000" fill="hold">
                                          <p:stCondLst>
                                            <p:cond delay="0"/>
                                          </p:stCondLst>
                                        </p:cTn>
                                        <p:tgtEl>
                                          <p:spTgt spid="20685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206857"/>
                                        </p:tgtEl>
                                        <p:attrNameLst>
                                          <p:attrName>ppt_x</p:attrName>
                                          <p:attrName>ppt_y</p:attrName>
                                        </p:attrNameLst>
                                      </p:cBhvr>
                                    </p:animMotion>
                                    <p:animEffect transition="in" filter="fade">
                                      <p:cBhvr>
                                        <p:cTn id="27" dur="1000"/>
                                        <p:tgtEl>
                                          <p:spTgt spid="2068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4" grpId="0"/>
      <p:bldP spid="206855" grpId="0"/>
      <p:bldP spid="20685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idx="1"/>
          </p:nvPr>
        </p:nvSpPr>
        <p:spPr>
          <a:xfrm>
            <a:off x="113854" y="2879467"/>
            <a:ext cx="9530209" cy="634555"/>
          </a:xfrm>
        </p:spPr>
        <p:txBody>
          <a:bodyPr>
            <a:normAutofit fontScale="77500" lnSpcReduction="20000"/>
          </a:bodyPr>
          <a:lstStyle/>
          <a:p>
            <a:pPr>
              <a:lnSpc>
                <a:spcPct val="90000"/>
              </a:lnSpc>
            </a:pPr>
            <a:r>
              <a:rPr lang="zh-CN" altLang="zh-CN" dirty="0"/>
              <a:t>为对未知样本</a:t>
            </a:r>
            <a:r>
              <a:rPr lang="en-US" altLang="zh-CN" dirty="0"/>
              <a:t>X</a:t>
            </a:r>
            <a:r>
              <a:rPr lang="zh-CN" altLang="en-US" dirty="0"/>
              <a:t>分类，对每个类</a:t>
            </a:r>
            <a:r>
              <a:rPr lang="en-US" altLang="zh-CN" dirty="0"/>
              <a:t>Ci</a:t>
            </a:r>
            <a:r>
              <a:rPr lang="zh-CN" altLang="en-US" dirty="0"/>
              <a:t>，计算</a:t>
            </a:r>
            <a:r>
              <a:rPr lang="en-US" altLang="zh-CN" dirty="0"/>
              <a:t>P(</a:t>
            </a:r>
            <a:r>
              <a:rPr lang="en-US" altLang="zh-CN" dirty="0" err="1"/>
              <a:t>X|Ci</a:t>
            </a:r>
            <a:r>
              <a:rPr lang="en-US" altLang="zh-CN" dirty="0"/>
              <a:t>)</a:t>
            </a:r>
            <a:r>
              <a:rPr lang="zh-CN" altLang="en-US" dirty="0"/>
              <a:t>，样本</a:t>
            </a:r>
            <a:r>
              <a:rPr lang="en-US" altLang="zh-CN" dirty="0"/>
              <a:t>X</a:t>
            </a:r>
            <a:r>
              <a:rPr lang="zh-CN" altLang="en-US" dirty="0"/>
              <a:t>被指派到类别</a:t>
            </a:r>
            <a:r>
              <a:rPr lang="en-US" altLang="zh-CN" dirty="0"/>
              <a:t>Ci</a:t>
            </a:r>
            <a:r>
              <a:rPr lang="zh-CN" altLang="en-US" dirty="0"/>
              <a:t>中，当且仅当</a:t>
            </a:r>
            <a:r>
              <a:rPr lang="en-US" altLang="zh-CN" dirty="0"/>
              <a:t>:</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42</a:t>
            </a:fld>
            <a:endParaRPr lang="zh-CN" altLang="zh-CN"/>
          </a:p>
        </p:txBody>
      </p:sp>
      <p:graphicFrame>
        <p:nvGraphicFramePr>
          <p:cNvPr id="208900" name="Object 4"/>
          <p:cNvGraphicFramePr>
            <a:graphicFrameLocks noChangeAspect="1"/>
          </p:cNvGraphicFramePr>
          <p:nvPr>
            <p:extLst>
              <p:ext uri="{D42A27DB-BD31-4B8C-83A1-F6EECF244321}">
                <p14:modId xmlns:p14="http://schemas.microsoft.com/office/powerpoint/2010/main" val="4005906978"/>
              </p:ext>
            </p:extLst>
          </p:nvPr>
        </p:nvGraphicFramePr>
        <p:xfrm>
          <a:off x="949338" y="3627032"/>
          <a:ext cx="7517681" cy="592676"/>
        </p:xfrm>
        <a:graphic>
          <a:graphicData uri="http://schemas.openxmlformats.org/presentationml/2006/ole">
            <mc:AlternateContent xmlns:mc="http://schemas.openxmlformats.org/markup-compatibility/2006">
              <mc:Choice xmlns:v="urn:schemas-microsoft-com:vml" Requires="v">
                <p:oleObj spid="_x0000_s8386" name="公式" r:id="rId3" imgW="2070100" imgH="241300" progId="Equation.3">
                  <p:embed/>
                </p:oleObj>
              </mc:Choice>
              <mc:Fallback>
                <p:oleObj name="公式" r:id="rId3" imgW="20701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9338" y="3627032"/>
                        <a:ext cx="7517681" cy="5926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8901" name="Object 5"/>
          <p:cNvGraphicFramePr>
            <a:graphicFrameLocks noChangeAspect="1"/>
          </p:cNvGraphicFramePr>
          <p:nvPr>
            <p:extLst>
              <p:ext uri="{D42A27DB-BD31-4B8C-83A1-F6EECF244321}">
                <p14:modId xmlns:p14="http://schemas.microsoft.com/office/powerpoint/2010/main" val="3015928852"/>
              </p:ext>
            </p:extLst>
          </p:nvPr>
        </p:nvGraphicFramePr>
        <p:xfrm>
          <a:off x="2998701" y="4528602"/>
          <a:ext cx="2811177" cy="578863"/>
        </p:xfrm>
        <a:graphic>
          <a:graphicData uri="http://schemas.openxmlformats.org/presentationml/2006/ole">
            <mc:AlternateContent xmlns:mc="http://schemas.openxmlformats.org/markup-compatibility/2006">
              <mc:Choice xmlns:v="urn:schemas-microsoft-com:vml" Requires="v">
                <p:oleObj spid="_x0000_s8387" name="公式" r:id="rId5" imgW="926698" imgH="203112" progId="Equation.3">
                  <p:embed/>
                </p:oleObj>
              </mc:Choice>
              <mc:Fallback>
                <p:oleObj name="公式" r:id="rId5" imgW="926698"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8701" y="4528602"/>
                        <a:ext cx="2811177" cy="578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8902" name="Rectangle 6"/>
          <p:cNvSpPr>
            <a:spLocks noChangeArrowheads="1"/>
          </p:cNvSpPr>
          <p:nvPr/>
        </p:nvSpPr>
        <p:spPr bwMode="auto">
          <a:xfrm>
            <a:off x="0" y="4413181"/>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p>
            <a:endParaRPr lang="zh-CN" altLang="en-US"/>
          </a:p>
        </p:txBody>
      </p:sp>
      <p:sp>
        <p:nvSpPr>
          <p:cNvPr id="208903" name="Rectangle 7"/>
          <p:cNvSpPr>
            <a:spLocks noChangeArrowheads="1"/>
          </p:cNvSpPr>
          <p:nvPr/>
        </p:nvSpPr>
        <p:spPr bwMode="auto">
          <a:xfrm>
            <a:off x="4686998" y="4708960"/>
            <a:ext cx="270067" cy="236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p>
            <a:pPr algn="ctr"/>
            <a:r>
              <a:rPr lang="en-US" altLang="zh-CN" sz="975">
                <a:latin typeface="Times New Roman" pitchFamily="18" charset="0"/>
                <a:cs typeface="Times New Roman" pitchFamily="18" charset="0"/>
              </a:rPr>
              <a:t>   </a:t>
            </a:r>
            <a:endParaRPr lang="en-US" altLang="zh-CN" b="0"/>
          </a:p>
        </p:txBody>
      </p:sp>
      <p:sp>
        <p:nvSpPr>
          <p:cNvPr id="208904" name="Rectangle 8"/>
          <p:cNvSpPr>
            <a:spLocks noChangeArrowheads="1"/>
          </p:cNvSpPr>
          <p:nvPr/>
        </p:nvSpPr>
        <p:spPr bwMode="auto">
          <a:xfrm>
            <a:off x="0" y="5450262"/>
            <a:ext cx="9530209" cy="108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02" tIns="43051" rIns="86102" bIns="43051"/>
          <a:lstStyle>
            <a:lvl1pPr marL="288925" indent="-288925" defTabSz="912813">
              <a:spcBef>
                <a:spcPct val="20000"/>
              </a:spcBef>
              <a:buClr>
                <a:srgbClr val="CC9900"/>
              </a:buClr>
              <a:buSzPct val="65000"/>
              <a:buFont typeface="Wingdings" pitchFamily="2" charset="2"/>
              <a:buChar char="n"/>
              <a:defRPr sz="30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buChar char="q"/>
              <a:defRPr sz="26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buChar char="n"/>
              <a:defRPr sz="2200">
                <a:solidFill>
                  <a:srgbClr val="A50021"/>
                </a:solidFill>
                <a:latin typeface="Segoe"/>
                <a:ea typeface="宋体" pitchFamily="2" charset="-122"/>
              </a:defRPr>
            </a:lvl3pPr>
            <a:lvl4pPr marL="954088" indent="-241300" defTabSz="912813">
              <a:spcBef>
                <a:spcPct val="20000"/>
              </a:spcBef>
              <a:buFont typeface="Arial" pitchFamily="34" charset="0"/>
              <a:buChar char="•"/>
              <a:defRPr sz="2000"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buChar char="•"/>
              <a:defRPr sz="2000">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9pPr>
          </a:lstStyle>
          <a:p>
            <a:pPr algn="ctr">
              <a:lnSpc>
                <a:spcPct val="90000"/>
              </a:lnSpc>
              <a:buClr>
                <a:srgbClr val="FF0000"/>
              </a:buClr>
              <a:buFont typeface="Wingdings" pitchFamily="2" charset="2"/>
              <a:buNone/>
            </a:pPr>
            <a:r>
              <a:rPr lang="zh-CN" altLang="zh-CN" sz="2250">
                <a:solidFill>
                  <a:srgbClr val="FF0000"/>
                </a:solidFill>
              </a:rPr>
              <a:t>即</a:t>
            </a:r>
            <a:r>
              <a:rPr lang="en-US" altLang="zh-CN" sz="2250">
                <a:solidFill>
                  <a:srgbClr val="FF0000"/>
                </a:solidFill>
              </a:rPr>
              <a:t>X</a:t>
            </a:r>
            <a:r>
              <a:rPr lang="zh-CN" altLang="en-US" sz="2250">
                <a:solidFill>
                  <a:srgbClr val="FF0000"/>
                </a:solidFill>
              </a:rPr>
              <a:t>被指派到最大的类别中</a:t>
            </a:r>
          </a:p>
        </p:txBody>
      </p:sp>
      <p:sp>
        <p:nvSpPr>
          <p:cNvPr id="9" name="Rectangle 2"/>
          <p:cNvSpPr txBox="1">
            <a:spLocks noChangeArrowheads="1"/>
          </p:cNvSpPr>
          <p:nvPr/>
        </p:nvSpPr>
        <p:spPr>
          <a:xfrm>
            <a:off x="113854" y="1110011"/>
            <a:ext cx="9530209" cy="142619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zh-CN" altLang="en-US" sz="2100" dirty="0"/>
              <a:t>从数据集中求概率</a:t>
            </a:r>
          </a:p>
          <a:p>
            <a:pPr lvl="1" fontAlgn="auto">
              <a:spcAft>
                <a:spcPts val="0"/>
              </a:spcAft>
            </a:pPr>
            <a:r>
              <a:rPr lang="zh-CN" altLang="en-US" sz="2100" dirty="0"/>
              <a:t>这里</a:t>
            </a:r>
            <a:r>
              <a:rPr lang="en-US" altLang="zh-CN" sz="2100" dirty="0" err="1"/>
              <a:t>x</a:t>
            </a:r>
            <a:r>
              <a:rPr lang="en-US" altLang="zh-CN" sz="2100" baseline="-25000" dirty="0" err="1"/>
              <a:t>k</a:t>
            </a:r>
            <a:r>
              <a:rPr lang="zh-CN" altLang="en-US" sz="2100" dirty="0"/>
              <a:t>表示样本</a:t>
            </a:r>
            <a:r>
              <a:rPr lang="en-US" altLang="zh-CN" sz="2100" dirty="0"/>
              <a:t>X</a:t>
            </a:r>
            <a:r>
              <a:rPr lang="zh-CN" altLang="en-US" sz="2100" dirty="0"/>
              <a:t>在属性</a:t>
            </a:r>
            <a:r>
              <a:rPr lang="en-US" altLang="zh-CN" sz="2100" dirty="0"/>
              <a:t>Ak</a:t>
            </a:r>
            <a:r>
              <a:rPr lang="zh-CN" altLang="en-US" sz="2100" dirty="0"/>
              <a:t>下的取值。</a:t>
            </a:r>
          </a:p>
          <a:p>
            <a:pPr lvl="2" fontAlgn="auto">
              <a:spcAft>
                <a:spcPts val="0"/>
              </a:spcAft>
            </a:pPr>
            <a:r>
              <a:rPr lang="zh-CN" altLang="en-US" sz="2100" dirty="0"/>
              <a:t>如果属性</a:t>
            </a:r>
            <a:r>
              <a:rPr lang="en-US" altLang="zh-CN" sz="2100" dirty="0"/>
              <a:t>Ak</a:t>
            </a:r>
            <a:r>
              <a:rPr lang="zh-CN" altLang="en-US" sz="2100" dirty="0"/>
              <a:t>是分类属性，则：</a:t>
            </a:r>
            <a:r>
              <a:rPr lang="en-US" altLang="zh-CN" sz="2100" dirty="0"/>
              <a:t>P(</a:t>
            </a:r>
            <a:r>
              <a:rPr lang="en-US" altLang="zh-CN" sz="2100" dirty="0" err="1"/>
              <a:t>x</a:t>
            </a:r>
            <a:r>
              <a:rPr lang="en-US" altLang="zh-CN" sz="2100" baseline="-25000" dirty="0" err="1"/>
              <a:t>k</a:t>
            </a:r>
            <a:r>
              <a:rPr lang="en-US" altLang="zh-CN" sz="2100" dirty="0" err="1"/>
              <a:t>|Ci</a:t>
            </a:r>
            <a:r>
              <a:rPr lang="en-US" altLang="zh-CN" sz="2100" dirty="0"/>
              <a:t>)=</a:t>
            </a:r>
            <a:r>
              <a:rPr lang="en-US" altLang="zh-CN" sz="2100" dirty="0" err="1"/>
              <a:t>s</a:t>
            </a:r>
            <a:r>
              <a:rPr lang="en-US" altLang="zh-CN" sz="2100" baseline="-25000" dirty="0" err="1"/>
              <a:t>ik</a:t>
            </a:r>
            <a:r>
              <a:rPr lang="en-US" altLang="zh-CN" sz="2100" dirty="0"/>
              <a:t>/</a:t>
            </a:r>
            <a:r>
              <a:rPr lang="en-US" altLang="zh-CN" sz="2100" dirty="0" err="1"/>
              <a:t>s</a:t>
            </a:r>
            <a:r>
              <a:rPr lang="en-US" altLang="zh-CN" sz="2100" baseline="-25000" dirty="0" err="1"/>
              <a:t>i</a:t>
            </a:r>
            <a:r>
              <a:rPr lang="zh-CN" altLang="en-US" sz="2100" dirty="0"/>
              <a:t>，其中</a:t>
            </a:r>
            <a:r>
              <a:rPr lang="en-US" altLang="zh-CN" sz="2100" dirty="0" err="1"/>
              <a:t>s</a:t>
            </a:r>
            <a:r>
              <a:rPr lang="en-US" altLang="zh-CN" sz="2100" baseline="-25000" dirty="0" err="1"/>
              <a:t>ik</a:t>
            </a:r>
            <a:r>
              <a:rPr lang="zh-CN" altLang="en-US" sz="2100" dirty="0"/>
              <a:t>是</a:t>
            </a:r>
            <a:r>
              <a:rPr lang="en-US" altLang="zh-CN" sz="2100" dirty="0"/>
              <a:t>D</a:t>
            </a:r>
            <a:r>
              <a:rPr lang="zh-CN" altLang="en-US" sz="2100" dirty="0"/>
              <a:t>中属性</a:t>
            </a:r>
            <a:r>
              <a:rPr lang="en-US" altLang="zh-CN" sz="2100" dirty="0"/>
              <a:t>Ak</a:t>
            </a:r>
            <a:r>
              <a:rPr lang="zh-CN" altLang="en-US" sz="2100" dirty="0"/>
              <a:t>的值为</a:t>
            </a:r>
            <a:r>
              <a:rPr lang="en-US" altLang="zh-CN" sz="2100" dirty="0" err="1"/>
              <a:t>x</a:t>
            </a:r>
            <a:r>
              <a:rPr lang="en-US" altLang="zh-CN" sz="2100" baseline="-25000" dirty="0" err="1"/>
              <a:t>k</a:t>
            </a:r>
            <a:r>
              <a:rPr lang="zh-CN" altLang="en-US" sz="2100" dirty="0"/>
              <a:t>的</a:t>
            </a:r>
            <a:r>
              <a:rPr lang="en-US" altLang="zh-CN" sz="2100" dirty="0"/>
              <a:t>Ci</a:t>
            </a:r>
            <a:r>
              <a:rPr lang="zh-CN" altLang="en-US" sz="2100" dirty="0"/>
              <a:t>类的样本个数，</a:t>
            </a:r>
            <a:r>
              <a:rPr lang="en-US" altLang="zh-CN" sz="2100" dirty="0" err="1"/>
              <a:t>si</a:t>
            </a:r>
            <a:r>
              <a:rPr lang="zh-CN" altLang="en-US" sz="2100" dirty="0"/>
              <a:t>是</a:t>
            </a:r>
            <a:r>
              <a:rPr lang="en-US" altLang="zh-CN" sz="2100" dirty="0"/>
              <a:t>D</a:t>
            </a:r>
            <a:r>
              <a:rPr lang="zh-CN" altLang="en-US" sz="2100" dirty="0"/>
              <a:t>中属于</a:t>
            </a:r>
            <a:r>
              <a:rPr lang="en-US" altLang="zh-CN" sz="2100" dirty="0"/>
              <a:t>Ci</a:t>
            </a:r>
            <a:r>
              <a:rPr lang="zh-CN" altLang="en-US" sz="2100" dirty="0"/>
              <a:t>类的样本个数。</a:t>
            </a:r>
          </a:p>
        </p:txBody>
      </p:sp>
      <p:graphicFrame>
        <p:nvGraphicFramePr>
          <p:cNvPr id="10" name="Object 4"/>
          <p:cNvGraphicFramePr>
            <a:graphicFrameLocks noChangeAspect="1"/>
          </p:cNvGraphicFramePr>
          <p:nvPr>
            <p:extLst>
              <p:ext uri="{D42A27DB-BD31-4B8C-83A1-F6EECF244321}">
                <p14:modId xmlns:p14="http://schemas.microsoft.com/office/powerpoint/2010/main" val="252826891"/>
              </p:ext>
            </p:extLst>
          </p:nvPr>
        </p:nvGraphicFramePr>
        <p:xfrm>
          <a:off x="2877815" y="1078043"/>
          <a:ext cx="5240610" cy="361633"/>
        </p:xfrm>
        <a:graphic>
          <a:graphicData uri="http://schemas.openxmlformats.org/presentationml/2006/ole">
            <mc:AlternateContent xmlns:mc="http://schemas.openxmlformats.org/markup-compatibility/2006">
              <mc:Choice xmlns:v="urn:schemas-microsoft-com:vml" Requires="v">
                <p:oleObj spid="_x0000_s8388" name="Microsoft 公式 3.0" r:id="rId7" imgW="2247900" imgH="228600" progId="Equation.3">
                  <p:embed/>
                </p:oleObj>
              </mc:Choice>
              <mc:Fallback>
                <p:oleObj name="Microsoft 公式 3.0" r:id="rId7" imgW="22479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7815" y="1078043"/>
                        <a:ext cx="5240610" cy="3616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114815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Rectangle 3"/>
          <p:cNvSpPr>
            <a:spLocks noGrp="1" noChangeArrowheads="1"/>
          </p:cNvSpPr>
          <p:nvPr>
            <p:ph type="title"/>
          </p:nvPr>
        </p:nvSpPr>
        <p:spPr>
          <a:noFill/>
          <a:ln/>
        </p:spPr>
        <p:txBody>
          <a:bodyPr/>
          <a:lstStyle/>
          <a:p>
            <a:r>
              <a:rPr lang="zh-CN" altLang="en-US"/>
              <a:t>朴素贝叶斯分类算法的基本描述</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43</a:t>
            </a:fld>
            <a:endParaRPr lang="zh-CN" altLang="zh-CN"/>
          </a:p>
        </p:txBody>
      </p:sp>
      <p:sp>
        <p:nvSpPr>
          <p:cNvPr id="209973" name="Text Box 53"/>
          <p:cNvSpPr txBox="1">
            <a:spLocks noChangeArrowheads="1"/>
          </p:cNvSpPr>
          <p:nvPr/>
        </p:nvSpPr>
        <p:spPr bwMode="auto">
          <a:xfrm>
            <a:off x="796975" y="1897316"/>
            <a:ext cx="7974770" cy="389567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02" tIns="43051" rIns="86102" bIns="43051">
            <a:spAutoFit/>
          </a:bodyPr>
          <a:lstStyle/>
          <a:p>
            <a:r>
              <a:rPr lang="zh-CN" altLang="en-US" sz="2250" dirty="0"/>
              <a:t>函数名：</a:t>
            </a:r>
            <a:r>
              <a:rPr lang="en-US" altLang="zh-CN" sz="2250" dirty="0" err="1"/>
              <a:t>NaiveBayes</a:t>
            </a:r>
            <a:endParaRPr lang="en-US" altLang="zh-CN" sz="2250" dirty="0"/>
          </a:p>
          <a:p>
            <a:r>
              <a:rPr lang="zh-CN" altLang="en-US" sz="2250" dirty="0"/>
              <a:t>输入：类标号未知的样本</a:t>
            </a:r>
            <a:r>
              <a:rPr lang="en-US" altLang="zh-CN" sz="2250" dirty="0"/>
              <a:t>X={x1,x2,…,</a:t>
            </a:r>
            <a:r>
              <a:rPr lang="en-US" altLang="zh-CN" sz="2250" dirty="0" err="1"/>
              <a:t>xn</a:t>
            </a:r>
            <a:r>
              <a:rPr lang="en-US" altLang="zh-CN" sz="2250" dirty="0"/>
              <a:t>}</a:t>
            </a:r>
          </a:p>
          <a:p>
            <a:r>
              <a:rPr lang="zh-CN" altLang="en-US" sz="2250" dirty="0"/>
              <a:t>输出：未知样本</a:t>
            </a:r>
            <a:r>
              <a:rPr lang="en-US" altLang="zh-CN" sz="2250" dirty="0"/>
              <a:t>X</a:t>
            </a:r>
            <a:r>
              <a:rPr lang="zh-CN" altLang="en-US" sz="2250" dirty="0"/>
              <a:t>所属类别号</a:t>
            </a:r>
          </a:p>
          <a:p>
            <a:endParaRPr lang="zh-CN" altLang="en-US" sz="2250" dirty="0"/>
          </a:p>
          <a:p>
            <a:r>
              <a:rPr lang="en-US" altLang="zh-CN" sz="2250" dirty="0"/>
              <a:t>(1) for j=1 to m </a:t>
            </a:r>
          </a:p>
          <a:p>
            <a:r>
              <a:rPr lang="en-US" altLang="zh-CN" sz="2250" dirty="0"/>
              <a:t>(2)     </a:t>
            </a:r>
            <a:r>
              <a:rPr lang="zh-CN" altLang="en-US" sz="2250" dirty="0"/>
              <a:t>计算</a:t>
            </a:r>
            <a:r>
              <a:rPr lang="en-US" altLang="zh-CN" sz="2250" dirty="0"/>
              <a:t>X</a:t>
            </a:r>
            <a:r>
              <a:rPr lang="zh-CN" altLang="en-US" sz="2250" dirty="0"/>
              <a:t>属于每一个类别</a:t>
            </a:r>
            <a:r>
              <a:rPr lang="en-US" altLang="zh-CN" sz="2250" dirty="0" err="1"/>
              <a:t>Cj</a:t>
            </a:r>
            <a:r>
              <a:rPr lang="zh-CN" altLang="en-US" sz="2250" dirty="0"/>
              <a:t>的概率；</a:t>
            </a:r>
          </a:p>
          <a:p>
            <a:r>
              <a:rPr lang="en-US" altLang="zh-CN" sz="2250" dirty="0"/>
              <a:t>(3)     </a:t>
            </a:r>
            <a:r>
              <a:rPr lang="zh-CN" altLang="en-US" sz="2250" dirty="0"/>
              <a:t>计算训练集中每个类别</a:t>
            </a:r>
            <a:r>
              <a:rPr lang="en-US" altLang="zh-CN" sz="2250" dirty="0" err="1"/>
              <a:t>Cj</a:t>
            </a:r>
            <a:r>
              <a:rPr lang="zh-CN" altLang="en-US" sz="2250" dirty="0"/>
              <a:t>的概率</a:t>
            </a:r>
            <a:r>
              <a:rPr lang="en-US" altLang="zh-CN" sz="2250" dirty="0"/>
              <a:t>P(</a:t>
            </a:r>
            <a:r>
              <a:rPr lang="en-US" altLang="zh-CN" sz="2250" dirty="0" err="1"/>
              <a:t>Cj</a:t>
            </a:r>
            <a:r>
              <a:rPr lang="en-US" altLang="zh-CN" sz="2250" dirty="0"/>
              <a:t>)</a:t>
            </a:r>
            <a:r>
              <a:rPr lang="zh-CN" altLang="en-US" sz="2250" dirty="0"/>
              <a:t>；</a:t>
            </a:r>
          </a:p>
          <a:p>
            <a:r>
              <a:rPr lang="en-US" altLang="zh-CN" sz="2250" dirty="0"/>
              <a:t>(4)     </a:t>
            </a:r>
            <a:r>
              <a:rPr lang="zh-CN" altLang="en-US" sz="2250" dirty="0"/>
              <a:t>计算概率值；</a:t>
            </a:r>
          </a:p>
          <a:p>
            <a:r>
              <a:rPr lang="en-US" altLang="zh-CN" sz="2250" dirty="0"/>
              <a:t>(5) end for</a:t>
            </a:r>
          </a:p>
          <a:p>
            <a:r>
              <a:rPr lang="en-US" altLang="zh-CN" sz="2250" dirty="0"/>
              <a:t>(6) </a:t>
            </a:r>
            <a:r>
              <a:rPr lang="zh-CN" altLang="en-US" sz="2250" dirty="0"/>
              <a:t>选择计算概率值最大的</a:t>
            </a:r>
            <a:r>
              <a:rPr lang="en-US" altLang="zh-CN" sz="2250" dirty="0"/>
              <a:t>Ci(1≤i≤m)</a:t>
            </a:r>
            <a:r>
              <a:rPr lang="zh-CN" altLang="en-US" sz="2250" dirty="0"/>
              <a:t>作为类别输出。 </a:t>
            </a:r>
          </a:p>
          <a:p>
            <a:endParaRPr lang="en-US" altLang="zh-CN" sz="2250" dirty="0"/>
          </a:p>
        </p:txBody>
      </p:sp>
    </p:spTree>
    <p:extLst>
      <p:ext uri="{BB962C8B-B14F-4D97-AF65-F5344CB8AC3E}">
        <p14:creationId xmlns:p14="http://schemas.microsoft.com/office/powerpoint/2010/main" val="13651567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r>
              <a:rPr lang="zh-CN" altLang="en-US"/>
              <a:t>朴素贝叶斯分类算法演示</a:t>
            </a:r>
          </a:p>
        </p:txBody>
      </p:sp>
      <p:sp>
        <p:nvSpPr>
          <p:cNvPr id="323587" name="Rectangle 3"/>
          <p:cNvSpPr>
            <a:spLocks noGrp="1" noChangeArrowheads="1"/>
          </p:cNvSpPr>
          <p:nvPr>
            <p:ph idx="1"/>
          </p:nvPr>
        </p:nvSpPr>
        <p:spPr>
          <a:xfrm>
            <a:off x="393540" y="2348310"/>
            <a:ext cx="4752527" cy="3442097"/>
          </a:xfrm>
        </p:spPr>
        <p:txBody>
          <a:bodyPr/>
          <a:lstStyle/>
          <a:p>
            <a:pPr>
              <a:lnSpc>
                <a:spcPct val="120000"/>
              </a:lnSpc>
            </a:pPr>
            <a:r>
              <a:rPr lang="zh-CN" altLang="en-US" dirty="0">
                <a:latin typeface="华文中宋" pitchFamily="2" charset="-122"/>
              </a:rPr>
              <a:t>对</a:t>
            </a:r>
            <a:r>
              <a:rPr lang="en-US" altLang="zh-CN" dirty="0">
                <a:latin typeface="华文中宋" pitchFamily="2" charset="-122"/>
              </a:rPr>
              <a:t>weather</a:t>
            </a:r>
            <a:r>
              <a:rPr lang="zh-CN" altLang="en-US" dirty="0">
                <a:latin typeface="华文中宋" pitchFamily="2" charset="-122"/>
              </a:rPr>
              <a:t>数据集使用朴素贝叶斯算法预测未知样本</a:t>
            </a:r>
            <a:r>
              <a:rPr lang="en-US" altLang="zh-CN" dirty="0">
                <a:latin typeface="华文中宋" pitchFamily="2" charset="-122"/>
              </a:rPr>
              <a:t>X={</a:t>
            </a:r>
            <a:r>
              <a:rPr lang="en-US" altLang="zh-CN" dirty="0" err="1">
                <a:latin typeface="华文中宋" pitchFamily="2" charset="-122"/>
              </a:rPr>
              <a:t>rainy,hot,normal</a:t>
            </a:r>
            <a:r>
              <a:rPr lang="en-US" altLang="zh-CN" dirty="0">
                <a:latin typeface="华文中宋" pitchFamily="2" charset="-122"/>
              </a:rPr>
              <a:t>, weak,?}</a:t>
            </a:r>
            <a:r>
              <a:rPr lang="zh-CN" altLang="en-US" dirty="0">
                <a:latin typeface="华文中宋" pitchFamily="2" charset="-122"/>
              </a:rPr>
              <a:t>的</a:t>
            </a:r>
            <a:r>
              <a:rPr lang="en-US" altLang="zh-CN" dirty="0">
                <a:latin typeface="华文中宋" pitchFamily="2" charset="-122"/>
              </a:rPr>
              <a:t>play ball</a:t>
            </a:r>
            <a:r>
              <a:rPr lang="zh-CN" altLang="en-US" dirty="0">
                <a:latin typeface="华文中宋" pitchFamily="2" charset="-122"/>
              </a:rPr>
              <a:t>类标号属性的值。</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44</a:t>
            </a:fld>
            <a:endParaRPr lang="zh-CN" altLang="zh-CN"/>
          </a:p>
        </p:txBody>
      </p:sp>
      <p:graphicFrame>
        <p:nvGraphicFramePr>
          <p:cNvPr id="4" name="Group 350"/>
          <p:cNvGraphicFramePr>
            <a:graphicFrameLocks/>
          </p:cNvGraphicFramePr>
          <p:nvPr>
            <p:extLst>
              <p:ext uri="{D42A27DB-BD31-4B8C-83A1-F6EECF244321}">
                <p14:modId xmlns:p14="http://schemas.microsoft.com/office/powerpoint/2010/main" val="2564657228"/>
              </p:ext>
            </p:extLst>
          </p:nvPr>
        </p:nvGraphicFramePr>
        <p:xfrm>
          <a:off x="5416098" y="2050151"/>
          <a:ext cx="3832622" cy="3671895"/>
        </p:xfrm>
        <a:graphic>
          <a:graphicData uri="http://schemas.openxmlformats.org/drawingml/2006/table">
            <a:tbl>
              <a:tblPr/>
              <a:tblGrid>
                <a:gridCol w="754856">
                  <a:extLst>
                    <a:ext uri="{9D8B030D-6E8A-4147-A177-3AD203B41FA5}">
                      <a16:colId xmlns:a16="http://schemas.microsoft.com/office/drawing/2014/main" val="20000"/>
                    </a:ext>
                  </a:extLst>
                </a:gridCol>
                <a:gridCol w="917972">
                  <a:extLst>
                    <a:ext uri="{9D8B030D-6E8A-4147-A177-3AD203B41FA5}">
                      <a16:colId xmlns:a16="http://schemas.microsoft.com/office/drawing/2014/main" val="20001"/>
                    </a:ext>
                  </a:extLst>
                </a:gridCol>
                <a:gridCol w="701278">
                  <a:extLst>
                    <a:ext uri="{9D8B030D-6E8A-4147-A177-3AD203B41FA5}">
                      <a16:colId xmlns:a16="http://schemas.microsoft.com/office/drawing/2014/main" val="20002"/>
                    </a:ext>
                  </a:extLst>
                </a:gridCol>
                <a:gridCol w="756047">
                  <a:extLst>
                    <a:ext uri="{9D8B030D-6E8A-4147-A177-3AD203B41FA5}">
                      <a16:colId xmlns:a16="http://schemas.microsoft.com/office/drawing/2014/main" val="20003"/>
                    </a:ext>
                  </a:extLst>
                </a:gridCol>
                <a:gridCol w="702469">
                  <a:extLst>
                    <a:ext uri="{9D8B030D-6E8A-4147-A177-3AD203B41FA5}">
                      <a16:colId xmlns:a16="http://schemas.microsoft.com/office/drawing/2014/main" val="20004"/>
                    </a:ext>
                  </a:extLst>
                </a:gridCol>
              </a:tblGrid>
              <a:tr h="245269">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outlook</a:t>
                      </a:r>
                      <a:endParaRPr kumimoji="0" lang="en-US" altLang="zh-CN" sz="1100" b="0"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temperature</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humidity</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wind</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play ball</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4079">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sunny</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hot</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high</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weak</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no</a:t>
                      </a:r>
                      <a:endParaRPr kumimoji="0" lang="en-US" altLang="zh-CN" sz="1100" b="0" i="0" u="none" strike="noStrike" cap="none" normalizeH="0" baseline="0" dirty="0">
                        <a:ln>
                          <a:noFill/>
                        </a:ln>
                        <a:solidFill>
                          <a:srgbClr val="FF0000"/>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5269">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sunny</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hot</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high</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strong</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no</a:t>
                      </a:r>
                      <a:endParaRPr kumimoji="0" lang="en-US" altLang="zh-CN" sz="1100" b="0" i="0" u="none" strike="noStrike" cap="none" normalizeH="0" baseline="0" dirty="0">
                        <a:ln>
                          <a:noFill/>
                        </a:ln>
                        <a:solidFill>
                          <a:srgbClr val="FF0000"/>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4079">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overcast</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hot</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high</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weak</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yes</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5269">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rain</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mild</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high</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weak</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yes</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5269">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rain</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cool</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normal </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weak</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yes</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4079">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rain</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cool</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normal </a:t>
                      </a:r>
                      <a:endParaRPr kumimoji="0" lang="en-US" altLang="zh-CN" sz="1100" b="0"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strong</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no</a:t>
                      </a:r>
                      <a:endParaRPr kumimoji="0" lang="en-US" altLang="zh-CN" sz="1100" b="0" i="0" u="none" strike="noStrike" cap="none" normalizeH="0" baseline="0" dirty="0">
                        <a:ln>
                          <a:noFill/>
                        </a:ln>
                        <a:solidFill>
                          <a:srgbClr val="FF0000"/>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5269">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overcast</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cool</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normal </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strong</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yes</a:t>
                      </a:r>
                      <a:endParaRPr kumimoji="0" lang="en-US" altLang="zh-CN" sz="1100" b="0"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4079">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sunny</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mild</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high</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weak</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no</a:t>
                      </a:r>
                      <a:endParaRPr kumimoji="0" lang="en-US" altLang="zh-CN" sz="1100" b="0" i="0" u="none" strike="noStrike" cap="none" normalizeH="0" baseline="0" dirty="0">
                        <a:ln>
                          <a:noFill/>
                        </a:ln>
                        <a:solidFill>
                          <a:srgbClr val="FF0000"/>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5269">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sunny</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cool</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normal </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weak</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yes</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45269">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rain </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mild</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normal </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weak</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yes </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44079">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sunny</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mild</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normal </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strong</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yes</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45269">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overcast</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mild</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high</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strong</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yes</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44079">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overcast</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hot</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normal </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weak</a:t>
                      </a:r>
                      <a:endParaRPr kumimoji="0" lang="en-US" altLang="zh-CN" sz="1100" b="0"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yes</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45269">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rain</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mild</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high</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strong</a:t>
                      </a:r>
                      <a:endParaRPr kumimoji="0" lang="en-US" altLang="zh-CN" sz="11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no</a:t>
                      </a:r>
                      <a:endParaRPr kumimoji="0" lang="en-US" altLang="zh-CN" sz="1100" b="0" i="0" u="none" strike="noStrike" cap="none" normalizeH="0" baseline="0" dirty="0">
                        <a:ln>
                          <a:noFill/>
                        </a:ln>
                        <a:solidFill>
                          <a:srgbClr val="FF0000"/>
                        </a:solidFill>
                        <a:effectLst/>
                        <a:latin typeface="Arial" pitchFamily="34" charset="0"/>
                        <a:ea typeface="宋体" pitchFamily="2" charset="-122"/>
                        <a:cs typeface="Times New Roman" pitchFamily="18"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173379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idx="1"/>
          </p:nvPr>
        </p:nvSpPr>
        <p:spPr>
          <a:xfrm>
            <a:off x="567594" y="1338543"/>
            <a:ext cx="7291648" cy="3872481"/>
          </a:xfrm>
        </p:spPr>
        <p:txBody>
          <a:bodyPr>
            <a:normAutofit/>
          </a:bodyPr>
          <a:lstStyle/>
          <a:p>
            <a:r>
              <a:rPr lang="zh-CN" altLang="en-US" dirty="0"/>
              <a:t>该问题描述如下：</a:t>
            </a:r>
          </a:p>
          <a:p>
            <a:pPr lvl="1"/>
            <a:r>
              <a:rPr lang="zh-CN" altLang="en-US" sz="2100" dirty="0"/>
              <a:t>样本</a:t>
            </a:r>
            <a:r>
              <a:rPr lang="en-US" altLang="zh-CN" sz="2100" dirty="0"/>
              <a:t>X={rainy, hot, normal, weak, ?}</a:t>
            </a:r>
          </a:p>
          <a:p>
            <a:pPr lvl="1"/>
            <a:r>
              <a:rPr lang="zh-CN" altLang="en-US" sz="2100" dirty="0"/>
              <a:t>类标号</a:t>
            </a:r>
            <a:r>
              <a:rPr lang="en-US" altLang="zh-CN" sz="2100" dirty="0"/>
              <a:t>play ball</a:t>
            </a:r>
            <a:r>
              <a:rPr lang="zh-CN" altLang="en-US" sz="2100" dirty="0"/>
              <a:t>有</a:t>
            </a:r>
            <a:r>
              <a:rPr lang="en-US" altLang="zh-CN" sz="2100" dirty="0"/>
              <a:t>2</a:t>
            </a:r>
            <a:r>
              <a:rPr lang="zh-CN" altLang="en-US" sz="2100" dirty="0"/>
              <a:t>个取值</a:t>
            </a:r>
            <a:r>
              <a:rPr lang="en-US" altLang="zh-CN" sz="2100" dirty="0"/>
              <a:t>{yes, no}</a:t>
            </a:r>
          </a:p>
          <a:p>
            <a:r>
              <a:rPr lang="zh-CN" altLang="en-US" dirty="0"/>
              <a:t>题目即求</a:t>
            </a:r>
            <a:r>
              <a:rPr lang="en-US" altLang="zh-CN" dirty="0"/>
              <a:t>:</a:t>
            </a:r>
          </a:p>
          <a:p>
            <a:pPr lvl="1"/>
            <a:r>
              <a:rPr lang="zh-CN" altLang="en-US" sz="2100" dirty="0"/>
              <a:t>样本</a:t>
            </a:r>
            <a:r>
              <a:rPr lang="en-US" altLang="zh-CN" sz="2100" dirty="0"/>
              <a:t>X</a:t>
            </a:r>
            <a:r>
              <a:rPr lang="zh-CN" altLang="en-US" sz="2100" dirty="0"/>
              <a:t>在</a:t>
            </a:r>
            <a:r>
              <a:rPr lang="en-US" altLang="zh-CN" sz="2100" dirty="0"/>
              <a:t>play</a:t>
            </a:r>
            <a:r>
              <a:rPr lang="zh-CN" altLang="en-US" sz="2100" dirty="0"/>
              <a:t>为</a:t>
            </a:r>
            <a:r>
              <a:rPr lang="en-US" altLang="zh-CN" sz="2100" dirty="0"/>
              <a:t>yes</a:t>
            </a:r>
            <a:r>
              <a:rPr lang="zh-CN" altLang="en-US" sz="2100" dirty="0"/>
              <a:t>的概率</a:t>
            </a:r>
            <a:r>
              <a:rPr lang="en-US" altLang="zh-CN" sz="2100" dirty="0">
                <a:solidFill>
                  <a:srgbClr val="FF0000"/>
                </a:solidFill>
              </a:rPr>
              <a:t>P(play=</a:t>
            </a:r>
            <a:r>
              <a:rPr lang="en-US" altLang="zh-CN" sz="2100" dirty="0" err="1">
                <a:solidFill>
                  <a:srgbClr val="FF0000"/>
                </a:solidFill>
              </a:rPr>
              <a:t>yes|X</a:t>
            </a:r>
            <a:r>
              <a:rPr lang="en-US" altLang="zh-CN" sz="2100" dirty="0">
                <a:solidFill>
                  <a:srgbClr val="FF0000"/>
                </a:solidFill>
              </a:rPr>
              <a:t>)</a:t>
            </a:r>
          </a:p>
          <a:p>
            <a:pPr lvl="1"/>
            <a:r>
              <a:rPr lang="zh-CN" altLang="en-US" sz="2100" dirty="0"/>
              <a:t>和样本在</a:t>
            </a:r>
            <a:r>
              <a:rPr lang="en-US" altLang="zh-CN" sz="2100" dirty="0"/>
              <a:t>play</a:t>
            </a:r>
            <a:r>
              <a:rPr lang="zh-CN" altLang="en-US" sz="2100" dirty="0"/>
              <a:t>为</a:t>
            </a:r>
            <a:r>
              <a:rPr lang="en-US" altLang="zh-CN" sz="2100" dirty="0"/>
              <a:t>no</a:t>
            </a:r>
            <a:r>
              <a:rPr lang="zh-CN" altLang="en-US" sz="2100" dirty="0"/>
              <a:t>的概率</a:t>
            </a:r>
            <a:r>
              <a:rPr lang="en-US" altLang="zh-CN" sz="2100" dirty="0">
                <a:solidFill>
                  <a:srgbClr val="FF0000"/>
                </a:solidFill>
              </a:rPr>
              <a:t>P(play=</a:t>
            </a:r>
            <a:r>
              <a:rPr lang="en-US" altLang="zh-CN" sz="2100" dirty="0" err="1">
                <a:solidFill>
                  <a:srgbClr val="FF0000"/>
                </a:solidFill>
              </a:rPr>
              <a:t>no|X</a:t>
            </a:r>
            <a:r>
              <a:rPr lang="en-US" altLang="zh-CN" sz="2100" dirty="0">
                <a:solidFill>
                  <a:srgbClr val="FF0000"/>
                </a:solidFill>
              </a:rPr>
              <a:t>)</a:t>
            </a:r>
          </a:p>
          <a:p>
            <a:pPr lvl="1"/>
            <a:r>
              <a:rPr lang="zh-CN" altLang="en-US" sz="2100" dirty="0"/>
              <a:t>样本</a:t>
            </a:r>
            <a:r>
              <a:rPr lang="en-US" altLang="zh-CN" sz="2100" dirty="0"/>
              <a:t>X</a:t>
            </a:r>
            <a:r>
              <a:rPr lang="zh-CN" altLang="en-US" sz="2100" dirty="0"/>
              <a:t>将被预测为概率值大的那个类。</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45</a:t>
            </a:fld>
            <a:endParaRPr lang="zh-CN" altLang="zh-CN"/>
          </a:p>
        </p:txBody>
      </p:sp>
    </p:spTree>
    <p:extLst>
      <p:ext uri="{BB962C8B-B14F-4D97-AF65-F5344CB8AC3E}">
        <p14:creationId xmlns:p14="http://schemas.microsoft.com/office/powerpoint/2010/main" val="8277834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idx="1"/>
          </p:nvPr>
        </p:nvSpPr>
        <p:spPr>
          <a:xfrm>
            <a:off x="493925" y="1132613"/>
            <a:ext cx="7897750" cy="1687619"/>
          </a:xfrm>
        </p:spPr>
        <p:txBody>
          <a:bodyPr>
            <a:normAutofit fontScale="92500" lnSpcReduction="20000"/>
          </a:bodyPr>
          <a:lstStyle/>
          <a:p>
            <a:pPr>
              <a:lnSpc>
                <a:spcPct val="90000"/>
              </a:lnSpc>
            </a:pPr>
            <a:r>
              <a:rPr lang="zh-CN" altLang="en-US" sz="2925" b="1" dirty="0">
                <a:solidFill>
                  <a:srgbClr val="FF0000"/>
                </a:solidFill>
              </a:rPr>
              <a:t>解：</a:t>
            </a:r>
          </a:p>
          <a:p>
            <a:pPr>
              <a:lnSpc>
                <a:spcPct val="90000"/>
              </a:lnSpc>
            </a:pPr>
            <a:r>
              <a:rPr lang="zh-CN" altLang="en-US" sz="2925" dirty="0"/>
              <a:t>根据朴素贝叶斯定理：</a:t>
            </a:r>
          </a:p>
          <a:p>
            <a:pPr lvl="1">
              <a:lnSpc>
                <a:spcPct val="90000"/>
              </a:lnSpc>
            </a:pPr>
            <a:r>
              <a:rPr lang="en-US" altLang="zh-CN" sz="2250" dirty="0"/>
              <a:t>P(play=</a:t>
            </a:r>
            <a:r>
              <a:rPr lang="en-US" altLang="zh-CN" sz="2250" dirty="0" err="1"/>
              <a:t>yes|X</a:t>
            </a:r>
            <a:r>
              <a:rPr lang="en-US" altLang="zh-CN" sz="2250" dirty="0"/>
              <a:t>)=P(</a:t>
            </a:r>
            <a:r>
              <a:rPr lang="en-US" altLang="zh-CN" sz="2250" dirty="0" err="1"/>
              <a:t>X|play</a:t>
            </a:r>
            <a:r>
              <a:rPr lang="en-US" altLang="zh-CN" sz="2250" dirty="0"/>
              <a:t>=yes)*P(play=yes)  =P(x1|play=yes)*P(x2|play=yes)*P(x3|play=yes)*P(x4|play=yes)*P(play=yes)</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46</a:t>
            </a:fld>
            <a:endParaRPr lang="zh-CN" altLang="zh-CN"/>
          </a:p>
        </p:txBody>
      </p:sp>
      <p:sp>
        <p:nvSpPr>
          <p:cNvPr id="212995" name="Rectangle 3"/>
          <p:cNvSpPr>
            <a:spLocks noChangeArrowheads="1"/>
          </p:cNvSpPr>
          <p:nvPr/>
        </p:nvSpPr>
        <p:spPr bwMode="auto">
          <a:xfrm>
            <a:off x="492249" y="2705967"/>
            <a:ext cx="8657891" cy="3075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02" tIns="43051" rIns="86102" bIns="43051"/>
          <a:lstStyle>
            <a:lvl1pPr marL="288925" indent="-288925" defTabSz="912813">
              <a:spcBef>
                <a:spcPct val="20000"/>
              </a:spcBef>
              <a:buClr>
                <a:srgbClr val="CC9900"/>
              </a:buClr>
              <a:buSzPct val="65000"/>
              <a:buFont typeface="Wingdings" pitchFamily="2" charset="2"/>
              <a:buChar char="n"/>
              <a:defRPr sz="30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buChar char="q"/>
              <a:defRPr sz="26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buChar char="n"/>
              <a:defRPr sz="2200">
                <a:solidFill>
                  <a:srgbClr val="A50021"/>
                </a:solidFill>
                <a:latin typeface="Segoe"/>
                <a:ea typeface="宋体" pitchFamily="2" charset="-122"/>
              </a:defRPr>
            </a:lvl3pPr>
            <a:lvl4pPr marL="954088" indent="-241300" defTabSz="912813">
              <a:spcBef>
                <a:spcPct val="20000"/>
              </a:spcBef>
              <a:buFont typeface="Arial" pitchFamily="34" charset="0"/>
              <a:buChar char="•"/>
              <a:defRPr sz="2000"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buChar char="•"/>
              <a:defRPr sz="2000">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9pPr>
          </a:lstStyle>
          <a:p>
            <a:r>
              <a:rPr lang="zh-CN" altLang="en-US" sz="2250" dirty="0">
                <a:solidFill>
                  <a:schemeClr val="tx1"/>
                </a:solidFill>
              </a:rPr>
              <a:t>其中：</a:t>
            </a:r>
          </a:p>
          <a:p>
            <a:pPr lvl="1"/>
            <a:r>
              <a:rPr lang="en-US" altLang="zh-CN" sz="2175" dirty="0"/>
              <a:t>P(x1|play=yes)=P(outlook=</a:t>
            </a:r>
            <a:r>
              <a:rPr lang="en-US" altLang="zh-CN" sz="2175" dirty="0" err="1"/>
              <a:t>rainy|play</a:t>
            </a:r>
            <a:r>
              <a:rPr lang="en-US" altLang="zh-CN" sz="2175" dirty="0"/>
              <a:t>=yes)=3/9</a:t>
            </a:r>
          </a:p>
          <a:p>
            <a:pPr lvl="1"/>
            <a:r>
              <a:rPr lang="en-US" altLang="zh-CN" sz="2175" dirty="0"/>
              <a:t>P(x2|play=yes)=P(temperature=</a:t>
            </a:r>
            <a:r>
              <a:rPr lang="en-US" altLang="zh-CN" sz="2175" dirty="0" err="1"/>
              <a:t>hot|play</a:t>
            </a:r>
            <a:r>
              <a:rPr lang="en-US" altLang="zh-CN" sz="2175" dirty="0"/>
              <a:t>=yes)=2/9</a:t>
            </a:r>
          </a:p>
          <a:p>
            <a:pPr lvl="1"/>
            <a:r>
              <a:rPr lang="en-US" altLang="zh-CN" sz="2175" dirty="0"/>
              <a:t>P(x3|play=yes)=P(humidity=</a:t>
            </a:r>
            <a:r>
              <a:rPr lang="en-US" altLang="zh-CN" sz="2175" dirty="0" err="1"/>
              <a:t>normal|play</a:t>
            </a:r>
            <a:r>
              <a:rPr lang="en-US" altLang="zh-CN" sz="2175" dirty="0"/>
              <a:t>=yes)=6/9</a:t>
            </a:r>
          </a:p>
          <a:p>
            <a:pPr lvl="1"/>
            <a:r>
              <a:rPr lang="en-US" altLang="zh-CN" sz="2175" dirty="0"/>
              <a:t>P(x4|play=yes)=P(windy=</a:t>
            </a:r>
            <a:r>
              <a:rPr lang="en-US" altLang="zh-CN" sz="2175" dirty="0" err="1"/>
              <a:t>weak|play</a:t>
            </a:r>
            <a:r>
              <a:rPr lang="en-US" altLang="zh-CN" sz="2175" dirty="0"/>
              <a:t>=yes)=6/9</a:t>
            </a:r>
          </a:p>
          <a:p>
            <a:pPr lvl="1"/>
            <a:r>
              <a:rPr lang="en-US" altLang="zh-CN" sz="2175" dirty="0"/>
              <a:t>P(play=yes)=9/14</a:t>
            </a:r>
          </a:p>
          <a:p>
            <a:r>
              <a:rPr lang="zh-CN" altLang="en-US" sz="2475" dirty="0">
                <a:solidFill>
                  <a:schemeClr val="tx1"/>
                </a:solidFill>
              </a:rPr>
              <a:t>因此：</a:t>
            </a:r>
          </a:p>
          <a:p>
            <a:pPr lvl="1"/>
            <a:r>
              <a:rPr lang="en-US" altLang="zh-CN" sz="1950" dirty="0">
                <a:solidFill>
                  <a:srgbClr val="FF0000"/>
                </a:solidFill>
              </a:rPr>
              <a:t>P(play=</a:t>
            </a:r>
            <a:r>
              <a:rPr lang="en-US" altLang="zh-CN" sz="1950" dirty="0" err="1">
                <a:solidFill>
                  <a:srgbClr val="FF0000"/>
                </a:solidFill>
              </a:rPr>
              <a:t>yes|X</a:t>
            </a:r>
            <a:r>
              <a:rPr lang="en-US" altLang="zh-CN" sz="1950" dirty="0">
                <a:solidFill>
                  <a:srgbClr val="FF0000"/>
                </a:solidFill>
              </a:rPr>
              <a:t>)=1/3×2/9×2/3×2/3×9/14=0.0211</a:t>
            </a:r>
            <a:r>
              <a:rPr lang="en-US" altLang="zh-CN" sz="2850" dirty="0">
                <a:solidFill>
                  <a:srgbClr val="FF0000"/>
                </a:solidFill>
              </a:rPr>
              <a:t> </a:t>
            </a:r>
            <a:endParaRPr lang="en-US" altLang="zh-CN" sz="1950" dirty="0">
              <a:solidFill>
                <a:srgbClr val="FF0000"/>
              </a:solidFill>
            </a:endParaRPr>
          </a:p>
          <a:p>
            <a:pPr>
              <a:spcBef>
                <a:spcPct val="50000"/>
              </a:spcBef>
              <a:buClrTx/>
              <a:buSzTx/>
              <a:buFontTx/>
              <a:buNone/>
            </a:pPr>
            <a:endParaRPr lang="en-US" altLang="zh-CN" sz="1575" dirty="0">
              <a:solidFill>
                <a:schemeClr val="tx1"/>
              </a:solidFill>
              <a:latin typeface="Arial" pitchFamily="34" charset="0"/>
            </a:endParaRPr>
          </a:p>
        </p:txBody>
      </p:sp>
    </p:spTree>
    <p:extLst>
      <p:ext uri="{BB962C8B-B14F-4D97-AF65-F5344CB8AC3E}">
        <p14:creationId xmlns:p14="http://schemas.microsoft.com/office/powerpoint/2010/main" val="26495972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2995"/>
                                        </p:tgtEl>
                                        <p:attrNameLst>
                                          <p:attrName>style.visibility</p:attrName>
                                        </p:attrNameLst>
                                      </p:cBhvr>
                                      <p:to>
                                        <p:strVal val="visible"/>
                                      </p:to>
                                    </p:set>
                                    <p:anim calcmode="lin" valueType="num">
                                      <p:cBhvr additive="base">
                                        <p:cTn id="7" dur="500" fill="hold"/>
                                        <p:tgtEl>
                                          <p:spTgt spid="212995"/>
                                        </p:tgtEl>
                                        <p:attrNameLst>
                                          <p:attrName>ppt_x</p:attrName>
                                        </p:attrNameLst>
                                      </p:cBhvr>
                                      <p:tavLst>
                                        <p:tav tm="0">
                                          <p:val>
                                            <p:strVal val="#ppt_x"/>
                                          </p:val>
                                        </p:tav>
                                        <p:tav tm="100000">
                                          <p:val>
                                            <p:strVal val="#ppt_x"/>
                                          </p:val>
                                        </p:tav>
                                      </p:tavLst>
                                    </p:anim>
                                    <p:anim calcmode="lin" valueType="num">
                                      <p:cBhvr additive="base">
                                        <p:cTn id="8" dur="500" fill="hold"/>
                                        <p:tgtEl>
                                          <p:spTgt spid="2129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idx="1"/>
          </p:nvPr>
        </p:nvSpPr>
        <p:spPr>
          <a:xfrm>
            <a:off x="455415" y="1110011"/>
            <a:ext cx="8011604" cy="1318182"/>
          </a:xfrm>
        </p:spPr>
        <p:txBody>
          <a:bodyPr>
            <a:normAutofit fontScale="92500" lnSpcReduction="20000"/>
          </a:bodyPr>
          <a:lstStyle/>
          <a:p>
            <a:r>
              <a:rPr lang="zh-CN" altLang="en-US" dirty="0"/>
              <a:t>同样方法计算：</a:t>
            </a:r>
          </a:p>
          <a:p>
            <a:pPr lvl="1"/>
            <a:r>
              <a:rPr lang="en-US" altLang="zh-CN" dirty="0"/>
              <a:t>P(play=</a:t>
            </a:r>
            <a:r>
              <a:rPr lang="en-US" altLang="zh-CN" dirty="0" err="1"/>
              <a:t>no|X</a:t>
            </a:r>
            <a:r>
              <a:rPr lang="en-US" altLang="zh-CN" dirty="0"/>
              <a:t>)=P(</a:t>
            </a:r>
            <a:r>
              <a:rPr lang="en-US" altLang="zh-CN" dirty="0" err="1"/>
              <a:t>X|play</a:t>
            </a:r>
            <a:r>
              <a:rPr lang="en-US" altLang="zh-CN" dirty="0"/>
              <a:t>=no)*P(play=no)             =P(x1|play=no)*P(x2|play=no)*P(x3|play=no)*P(x4|play=no)*P(play=no)</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47</a:t>
            </a:fld>
            <a:endParaRPr lang="zh-CN" altLang="zh-CN"/>
          </a:p>
        </p:txBody>
      </p:sp>
      <p:sp>
        <p:nvSpPr>
          <p:cNvPr id="214019" name="Rectangle 3"/>
          <p:cNvSpPr>
            <a:spLocks noChangeArrowheads="1"/>
          </p:cNvSpPr>
          <p:nvPr/>
        </p:nvSpPr>
        <p:spPr bwMode="auto">
          <a:xfrm>
            <a:off x="416906" y="2591700"/>
            <a:ext cx="8582546" cy="3075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02" tIns="43051" rIns="86102" bIns="43051"/>
          <a:lstStyle>
            <a:lvl1pPr marL="288925" indent="-288925" defTabSz="912813">
              <a:spcBef>
                <a:spcPct val="20000"/>
              </a:spcBef>
              <a:buClr>
                <a:srgbClr val="CC9900"/>
              </a:buClr>
              <a:buSzPct val="65000"/>
              <a:buFont typeface="Wingdings" pitchFamily="2" charset="2"/>
              <a:buChar char="n"/>
              <a:defRPr sz="30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buChar char="q"/>
              <a:defRPr sz="26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buChar char="n"/>
              <a:defRPr sz="2200">
                <a:solidFill>
                  <a:srgbClr val="A50021"/>
                </a:solidFill>
                <a:latin typeface="Segoe"/>
                <a:ea typeface="宋体" pitchFamily="2" charset="-122"/>
              </a:defRPr>
            </a:lvl3pPr>
            <a:lvl4pPr marL="954088" indent="-241300" defTabSz="912813">
              <a:spcBef>
                <a:spcPct val="20000"/>
              </a:spcBef>
              <a:buFont typeface="Arial" pitchFamily="34" charset="0"/>
              <a:buChar char="•"/>
              <a:defRPr sz="2000"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buChar char="•"/>
              <a:defRPr sz="2000">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9pPr>
          </a:lstStyle>
          <a:p>
            <a:r>
              <a:rPr lang="zh-CN" altLang="en-US" sz="2250" dirty="0">
                <a:solidFill>
                  <a:schemeClr val="tx1"/>
                </a:solidFill>
              </a:rPr>
              <a:t>其中：</a:t>
            </a:r>
          </a:p>
          <a:p>
            <a:pPr lvl="1"/>
            <a:r>
              <a:rPr lang="en-US" altLang="zh-CN" sz="2175" dirty="0"/>
              <a:t>P(x1|play=no)=P(outlook=</a:t>
            </a:r>
            <a:r>
              <a:rPr lang="en-US" altLang="zh-CN" sz="2175" dirty="0" err="1"/>
              <a:t>rainy|play</a:t>
            </a:r>
            <a:r>
              <a:rPr lang="en-US" altLang="zh-CN" sz="2175" dirty="0"/>
              <a:t>=no)=2/5</a:t>
            </a:r>
          </a:p>
          <a:p>
            <a:pPr lvl="1"/>
            <a:r>
              <a:rPr lang="en-US" altLang="zh-CN" sz="2175" dirty="0"/>
              <a:t>P(x2|play=no)=P(temperature=</a:t>
            </a:r>
            <a:r>
              <a:rPr lang="en-US" altLang="zh-CN" sz="2175" dirty="0" err="1"/>
              <a:t>hot|play</a:t>
            </a:r>
            <a:r>
              <a:rPr lang="en-US" altLang="zh-CN" sz="2175" dirty="0"/>
              <a:t>=no)=2/5</a:t>
            </a:r>
          </a:p>
          <a:p>
            <a:pPr lvl="1"/>
            <a:r>
              <a:rPr lang="en-US" altLang="zh-CN" sz="2175" dirty="0"/>
              <a:t>P(x3|play=no)=P(humidity=</a:t>
            </a:r>
            <a:r>
              <a:rPr lang="en-US" altLang="zh-CN" sz="2175" dirty="0" err="1"/>
              <a:t>normal|play</a:t>
            </a:r>
            <a:r>
              <a:rPr lang="en-US" altLang="zh-CN" sz="2175" dirty="0"/>
              <a:t>=no)=1/5</a:t>
            </a:r>
          </a:p>
          <a:p>
            <a:pPr lvl="1"/>
            <a:r>
              <a:rPr lang="en-US" altLang="zh-CN" sz="2175" dirty="0"/>
              <a:t>P(x4|play=no)=P(windy=</a:t>
            </a:r>
            <a:r>
              <a:rPr lang="en-US" altLang="zh-CN" sz="2175" dirty="0" err="1"/>
              <a:t>weak|play</a:t>
            </a:r>
            <a:r>
              <a:rPr lang="en-US" altLang="zh-CN" sz="2175" dirty="0"/>
              <a:t>=no)=2/5</a:t>
            </a:r>
          </a:p>
          <a:p>
            <a:pPr lvl="1"/>
            <a:r>
              <a:rPr lang="en-US" altLang="zh-CN" sz="2175" dirty="0"/>
              <a:t>P(play=no)=5/14</a:t>
            </a:r>
          </a:p>
          <a:p>
            <a:r>
              <a:rPr lang="zh-CN" altLang="en-US" sz="2250" dirty="0">
                <a:solidFill>
                  <a:schemeClr val="tx1"/>
                </a:solidFill>
              </a:rPr>
              <a:t>因此：</a:t>
            </a:r>
          </a:p>
          <a:p>
            <a:pPr lvl="1"/>
            <a:r>
              <a:rPr lang="en-US" altLang="zh-CN" sz="1950" dirty="0">
                <a:solidFill>
                  <a:srgbClr val="FF0000"/>
                </a:solidFill>
              </a:rPr>
              <a:t>P(play=</a:t>
            </a:r>
            <a:r>
              <a:rPr lang="en-US" altLang="zh-CN" sz="1950" dirty="0" err="1">
                <a:solidFill>
                  <a:srgbClr val="FF0000"/>
                </a:solidFill>
              </a:rPr>
              <a:t>no|X</a:t>
            </a:r>
            <a:r>
              <a:rPr lang="en-US" altLang="zh-CN" sz="1950" dirty="0">
                <a:solidFill>
                  <a:srgbClr val="FF0000"/>
                </a:solidFill>
              </a:rPr>
              <a:t>)=2/5×2/5×1/5×2/5×5/14=0.0046</a:t>
            </a:r>
            <a:r>
              <a:rPr lang="en-US" altLang="zh-CN" sz="2850" dirty="0">
                <a:solidFill>
                  <a:schemeClr val="bg1"/>
                </a:solidFill>
              </a:rPr>
              <a:t> </a:t>
            </a:r>
            <a:r>
              <a:rPr lang="en-US" altLang="zh-CN" sz="1950" dirty="0"/>
              <a:t> </a:t>
            </a:r>
          </a:p>
        </p:txBody>
      </p:sp>
    </p:spTree>
    <p:extLst>
      <p:ext uri="{BB962C8B-B14F-4D97-AF65-F5344CB8AC3E}">
        <p14:creationId xmlns:p14="http://schemas.microsoft.com/office/powerpoint/2010/main" val="1677316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4019"/>
                                        </p:tgtEl>
                                        <p:attrNameLst>
                                          <p:attrName>style.visibility</p:attrName>
                                        </p:attrNameLst>
                                      </p:cBhvr>
                                      <p:to>
                                        <p:strVal val="visible"/>
                                      </p:to>
                                    </p:set>
                                    <p:anim calcmode="lin" valueType="num">
                                      <p:cBhvr additive="base">
                                        <p:cTn id="7" dur="500" fill="hold"/>
                                        <p:tgtEl>
                                          <p:spTgt spid="214019"/>
                                        </p:tgtEl>
                                        <p:attrNameLst>
                                          <p:attrName>ppt_x</p:attrName>
                                        </p:attrNameLst>
                                      </p:cBhvr>
                                      <p:tavLst>
                                        <p:tav tm="0">
                                          <p:val>
                                            <p:strVal val="#ppt_x"/>
                                          </p:val>
                                        </p:tav>
                                        <p:tav tm="100000">
                                          <p:val>
                                            <p:strVal val="#ppt_x"/>
                                          </p:val>
                                        </p:tav>
                                      </p:tavLst>
                                    </p:anim>
                                    <p:anim calcmode="lin" valueType="num">
                                      <p:cBhvr additive="base">
                                        <p:cTn id="8" dur="500" fill="hold"/>
                                        <p:tgtEl>
                                          <p:spTgt spid="2140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idx="1"/>
          </p:nvPr>
        </p:nvSpPr>
        <p:spPr/>
        <p:txBody>
          <a:bodyPr/>
          <a:lstStyle/>
          <a:p>
            <a:r>
              <a:rPr lang="zh-CN" altLang="en-US" dirty="0"/>
              <a:t>根据计算结果：</a:t>
            </a:r>
          </a:p>
          <a:p>
            <a:pPr lvl="1"/>
            <a:r>
              <a:rPr lang="en-US" altLang="zh-CN" dirty="0"/>
              <a:t>P(play=</a:t>
            </a:r>
            <a:r>
              <a:rPr lang="en-US" altLang="zh-CN" dirty="0" err="1"/>
              <a:t>yes|X</a:t>
            </a:r>
            <a:r>
              <a:rPr lang="en-US" altLang="zh-CN" dirty="0"/>
              <a:t>) &gt; P(play=</a:t>
            </a:r>
            <a:r>
              <a:rPr lang="en-US" altLang="zh-CN" dirty="0" err="1"/>
              <a:t>no|X</a:t>
            </a:r>
            <a:r>
              <a:rPr lang="en-US" altLang="zh-CN" dirty="0"/>
              <a:t>)</a:t>
            </a:r>
          </a:p>
          <a:p>
            <a:r>
              <a:rPr lang="zh-CN" altLang="en-US" dirty="0"/>
              <a:t>所以：</a:t>
            </a:r>
          </a:p>
          <a:p>
            <a:pPr lvl="1"/>
            <a:r>
              <a:rPr lang="zh-CN" altLang="en-US" dirty="0"/>
              <a:t>样本</a:t>
            </a:r>
            <a:r>
              <a:rPr lang="en-US" altLang="zh-CN" dirty="0"/>
              <a:t>X={</a:t>
            </a:r>
            <a:r>
              <a:rPr lang="en-US" altLang="zh-CN" dirty="0" err="1"/>
              <a:t>rainy,hot,normal</a:t>
            </a:r>
            <a:r>
              <a:rPr lang="en-US" altLang="zh-CN" dirty="0"/>
              <a:t>, weak,?}</a:t>
            </a:r>
            <a:r>
              <a:rPr lang="zh-CN" altLang="en-US" dirty="0"/>
              <a:t>的</a:t>
            </a:r>
            <a:r>
              <a:rPr lang="en-US" altLang="zh-CN" dirty="0"/>
              <a:t>play</a:t>
            </a:r>
            <a:r>
              <a:rPr lang="zh-CN" altLang="en-US" dirty="0"/>
              <a:t>类标号值应为</a:t>
            </a:r>
            <a:r>
              <a:rPr lang="en-US" altLang="zh-CN" dirty="0"/>
              <a:t>yes.</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48</a:t>
            </a:fld>
            <a:endParaRPr lang="zh-CN" altLang="zh-CN"/>
          </a:p>
        </p:txBody>
      </p:sp>
    </p:spTree>
    <p:extLst>
      <p:ext uri="{BB962C8B-B14F-4D97-AF65-F5344CB8AC3E}">
        <p14:creationId xmlns:p14="http://schemas.microsoft.com/office/powerpoint/2010/main" val="37736599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zh-CN" altLang="en-US"/>
              <a:t>朴素贝叶斯分类算法的优缺点</a:t>
            </a:r>
          </a:p>
        </p:txBody>
      </p:sp>
      <p:sp>
        <p:nvSpPr>
          <p:cNvPr id="216067" name="Rectangle 3"/>
          <p:cNvSpPr>
            <a:spLocks noGrp="1" noChangeArrowheads="1"/>
          </p:cNvSpPr>
          <p:nvPr>
            <p:ph idx="1"/>
          </p:nvPr>
        </p:nvSpPr>
        <p:spPr/>
        <p:txBody>
          <a:bodyPr/>
          <a:lstStyle/>
          <a:p>
            <a:r>
              <a:rPr lang="zh-CN" altLang="en-US" dirty="0"/>
              <a:t>朴素贝叶斯分类算法的优点在于：</a:t>
            </a:r>
          </a:p>
          <a:p>
            <a:pPr lvl="1"/>
            <a:r>
              <a:rPr lang="zh-CN" altLang="en-US" dirty="0"/>
              <a:t>容易实现</a:t>
            </a:r>
          </a:p>
          <a:p>
            <a:pPr lvl="1"/>
            <a:r>
              <a:rPr lang="zh-CN" altLang="en-US" dirty="0"/>
              <a:t>在大多数情况下所获得的结果比较好。</a:t>
            </a:r>
          </a:p>
          <a:p>
            <a:r>
              <a:rPr lang="zh-CN" altLang="en-US" dirty="0"/>
              <a:t>缺点：</a:t>
            </a:r>
          </a:p>
          <a:p>
            <a:pPr lvl="1"/>
            <a:r>
              <a:rPr lang="zh-CN" altLang="en-US" dirty="0"/>
              <a:t>算法成立的</a:t>
            </a:r>
            <a:r>
              <a:rPr lang="zh-CN" altLang="en-US"/>
              <a:t>前提是假设</a:t>
            </a:r>
            <a:r>
              <a:rPr lang="zh-CN" altLang="en-US" dirty="0"/>
              <a:t>各属性之间互相独立。</a:t>
            </a:r>
          </a:p>
          <a:p>
            <a:pPr lvl="2"/>
            <a:r>
              <a:rPr lang="zh-CN" altLang="en-US" dirty="0"/>
              <a:t>当数据集满足</a:t>
            </a:r>
            <a:r>
              <a:rPr lang="zh-CN" altLang="en-US"/>
              <a:t>这种独立性假设</a:t>
            </a:r>
            <a:r>
              <a:rPr lang="zh-CN" altLang="en-US" dirty="0"/>
              <a:t>时，分类准确度较高。</a:t>
            </a:r>
          </a:p>
          <a:p>
            <a:pPr lvl="2"/>
            <a:r>
              <a:rPr lang="zh-CN" altLang="en-US" dirty="0"/>
              <a:t>而实际领域中，数据集可能并不完全</a:t>
            </a:r>
            <a:r>
              <a:rPr lang="zh-CN" altLang="en-US"/>
              <a:t>满足独立性假设</a:t>
            </a:r>
            <a:endParaRPr lang="zh-CN" altLang="en-US" dirty="0"/>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49</a:t>
            </a:fld>
            <a:endParaRPr lang="zh-CN" altLang="zh-CN"/>
          </a:p>
        </p:txBody>
      </p:sp>
    </p:spTree>
    <p:extLst>
      <p:ext uri="{BB962C8B-B14F-4D97-AF65-F5344CB8AC3E}">
        <p14:creationId xmlns:p14="http://schemas.microsoft.com/office/powerpoint/2010/main" val="349977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3"/>
          <p:cNvSpPr>
            <a:spLocks noChangeArrowheads="1"/>
          </p:cNvSpPr>
          <p:nvPr/>
        </p:nvSpPr>
        <p:spPr bwMode="auto">
          <a:xfrm>
            <a:off x="0" y="1589295"/>
            <a:ext cx="9588241" cy="4298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803" tIns="45401" rIns="90803" bIns="45401">
            <a:spAutoFit/>
          </a:bodyPr>
          <a:lstStyle/>
          <a:p>
            <a:pPr marL="342900" indent="-342900">
              <a:lnSpc>
                <a:spcPct val="150000"/>
              </a:lnSpc>
              <a:buFont typeface="Arial" panose="020B0604020202020204" pitchFamily="34" charset="0"/>
              <a:buChar char="•"/>
              <a:defRPr/>
            </a:pPr>
            <a:r>
              <a:rPr lang="zh-CN" altLang="en-US" sz="2250" dirty="0">
                <a:latin typeface="微软雅黑" pitchFamily="34" charset="-122"/>
                <a:ea typeface="微软雅黑" pitchFamily="34" charset="-122"/>
              </a:rPr>
              <a:t>分类（</a:t>
            </a:r>
            <a:r>
              <a:rPr lang="en-US" altLang="zh-CN" sz="2250" dirty="0">
                <a:latin typeface="微软雅黑" pitchFamily="34" charset="-122"/>
                <a:ea typeface="微软雅黑" pitchFamily="34" charset="-122"/>
              </a:rPr>
              <a:t>Classification</a:t>
            </a:r>
            <a:r>
              <a:rPr lang="zh-CN" altLang="en-US" sz="2250" dirty="0">
                <a:latin typeface="微软雅黑" pitchFamily="34" charset="-122"/>
                <a:ea typeface="微软雅黑" pitchFamily="34" charset="-122"/>
              </a:rPr>
              <a:t>）是机器学习的一项重要任务，是指在数据库的各个对象中找出</a:t>
            </a:r>
            <a:r>
              <a:rPr lang="zh-CN" altLang="en-US" sz="2250" dirty="0">
                <a:solidFill>
                  <a:srgbClr val="FF0000"/>
                </a:solidFill>
                <a:latin typeface="微软雅黑" pitchFamily="34" charset="-122"/>
                <a:ea typeface="微软雅黑" pitchFamily="34" charset="-122"/>
              </a:rPr>
              <a:t>共同特征</a:t>
            </a:r>
            <a:r>
              <a:rPr lang="zh-CN" altLang="en-US" sz="2250" dirty="0">
                <a:latin typeface="微软雅黑" pitchFamily="34" charset="-122"/>
                <a:ea typeface="微软雅黑" pitchFamily="34" charset="-122"/>
              </a:rPr>
              <a:t>，并按照</a:t>
            </a:r>
            <a:r>
              <a:rPr lang="zh-CN" altLang="en-US" sz="2250" dirty="0">
                <a:solidFill>
                  <a:srgbClr val="FF0000"/>
                </a:solidFill>
                <a:latin typeface="微软雅黑" pitchFamily="34" charset="-122"/>
                <a:ea typeface="微软雅黑" pitchFamily="34" charset="-122"/>
              </a:rPr>
              <a:t>分类模型</a:t>
            </a:r>
            <a:r>
              <a:rPr lang="zh-CN" altLang="en-US" sz="2250" dirty="0">
                <a:latin typeface="微软雅黑" pitchFamily="34" charset="-122"/>
                <a:ea typeface="微软雅黑" pitchFamily="34" charset="-122"/>
              </a:rPr>
              <a:t>把它们进行</a:t>
            </a:r>
            <a:r>
              <a:rPr lang="zh-CN" altLang="en-US" sz="2250" dirty="0">
                <a:solidFill>
                  <a:srgbClr val="FF0000"/>
                </a:solidFill>
                <a:latin typeface="微软雅黑" pitchFamily="34" charset="-122"/>
                <a:ea typeface="微软雅黑" pitchFamily="34" charset="-122"/>
              </a:rPr>
              <a:t>分类</a:t>
            </a:r>
            <a:r>
              <a:rPr lang="zh-CN" altLang="en-US" sz="2250" dirty="0">
                <a:latin typeface="微软雅黑" pitchFamily="34" charset="-122"/>
                <a:ea typeface="微软雅黑" pitchFamily="34" charset="-122"/>
              </a:rPr>
              <a:t>。</a:t>
            </a:r>
            <a:endParaRPr lang="en-US" altLang="zh-CN" sz="2250" dirty="0">
              <a:latin typeface="微软雅黑" pitchFamily="34" charset="-122"/>
              <a:ea typeface="微软雅黑" pitchFamily="34" charset="-122"/>
            </a:endParaRPr>
          </a:p>
          <a:p>
            <a:pPr marL="867893" lvl="1" indent="-361622">
              <a:lnSpc>
                <a:spcPct val="150000"/>
              </a:lnSpc>
              <a:buFont typeface="Wingdings" pitchFamily="2" charset="2"/>
              <a:buChar char="n"/>
              <a:defRPr/>
            </a:pPr>
            <a:r>
              <a:rPr lang="zh-CN" altLang="en-US" sz="2025" dirty="0">
                <a:latin typeface="微软雅黑" pitchFamily="34" charset="-122"/>
                <a:ea typeface="微软雅黑" pitchFamily="34" charset="-122"/>
              </a:rPr>
              <a:t>分类分析时将依据“训练集”数据的</a:t>
            </a:r>
            <a:r>
              <a:rPr lang="zh-CN" altLang="en-US" sz="2025" dirty="0">
                <a:solidFill>
                  <a:srgbClr val="FF0000"/>
                </a:solidFill>
                <a:latin typeface="微软雅黑" pitchFamily="34" charset="-122"/>
                <a:ea typeface="微软雅黑" pitchFamily="34" charset="-122"/>
              </a:rPr>
              <a:t>类标号</a:t>
            </a:r>
            <a:r>
              <a:rPr lang="zh-CN" altLang="en-US" sz="2025" dirty="0">
                <a:latin typeface="微软雅黑" pitchFamily="34" charset="-122"/>
                <a:ea typeface="微软雅黑" pitchFamily="34" charset="-122"/>
              </a:rPr>
              <a:t>，对类进行准确的描述或者建立模型，该模型能够很好地拟合输入数据中类标号和属性集之间的联系，还要能正确地预测未知样本的类标号。</a:t>
            </a:r>
            <a:endParaRPr lang="en-US" altLang="zh-CN" sz="2025" dirty="0">
              <a:latin typeface="微软雅黑" pitchFamily="34" charset="-122"/>
              <a:ea typeface="微软雅黑" pitchFamily="34" charset="-122"/>
            </a:endParaRPr>
          </a:p>
          <a:p>
            <a:pPr marL="867893" lvl="1" indent="-361622">
              <a:lnSpc>
                <a:spcPct val="150000"/>
              </a:lnSpc>
              <a:buFont typeface="Wingdings" pitchFamily="2" charset="2"/>
              <a:buChar char="n"/>
              <a:defRPr/>
            </a:pPr>
            <a:r>
              <a:rPr lang="zh-CN" altLang="en-US" sz="2025" dirty="0">
                <a:latin typeface="微软雅黑" pitchFamily="34" charset="-122"/>
                <a:ea typeface="微软雅黑" pitchFamily="34" charset="-122"/>
              </a:rPr>
              <a:t>属于典型的</a:t>
            </a:r>
            <a:r>
              <a:rPr lang="zh-CN" altLang="en-US" sz="2025" dirty="0">
                <a:solidFill>
                  <a:srgbClr val="FF0000"/>
                </a:solidFill>
                <a:latin typeface="微软雅黑" pitchFamily="34" charset="-122"/>
                <a:ea typeface="微软雅黑" pitchFamily="34" charset="-122"/>
              </a:rPr>
              <a:t>监督学习</a:t>
            </a:r>
            <a:r>
              <a:rPr lang="zh-CN" altLang="en-US" sz="2025" dirty="0">
                <a:latin typeface="微软雅黑" pitchFamily="34" charset="-122"/>
                <a:ea typeface="微软雅黑" pitchFamily="34" charset="-122"/>
              </a:rPr>
              <a:t>。</a:t>
            </a:r>
            <a:endParaRPr lang="en-US" altLang="zh-CN" sz="2025" dirty="0">
              <a:latin typeface="微软雅黑" pitchFamily="34" charset="-122"/>
              <a:ea typeface="微软雅黑" pitchFamily="34" charset="-122"/>
            </a:endParaRPr>
          </a:p>
          <a:p>
            <a:pPr marL="867893" lvl="1" indent="-361622">
              <a:lnSpc>
                <a:spcPct val="150000"/>
              </a:lnSpc>
              <a:buFont typeface="Wingdings" pitchFamily="2" charset="2"/>
              <a:buChar char="n"/>
              <a:defRPr/>
            </a:pPr>
            <a:endParaRPr lang="en-US" altLang="zh-CN" sz="1875" dirty="0">
              <a:latin typeface="微软雅黑" pitchFamily="34" charset="-122"/>
              <a:ea typeface="微软雅黑" pitchFamily="34" charset="-122"/>
            </a:endParaRPr>
          </a:p>
          <a:p>
            <a:pPr marL="1376174" lvl="2" indent="-361622">
              <a:defRPr/>
            </a:pPr>
            <a:r>
              <a:rPr lang="en-US" altLang="zh-CN" sz="1875" dirty="0"/>
              <a:t>                </a:t>
            </a:r>
          </a:p>
          <a:p>
            <a:pPr marL="1376174" lvl="2" indent="-361622">
              <a:defRPr/>
            </a:pPr>
            <a:r>
              <a:rPr lang="en-US" altLang="zh-CN" sz="1875" dirty="0"/>
              <a:t>                              </a:t>
            </a:r>
            <a:endParaRPr lang="zh-CN" altLang="zh-CN" sz="1875" dirty="0"/>
          </a:p>
          <a:p>
            <a:pPr marL="867893" lvl="1" indent="-361622">
              <a:defRPr/>
            </a:pPr>
            <a:endParaRPr lang="zh-CN" altLang="en-US" sz="1875" dirty="0">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pPr>
              <a:defRPr/>
            </a:pPr>
            <a:fld id="{B8A2BE66-3A1D-4F69-92F9-8180C3DFAFD8}" type="slidenum">
              <a:rPr lang="zh-CN" altLang="zh-CN" smtClean="0"/>
              <a:pPr>
                <a:defRPr/>
              </a:pPr>
              <a:t>5</a:t>
            </a:fld>
            <a:endParaRPr lang="zh-CN" altLang="zh-CN"/>
          </a:p>
        </p:txBody>
      </p:sp>
    </p:spTree>
    <p:extLst>
      <p:ext uri="{BB962C8B-B14F-4D97-AF65-F5344CB8AC3E}">
        <p14:creationId xmlns:p14="http://schemas.microsoft.com/office/powerpoint/2010/main" val="238537325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6">
                                            <p:txEl>
                                              <p:pRg st="1" end="1"/>
                                            </p:txEl>
                                          </p:spTgt>
                                        </p:tgtEl>
                                        <p:attrNameLst>
                                          <p:attrName>style.visibility</p:attrName>
                                        </p:attrNameLst>
                                      </p:cBhvr>
                                      <p:to>
                                        <p:strVal val="visible"/>
                                      </p:to>
                                    </p:set>
                                    <p:animEffect transition="in" filter="randombar(horizontal)">
                                      <p:cBhvr>
                                        <p:cTn id="7" dur="500"/>
                                        <p:tgtEl>
                                          <p:spTgt spid="2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6">
                                            <p:txEl>
                                              <p:pRg st="2" end="2"/>
                                            </p:txEl>
                                          </p:spTgt>
                                        </p:tgtEl>
                                        <p:attrNameLst>
                                          <p:attrName>style.visibility</p:attrName>
                                        </p:attrNameLst>
                                      </p:cBhvr>
                                      <p:to>
                                        <p:strVal val="visible"/>
                                      </p:to>
                                    </p:set>
                                    <p:animEffect transition="in" filter="randombar(horizontal)">
                                      <p:cBhvr>
                                        <p:cTn id="12" dur="500"/>
                                        <p:tgtEl>
                                          <p:spTgt spid="2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5275" y="1065384"/>
            <a:ext cx="9174044" cy="5029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副标题 4"/>
          <p:cNvSpPr txBox="1">
            <a:spLocks/>
          </p:cNvSpPr>
          <p:nvPr/>
        </p:nvSpPr>
        <p:spPr bwMode="auto">
          <a:xfrm>
            <a:off x="1906471" y="2477198"/>
            <a:ext cx="5801507" cy="1319943"/>
          </a:xfrm>
          <a:prstGeom prst="rect">
            <a:avLst/>
          </a:prstGeom>
          <a:noFill/>
          <a:ln w="9525">
            <a:noFill/>
            <a:miter lim="800000"/>
            <a:headEnd/>
            <a:tailEnd/>
          </a:ln>
        </p:spPr>
        <p:txBody>
          <a:bodyPr lIns="72325" tIns="36162" rIns="72325" bIns="36162"/>
          <a:lstStyle/>
          <a:p>
            <a:pPr algn="ctr"/>
            <a:r>
              <a:rPr lang="en-US" altLang="zh-CN" sz="4725" dirty="0">
                <a:solidFill>
                  <a:schemeClr val="accent3"/>
                </a:solidFill>
                <a:effectLst>
                  <a:outerShdw blurRad="38100" dist="38100" dir="2700000" algn="tl">
                    <a:srgbClr val="C0C0C0"/>
                  </a:outerShdw>
                </a:effectLst>
                <a:latin typeface="微软雅黑" pitchFamily="34" charset="-122"/>
                <a:ea typeface="微软雅黑" pitchFamily="34" charset="-122"/>
              </a:rPr>
              <a:t>K</a:t>
            </a:r>
            <a:r>
              <a:rPr lang="zh-CN" altLang="en-US" sz="4725" dirty="0">
                <a:solidFill>
                  <a:schemeClr val="accent3"/>
                </a:solidFill>
                <a:effectLst>
                  <a:outerShdw blurRad="38100" dist="38100" dir="2700000" algn="tl">
                    <a:srgbClr val="C0C0C0"/>
                  </a:outerShdw>
                </a:effectLst>
                <a:latin typeface="微软雅黑" pitchFamily="34" charset="-122"/>
                <a:ea typeface="微软雅黑" pitchFamily="34" charset="-122"/>
              </a:rPr>
              <a:t>近邻分类</a:t>
            </a:r>
            <a:endParaRPr lang="en-US" altLang="zh-CN" sz="4725" dirty="0">
              <a:solidFill>
                <a:schemeClr val="accent3"/>
              </a:solidFill>
              <a:effectLst>
                <a:outerShdw blurRad="38100" dist="38100" dir="2700000" algn="tl">
                  <a:srgbClr val="C0C0C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37651637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par>
                                <p:cTn id="8" presetID="0" presetClass="path" presetSubtype="0" accel="50000" decel="50000" fill="hold" nodeType="withEffect">
                                  <p:stCondLst>
                                    <p:cond delay="0"/>
                                  </p:stCondLst>
                                  <p:childTnLst>
                                    <p:animMotion origin="layout" path="M -0.90955 5.64292E-6 L 3.05556E-6 5.64292E-6 " pathEditMode="relative" ptsTypes="AA">
                                      <p:cBhvr>
                                        <p:cTn id="9"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64"/>
          <p:cNvSpPr txBox="1"/>
          <p:nvPr/>
        </p:nvSpPr>
        <p:spPr>
          <a:xfrm>
            <a:off x="1425273" y="1024037"/>
            <a:ext cx="2571409" cy="511614"/>
          </a:xfrm>
          <a:prstGeom prst="rect">
            <a:avLst/>
          </a:prstGeom>
          <a:noFill/>
        </p:spPr>
        <p:txBody>
          <a:bodyPr wrap="none" lIns="72326" tIns="36163" rIns="72326" bIns="36163" rtlCol="0">
            <a:spAutoFit/>
          </a:bodyPr>
          <a:lstStyle>
            <a:defPPr>
              <a:defRPr lang="zh-CN"/>
            </a:defPPr>
            <a:lvl1pPr defTabSz="963930">
              <a:defRPr sz="3600">
                <a:solidFill>
                  <a:srgbClr val="E7E6E6">
                    <a:lumMod val="25000"/>
                  </a:srgbClr>
                </a:solidFill>
                <a:latin typeface="微软雅黑" panose="020B0503020204020204" pitchFamily="34" charset="-122"/>
                <a:ea typeface="微软雅黑" panose="020B0503020204020204" pitchFamily="34" charset="-122"/>
                <a:cs typeface="+mn-ea"/>
              </a:defRPr>
            </a:lvl1pPr>
          </a:lstStyle>
          <a:p>
            <a:r>
              <a:rPr lang="en-US" altLang="zh-CN" sz="2850" dirty="0">
                <a:sym typeface="+mn-lt"/>
              </a:rPr>
              <a:t>K</a:t>
            </a:r>
            <a:r>
              <a:rPr lang="zh-CN" altLang="zh-CN" sz="2850" dirty="0">
                <a:sym typeface="+mn-lt"/>
              </a:rPr>
              <a:t>近邻</a:t>
            </a:r>
            <a:r>
              <a:rPr lang="zh-CN" altLang="en-US" sz="2850" dirty="0">
                <a:sym typeface="+mn-lt"/>
              </a:rPr>
              <a:t>分类</a:t>
            </a:r>
            <a:r>
              <a:rPr lang="zh-CN" altLang="zh-CN" sz="2850" dirty="0">
                <a:sym typeface="+mn-lt"/>
              </a:rPr>
              <a:t>算法</a:t>
            </a:r>
            <a:endParaRPr lang="zh-CN" altLang="en-US" sz="2850" dirty="0">
              <a:sym typeface="+mn-lt"/>
            </a:endParaRPr>
          </a:p>
        </p:txBody>
      </p:sp>
      <p:sp>
        <p:nvSpPr>
          <p:cNvPr id="9" name="Rectangle 3"/>
          <p:cNvSpPr txBox="1">
            <a:spLocks noChangeArrowheads="1"/>
          </p:cNvSpPr>
          <p:nvPr/>
        </p:nvSpPr>
        <p:spPr bwMode="auto">
          <a:xfrm>
            <a:off x="339533" y="1618103"/>
            <a:ext cx="8737271" cy="380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pPr eaLnBrk="1" hangingPunct="1">
              <a:buClr>
                <a:srgbClr val="009999"/>
              </a:buClr>
              <a:buFont typeface="Wingdings" panose="05000000000000000000" pitchFamily="2" charset="2"/>
              <a:buChar char="l"/>
              <a:defRPr/>
            </a:pPr>
            <a:r>
              <a:rPr lang="en-US" altLang="zh-CN" sz="2250" b="0" kern="0" dirty="0">
                <a:solidFill>
                  <a:srgbClr val="000000"/>
                </a:solidFill>
                <a:latin typeface="微软雅黑" pitchFamily="34" charset="-122"/>
                <a:ea typeface="微软雅黑" pitchFamily="34" charset="-122"/>
              </a:rPr>
              <a:t>K</a:t>
            </a:r>
            <a:r>
              <a:rPr lang="zh-CN" altLang="zh-CN" sz="2250" b="0" kern="0" dirty="0">
                <a:solidFill>
                  <a:srgbClr val="000000"/>
                </a:solidFill>
                <a:latin typeface="微软雅黑" pitchFamily="34" charset="-122"/>
                <a:ea typeface="微软雅黑" pitchFamily="34" charset="-122"/>
              </a:rPr>
              <a:t>近邻算法（</a:t>
            </a:r>
            <a:r>
              <a:rPr lang="en-US" altLang="zh-CN" sz="2250" b="0" kern="0" dirty="0">
                <a:solidFill>
                  <a:srgbClr val="000000"/>
                </a:solidFill>
                <a:latin typeface="微软雅黑" pitchFamily="34" charset="-122"/>
                <a:ea typeface="微软雅黑" pitchFamily="34" charset="-122"/>
              </a:rPr>
              <a:t>K-Nearest Neighbor</a:t>
            </a:r>
            <a:r>
              <a:rPr lang="zh-CN" altLang="zh-CN" sz="2250" b="0" kern="0" dirty="0">
                <a:solidFill>
                  <a:srgbClr val="000000"/>
                </a:solidFill>
                <a:latin typeface="微软雅黑" pitchFamily="34" charset="-122"/>
                <a:ea typeface="微软雅黑" pitchFamily="34" charset="-122"/>
              </a:rPr>
              <a:t>，</a:t>
            </a:r>
            <a:r>
              <a:rPr lang="en-US" altLang="zh-CN" sz="2250" b="0" kern="0" dirty="0">
                <a:solidFill>
                  <a:srgbClr val="000000"/>
                </a:solidFill>
                <a:latin typeface="微软雅黑" pitchFamily="34" charset="-122"/>
                <a:ea typeface="微软雅黑" pitchFamily="34" charset="-122"/>
              </a:rPr>
              <a:t>KNN</a:t>
            </a:r>
            <a:r>
              <a:rPr lang="zh-CN" altLang="zh-CN" sz="2250" b="0" kern="0" dirty="0">
                <a:solidFill>
                  <a:srgbClr val="000000"/>
                </a:solidFill>
                <a:latin typeface="微软雅黑" pitchFamily="34" charset="-122"/>
                <a:ea typeface="微软雅黑" pitchFamily="34" charset="-122"/>
              </a:rPr>
              <a:t>）</a:t>
            </a:r>
            <a:endParaRPr lang="zh-CN" altLang="en-US" sz="2250" b="0" kern="0" dirty="0">
              <a:solidFill>
                <a:srgbClr val="000000"/>
              </a:solidFill>
              <a:latin typeface="微软雅黑" pitchFamily="34" charset="-122"/>
              <a:ea typeface="微软雅黑" pitchFamily="34" charset="-122"/>
            </a:endParaRPr>
          </a:p>
          <a:p>
            <a:pPr lvl="1" eaLnBrk="1" hangingPunct="1">
              <a:buClr>
                <a:srgbClr val="009999"/>
              </a:buClr>
              <a:defRPr/>
            </a:pPr>
            <a:r>
              <a:rPr lang="zh-CN" altLang="zh-CN" sz="2100" b="0" kern="0" dirty="0">
                <a:solidFill>
                  <a:srgbClr val="000000"/>
                </a:solidFill>
                <a:latin typeface="微软雅黑" pitchFamily="34" charset="-122"/>
                <a:ea typeface="微软雅黑" pitchFamily="34" charset="-122"/>
              </a:rPr>
              <a:t>一种</a:t>
            </a:r>
            <a:r>
              <a:rPr lang="zh-CN" altLang="zh-CN" sz="2100" b="0" kern="0" dirty="0">
                <a:solidFill>
                  <a:srgbClr val="FF0000"/>
                </a:solidFill>
                <a:latin typeface="微软雅黑" pitchFamily="34" charset="-122"/>
                <a:ea typeface="微软雅黑" pitchFamily="34" charset="-122"/>
              </a:rPr>
              <a:t>监督学习分类</a:t>
            </a:r>
            <a:r>
              <a:rPr lang="zh-CN" altLang="zh-CN" sz="2100" b="0" kern="0" dirty="0">
                <a:solidFill>
                  <a:srgbClr val="000000"/>
                </a:solidFill>
                <a:latin typeface="微软雅黑" pitchFamily="34" charset="-122"/>
                <a:ea typeface="微软雅黑" pitchFamily="34" charset="-122"/>
              </a:rPr>
              <a:t>算法</a:t>
            </a:r>
            <a:r>
              <a:rPr lang="zh-CN" altLang="en-US" sz="2100" b="0" kern="0" dirty="0">
                <a:solidFill>
                  <a:srgbClr val="000000"/>
                </a:solidFill>
                <a:latin typeface="微软雅黑" pitchFamily="34" charset="-122"/>
                <a:ea typeface="微软雅黑" pitchFamily="34" charset="-122"/>
              </a:rPr>
              <a:t>；</a:t>
            </a:r>
          </a:p>
          <a:p>
            <a:pPr lvl="2" eaLnBrk="1" hangingPunct="1">
              <a:buClr>
                <a:srgbClr val="99CC00"/>
              </a:buClr>
              <a:defRPr/>
            </a:pPr>
            <a:r>
              <a:rPr lang="zh-CN" altLang="en-US" sz="2100" b="0" kern="0" dirty="0">
                <a:solidFill>
                  <a:srgbClr val="000000"/>
                </a:solidFill>
                <a:latin typeface="微软雅黑" pitchFamily="34" charset="-122"/>
                <a:ea typeface="微软雅黑" pitchFamily="34" charset="-122"/>
              </a:rPr>
              <a:t>算法</a:t>
            </a:r>
            <a:r>
              <a:rPr lang="zh-CN" altLang="zh-CN" sz="2100" b="0" kern="0" dirty="0">
                <a:solidFill>
                  <a:srgbClr val="FF0000"/>
                </a:solidFill>
                <a:latin typeface="微软雅黑" pitchFamily="34" charset="-122"/>
                <a:ea typeface="微软雅黑" pitchFamily="34" charset="-122"/>
              </a:rPr>
              <a:t>没有</a:t>
            </a:r>
            <a:r>
              <a:rPr lang="zh-CN" altLang="zh-CN" sz="2100" b="0" kern="0" dirty="0">
                <a:solidFill>
                  <a:srgbClr val="000000"/>
                </a:solidFill>
                <a:latin typeface="微软雅黑" pitchFamily="34" charset="-122"/>
                <a:ea typeface="微软雅黑" pitchFamily="34" charset="-122"/>
              </a:rPr>
              <a:t>学习的过程</a:t>
            </a:r>
            <a:r>
              <a:rPr lang="zh-CN" altLang="en-US" sz="2100" b="0" kern="0" dirty="0">
                <a:solidFill>
                  <a:srgbClr val="000000"/>
                </a:solidFill>
                <a:latin typeface="微软雅黑" pitchFamily="34" charset="-122"/>
                <a:ea typeface="微软雅黑" pitchFamily="34" charset="-122"/>
              </a:rPr>
              <a:t>；</a:t>
            </a:r>
          </a:p>
          <a:p>
            <a:pPr lvl="3" eaLnBrk="1" hangingPunct="1">
              <a:defRPr/>
            </a:pPr>
            <a:r>
              <a:rPr lang="zh-CN" altLang="zh-CN" sz="1800" b="0" dirty="0">
                <a:latin typeface="微软雅黑" pitchFamily="34" charset="-122"/>
                <a:ea typeface="微软雅黑" pitchFamily="34" charset="-122"/>
              </a:rPr>
              <a:t>在分类时通过类别</a:t>
            </a:r>
            <a:r>
              <a:rPr lang="zh-CN" altLang="zh-CN" sz="1800" b="0" dirty="0">
                <a:solidFill>
                  <a:srgbClr val="FF0000"/>
                </a:solidFill>
                <a:latin typeface="微软雅黑" pitchFamily="34" charset="-122"/>
                <a:ea typeface="微软雅黑" pitchFamily="34" charset="-122"/>
              </a:rPr>
              <a:t>已知的样本</a:t>
            </a:r>
            <a:r>
              <a:rPr lang="zh-CN" altLang="zh-CN" sz="1800" b="0" dirty="0">
                <a:latin typeface="微软雅黑" pitchFamily="34" charset="-122"/>
                <a:ea typeface="微软雅黑" pitchFamily="34" charset="-122"/>
              </a:rPr>
              <a:t>对新样本的类别进行</a:t>
            </a:r>
            <a:r>
              <a:rPr lang="zh-CN" altLang="zh-CN" sz="1800" b="0" dirty="0">
                <a:solidFill>
                  <a:srgbClr val="FF0000"/>
                </a:solidFill>
                <a:latin typeface="微软雅黑" pitchFamily="34" charset="-122"/>
                <a:ea typeface="微软雅黑" pitchFamily="34" charset="-122"/>
              </a:rPr>
              <a:t>预测</a:t>
            </a:r>
            <a:r>
              <a:rPr lang="zh-CN" altLang="en-US" sz="1800" b="0" kern="0" dirty="0">
                <a:solidFill>
                  <a:srgbClr val="000000"/>
                </a:solidFill>
                <a:latin typeface="微软雅黑" pitchFamily="34" charset="-122"/>
                <a:ea typeface="微软雅黑" pitchFamily="34" charset="-122"/>
              </a:rPr>
              <a:t>；</a:t>
            </a:r>
          </a:p>
          <a:p>
            <a:pPr lvl="3" eaLnBrk="1" hangingPunct="1">
              <a:defRPr/>
            </a:pPr>
            <a:r>
              <a:rPr lang="zh-CN" altLang="zh-CN" sz="1800" b="0" dirty="0">
                <a:latin typeface="微软雅黑" pitchFamily="34" charset="-122"/>
                <a:ea typeface="微软雅黑" pitchFamily="34" charset="-122"/>
              </a:rPr>
              <a:t>属于</a:t>
            </a:r>
            <a:r>
              <a:rPr lang="zh-CN" altLang="zh-CN" sz="1800" b="0" dirty="0">
                <a:solidFill>
                  <a:srgbClr val="FF0000"/>
                </a:solidFill>
                <a:latin typeface="微软雅黑" pitchFamily="34" charset="-122"/>
                <a:ea typeface="微软雅黑" pitchFamily="34" charset="-122"/>
              </a:rPr>
              <a:t>基于实例的</a:t>
            </a:r>
            <a:r>
              <a:rPr lang="zh-CN" altLang="zh-CN" sz="1800" b="0" dirty="0">
                <a:latin typeface="微软雅黑" pitchFamily="34" charset="-122"/>
                <a:ea typeface="微软雅黑" pitchFamily="34" charset="-122"/>
              </a:rPr>
              <a:t>推理方法</a:t>
            </a:r>
            <a:r>
              <a:rPr lang="zh-CN" altLang="en-US" sz="1800" b="0" kern="0" dirty="0">
                <a:solidFill>
                  <a:srgbClr val="000000"/>
                </a:solidFill>
                <a:latin typeface="微软雅黑" pitchFamily="34" charset="-122"/>
                <a:ea typeface="微软雅黑" pitchFamily="34" charset="-122"/>
              </a:rPr>
              <a:t>；</a:t>
            </a:r>
          </a:p>
          <a:p>
            <a:pPr lvl="1" eaLnBrk="1" hangingPunct="1">
              <a:buClr>
                <a:srgbClr val="009999"/>
              </a:buClr>
              <a:defRPr/>
            </a:pPr>
            <a:r>
              <a:rPr lang="zh-CN" altLang="en-US" sz="2100" b="0" kern="0" dirty="0">
                <a:solidFill>
                  <a:srgbClr val="000000"/>
                </a:solidFill>
                <a:latin typeface="微软雅黑" pitchFamily="34" charset="-122"/>
                <a:ea typeface="微软雅黑" pitchFamily="34" charset="-122"/>
              </a:rPr>
              <a:t>基本思路</a:t>
            </a:r>
          </a:p>
          <a:p>
            <a:pPr lvl="2" eaLnBrk="1" hangingPunct="1">
              <a:buClr>
                <a:srgbClr val="99CC00"/>
              </a:buClr>
              <a:defRPr/>
            </a:pPr>
            <a:r>
              <a:rPr lang="zh-CN" altLang="zh-CN" sz="2100" b="0" dirty="0">
                <a:latin typeface="微软雅黑" pitchFamily="34" charset="-122"/>
                <a:ea typeface="微软雅黑" pitchFamily="34" charset="-122"/>
              </a:rPr>
              <a:t>通过以</a:t>
            </a:r>
            <a:r>
              <a:rPr lang="zh-CN" altLang="zh-CN" sz="2100" b="0" dirty="0">
                <a:solidFill>
                  <a:srgbClr val="FF0000"/>
                </a:solidFill>
                <a:latin typeface="微软雅黑" pitchFamily="34" charset="-122"/>
                <a:ea typeface="微软雅黑" pitchFamily="34" charset="-122"/>
              </a:rPr>
              <a:t>某个数据为中心</a:t>
            </a:r>
            <a:r>
              <a:rPr lang="zh-CN" altLang="en-US" sz="2100" b="0" kern="0" dirty="0">
                <a:solidFill>
                  <a:srgbClr val="000000"/>
                </a:solidFill>
                <a:latin typeface="微软雅黑" pitchFamily="34" charset="-122"/>
                <a:ea typeface="微软雅黑" pitchFamily="34" charset="-122"/>
              </a:rPr>
              <a:t>：</a:t>
            </a:r>
          </a:p>
          <a:p>
            <a:pPr lvl="3" eaLnBrk="1" hangingPunct="1">
              <a:defRPr/>
            </a:pPr>
            <a:r>
              <a:rPr lang="zh-CN" altLang="zh-CN" sz="1800" b="0" dirty="0">
                <a:latin typeface="微软雅黑" pitchFamily="34" charset="-122"/>
                <a:ea typeface="微软雅黑" pitchFamily="34" charset="-122"/>
              </a:rPr>
              <a:t>分析离其</a:t>
            </a:r>
            <a:r>
              <a:rPr lang="zh-CN" altLang="zh-CN" sz="1800" b="0" dirty="0">
                <a:solidFill>
                  <a:srgbClr val="FF0000"/>
                </a:solidFill>
                <a:latin typeface="微软雅黑" pitchFamily="34" charset="-122"/>
                <a:ea typeface="微软雅黑" pitchFamily="34" charset="-122"/>
              </a:rPr>
              <a:t>最近的</a:t>
            </a:r>
            <a:r>
              <a:rPr lang="en-US" altLang="zh-CN" sz="1800" b="0" i="1" dirty="0">
                <a:latin typeface="微软雅黑" pitchFamily="34" charset="-122"/>
                <a:ea typeface="微软雅黑" pitchFamily="34" charset="-122"/>
              </a:rPr>
              <a:t>K</a:t>
            </a:r>
            <a:r>
              <a:rPr lang="zh-CN" altLang="zh-CN" sz="1800" b="0" dirty="0">
                <a:latin typeface="微软雅黑" pitchFamily="34" charset="-122"/>
                <a:ea typeface="微软雅黑" pitchFamily="34" charset="-122"/>
              </a:rPr>
              <a:t>个邻居的类别</a:t>
            </a:r>
            <a:r>
              <a:rPr lang="zh-CN" altLang="en-US" sz="1800" b="0" kern="0" dirty="0">
                <a:solidFill>
                  <a:srgbClr val="000000"/>
                </a:solidFill>
                <a:latin typeface="微软雅黑" pitchFamily="34" charset="-122"/>
                <a:ea typeface="微软雅黑" pitchFamily="34" charset="-122"/>
              </a:rPr>
              <a:t>；</a:t>
            </a:r>
          </a:p>
          <a:p>
            <a:pPr lvl="3" eaLnBrk="1" hangingPunct="1">
              <a:defRPr/>
            </a:pPr>
            <a:r>
              <a:rPr lang="zh-CN" altLang="zh-CN" sz="1800" b="0" dirty="0">
                <a:latin typeface="微软雅黑" pitchFamily="34" charset="-122"/>
                <a:ea typeface="微软雅黑" pitchFamily="34" charset="-122"/>
              </a:rPr>
              <a:t>获得该数据</a:t>
            </a:r>
            <a:r>
              <a:rPr lang="zh-CN" altLang="zh-CN" sz="1800" b="0" dirty="0">
                <a:solidFill>
                  <a:srgbClr val="FF0000"/>
                </a:solidFill>
                <a:latin typeface="微软雅黑" pitchFamily="34" charset="-122"/>
                <a:ea typeface="微软雅黑" pitchFamily="34" charset="-122"/>
              </a:rPr>
              <a:t>可能的类别</a:t>
            </a:r>
            <a:endParaRPr lang="zh-CN" altLang="en-US" sz="1800" b="0" kern="0" dirty="0">
              <a:solidFill>
                <a:srgbClr val="FF0000"/>
              </a:solidFill>
              <a:latin typeface="微软雅黑" pitchFamily="34" charset="-122"/>
              <a:ea typeface="微软雅黑" pitchFamily="34" charset="-122"/>
            </a:endParaRPr>
          </a:p>
          <a:p>
            <a:pPr lvl="2" eaLnBrk="1" hangingPunct="1">
              <a:buClr>
                <a:srgbClr val="99CC00"/>
              </a:buClr>
              <a:defRPr/>
            </a:pPr>
            <a:r>
              <a:rPr lang="zh-CN" altLang="zh-CN" sz="2100" b="0" dirty="0">
                <a:latin typeface="微软雅黑" pitchFamily="34" charset="-122"/>
                <a:ea typeface="微软雅黑" pitchFamily="34" charset="-122"/>
              </a:rPr>
              <a:t>如果取</a:t>
            </a:r>
            <a:r>
              <a:rPr lang="en-US" altLang="zh-CN" sz="2100" b="0" i="1" dirty="0">
                <a:latin typeface="微软雅黑" pitchFamily="34" charset="-122"/>
                <a:ea typeface="微软雅黑" pitchFamily="34" charset="-122"/>
              </a:rPr>
              <a:t>K</a:t>
            </a:r>
            <a:r>
              <a:rPr lang="en-US" altLang="zh-CN" sz="2100" b="0" dirty="0">
                <a:latin typeface="微软雅黑" pitchFamily="34" charset="-122"/>
                <a:ea typeface="微软雅黑" pitchFamily="34" charset="-122"/>
              </a:rPr>
              <a:t>=1 </a:t>
            </a:r>
            <a:endParaRPr lang="zh-CN" altLang="en-US" sz="2100" b="0" kern="0" dirty="0">
              <a:solidFill>
                <a:srgbClr val="000000"/>
              </a:solidFill>
              <a:latin typeface="微软雅黑" pitchFamily="34" charset="-122"/>
              <a:ea typeface="微软雅黑" pitchFamily="34" charset="-122"/>
            </a:endParaRPr>
          </a:p>
          <a:p>
            <a:pPr lvl="3" eaLnBrk="1" hangingPunct="1">
              <a:defRPr/>
            </a:pPr>
            <a:r>
              <a:rPr lang="zh-CN" altLang="zh-CN" sz="1800" b="0" dirty="0">
                <a:latin typeface="微软雅黑" pitchFamily="34" charset="-122"/>
                <a:ea typeface="微软雅黑" pitchFamily="34" charset="-122"/>
              </a:rPr>
              <a:t>待分类样本的类别就是</a:t>
            </a:r>
            <a:r>
              <a:rPr lang="zh-CN" altLang="zh-CN" sz="1800" b="0" dirty="0">
                <a:solidFill>
                  <a:srgbClr val="FF0000"/>
                </a:solidFill>
                <a:latin typeface="微软雅黑" pitchFamily="34" charset="-122"/>
                <a:ea typeface="微软雅黑" pitchFamily="34" charset="-122"/>
              </a:rPr>
              <a:t>最近邻居</a:t>
            </a:r>
            <a:r>
              <a:rPr lang="zh-CN" altLang="zh-CN" sz="1800" b="0" dirty="0">
                <a:latin typeface="微软雅黑" pitchFamily="34" charset="-122"/>
                <a:ea typeface="微软雅黑" pitchFamily="34" charset="-122"/>
              </a:rPr>
              <a:t>的类别</a:t>
            </a:r>
            <a:endParaRPr lang="zh-CN" altLang="en-US" sz="1800" b="0" kern="0" dirty="0">
              <a:solidFill>
                <a:srgbClr val="000000"/>
              </a:solidFill>
              <a:latin typeface="微软雅黑" pitchFamily="34" charset="-122"/>
              <a:ea typeface="微软雅黑" pitchFamily="34" charset="-122"/>
            </a:endParaRPr>
          </a:p>
          <a:p>
            <a:pPr marL="857250" lvl="2" indent="-171450" defTabSz="685800" eaLnBrk="1" hangingPunct="1">
              <a:buClr>
                <a:srgbClr val="99CC00"/>
              </a:buClr>
              <a:defRPr/>
            </a:pPr>
            <a:endParaRPr lang="en-US" altLang="zh-CN" sz="1800" kern="0" dirty="0">
              <a:solidFill>
                <a:srgbClr val="000000"/>
              </a:solidFill>
              <a:latin typeface="Arial"/>
              <a:ea typeface="黑体"/>
            </a:endParaRPr>
          </a:p>
        </p:txBody>
      </p:sp>
      <p:sp>
        <p:nvSpPr>
          <p:cNvPr id="10" name="Rectangle 6"/>
          <p:cNvSpPr>
            <a:spLocks noChangeArrowheads="1"/>
          </p:cNvSpPr>
          <p:nvPr/>
        </p:nvSpPr>
        <p:spPr bwMode="auto">
          <a:xfrm>
            <a:off x="513160" y="5668553"/>
            <a:ext cx="8408611" cy="432048"/>
          </a:xfrm>
          <a:prstGeom prst="rect">
            <a:avLst/>
          </a:prstGeom>
          <a:solidFill>
            <a:srgbClr val="FFFFCC"/>
          </a:solidFill>
          <a:ln w="9525">
            <a:solidFill>
              <a:srgbClr val="000000"/>
            </a:solidFill>
            <a:miter lim="800000"/>
            <a:headEnd/>
            <a:tailEnd/>
          </a:ln>
        </p:spPr>
        <p:txBody>
          <a:bodyPr wrap="none" anchor="ctr"/>
          <a:lstStyle/>
          <a:p>
            <a:pPr algn="ctr"/>
            <a:r>
              <a:rPr lang="zh-CN" altLang="zh-CN" sz="2100" b="1" kern="0" dirty="0">
                <a:solidFill>
                  <a:srgbClr val="FF0000"/>
                </a:solidFill>
                <a:ea typeface="黑体" pitchFamily="49" charset="-122"/>
              </a:rPr>
              <a:t>只要训练样本足够多，</a:t>
            </a:r>
            <a:r>
              <a:rPr lang="en-US" altLang="zh-CN" sz="2100" b="1" kern="0" dirty="0">
                <a:solidFill>
                  <a:srgbClr val="FF0000"/>
                </a:solidFill>
                <a:ea typeface="黑体" pitchFamily="49" charset="-122"/>
              </a:rPr>
              <a:t>K</a:t>
            </a:r>
            <a:r>
              <a:rPr lang="zh-CN" altLang="zh-CN" sz="2100" b="1" kern="0" dirty="0">
                <a:solidFill>
                  <a:srgbClr val="FF0000"/>
                </a:solidFill>
                <a:ea typeface="黑体" pitchFamily="49" charset="-122"/>
              </a:rPr>
              <a:t>近邻算法就能达到很好的分类效果</a:t>
            </a:r>
            <a:endParaRPr lang="zh-CN" altLang="zh-CN" sz="2100" dirty="0"/>
          </a:p>
        </p:txBody>
      </p:sp>
    </p:spTree>
    <p:extLst>
      <p:ext uri="{BB962C8B-B14F-4D97-AF65-F5344CB8AC3E}">
        <p14:creationId xmlns:p14="http://schemas.microsoft.com/office/powerpoint/2010/main" val="2168240669"/>
      </p:ext>
    </p:extLst>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blinds(horizontal)">
                                      <p:cBhvr>
                                        <p:cTn id="7" dur="500"/>
                                        <p:tgtEl>
                                          <p:spTgt spid="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dissolve">
                                      <p:cBhvr>
                                        <p:cTn id="12" dur="500"/>
                                        <p:tgtEl>
                                          <p:spTgt spid="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dissolve">
                                      <p:cBhvr>
                                        <p:cTn id="17" dur="500"/>
                                        <p:tgtEl>
                                          <p:spTgt spid="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slide(fromBottom)">
                                      <p:cBhvr>
                                        <p:cTn id="22" dur="500"/>
                                        <p:tgtEl>
                                          <p:spTgt spid="9">
                                            <p:txEl>
                                              <p:pRg st="5" end="5"/>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Effect transition="in" filter="slide(fromBottom)">
                                      <p:cBhvr>
                                        <p:cTn id="25" dur="500"/>
                                        <p:tgtEl>
                                          <p:spTgt spid="9">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9">
                                            <p:txEl>
                                              <p:pRg st="7" end="7"/>
                                            </p:txEl>
                                          </p:spTgt>
                                        </p:tgtEl>
                                        <p:attrNameLst>
                                          <p:attrName>style.visibility</p:attrName>
                                        </p:attrNameLst>
                                      </p:cBhvr>
                                      <p:to>
                                        <p:strVal val="visible"/>
                                      </p:to>
                                    </p:set>
                                    <p:animEffect transition="in" filter="blinds(horizontal)">
                                      <p:cBhvr>
                                        <p:cTn id="30" dur="500"/>
                                        <p:tgtEl>
                                          <p:spTgt spid="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animEffect transition="in" filter="dissolve">
                                      <p:cBhvr>
                                        <p:cTn id="35" dur="500"/>
                                        <p:tgtEl>
                                          <p:spTgt spid="9">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9">
                                            <p:txEl>
                                              <p:pRg st="9" end="9"/>
                                            </p:txEl>
                                          </p:spTgt>
                                        </p:tgtEl>
                                        <p:attrNameLst>
                                          <p:attrName>style.visibility</p:attrName>
                                        </p:attrNameLst>
                                      </p:cBhvr>
                                      <p:to>
                                        <p:strVal val="visible"/>
                                      </p:to>
                                    </p:set>
                                    <p:animEffect transition="in" filter="blinds(horizontal)">
                                      <p:cBhvr>
                                        <p:cTn id="40" dur="500"/>
                                        <p:tgtEl>
                                          <p:spTgt spid="9">
                                            <p:txEl>
                                              <p:pRg st="9" end="9"/>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animEffect transition="in" filter="blinds(horizontal)">
                                      <p:cBhvr>
                                        <p:cTn id="43" dur="500"/>
                                        <p:tgtEl>
                                          <p:spTgt spid="9">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dissolve">
                                      <p:cBhvr>
                                        <p:cTn id="4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altLang="zh-CN"/>
              <a:t>K-</a:t>
            </a:r>
            <a:r>
              <a:rPr lang="zh-CN" altLang="en-US"/>
              <a:t>最近邻分类方法概述</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52</a:t>
            </a:fld>
            <a:endParaRPr lang="zh-CN" altLang="zh-CN"/>
          </a:p>
        </p:txBody>
      </p:sp>
      <p:sp>
        <p:nvSpPr>
          <p:cNvPr id="225283" name="Rectangle 3"/>
          <p:cNvSpPr>
            <a:spLocks noChangeArrowheads="1"/>
          </p:cNvSpPr>
          <p:nvPr/>
        </p:nvSpPr>
        <p:spPr bwMode="auto">
          <a:xfrm>
            <a:off x="493923" y="1996145"/>
            <a:ext cx="8885597" cy="1042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02" tIns="43051" rIns="86102" bIns="43051"/>
          <a:lstStyle>
            <a:lvl1pPr marL="288925" indent="-288925" defTabSz="912813">
              <a:spcBef>
                <a:spcPct val="20000"/>
              </a:spcBef>
              <a:buClr>
                <a:srgbClr val="CC9900"/>
              </a:buClr>
              <a:buSzPct val="65000"/>
              <a:buFont typeface="Wingdings" pitchFamily="2" charset="2"/>
              <a:buChar char="n"/>
              <a:defRPr sz="30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buChar char="q"/>
              <a:defRPr sz="26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buChar char="n"/>
              <a:defRPr sz="2200">
                <a:solidFill>
                  <a:srgbClr val="A50021"/>
                </a:solidFill>
                <a:latin typeface="Segoe"/>
                <a:ea typeface="宋体" pitchFamily="2" charset="-122"/>
              </a:defRPr>
            </a:lvl3pPr>
            <a:lvl4pPr marL="954088" indent="-241300" defTabSz="912813">
              <a:spcBef>
                <a:spcPct val="20000"/>
              </a:spcBef>
              <a:buFont typeface="Arial" pitchFamily="34" charset="0"/>
              <a:buChar char="•"/>
              <a:defRPr sz="2000"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buChar char="•"/>
              <a:defRPr sz="2000">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9pPr>
          </a:lstStyle>
          <a:p>
            <a:r>
              <a:rPr lang="zh-CN" altLang="en-US" sz="2250" dirty="0">
                <a:solidFill>
                  <a:schemeClr val="tx1"/>
                </a:solidFill>
                <a:latin typeface="华文中宋" pitchFamily="2" charset="-122"/>
              </a:rPr>
              <a:t>基本思想</a:t>
            </a:r>
            <a:r>
              <a:rPr lang="en-US" altLang="zh-CN" sz="2250" dirty="0">
                <a:solidFill>
                  <a:schemeClr val="tx1"/>
                </a:solidFill>
                <a:latin typeface="华文中宋" pitchFamily="2" charset="-122"/>
              </a:rPr>
              <a:t>:</a:t>
            </a:r>
          </a:p>
          <a:p>
            <a:pPr lvl="1"/>
            <a:r>
              <a:rPr lang="zh-CN" altLang="en-US" sz="2250" dirty="0">
                <a:latin typeface="华文中宋" pitchFamily="2" charset="-122"/>
              </a:rPr>
              <a:t>如果它走路象鸭子，叫声象鸭子，则它可能是一个鸭子</a:t>
            </a:r>
          </a:p>
        </p:txBody>
      </p:sp>
      <p:pic>
        <p:nvPicPr>
          <p:cNvPr id="225302"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459" y="2957099"/>
            <a:ext cx="6509742" cy="2595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17472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609563" y="1564097"/>
            <a:ext cx="8737271" cy="380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pPr eaLnBrk="1" hangingPunct="1">
              <a:buClr>
                <a:srgbClr val="009999"/>
              </a:buClr>
              <a:defRPr/>
            </a:pPr>
            <a:r>
              <a:rPr lang="zh-CN" altLang="en-US" sz="2250" b="0" kern="0" dirty="0">
                <a:solidFill>
                  <a:srgbClr val="000000"/>
                </a:solidFill>
                <a:latin typeface="微软雅黑" pitchFamily="34" charset="-122"/>
                <a:ea typeface="微软雅黑" pitchFamily="34" charset="-122"/>
              </a:rPr>
              <a:t>一个实例</a:t>
            </a:r>
          </a:p>
        </p:txBody>
      </p:sp>
      <p:sp>
        <p:nvSpPr>
          <p:cNvPr id="308226" name="Rectangle 2"/>
          <p:cNvSpPr>
            <a:spLocks noChangeArrowheads="1"/>
          </p:cNvSpPr>
          <p:nvPr/>
        </p:nvSpPr>
        <p:spPr bwMode="auto">
          <a:xfrm>
            <a:off x="-1" y="730957"/>
            <a:ext cx="138564" cy="346249"/>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spAutoFit/>
          </a:bodyPr>
          <a:lstStyle/>
          <a:p>
            <a:endParaRPr lang="zh-CN" altLang="en-US"/>
          </a:p>
        </p:txBody>
      </p:sp>
      <p:graphicFrame>
        <p:nvGraphicFramePr>
          <p:cNvPr id="308225" name="Object 1"/>
          <p:cNvGraphicFramePr>
            <a:graphicFrameLocks noChangeAspect="1"/>
          </p:cNvGraphicFramePr>
          <p:nvPr/>
        </p:nvGraphicFramePr>
        <p:xfrm>
          <a:off x="2607785" y="1834128"/>
          <a:ext cx="3834426" cy="3023897"/>
        </p:xfrm>
        <a:graphic>
          <a:graphicData uri="http://schemas.openxmlformats.org/presentationml/2006/ole">
            <mc:AlternateContent xmlns:mc="http://schemas.openxmlformats.org/markup-compatibility/2006">
              <mc:Choice xmlns:v="urn:schemas-microsoft-com:vml" Requires="v">
                <p:oleObj spid="_x0000_s1105" r:id="rId4" imgW="2346998" imgH="1843983" progId="">
                  <p:embed/>
                </p:oleObj>
              </mc:Choice>
              <mc:Fallback>
                <p:oleObj r:id="rId4" imgW="2346998" imgH="1843983" progId="">
                  <p:embed/>
                  <p:pic>
                    <p:nvPicPr>
                      <p:cNvPr id="308225"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7785" y="1834128"/>
                        <a:ext cx="3834426" cy="30238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矩形 10"/>
          <p:cNvSpPr/>
          <p:nvPr/>
        </p:nvSpPr>
        <p:spPr>
          <a:xfrm>
            <a:off x="339533" y="5020481"/>
            <a:ext cx="8964996" cy="923330"/>
          </a:xfrm>
          <a:prstGeom prst="rect">
            <a:avLst/>
          </a:prstGeom>
        </p:spPr>
        <p:txBody>
          <a:bodyPr wrap="square">
            <a:spAutoFit/>
          </a:bodyPr>
          <a:lstStyle/>
          <a:p>
            <a:pPr>
              <a:buFont typeface="Wingdings" pitchFamily="2" charset="2"/>
              <a:buChar char="n"/>
            </a:pPr>
            <a:r>
              <a:rPr lang="zh-CN" altLang="zh-CN" dirty="0">
                <a:latin typeface="微软雅黑" pitchFamily="34" charset="-122"/>
                <a:ea typeface="微软雅黑" pitchFamily="34" charset="-122"/>
              </a:rPr>
              <a:t>当</a:t>
            </a:r>
            <a:r>
              <a:rPr lang="en-US" altLang="zh-CN" i="1" dirty="0">
                <a:latin typeface="微软雅黑" pitchFamily="34" charset="-122"/>
                <a:ea typeface="微软雅黑" pitchFamily="34" charset="-122"/>
              </a:rPr>
              <a:t>K</a:t>
            </a:r>
            <a:r>
              <a:rPr lang="en-US" altLang="zh-CN" dirty="0">
                <a:latin typeface="微软雅黑" pitchFamily="34" charset="-122"/>
                <a:ea typeface="微软雅黑" pitchFamily="34" charset="-122"/>
              </a:rPr>
              <a:t>=3</a:t>
            </a:r>
            <a:r>
              <a:rPr lang="zh-CN" altLang="zh-CN" dirty="0">
                <a:latin typeface="微软雅黑" pitchFamily="34" charset="-122"/>
                <a:ea typeface="微软雅黑" pitchFamily="34" charset="-122"/>
              </a:rPr>
              <a:t>时，即选择最近的</a:t>
            </a:r>
            <a:r>
              <a:rPr lang="en-US" altLang="zh-CN" dirty="0">
                <a:latin typeface="微软雅黑" pitchFamily="34" charset="-122"/>
                <a:ea typeface="微软雅黑" pitchFamily="34" charset="-122"/>
              </a:rPr>
              <a:t>3</a:t>
            </a:r>
            <a:r>
              <a:rPr lang="zh-CN" altLang="zh-CN" dirty="0">
                <a:latin typeface="微软雅黑" pitchFamily="34" charset="-122"/>
                <a:ea typeface="微软雅黑" pitchFamily="34" charset="-122"/>
              </a:rPr>
              <a:t>个点，由于三角形样本所占近邻样本的比例为</a:t>
            </a:r>
            <a:r>
              <a:rPr lang="en-US" altLang="zh-CN" dirty="0">
                <a:latin typeface="微软雅黑" pitchFamily="34" charset="-122"/>
                <a:ea typeface="微软雅黑" pitchFamily="34" charset="-122"/>
              </a:rPr>
              <a:t>2/3</a:t>
            </a:r>
            <a:r>
              <a:rPr lang="zh-CN" altLang="zh-CN" dirty="0">
                <a:latin typeface="微软雅黑" pitchFamily="34" charset="-122"/>
                <a:ea typeface="微软雅黑" pitchFamily="34" charset="-122"/>
              </a:rPr>
              <a:t>，于是可以得出圆形输入实例应该为三角形；</a:t>
            </a:r>
            <a:endParaRPr lang="en-US" altLang="zh-CN" dirty="0">
              <a:latin typeface="微软雅黑" pitchFamily="34" charset="-122"/>
              <a:ea typeface="微软雅黑" pitchFamily="34" charset="-122"/>
            </a:endParaRPr>
          </a:p>
          <a:p>
            <a:pPr>
              <a:buFont typeface="Wingdings" pitchFamily="2" charset="2"/>
              <a:buChar char="n"/>
            </a:pPr>
            <a:r>
              <a:rPr lang="zh-CN" altLang="zh-CN" dirty="0">
                <a:latin typeface="微软雅黑" pitchFamily="34" charset="-122"/>
                <a:ea typeface="微软雅黑" pitchFamily="34" charset="-122"/>
              </a:rPr>
              <a:t>当</a:t>
            </a:r>
            <a:r>
              <a:rPr lang="en-US" altLang="zh-CN" i="1" dirty="0">
                <a:latin typeface="微软雅黑" pitchFamily="34" charset="-122"/>
                <a:ea typeface="微软雅黑" pitchFamily="34" charset="-122"/>
              </a:rPr>
              <a:t>K</a:t>
            </a:r>
            <a:r>
              <a:rPr lang="en-US" altLang="zh-CN" dirty="0">
                <a:latin typeface="微软雅黑" pitchFamily="34" charset="-122"/>
                <a:ea typeface="微软雅黑" pitchFamily="34" charset="-122"/>
              </a:rPr>
              <a:t>=5</a:t>
            </a:r>
            <a:r>
              <a:rPr lang="zh-CN" altLang="zh-CN" dirty="0">
                <a:latin typeface="微软雅黑" pitchFamily="34" charset="-122"/>
                <a:ea typeface="微软雅黑" pitchFamily="34" charset="-122"/>
              </a:rPr>
              <a:t>时，由于长方形样本占近邻样本的比例为</a:t>
            </a:r>
            <a:r>
              <a:rPr lang="en-US" altLang="zh-CN" dirty="0">
                <a:latin typeface="微软雅黑" pitchFamily="34" charset="-122"/>
                <a:ea typeface="微软雅黑" pitchFamily="34" charset="-122"/>
              </a:rPr>
              <a:t>3/5</a:t>
            </a:r>
            <a:r>
              <a:rPr lang="zh-CN" altLang="zh-CN" dirty="0">
                <a:latin typeface="微软雅黑" pitchFamily="34" charset="-122"/>
                <a:ea typeface="微软雅黑" pitchFamily="34" charset="-122"/>
              </a:rPr>
              <a:t>，此时测试样本被归为长方形类别。</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346393280"/>
      </p:ext>
    </p:extLst>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285527" y="1456085"/>
            <a:ext cx="8737271" cy="380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pPr eaLnBrk="1" hangingPunct="1">
              <a:buClr>
                <a:srgbClr val="009999"/>
              </a:buClr>
              <a:defRPr/>
            </a:pPr>
            <a:r>
              <a:rPr lang="zh-CN" altLang="zh-CN" sz="2250" b="0" kern="0" dirty="0">
                <a:solidFill>
                  <a:srgbClr val="000000"/>
                </a:solidFill>
                <a:latin typeface="微软雅黑" pitchFamily="34" charset="-122"/>
                <a:ea typeface="微软雅黑" pitchFamily="34" charset="-122"/>
              </a:rPr>
              <a:t>算法</a:t>
            </a:r>
            <a:r>
              <a:rPr lang="zh-CN" altLang="en-US" sz="2250" b="0" kern="0" dirty="0">
                <a:solidFill>
                  <a:srgbClr val="000000"/>
                </a:solidFill>
                <a:latin typeface="微软雅黑" pitchFamily="34" charset="-122"/>
                <a:ea typeface="微软雅黑" pitchFamily="34" charset="-122"/>
              </a:rPr>
              <a:t>原理与描述</a:t>
            </a:r>
          </a:p>
          <a:p>
            <a:pPr lvl="1" eaLnBrk="1" hangingPunct="1">
              <a:buClr>
                <a:srgbClr val="009999"/>
              </a:buClr>
              <a:defRPr/>
            </a:pPr>
            <a:r>
              <a:rPr lang="zh-CN" altLang="en-US" sz="2100" b="0" dirty="0">
                <a:latin typeface="微软雅黑" pitchFamily="34" charset="-122"/>
                <a:ea typeface="微软雅黑" pitchFamily="34" charset="-122"/>
              </a:rPr>
              <a:t>原理：</a:t>
            </a:r>
            <a:r>
              <a:rPr lang="zh-CN" altLang="zh-CN" sz="2100" b="0" dirty="0">
                <a:latin typeface="微软雅黑" pitchFamily="34" charset="-122"/>
                <a:ea typeface="微软雅黑" pitchFamily="34" charset="-122"/>
              </a:rPr>
              <a:t>利用</a:t>
            </a:r>
            <a:r>
              <a:rPr lang="en-US" altLang="zh-CN" sz="2100" b="0" i="1" dirty="0">
                <a:latin typeface="微软雅黑" pitchFamily="34" charset="-122"/>
                <a:ea typeface="微软雅黑" pitchFamily="34" charset="-122"/>
              </a:rPr>
              <a:t>K</a:t>
            </a:r>
            <a:r>
              <a:rPr lang="zh-CN" altLang="zh-CN" sz="2100" b="0" dirty="0">
                <a:latin typeface="微软雅黑" pitchFamily="34" charset="-122"/>
                <a:ea typeface="微软雅黑" pitchFamily="34" charset="-122"/>
              </a:rPr>
              <a:t>近邻算法进行数据分类</a:t>
            </a:r>
            <a:endParaRPr lang="zh-CN" altLang="en-US" sz="2100" b="0" kern="0" dirty="0">
              <a:solidFill>
                <a:srgbClr val="000000"/>
              </a:solidFill>
              <a:latin typeface="微软雅黑" pitchFamily="34" charset="-122"/>
              <a:ea typeface="微软雅黑" pitchFamily="34" charset="-122"/>
            </a:endParaRPr>
          </a:p>
          <a:p>
            <a:pPr lvl="2" eaLnBrk="1" hangingPunct="1">
              <a:buClr>
                <a:srgbClr val="99CC00"/>
              </a:buClr>
              <a:defRPr/>
            </a:pPr>
            <a:r>
              <a:rPr lang="zh-CN" altLang="zh-CN" sz="2100" b="0" dirty="0">
                <a:latin typeface="微软雅黑" pitchFamily="34" charset="-122"/>
                <a:ea typeface="微软雅黑" pitchFamily="34" charset="-122"/>
              </a:rPr>
              <a:t>简单来说，对一个测试样本进行类别分析时</a:t>
            </a:r>
            <a:endParaRPr lang="zh-CN" altLang="en-US" sz="2100" b="0" kern="0" dirty="0">
              <a:solidFill>
                <a:srgbClr val="000000"/>
              </a:solidFill>
              <a:latin typeface="微软雅黑" pitchFamily="34" charset="-122"/>
              <a:ea typeface="微软雅黑" pitchFamily="34" charset="-122"/>
            </a:endParaRPr>
          </a:p>
          <a:p>
            <a:pPr lvl="3" eaLnBrk="1" hangingPunct="1">
              <a:defRPr/>
            </a:pPr>
            <a:r>
              <a:rPr lang="zh-CN" altLang="zh-CN" sz="1800" b="0" dirty="0">
                <a:latin typeface="微软雅黑" pitchFamily="34" charset="-122"/>
                <a:ea typeface="微软雅黑" pitchFamily="34" charset="-122"/>
              </a:rPr>
              <a:t>只需要利用测试样本扫描其附近的数据中</a:t>
            </a:r>
            <a:r>
              <a:rPr lang="zh-CN" altLang="zh-CN" sz="1800" b="0" dirty="0">
                <a:solidFill>
                  <a:srgbClr val="FF0000"/>
                </a:solidFill>
                <a:latin typeface="微软雅黑" pitchFamily="34" charset="-122"/>
                <a:ea typeface="微软雅黑" pitchFamily="34" charset="-122"/>
              </a:rPr>
              <a:t>最大可能属于的分类类别</a:t>
            </a:r>
            <a:r>
              <a:rPr lang="zh-CN" altLang="en-US" sz="1800" b="0" kern="0" dirty="0">
                <a:solidFill>
                  <a:srgbClr val="000000"/>
                </a:solidFill>
                <a:latin typeface="微软雅黑" pitchFamily="34" charset="-122"/>
                <a:ea typeface="微软雅黑" pitchFamily="34" charset="-122"/>
              </a:rPr>
              <a:t>；</a:t>
            </a:r>
          </a:p>
          <a:p>
            <a:pPr lvl="3" eaLnBrk="1" hangingPunct="1">
              <a:defRPr/>
            </a:pPr>
            <a:r>
              <a:rPr lang="zh-CN" altLang="zh-CN" sz="1800" b="0" dirty="0">
                <a:latin typeface="微软雅黑" pitchFamily="34" charset="-122"/>
                <a:ea typeface="微软雅黑" pitchFamily="34" charset="-122"/>
              </a:rPr>
              <a:t>然后依据</a:t>
            </a:r>
            <a:r>
              <a:rPr lang="zh-CN" altLang="zh-CN" sz="1800" b="0" dirty="0">
                <a:solidFill>
                  <a:srgbClr val="FF0000"/>
                </a:solidFill>
                <a:latin typeface="微软雅黑" pitchFamily="34" charset="-122"/>
                <a:ea typeface="微软雅黑" pitchFamily="34" charset="-122"/>
              </a:rPr>
              <a:t>少数服从多数</a:t>
            </a:r>
            <a:r>
              <a:rPr lang="zh-CN" altLang="zh-CN" sz="1800" b="0" dirty="0">
                <a:latin typeface="微软雅黑" pitchFamily="34" charset="-122"/>
                <a:ea typeface="微软雅黑" pitchFamily="34" charset="-122"/>
              </a:rPr>
              <a:t>的原理，就可以对测试样本进行分类</a:t>
            </a:r>
            <a:endParaRPr lang="en-US" altLang="zh-CN" sz="1800" b="0" dirty="0">
              <a:latin typeface="微软雅黑" pitchFamily="34" charset="-122"/>
              <a:ea typeface="微软雅黑" pitchFamily="34" charset="-122"/>
            </a:endParaRPr>
          </a:p>
          <a:p>
            <a:pPr lvl="2" eaLnBrk="1" hangingPunct="1">
              <a:buClr>
                <a:srgbClr val="99CC00"/>
              </a:buClr>
              <a:defRPr/>
            </a:pPr>
            <a:r>
              <a:rPr lang="en-US" altLang="zh-CN" sz="2100" b="0" dirty="0">
                <a:latin typeface="微软雅黑" pitchFamily="34" charset="-122"/>
                <a:ea typeface="微软雅黑" pitchFamily="34" charset="-122"/>
              </a:rPr>
              <a:t>K</a:t>
            </a:r>
            <a:r>
              <a:rPr lang="zh-CN" altLang="zh-CN" sz="2100" b="0" dirty="0">
                <a:latin typeface="微软雅黑" pitchFamily="34" charset="-122"/>
                <a:ea typeface="微软雅黑" pitchFamily="34" charset="-122"/>
              </a:rPr>
              <a:t>近邻算法比较容易理解，但是计算过程却相对复杂，它需要计算出</a:t>
            </a:r>
            <a:r>
              <a:rPr lang="zh-CN" altLang="zh-CN" sz="2100" b="0" dirty="0">
                <a:solidFill>
                  <a:srgbClr val="FF0000"/>
                </a:solidFill>
                <a:latin typeface="微软雅黑" pitchFamily="34" charset="-122"/>
                <a:ea typeface="微软雅黑" pitchFamily="34" charset="-122"/>
              </a:rPr>
              <a:t>每个数据中心与其他数据的关系</a:t>
            </a:r>
            <a:r>
              <a:rPr lang="zh-CN" altLang="zh-CN" sz="2100" b="0" dirty="0">
                <a:latin typeface="微软雅黑" pitchFamily="34" charset="-122"/>
                <a:ea typeface="微软雅黑" pitchFamily="34" charset="-122"/>
              </a:rPr>
              <a:t>，并且进行</a:t>
            </a:r>
            <a:r>
              <a:rPr lang="zh-CN" altLang="zh-CN" sz="2100" b="0" dirty="0">
                <a:solidFill>
                  <a:srgbClr val="FF0000"/>
                </a:solidFill>
                <a:latin typeface="微软雅黑" pitchFamily="34" charset="-122"/>
                <a:ea typeface="微软雅黑" pitchFamily="34" charset="-122"/>
              </a:rPr>
              <a:t>排序</a:t>
            </a:r>
            <a:endParaRPr lang="zh-CN" altLang="en-US" sz="2100" b="0" dirty="0">
              <a:solidFill>
                <a:srgbClr val="FF0000"/>
              </a:solidFill>
              <a:latin typeface="微软雅黑" pitchFamily="34" charset="-122"/>
              <a:ea typeface="微软雅黑" pitchFamily="34" charset="-122"/>
            </a:endParaRPr>
          </a:p>
          <a:p>
            <a:pPr lvl="1" eaLnBrk="1" hangingPunct="1">
              <a:buClr>
                <a:srgbClr val="009999"/>
              </a:buClr>
              <a:defRPr/>
            </a:pPr>
            <a:r>
              <a:rPr lang="zh-CN" altLang="zh-CN" sz="2100" b="0" dirty="0">
                <a:latin typeface="微软雅黑" pitchFamily="34" charset="-122"/>
                <a:ea typeface="微软雅黑" pitchFamily="34" charset="-122"/>
              </a:rPr>
              <a:t>算法描述</a:t>
            </a:r>
            <a:endParaRPr lang="zh-CN" altLang="en-US" sz="2100" b="0" kern="0" dirty="0">
              <a:solidFill>
                <a:srgbClr val="000000"/>
              </a:solidFill>
              <a:latin typeface="微软雅黑" pitchFamily="34" charset="-122"/>
              <a:ea typeface="微软雅黑" pitchFamily="34" charset="-122"/>
            </a:endParaRPr>
          </a:p>
          <a:p>
            <a:pPr lvl="2" eaLnBrk="1" hangingPunct="1">
              <a:buClr>
                <a:srgbClr val="99CC00"/>
              </a:buClr>
              <a:defRPr/>
            </a:pPr>
            <a:r>
              <a:rPr lang="zh-CN" altLang="zh-CN" sz="2100" b="0" dirty="0">
                <a:latin typeface="微软雅黑" pitchFamily="34" charset="-122"/>
                <a:ea typeface="微软雅黑" pitchFamily="34" charset="-122"/>
              </a:rPr>
              <a:t>计算测试数据与每一个训练数据之间的</a:t>
            </a:r>
            <a:r>
              <a:rPr lang="zh-CN" altLang="zh-CN" sz="2100" b="0" dirty="0">
                <a:solidFill>
                  <a:srgbClr val="FF0000"/>
                </a:solidFill>
                <a:latin typeface="微软雅黑" pitchFamily="34" charset="-122"/>
                <a:ea typeface="微软雅黑" pitchFamily="34" charset="-122"/>
              </a:rPr>
              <a:t>距离</a:t>
            </a:r>
            <a:r>
              <a:rPr lang="zh-CN" altLang="zh-CN" sz="2100" b="0" dirty="0">
                <a:latin typeface="微软雅黑" pitchFamily="34" charset="-122"/>
                <a:ea typeface="微软雅黑" pitchFamily="34" charset="-122"/>
              </a:rPr>
              <a:t>；</a:t>
            </a:r>
          </a:p>
          <a:p>
            <a:pPr lvl="2" eaLnBrk="1" hangingPunct="1">
              <a:buClr>
                <a:srgbClr val="99CC00"/>
              </a:buClr>
              <a:defRPr/>
            </a:pPr>
            <a:r>
              <a:rPr lang="zh-CN" altLang="zh-CN" sz="2100" b="0" dirty="0">
                <a:latin typeface="微软雅黑" pitchFamily="34" charset="-122"/>
                <a:ea typeface="微软雅黑" pitchFamily="34" charset="-122"/>
              </a:rPr>
              <a:t>按照距离的</a:t>
            </a:r>
            <a:r>
              <a:rPr lang="zh-CN" altLang="zh-CN" sz="2100" b="0" dirty="0">
                <a:solidFill>
                  <a:srgbClr val="FF0000"/>
                </a:solidFill>
                <a:latin typeface="微软雅黑" pitchFamily="34" charset="-122"/>
                <a:ea typeface="微软雅黑" pitchFamily="34" charset="-122"/>
              </a:rPr>
              <a:t>递增关系进行排序</a:t>
            </a:r>
            <a:r>
              <a:rPr lang="zh-CN" altLang="zh-CN" sz="2100" b="0" dirty="0">
                <a:latin typeface="微软雅黑" pitchFamily="34" charset="-122"/>
                <a:ea typeface="微软雅黑" pitchFamily="34" charset="-122"/>
              </a:rPr>
              <a:t>；</a:t>
            </a:r>
          </a:p>
          <a:p>
            <a:pPr lvl="2" eaLnBrk="1" hangingPunct="1">
              <a:buClr>
                <a:srgbClr val="99CC00"/>
              </a:buClr>
              <a:defRPr/>
            </a:pPr>
            <a:r>
              <a:rPr lang="zh-CN" altLang="zh-CN" sz="2100" b="0" dirty="0">
                <a:latin typeface="微软雅黑" pitchFamily="34" charset="-122"/>
                <a:ea typeface="微软雅黑" pitchFamily="34" charset="-122"/>
              </a:rPr>
              <a:t>选取距离</a:t>
            </a:r>
            <a:r>
              <a:rPr lang="zh-CN" altLang="zh-CN" sz="2100" b="0" dirty="0">
                <a:solidFill>
                  <a:srgbClr val="FF0000"/>
                </a:solidFill>
                <a:latin typeface="微软雅黑" pitchFamily="34" charset="-122"/>
                <a:ea typeface="微软雅黑" pitchFamily="34" charset="-122"/>
              </a:rPr>
              <a:t>最小</a:t>
            </a:r>
            <a:r>
              <a:rPr lang="zh-CN" altLang="zh-CN" sz="2100" b="0" dirty="0">
                <a:latin typeface="微软雅黑" pitchFamily="34" charset="-122"/>
                <a:ea typeface="微软雅黑" pitchFamily="34" charset="-122"/>
              </a:rPr>
              <a:t>的</a:t>
            </a:r>
            <a:r>
              <a:rPr lang="en-US" altLang="zh-CN" sz="2100" b="0" dirty="0">
                <a:latin typeface="微软雅黑" pitchFamily="34" charset="-122"/>
                <a:ea typeface="微软雅黑" pitchFamily="34" charset="-122"/>
              </a:rPr>
              <a:t>K</a:t>
            </a:r>
            <a:r>
              <a:rPr lang="zh-CN" altLang="zh-CN" sz="2100" b="0" dirty="0">
                <a:latin typeface="微软雅黑" pitchFamily="34" charset="-122"/>
                <a:ea typeface="微软雅黑" pitchFamily="34" charset="-122"/>
              </a:rPr>
              <a:t>个点；</a:t>
            </a:r>
          </a:p>
          <a:p>
            <a:pPr lvl="2" eaLnBrk="1" hangingPunct="1">
              <a:buClr>
                <a:srgbClr val="99CC00"/>
              </a:buClr>
              <a:defRPr/>
            </a:pPr>
            <a:r>
              <a:rPr lang="zh-CN" altLang="zh-CN" sz="2100" b="0" dirty="0">
                <a:latin typeface="微软雅黑" pitchFamily="34" charset="-122"/>
                <a:ea typeface="微软雅黑" pitchFamily="34" charset="-122"/>
              </a:rPr>
              <a:t>确定前</a:t>
            </a:r>
            <a:r>
              <a:rPr lang="en-US" altLang="zh-CN" sz="2100" b="0" dirty="0">
                <a:latin typeface="微软雅黑" pitchFamily="34" charset="-122"/>
                <a:ea typeface="微软雅黑" pitchFamily="34" charset="-122"/>
              </a:rPr>
              <a:t>K</a:t>
            </a:r>
            <a:r>
              <a:rPr lang="zh-CN" altLang="zh-CN" sz="2100" b="0" dirty="0">
                <a:latin typeface="微软雅黑" pitchFamily="34" charset="-122"/>
                <a:ea typeface="微软雅黑" pitchFamily="34" charset="-122"/>
              </a:rPr>
              <a:t>个点所在类别的</a:t>
            </a:r>
            <a:r>
              <a:rPr lang="zh-CN" altLang="zh-CN" sz="2100" b="0" dirty="0">
                <a:solidFill>
                  <a:srgbClr val="FF0000"/>
                </a:solidFill>
                <a:latin typeface="微软雅黑" pitchFamily="34" charset="-122"/>
                <a:ea typeface="微软雅黑" pitchFamily="34" charset="-122"/>
              </a:rPr>
              <a:t>出现频率</a:t>
            </a:r>
            <a:r>
              <a:rPr lang="zh-CN" altLang="zh-CN" sz="2100" b="0" dirty="0">
                <a:latin typeface="微软雅黑" pitchFamily="34" charset="-122"/>
                <a:ea typeface="微软雅黑" pitchFamily="34" charset="-122"/>
              </a:rPr>
              <a:t>；</a:t>
            </a:r>
          </a:p>
          <a:p>
            <a:pPr lvl="2" eaLnBrk="1" hangingPunct="1">
              <a:buClr>
                <a:srgbClr val="99CC00"/>
              </a:buClr>
              <a:defRPr/>
            </a:pPr>
            <a:r>
              <a:rPr lang="zh-CN" altLang="zh-CN" sz="2100" b="0" dirty="0">
                <a:latin typeface="微软雅黑" pitchFamily="34" charset="-122"/>
                <a:ea typeface="微软雅黑" pitchFamily="34" charset="-122"/>
              </a:rPr>
              <a:t>返回前</a:t>
            </a:r>
            <a:r>
              <a:rPr lang="en-US" altLang="zh-CN" sz="2100" b="0" dirty="0">
                <a:latin typeface="微软雅黑" pitchFamily="34" charset="-122"/>
                <a:ea typeface="微软雅黑" pitchFamily="34" charset="-122"/>
              </a:rPr>
              <a:t>K</a:t>
            </a:r>
            <a:r>
              <a:rPr lang="zh-CN" altLang="zh-CN" sz="2100" b="0" dirty="0">
                <a:latin typeface="微软雅黑" pitchFamily="34" charset="-122"/>
                <a:ea typeface="微软雅黑" pitchFamily="34" charset="-122"/>
              </a:rPr>
              <a:t>个点中出现频率</a:t>
            </a:r>
            <a:r>
              <a:rPr lang="zh-CN" altLang="zh-CN" sz="2100" b="0" dirty="0">
                <a:solidFill>
                  <a:srgbClr val="FF0000"/>
                </a:solidFill>
                <a:latin typeface="微软雅黑" pitchFamily="34" charset="-122"/>
                <a:ea typeface="微软雅黑" pitchFamily="34" charset="-122"/>
              </a:rPr>
              <a:t>最高</a:t>
            </a:r>
            <a:r>
              <a:rPr lang="zh-CN" altLang="zh-CN" sz="2100" b="0" dirty="0">
                <a:latin typeface="微软雅黑" pitchFamily="34" charset="-122"/>
                <a:ea typeface="微软雅黑" pitchFamily="34" charset="-122"/>
              </a:rPr>
              <a:t>的类别作为测试数据的</a:t>
            </a:r>
            <a:r>
              <a:rPr lang="zh-CN" altLang="zh-CN" sz="2100" b="0" dirty="0">
                <a:solidFill>
                  <a:srgbClr val="FF0000"/>
                </a:solidFill>
                <a:latin typeface="微软雅黑" pitchFamily="34" charset="-122"/>
                <a:ea typeface="微软雅黑" pitchFamily="34" charset="-122"/>
              </a:rPr>
              <a:t>预测分类</a:t>
            </a:r>
            <a:r>
              <a:rPr lang="zh-CN" altLang="zh-CN" sz="2100" b="0" dirty="0">
                <a:latin typeface="微软雅黑" pitchFamily="34" charset="-122"/>
                <a:ea typeface="微软雅黑" pitchFamily="34" charset="-122"/>
              </a:rPr>
              <a:t>。</a:t>
            </a:r>
          </a:p>
          <a:p>
            <a:pPr lvl="4" eaLnBrk="1" hangingPunct="1">
              <a:buClr>
                <a:srgbClr val="99CC00"/>
              </a:buClr>
              <a:defRPr/>
            </a:pPr>
            <a:endParaRPr lang="en-US" altLang="zh-CN" sz="1800" dirty="0"/>
          </a:p>
        </p:txBody>
      </p:sp>
    </p:spTree>
    <p:extLst>
      <p:ext uri="{BB962C8B-B14F-4D97-AF65-F5344CB8AC3E}">
        <p14:creationId xmlns:p14="http://schemas.microsoft.com/office/powerpoint/2010/main" val="731653261"/>
      </p:ext>
    </p:extLst>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blinds(horizontal)">
                                      <p:cBhvr>
                                        <p:cTn id="7" dur="500"/>
                                        <p:tgtEl>
                                          <p:spTgt spid="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dissolve">
                                      <p:cBhvr>
                                        <p:cTn id="12" dur="500"/>
                                        <p:tgtEl>
                                          <p:spTgt spid="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dissolve">
                                      <p:cBhvr>
                                        <p:cTn id="17" dur="500"/>
                                        <p:tgtEl>
                                          <p:spTgt spid="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dissolve">
                                      <p:cBhvr>
                                        <p:cTn id="22" dur="500"/>
                                        <p:tgtEl>
                                          <p:spTgt spid="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slide(fromBottom)">
                                      <p:cBhvr>
                                        <p:cTn id="27" dur="500"/>
                                        <p:tgtEl>
                                          <p:spTgt spid="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xEl>
                                              <p:pRg st="7" end="7"/>
                                            </p:txEl>
                                          </p:spTgt>
                                        </p:tgtEl>
                                        <p:attrNameLst>
                                          <p:attrName>style.visibility</p:attrName>
                                        </p:attrNameLst>
                                      </p:cBhvr>
                                      <p:to>
                                        <p:strVal val="visible"/>
                                      </p:to>
                                    </p:set>
                                    <p:animEffect transition="in" filter="blinds(horizontal)">
                                      <p:cBhvr>
                                        <p:cTn id="32" dur="500"/>
                                        <p:tgtEl>
                                          <p:spTgt spid="9">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animEffect transition="in" filter="blinds(horizontal)">
                                      <p:cBhvr>
                                        <p:cTn id="37" dur="500"/>
                                        <p:tgtEl>
                                          <p:spTgt spid="9">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
                                            <p:txEl>
                                              <p:pRg st="9" end="9"/>
                                            </p:txEl>
                                          </p:spTgt>
                                        </p:tgtEl>
                                        <p:attrNameLst>
                                          <p:attrName>style.visibility</p:attrName>
                                        </p:attrNameLst>
                                      </p:cBhvr>
                                      <p:to>
                                        <p:strVal val="visible"/>
                                      </p:to>
                                    </p:set>
                                    <p:animEffect transition="in" filter="blinds(horizontal)">
                                      <p:cBhvr>
                                        <p:cTn id="42" dur="500"/>
                                        <p:tgtEl>
                                          <p:spTgt spid="9">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animEffect transition="in" filter="blinds(horizontal)">
                                      <p:cBhvr>
                                        <p:cTn id="47" dur="500"/>
                                        <p:tgtEl>
                                          <p:spTgt spid="9">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9">
                                            <p:txEl>
                                              <p:pRg st="11" end="11"/>
                                            </p:txEl>
                                          </p:spTgt>
                                        </p:tgtEl>
                                        <p:attrNameLst>
                                          <p:attrName>style.visibility</p:attrName>
                                        </p:attrNameLst>
                                      </p:cBhvr>
                                      <p:to>
                                        <p:strVal val="visible"/>
                                      </p:to>
                                    </p:set>
                                    <p:animEffect transition="in" filter="blinds(horizontal)">
                                      <p:cBhvr>
                                        <p:cTn id="52" dur="500"/>
                                        <p:tgtEl>
                                          <p:spTgt spid="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231521" y="1510091"/>
            <a:ext cx="8316924" cy="380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pPr eaLnBrk="1" hangingPunct="1">
              <a:buClr>
                <a:srgbClr val="009999"/>
              </a:buClr>
              <a:defRPr/>
            </a:pPr>
            <a:r>
              <a:rPr lang="zh-CN" altLang="zh-CN" sz="1800" b="0" dirty="0">
                <a:latin typeface="微软雅黑" pitchFamily="34" charset="-122"/>
                <a:ea typeface="微软雅黑" pitchFamily="34" charset="-122"/>
              </a:rPr>
              <a:t>例</a:t>
            </a:r>
            <a:r>
              <a:rPr lang="zh-CN" altLang="en-US" sz="1800" b="0" dirty="0">
                <a:latin typeface="微软雅黑" pitchFamily="34" charset="-122"/>
                <a:ea typeface="微软雅黑" pitchFamily="34" charset="-122"/>
              </a:rPr>
              <a:t>：</a:t>
            </a:r>
            <a:r>
              <a:rPr lang="zh-CN" altLang="zh-CN" sz="1800" b="0" dirty="0">
                <a:latin typeface="微软雅黑" pitchFamily="34" charset="-122"/>
                <a:ea typeface="微软雅黑" pitchFamily="34" charset="-122"/>
              </a:rPr>
              <a:t>某电影院最近要上映一部新的电影《绿皮书》，推广部要策划一系列活动邀请部分会员参加，已知</a:t>
            </a:r>
            <a:r>
              <a:rPr lang="en-US" altLang="zh-CN" sz="1800" b="0" dirty="0">
                <a:latin typeface="微软雅黑" pitchFamily="34" charset="-122"/>
                <a:ea typeface="微软雅黑" pitchFamily="34" charset="-122"/>
              </a:rPr>
              <a:t>A</a:t>
            </a:r>
            <a:r>
              <a:rPr lang="zh-CN" altLang="zh-CN"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B</a:t>
            </a:r>
            <a:r>
              <a:rPr lang="zh-CN" altLang="zh-CN"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C</a:t>
            </a:r>
            <a:r>
              <a:rPr lang="zh-CN" altLang="zh-CN"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D</a:t>
            </a:r>
            <a:r>
              <a:rPr lang="zh-CN" altLang="zh-CN"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E</a:t>
            </a:r>
            <a:r>
              <a:rPr lang="zh-CN" altLang="zh-CN"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F</a:t>
            </a:r>
            <a:r>
              <a:rPr lang="zh-CN" altLang="zh-CN" sz="1800" b="0" dirty="0">
                <a:latin typeface="微软雅黑" pitchFamily="34" charset="-122"/>
                <a:ea typeface="微软雅黑" pitchFamily="34" charset="-122"/>
              </a:rPr>
              <a:t>等六位</a:t>
            </a:r>
            <a:r>
              <a:rPr lang="en-US" altLang="zh-CN" sz="1800" b="0" dirty="0">
                <a:latin typeface="微软雅黑" pitchFamily="34" charset="-122"/>
                <a:ea typeface="微软雅黑" pitchFamily="34" charset="-122"/>
              </a:rPr>
              <a:t>VIP</a:t>
            </a:r>
            <a:r>
              <a:rPr lang="zh-CN" altLang="zh-CN" sz="1800" b="0" dirty="0">
                <a:latin typeface="微软雅黑" pitchFamily="34" charset="-122"/>
                <a:ea typeface="微软雅黑" pitchFamily="34" charset="-122"/>
              </a:rPr>
              <a:t>会员的近期观影记录，如表</a:t>
            </a:r>
            <a:r>
              <a:rPr lang="en-US" altLang="zh-CN" sz="1800" b="0" dirty="0">
                <a:latin typeface="微软雅黑" pitchFamily="34" charset="-122"/>
                <a:ea typeface="微软雅黑" pitchFamily="34" charset="-122"/>
              </a:rPr>
              <a:t>1</a:t>
            </a:r>
            <a:r>
              <a:rPr lang="zh-CN" altLang="zh-CN" sz="1800" b="0" dirty="0">
                <a:latin typeface="微软雅黑" pitchFamily="34" charset="-122"/>
                <a:ea typeface="微软雅黑" pitchFamily="34" charset="-122"/>
              </a:rPr>
              <a:t>所示。其中，会员</a:t>
            </a:r>
            <a:r>
              <a:rPr lang="en-US" altLang="zh-CN" sz="1800" b="0" dirty="0">
                <a:latin typeface="微软雅黑" pitchFamily="34" charset="-122"/>
                <a:ea typeface="微软雅黑" pitchFamily="34" charset="-122"/>
              </a:rPr>
              <a:t>A</a:t>
            </a:r>
            <a:r>
              <a:rPr lang="zh-CN" altLang="zh-CN"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B</a:t>
            </a:r>
            <a:r>
              <a:rPr lang="zh-CN" altLang="zh-CN"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D</a:t>
            </a:r>
            <a:r>
              <a:rPr lang="zh-CN" altLang="zh-CN" sz="1800" b="0" dirty="0">
                <a:latin typeface="微软雅黑" pitchFamily="34" charset="-122"/>
                <a:ea typeface="微软雅黑" pitchFamily="34" charset="-122"/>
              </a:rPr>
              <a:t>对该电影表现出观影兴趣，因此推广部试图根据</a:t>
            </a:r>
            <a:r>
              <a:rPr lang="zh-CN" altLang="en-US" sz="1800" b="0" dirty="0">
                <a:latin typeface="微软雅黑" pitchFamily="34" charset="-122"/>
                <a:ea typeface="微软雅黑" pitchFamily="34" charset="-122"/>
              </a:rPr>
              <a:t>表</a:t>
            </a:r>
            <a:r>
              <a:rPr lang="en-US" altLang="zh-CN" sz="1800" b="0" dirty="0">
                <a:latin typeface="微软雅黑" pitchFamily="34" charset="-122"/>
                <a:ea typeface="微软雅黑" pitchFamily="34" charset="-122"/>
              </a:rPr>
              <a:t>1</a:t>
            </a:r>
            <a:r>
              <a:rPr lang="zh-CN" altLang="zh-CN" sz="1800" b="0" dirty="0">
                <a:latin typeface="微软雅黑" pitchFamily="34" charset="-122"/>
                <a:ea typeface="微软雅黑" pitchFamily="34" charset="-122"/>
              </a:rPr>
              <a:t>的近期观影数据了解其它观众的观影兴趣，以便确定活动邀请名单。</a:t>
            </a:r>
          </a:p>
          <a:p>
            <a:pPr lvl="4" eaLnBrk="1" hangingPunct="1">
              <a:buClr>
                <a:srgbClr val="99CC00"/>
              </a:buClr>
              <a:defRPr/>
            </a:pPr>
            <a:endParaRPr lang="en-US" altLang="zh-CN" sz="1800" dirty="0"/>
          </a:p>
        </p:txBody>
      </p:sp>
      <p:graphicFrame>
        <p:nvGraphicFramePr>
          <p:cNvPr id="6" name="表格 5"/>
          <p:cNvGraphicFramePr>
            <a:graphicFrameLocks noGrp="1"/>
          </p:cNvGraphicFramePr>
          <p:nvPr/>
        </p:nvGraphicFramePr>
        <p:xfrm>
          <a:off x="1311641" y="2752227"/>
          <a:ext cx="7236805" cy="3186359"/>
        </p:xfrm>
        <a:graphic>
          <a:graphicData uri="http://schemas.openxmlformats.org/drawingml/2006/table">
            <a:tbl>
              <a:tblPr/>
              <a:tblGrid>
                <a:gridCol w="772004">
                  <a:extLst>
                    <a:ext uri="{9D8B030D-6E8A-4147-A177-3AD203B41FA5}">
                      <a16:colId xmlns:a16="http://schemas.microsoft.com/office/drawing/2014/main" val="20000"/>
                    </a:ext>
                  </a:extLst>
                </a:gridCol>
                <a:gridCol w="2151986">
                  <a:extLst>
                    <a:ext uri="{9D8B030D-6E8A-4147-A177-3AD203B41FA5}">
                      <a16:colId xmlns:a16="http://schemas.microsoft.com/office/drawing/2014/main" val="20001"/>
                    </a:ext>
                  </a:extLst>
                </a:gridCol>
                <a:gridCol w="2224670">
                  <a:extLst>
                    <a:ext uri="{9D8B030D-6E8A-4147-A177-3AD203B41FA5}">
                      <a16:colId xmlns:a16="http://schemas.microsoft.com/office/drawing/2014/main" val="20002"/>
                    </a:ext>
                  </a:extLst>
                </a:gridCol>
                <a:gridCol w="2088145">
                  <a:extLst>
                    <a:ext uri="{9D8B030D-6E8A-4147-A177-3AD203B41FA5}">
                      <a16:colId xmlns:a16="http://schemas.microsoft.com/office/drawing/2014/main" val="20003"/>
                    </a:ext>
                  </a:extLst>
                </a:gridCol>
              </a:tblGrid>
              <a:tr h="289669">
                <a:tc>
                  <a:txBody>
                    <a:bodyPr/>
                    <a:lstStyle/>
                    <a:p>
                      <a:pPr algn="ctr">
                        <a:spcAft>
                          <a:spcPts val="0"/>
                        </a:spcAft>
                      </a:pPr>
                      <a:r>
                        <a:rPr lang="zh-CN" sz="1500" kern="100" dirty="0">
                          <a:latin typeface="微软雅黑" pitchFamily="34" charset="-122"/>
                          <a:ea typeface="微软雅黑" pitchFamily="34" charset="-122"/>
                          <a:cs typeface="Times New Roman"/>
                        </a:rPr>
                        <a:t>序号</a:t>
                      </a:r>
                    </a:p>
                  </a:txBody>
                  <a:tcPr marL="51435" marR="5143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500" kern="100">
                          <a:latin typeface="微软雅黑" pitchFamily="34" charset="-122"/>
                          <a:ea typeface="微软雅黑" pitchFamily="34" charset="-122"/>
                          <a:cs typeface="Times New Roman"/>
                        </a:rPr>
                        <a:t>电影名称</a:t>
                      </a:r>
                    </a:p>
                  </a:txBody>
                  <a:tcPr marL="51435" marR="5143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500" kern="100">
                          <a:latin typeface="微软雅黑" pitchFamily="34" charset="-122"/>
                          <a:ea typeface="微软雅黑" pitchFamily="34" charset="-122"/>
                          <a:cs typeface="Times New Roman"/>
                        </a:rPr>
                        <a:t>电影类型</a:t>
                      </a:r>
                    </a:p>
                  </a:txBody>
                  <a:tcPr marL="51435" marR="5143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500" kern="100">
                          <a:latin typeface="微软雅黑" pitchFamily="34" charset="-122"/>
                          <a:ea typeface="微软雅黑" pitchFamily="34" charset="-122"/>
                          <a:cs typeface="Times New Roman"/>
                        </a:rPr>
                        <a:t>会员</a:t>
                      </a:r>
                    </a:p>
                  </a:txBody>
                  <a:tcPr marL="51435" marR="5143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89669">
                <a:tc>
                  <a:txBody>
                    <a:bodyPr/>
                    <a:lstStyle/>
                    <a:p>
                      <a:pPr algn="ctr">
                        <a:spcAft>
                          <a:spcPts val="0"/>
                        </a:spcAft>
                      </a:pPr>
                      <a:r>
                        <a:rPr lang="en-US" sz="1500" kern="100">
                          <a:latin typeface="微软雅黑" pitchFamily="34" charset="-122"/>
                          <a:ea typeface="微软雅黑" pitchFamily="34" charset="-122"/>
                          <a:cs typeface="Times New Roman"/>
                        </a:rPr>
                        <a:t>1</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sz="1500" kern="100">
                          <a:latin typeface="微软雅黑" pitchFamily="34" charset="-122"/>
                          <a:ea typeface="微软雅黑" pitchFamily="34" charset="-122"/>
                          <a:cs typeface="Times New Roman"/>
                        </a:rPr>
                        <a:t>《无名之辈》</a:t>
                      </a:r>
                    </a:p>
                  </a:txBody>
                  <a:tcPr marL="51435" marR="5143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sz="1500" kern="100">
                          <a:latin typeface="微软雅黑" pitchFamily="34" charset="-122"/>
                          <a:ea typeface="微软雅黑" pitchFamily="34" charset="-122"/>
                          <a:cs typeface="Times New Roman"/>
                        </a:rPr>
                        <a:t>剧情</a:t>
                      </a:r>
                      <a:r>
                        <a:rPr lang="en-US" sz="1500" kern="100">
                          <a:latin typeface="微软雅黑" pitchFamily="34" charset="-122"/>
                          <a:ea typeface="微软雅黑" pitchFamily="34" charset="-122"/>
                          <a:cs typeface="Times New Roman"/>
                        </a:rPr>
                        <a:t> | </a:t>
                      </a:r>
                      <a:r>
                        <a:rPr lang="zh-CN" sz="1500" kern="100">
                          <a:latin typeface="微软雅黑" pitchFamily="34" charset="-122"/>
                          <a:ea typeface="微软雅黑" pitchFamily="34" charset="-122"/>
                          <a:cs typeface="Times New Roman"/>
                        </a:rPr>
                        <a:t>搞笑</a:t>
                      </a:r>
                    </a:p>
                  </a:txBody>
                  <a:tcPr marL="51435" marR="5143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500" kern="100">
                          <a:latin typeface="微软雅黑" pitchFamily="34" charset="-122"/>
                          <a:ea typeface="微软雅黑" pitchFamily="34" charset="-122"/>
                          <a:cs typeface="Times New Roman"/>
                        </a:rPr>
                        <a:t>C</a:t>
                      </a:r>
                      <a:r>
                        <a:rPr lang="zh-CN" sz="1500" kern="100">
                          <a:latin typeface="微软雅黑" pitchFamily="34" charset="-122"/>
                          <a:ea typeface="微软雅黑" pitchFamily="34" charset="-122"/>
                          <a:cs typeface="Times New Roman"/>
                        </a:rPr>
                        <a:t>、</a:t>
                      </a:r>
                      <a:r>
                        <a:rPr lang="en-US" sz="1500" kern="100">
                          <a:latin typeface="微软雅黑" pitchFamily="34" charset="-122"/>
                          <a:ea typeface="微软雅黑" pitchFamily="34" charset="-122"/>
                          <a:cs typeface="Times New Roman"/>
                        </a:rPr>
                        <a:t>D</a:t>
                      </a:r>
                      <a:r>
                        <a:rPr lang="zh-CN" sz="1500" kern="100">
                          <a:latin typeface="微软雅黑" pitchFamily="34" charset="-122"/>
                          <a:ea typeface="微软雅黑" pitchFamily="34" charset="-122"/>
                          <a:cs typeface="Times New Roman"/>
                        </a:rPr>
                        <a:t>、</a:t>
                      </a:r>
                      <a:r>
                        <a:rPr lang="en-US" sz="1500" kern="100">
                          <a:latin typeface="微软雅黑" pitchFamily="34" charset="-122"/>
                          <a:ea typeface="微软雅黑" pitchFamily="34" charset="-122"/>
                          <a:cs typeface="Times New Roman"/>
                        </a:rPr>
                        <a:t>F</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89669">
                <a:tc>
                  <a:txBody>
                    <a:bodyPr/>
                    <a:lstStyle/>
                    <a:p>
                      <a:pPr algn="ctr">
                        <a:spcAft>
                          <a:spcPts val="0"/>
                        </a:spcAft>
                      </a:pPr>
                      <a:r>
                        <a:rPr lang="en-US" sz="1500" kern="100">
                          <a:latin typeface="微软雅黑" pitchFamily="34" charset="-122"/>
                          <a:ea typeface="微软雅黑" pitchFamily="34" charset="-122"/>
                          <a:cs typeface="Times New Roman"/>
                        </a:rPr>
                        <a:t>2</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tc>
                  <a:txBody>
                    <a:bodyPr/>
                    <a:lstStyle/>
                    <a:p>
                      <a:pPr algn="ctr">
                        <a:spcAft>
                          <a:spcPts val="0"/>
                        </a:spcAft>
                      </a:pPr>
                      <a:r>
                        <a:rPr lang="zh-CN" sz="1500" kern="100">
                          <a:latin typeface="微软雅黑" pitchFamily="34" charset="-122"/>
                          <a:ea typeface="微软雅黑" pitchFamily="34" charset="-122"/>
                          <a:cs typeface="Times New Roman"/>
                        </a:rPr>
                        <a:t>《邪不压正》</a:t>
                      </a:r>
                    </a:p>
                  </a:txBody>
                  <a:tcPr marL="51435" marR="51435" marT="0" marB="0" anchor="ctr">
                    <a:lnL>
                      <a:noFill/>
                    </a:lnL>
                    <a:lnR>
                      <a:noFill/>
                    </a:lnR>
                    <a:lnT>
                      <a:noFill/>
                    </a:lnT>
                    <a:lnB>
                      <a:noFill/>
                    </a:lnB>
                  </a:tcPr>
                </a:tc>
                <a:tc>
                  <a:txBody>
                    <a:bodyPr/>
                    <a:lstStyle/>
                    <a:p>
                      <a:pPr algn="ctr">
                        <a:spcAft>
                          <a:spcPts val="0"/>
                        </a:spcAft>
                      </a:pPr>
                      <a:r>
                        <a:rPr lang="zh-CN" sz="1500" kern="100">
                          <a:latin typeface="微软雅黑" pitchFamily="34" charset="-122"/>
                          <a:ea typeface="微软雅黑" pitchFamily="34" charset="-122"/>
                          <a:cs typeface="Times New Roman"/>
                        </a:rPr>
                        <a:t>搞笑</a:t>
                      </a:r>
                      <a:r>
                        <a:rPr lang="en-US" sz="1500" kern="100">
                          <a:latin typeface="微软雅黑" pitchFamily="34" charset="-122"/>
                          <a:ea typeface="微软雅黑" pitchFamily="34" charset="-122"/>
                          <a:cs typeface="Times New Roman"/>
                        </a:rPr>
                        <a:t> | </a:t>
                      </a:r>
                      <a:r>
                        <a:rPr lang="zh-CN" sz="1500" kern="100">
                          <a:latin typeface="微软雅黑" pitchFamily="34" charset="-122"/>
                          <a:ea typeface="微软雅黑" pitchFamily="34" charset="-122"/>
                          <a:cs typeface="Times New Roman"/>
                        </a:rPr>
                        <a:t>爱情</a:t>
                      </a:r>
                      <a:r>
                        <a:rPr lang="en-US" sz="1500" kern="100">
                          <a:latin typeface="微软雅黑" pitchFamily="34" charset="-122"/>
                          <a:ea typeface="微软雅黑" pitchFamily="34" charset="-122"/>
                          <a:cs typeface="Times New Roman"/>
                        </a:rPr>
                        <a:t> | </a:t>
                      </a:r>
                      <a:r>
                        <a:rPr lang="zh-CN" sz="1500" kern="100">
                          <a:latin typeface="微软雅黑" pitchFamily="34" charset="-122"/>
                          <a:ea typeface="微软雅黑" pitchFamily="34" charset="-122"/>
                          <a:cs typeface="Times New Roman"/>
                        </a:rPr>
                        <a:t>动作</a:t>
                      </a:r>
                    </a:p>
                  </a:txBody>
                  <a:tcPr marL="51435" marR="51435" marT="0" marB="0" anchor="ctr">
                    <a:lnL>
                      <a:noFill/>
                    </a:lnL>
                    <a:lnR>
                      <a:noFill/>
                    </a:lnR>
                    <a:lnT>
                      <a:noFill/>
                    </a:lnT>
                    <a:lnB>
                      <a:noFill/>
                    </a:lnB>
                  </a:tcPr>
                </a:tc>
                <a:tc>
                  <a:txBody>
                    <a:bodyPr/>
                    <a:lstStyle/>
                    <a:p>
                      <a:pPr algn="ctr">
                        <a:spcAft>
                          <a:spcPts val="0"/>
                        </a:spcAft>
                      </a:pPr>
                      <a:r>
                        <a:rPr lang="en-US" sz="1500" kern="100">
                          <a:latin typeface="微软雅黑" pitchFamily="34" charset="-122"/>
                          <a:ea typeface="微软雅黑" pitchFamily="34" charset="-122"/>
                          <a:cs typeface="Times New Roman"/>
                        </a:rPr>
                        <a:t>B</a:t>
                      </a:r>
                      <a:r>
                        <a:rPr lang="zh-CN" sz="1500" kern="100">
                          <a:latin typeface="微软雅黑" pitchFamily="34" charset="-122"/>
                          <a:ea typeface="微软雅黑" pitchFamily="34" charset="-122"/>
                          <a:cs typeface="Times New Roman"/>
                        </a:rPr>
                        <a:t>、</a:t>
                      </a:r>
                      <a:r>
                        <a:rPr lang="en-US" sz="1500" kern="100">
                          <a:latin typeface="微软雅黑" pitchFamily="34" charset="-122"/>
                          <a:ea typeface="微软雅黑" pitchFamily="34" charset="-122"/>
                          <a:cs typeface="Times New Roman"/>
                        </a:rPr>
                        <a:t>D</a:t>
                      </a:r>
                      <a:r>
                        <a:rPr lang="zh-CN" sz="1500" kern="100">
                          <a:latin typeface="微软雅黑" pitchFamily="34" charset="-122"/>
                          <a:ea typeface="微软雅黑" pitchFamily="34" charset="-122"/>
                          <a:cs typeface="Times New Roman"/>
                        </a:rPr>
                        <a:t>、</a:t>
                      </a:r>
                      <a:r>
                        <a:rPr lang="en-US" sz="1500" kern="100">
                          <a:latin typeface="微软雅黑" pitchFamily="34" charset="-122"/>
                          <a:ea typeface="微软雅黑" pitchFamily="34" charset="-122"/>
                          <a:cs typeface="Times New Roman"/>
                        </a:rPr>
                        <a:t>E</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extLst>
                  <a:ext uri="{0D108BD9-81ED-4DB2-BD59-A6C34878D82A}">
                    <a16:rowId xmlns:a16="http://schemas.microsoft.com/office/drawing/2014/main" val="10002"/>
                  </a:ext>
                </a:extLst>
              </a:tr>
              <a:tr h="289669">
                <a:tc>
                  <a:txBody>
                    <a:bodyPr/>
                    <a:lstStyle/>
                    <a:p>
                      <a:pPr algn="ctr">
                        <a:spcAft>
                          <a:spcPts val="0"/>
                        </a:spcAft>
                      </a:pPr>
                      <a:r>
                        <a:rPr lang="en-US" sz="1500" kern="100">
                          <a:latin typeface="微软雅黑" pitchFamily="34" charset="-122"/>
                          <a:ea typeface="微软雅黑" pitchFamily="34" charset="-122"/>
                          <a:cs typeface="Times New Roman"/>
                        </a:rPr>
                        <a:t>3</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tc>
                  <a:txBody>
                    <a:bodyPr/>
                    <a:lstStyle/>
                    <a:p>
                      <a:pPr algn="ctr">
                        <a:spcAft>
                          <a:spcPts val="0"/>
                        </a:spcAft>
                      </a:pPr>
                      <a:r>
                        <a:rPr lang="zh-CN" sz="1500" kern="100" dirty="0">
                          <a:latin typeface="微软雅黑" pitchFamily="34" charset="-122"/>
                          <a:ea typeface="微软雅黑" pitchFamily="34" charset="-122"/>
                          <a:cs typeface="Times New Roman"/>
                        </a:rPr>
                        <a:t>《流浪地球》</a:t>
                      </a:r>
                    </a:p>
                  </a:txBody>
                  <a:tcPr marL="51435" marR="51435" marT="0" marB="0" anchor="ctr">
                    <a:lnL>
                      <a:noFill/>
                    </a:lnL>
                    <a:lnR>
                      <a:noFill/>
                    </a:lnR>
                    <a:lnT>
                      <a:noFill/>
                    </a:lnT>
                    <a:lnB>
                      <a:noFill/>
                    </a:lnB>
                  </a:tcPr>
                </a:tc>
                <a:tc>
                  <a:txBody>
                    <a:bodyPr/>
                    <a:lstStyle/>
                    <a:p>
                      <a:pPr algn="ctr">
                        <a:spcAft>
                          <a:spcPts val="0"/>
                        </a:spcAft>
                      </a:pPr>
                      <a:r>
                        <a:rPr lang="zh-CN" sz="1500" kern="100">
                          <a:latin typeface="微软雅黑" pitchFamily="34" charset="-122"/>
                          <a:ea typeface="微软雅黑" pitchFamily="34" charset="-122"/>
                          <a:cs typeface="Times New Roman"/>
                        </a:rPr>
                        <a:t>科幻</a:t>
                      </a:r>
                    </a:p>
                  </a:txBody>
                  <a:tcPr marL="51435" marR="51435" marT="0" marB="0" anchor="ctr">
                    <a:lnL>
                      <a:noFill/>
                    </a:lnL>
                    <a:lnR>
                      <a:noFill/>
                    </a:lnR>
                    <a:lnT>
                      <a:noFill/>
                    </a:lnT>
                    <a:lnB>
                      <a:noFill/>
                    </a:lnB>
                  </a:tcPr>
                </a:tc>
                <a:tc>
                  <a:txBody>
                    <a:bodyPr/>
                    <a:lstStyle/>
                    <a:p>
                      <a:pPr algn="ctr">
                        <a:spcAft>
                          <a:spcPts val="0"/>
                        </a:spcAft>
                      </a:pPr>
                      <a:r>
                        <a:rPr lang="en-US" sz="1500" kern="100" dirty="0">
                          <a:latin typeface="微软雅黑" pitchFamily="34" charset="-122"/>
                          <a:ea typeface="微软雅黑" pitchFamily="34" charset="-122"/>
                          <a:cs typeface="Times New Roman"/>
                        </a:rPr>
                        <a:t>A</a:t>
                      </a:r>
                      <a:r>
                        <a:rPr lang="zh-CN" sz="1500" kern="100" dirty="0">
                          <a:latin typeface="微软雅黑" pitchFamily="34" charset="-122"/>
                          <a:ea typeface="微软雅黑" pitchFamily="34" charset="-122"/>
                          <a:cs typeface="Times New Roman"/>
                        </a:rPr>
                        <a:t>、</a:t>
                      </a:r>
                      <a:r>
                        <a:rPr lang="en-US" sz="1500" kern="100" dirty="0">
                          <a:latin typeface="微软雅黑" pitchFamily="34" charset="-122"/>
                          <a:ea typeface="微软雅黑" pitchFamily="34" charset="-122"/>
                          <a:cs typeface="Times New Roman"/>
                        </a:rPr>
                        <a:t>B</a:t>
                      </a:r>
                      <a:r>
                        <a:rPr lang="zh-CN" sz="1500" kern="100" dirty="0">
                          <a:latin typeface="微软雅黑" pitchFamily="34" charset="-122"/>
                          <a:ea typeface="微软雅黑" pitchFamily="34" charset="-122"/>
                          <a:cs typeface="Times New Roman"/>
                        </a:rPr>
                        <a:t>、</a:t>
                      </a:r>
                      <a:r>
                        <a:rPr lang="en-US" sz="1500" kern="100" dirty="0">
                          <a:latin typeface="微软雅黑" pitchFamily="34" charset="-122"/>
                          <a:ea typeface="微软雅黑" pitchFamily="34" charset="-122"/>
                          <a:cs typeface="Times New Roman"/>
                        </a:rPr>
                        <a:t>C</a:t>
                      </a:r>
                      <a:r>
                        <a:rPr lang="zh-CN" sz="1500" kern="100" dirty="0">
                          <a:latin typeface="微软雅黑" pitchFamily="34" charset="-122"/>
                          <a:ea typeface="微软雅黑" pitchFamily="34" charset="-122"/>
                          <a:cs typeface="Times New Roman"/>
                        </a:rPr>
                        <a:t>、</a:t>
                      </a:r>
                      <a:r>
                        <a:rPr lang="en-US" sz="1500" kern="100" dirty="0">
                          <a:latin typeface="微软雅黑" pitchFamily="34" charset="-122"/>
                          <a:ea typeface="微软雅黑" pitchFamily="34" charset="-122"/>
                          <a:cs typeface="Times New Roman"/>
                        </a:rPr>
                        <a:t>D</a:t>
                      </a:r>
                      <a:r>
                        <a:rPr lang="zh-CN" sz="1500" kern="100" dirty="0">
                          <a:latin typeface="微软雅黑" pitchFamily="34" charset="-122"/>
                          <a:ea typeface="微软雅黑" pitchFamily="34" charset="-122"/>
                          <a:cs typeface="Times New Roman"/>
                        </a:rPr>
                        <a:t>、</a:t>
                      </a:r>
                      <a:r>
                        <a:rPr lang="en-US" sz="1500" kern="100" dirty="0">
                          <a:latin typeface="微软雅黑" pitchFamily="34" charset="-122"/>
                          <a:ea typeface="微软雅黑" pitchFamily="34" charset="-122"/>
                          <a:cs typeface="Times New Roman"/>
                        </a:rPr>
                        <a:t>F</a:t>
                      </a:r>
                      <a:endParaRPr lang="zh-CN" sz="1500" kern="100" dirty="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extLst>
                  <a:ext uri="{0D108BD9-81ED-4DB2-BD59-A6C34878D82A}">
                    <a16:rowId xmlns:a16="http://schemas.microsoft.com/office/drawing/2014/main" val="10003"/>
                  </a:ext>
                </a:extLst>
              </a:tr>
              <a:tr h="289669">
                <a:tc>
                  <a:txBody>
                    <a:bodyPr/>
                    <a:lstStyle/>
                    <a:p>
                      <a:pPr algn="ctr">
                        <a:spcAft>
                          <a:spcPts val="0"/>
                        </a:spcAft>
                      </a:pPr>
                      <a:r>
                        <a:rPr lang="en-US" sz="1500" kern="100">
                          <a:latin typeface="微软雅黑" pitchFamily="34" charset="-122"/>
                          <a:ea typeface="微软雅黑" pitchFamily="34" charset="-122"/>
                          <a:cs typeface="Times New Roman"/>
                        </a:rPr>
                        <a:t>4</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tc>
                  <a:txBody>
                    <a:bodyPr/>
                    <a:lstStyle/>
                    <a:p>
                      <a:pPr algn="ctr">
                        <a:spcAft>
                          <a:spcPts val="0"/>
                        </a:spcAft>
                      </a:pPr>
                      <a:r>
                        <a:rPr lang="zh-CN" sz="1500" kern="100">
                          <a:latin typeface="微软雅黑" pitchFamily="34" charset="-122"/>
                          <a:ea typeface="微软雅黑" pitchFamily="34" charset="-122"/>
                          <a:cs typeface="Times New Roman"/>
                        </a:rPr>
                        <a:t>《疯狂地球人》</a:t>
                      </a:r>
                    </a:p>
                  </a:txBody>
                  <a:tcPr marL="51435" marR="51435" marT="0" marB="0" anchor="ctr">
                    <a:lnL>
                      <a:noFill/>
                    </a:lnL>
                    <a:lnR>
                      <a:noFill/>
                    </a:lnR>
                    <a:lnT>
                      <a:noFill/>
                    </a:lnT>
                    <a:lnB>
                      <a:noFill/>
                    </a:lnB>
                  </a:tcPr>
                </a:tc>
                <a:tc>
                  <a:txBody>
                    <a:bodyPr/>
                    <a:lstStyle/>
                    <a:p>
                      <a:pPr algn="ctr">
                        <a:spcAft>
                          <a:spcPts val="0"/>
                        </a:spcAft>
                      </a:pPr>
                      <a:r>
                        <a:rPr lang="zh-CN" sz="1500" kern="100">
                          <a:latin typeface="微软雅黑" pitchFamily="34" charset="-122"/>
                          <a:ea typeface="微软雅黑" pitchFamily="34" charset="-122"/>
                          <a:cs typeface="Times New Roman"/>
                        </a:rPr>
                        <a:t>喜剧</a:t>
                      </a:r>
                      <a:r>
                        <a:rPr lang="en-US" sz="1500" kern="100">
                          <a:latin typeface="微软雅黑" pitchFamily="34" charset="-122"/>
                          <a:ea typeface="微软雅黑" pitchFamily="34" charset="-122"/>
                          <a:cs typeface="Times New Roman"/>
                        </a:rPr>
                        <a:t> | </a:t>
                      </a:r>
                      <a:r>
                        <a:rPr lang="zh-CN" sz="1500" kern="100">
                          <a:latin typeface="微软雅黑" pitchFamily="34" charset="-122"/>
                          <a:ea typeface="微软雅黑" pitchFamily="34" charset="-122"/>
                          <a:cs typeface="Times New Roman"/>
                        </a:rPr>
                        <a:t>剧情</a:t>
                      </a:r>
                      <a:r>
                        <a:rPr lang="en-US" sz="1500" kern="100">
                          <a:latin typeface="微软雅黑" pitchFamily="34" charset="-122"/>
                          <a:ea typeface="微软雅黑" pitchFamily="34" charset="-122"/>
                          <a:cs typeface="Times New Roman"/>
                        </a:rPr>
                        <a:t> | </a:t>
                      </a:r>
                      <a:r>
                        <a:rPr lang="zh-CN" sz="1500" kern="100">
                          <a:latin typeface="微软雅黑" pitchFamily="34" charset="-122"/>
                          <a:ea typeface="微软雅黑" pitchFamily="34" charset="-122"/>
                          <a:cs typeface="Times New Roman"/>
                        </a:rPr>
                        <a:t>科幻</a:t>
                      </a:r>
                    </a:p>
                  </a:txBody>
                  <a:tcPr marL="51435" marR="51435" marT="0" marB="0" anchor="ctr">
                    <a:lnL>
                      <a:noFill/>
                    </a:lnL>
                    <a:lnR>
                      <a:noFill/>
                    </a:lnR>
                    <a:lnT>
                      <a:noFill/>
                    </a:lnT>
                    <a:lnB>
                      <a:noFill/>
                    </a:lnB>
                  </a:tcPr>
                </a:tc>
                <a:tc>
                  <a:txBody>
                    <a:bodyPr/>
                    <a:lstStyle/>
                    <a:p>
                      <a:pPr algn="ctr">
                        <a:spcAft>
                          <a:spcPts val="0"/>
                        </a:spcAft>
                      </a:pPr>
                      <a:r>
                        <a:rPr lang="en-US" sz="1500" kern="100">
                          <a:latin typeface="微软雅黑" pitchFamily="34" charset="-122"/>
                          <a:ea typeface="微软雅黑" pitchFamily="34" charset="-122"/>
                          <a:cs typeface="Times New Roman"/>
                        </a:rPr>
                        <a:t>B</a:t>
                      </a:r>
                      <a:r>
                        <a:rPr lang="zh-CN" sz="1500" kern="100">
                          <a:latin typeface="微软雅黑" pitchFamily="34" charset="-122"/>
                          <a:ea typeface="微软雅黑" pitchFamily="34" charset="-122"/>
                          <a:cs typeface="Times New Roman"/>
                        </a:rPr>
                        <a:t>、</a:t>
                      </a:r>
                      <a:r>
                        <a:rPr lang="en-US" sz="1500" kern="100">
                          <a:latin typeface="微软雅黑" pitchFamily="34" charset="-122"/>
                          <a:ea typeface="微软雅黑" pitchFamily="34" charset="-122"/>
                          <a:cs typeface="Times New Roman"/>
                        </a:rPr>
                        <a:t>C</a:t>
                      </a:r>
                      <a:r>
                        <a:rPr lang="zh-CN" sz="1500" kern="100">
                          <a:latin typeface="微软雅黑" pitchFamily="34" charset="-122"/>
                          <a:ea typeface="微软雅黑" pitchFamily="34" charset="-122"/>
                          <a:cs typeface="Times New Roman"/>
                        </a:rPr>
                        <a:t>、</a:t>
                      </a:r>
                      <a:r>
                        <a:rPr lang="en-US" sz="1500" kern="100">
                          <a:latin typeface="微软雅黑" pitchFamily="34" charset="-122"/>
                          <a:ea typeface="微软雅黑" pitchFamily="34" charset="-122"/>
                          <a:cs typeface="Times New Roman"/>
                        </a:rPr>
                        <a:t>D</a:t>
                      </a:r>
                      <a:r>
                        <a:rPr lang="zh-CN" sz="1500" kern="100">
                          <a:latin typeface="微软雅黑" pitchFamily="34" charset="-122"/>
                          <a:ea typeface="微软雅黑" pitchFamily="34" charset="-122"/>
                          <a:cs typeface="Times New Roman"/>
                        </a:rPr>
                        <a:t>、</a:t>
                      </a:r>
                      <a:r>
                        <a:rPr lang="en-US" sz="1500" kern="100">
                          <a:latin typeface="微软雅黑" pitchFamily="34" charset="-122"/>
                          <a:ea typeface="微软雅黑" pitchFamily="34" charset="-122"/>
                          <a:cs typeface="Times New Roman"/>
                        </a:rPr>
                        <a:t>E</a:t>
                      </a:r>
                      <a:r>
                        <a:rPr lang="zh-CN" sz="1500" kern="100">
                          <a:latin typeface="微软雅黑" pitchFamily="34" charset="-122"/>
                          <a:ea typeface="微软雅黑" pitchFamily="34" charset="-122"/>
                          <a:cs typeface="Times New Roman"/>
                        </a:rPr>
                        <a:t>、</a:t>
                      </a:r>
                      <a:r>
                        <a:rPr lang="en-US" sz="1500" kern="100">
                          <a:latin typeface="微软雅黑" pitchFamily="34" charset="-122"/>
                          <a:ea typeface="微软雅黑" pitchFamily="34" charset="-122"/>
                          <a:cs typeface="Times New Roman"/>
                        </a:rPr>
                        <a:t>F</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extLst>
                  <a:ext uri="{0D108BD9-81ED-4DB2-BD59-A6C34878D82A}">
                    <a16:rowId xmlns:a16="http://schemas.microsoft.com/office/drawing/2014/main" val="10004"/>
                  </a:ext>
                </a:extLst>
              </a:tr>
              <a:tr h="289669">
                <a:tc>
                  <a:txBody>
                    <a:bodyPr/>
                    <a:lstStyle/>
                    <a:p>
                      <a:pPr algn="ctr">
                        <a:spcAft>
                          <a:spcPts val="0"/>
                        </a:spcAft>
                      </a:pPr>
                      <a:r>
                        <a:rPr lang="en-US" sz="1500" kern="100">
                          <a:latin typeface="微软雅黑" pitchFamily="34" charset="-122"/>
                          <a:ea typeface="微软雅黑" pitchFamily="34" charset="-122"/>
                          <a:cs typeface="Times New Roman"/>
                        </a:rPr>
                        <a:t>5</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tc>
                  <a:txBody>
                    <a:bodyPr/>
                    <a:lstStyle/>
                    <a:p>
                      <a:pPr algn="ctr">
                        <a:spcAft>
                          <a:spcPts val="0"/>
                        </a:spcAft>
                      </a:pPr>
                      <a:r>
                        <a:rPr lang="zh-CN" sz="1500" kern="100">
                          <a:latin typeface="微软雅黑" pitchFamily="34" charset="-122"/>
                          <a:ea typeface="微软雅黑" pitchFamily="34" charset="-122"/>
                          <a:cs typeface="Times New Roman"/>
                        </a:rPr>
                        <a:t>《熊出没</a:t>
                      </a:r>
                      <a:r>
                        <a:rPr lang="en-US" sz="1500" kern="100">
                          <a:latin typeface="微软雅黑" pitchFamily="34" charset="-122"/>
                          <a:ea typeface="微软雅黑" pitchFamily="34" charset="-122"/>
                          <a:cs typeface="Times New Roman"/>
                        </a:rPr>
                        <a:t>·</a:t>
                      </a:r>
                      <a:r>
                        <a:rPr lang="zh-CN" sz="1500" kern="100">
                          <a:latin typeface="微软雅黑" pitchFamily="34" charset="-122"/>
                          <a:ea typeface="微软雅黑" pitchFamily="34" charset="-122"/>
                          <a:cs typeface="Times New Roman"/>
                        </a:rPr>
                        <a:t>原始时代》</a:t>
                      </a:r>
                    </a:p>
                  </a:txBody>
                  <a:tcPr marL="51435" marR="51435" marT="0" marB="0" anchor="ctr">
                    <a:lnL>
                      <a:noFill/>
                    </a:lnL>
                    <a:lnR>
                      <a:noFill/>
                    </a:lnR>
                    <a:lnT>
                      <a:noFill/>
                    </a:lnT>
                    <a:lnB>
                      <a:noFill/>
                    </a:lnB>
                  </a:tcPr>
                </a:tc>
                <a:tc>
                  <a:txBody>
                    <a:bodyPr/>
                    <a:lstStyle/>
                    <a:p>
                      <a:pPr algn="ctr">
                        <a:spcAft>
                          <a:spcPts val="0"/>
                        </a:spcAft>
                      </a:pPr>
                      <a:r>
                        <a:rPr lang="zh-CN" sz="1500" kern="100">
                          <a:latin typeface="微软雅黑" pitchFamily="34" charset="-122"/>
                          <a:ea typeface="微软雅黑" pitchFamily="34" charset="-122"/>
                          <a:cs typeface="Times New Roman"/>
                        </a:rPr>
                        <a:t>剧情</a:t>
                      </a:r>
                      <a:r>
                        <a:rPr lang="en-US" sz="1500" kern="100">
                          <a:latin typeface="微软雅黑" pitchFamily="34" charset="-122"/>
                          <a:ea typeface="微软雅黑" pitchFamily="34" charset="-122"/>
                          <a:cs typeface="Times New Roman"/>
                        </a:rPr>
                        <a:t> | </a:t>
                      </a:r>
                      <a:r>
                        <a:rPr lang="zh-CN" sz="1500" kern="100">
                          <a:latin typeface="微软雅黑" pitchFamily="34" charset="-122"/>
                          <a:ea typeface="微软雅黑" pitchFamily="34" charset="-122"/>
                          <a:cs typeface="Times New Roman"/>
                        </a:rPr>
                        <a:t>搞笑</a:t>
                      </a:r>
                      <a:r>
                        <a:rPr lang="en-US" sz="1500" kern="100">
                          <a:latin typeface="微软雅黑" pitchFamily="34" charset="-122"/>
                          <a:ea typeface="微软雅黑" pitchFamily="34" charset="-122"/>
                          <a:cs typeface="Times New Roman"/>
                        </a:rPr>
                        <a:t> | </a:t>
                      </a:r>
                      <a:r>
                        <a:rPr lang="zh-CN" sz="1500" kern="100">
                          <a:latin typeface="微软雅黑" pitchFamily="34" charset="-122"/>
                          <a:ea typeface="微软雅黑" pitchFamily="34" charset="-122"/>
                          <a:cs typeface="Times New Roman"/>
                        </a:rPr>
                        <a:t>喜剧</a:t>
                      </a:r>
                    </a:p>
                  </a:txBody>
                  <a:tcPr marL="51435" marR="51435" marT="0" marB="0" anchor="ctr">
                    <a:lnL>
                      <a:noFill/>
                    </a:lnL>
                    <a:lnR>
                      <a:noFill/>
                    </a:lnR>
                    <a:lnT>
                      <a:noFill/>
                    </a:lnT>
                    <a:lnB>
                      <a:noFill/>
                    </a:lnB>
                  </a:tcPr>
                </a:tc>
                <a:tc>
                  <a:txBody>
                    <a:bodyPr/>
                    <a:lstStyle/>
                    <a:p>
                      <a:pPr algn="ctr">
                        <a:spcAft>
                          <a:spcPts val="0"/>
                        </a:spcAft>
                      </a:pPr>
                      <a:r>
                        <a:rPr lang="en-US" sz="1500" kern="100">
                          <a:latin typeface="微软雅黑" pitchFamily="34" charset="-122"/>
                          <a:ea typeface="微软雅黑" pitchFamily="34" charset="-122"/>
                          <a:cs typeface="Times New Roman"/>
                        </a:rPr>
                        <a:t>E</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extLst>
                  <a:ext uri="{0D108BD9-81ED-4DB2-BD59-A6C34878D82A}">
                    <a16:rowId xmlns:a16="http://schemas.microsoft.com/office/drawing/2014/main" val="10005"/>
                  </a:ext>
                </a:extLst>
              </a:tr>
              <a:tr h="289669">
                <a:tc>
                  <a:txBody>
                    <a:bodyPr/>
                    <a:lstStyle/>
                    <a:p>
                      <a:pPr algn="ctr">
                        <a:spcAft>
                          <a:spcPts val="0"/>
                        </a:spcAft>
                      </a:pPr>
                      <a:r>
                        <a:rPr lang="en-US" sz="1500" kern="100">
                          <a:latin typeface="微软雅黑" pitchFamily="34" charset="-122"/>
                          <a:ea typeface="微软雅黑" pitchFamily="34" charset="-122"/>
                          <a:cs typeface="Times New Roman"/>
                        </a:rPr>
                        <a:t>6</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tc>
                  <a:txBody>
                    <a:bodyPr/>
                    <a:lstStyle/>
                    <a:p>
                      <a:pPr algn="ctr">
                        <a:spcAft>
                          <a:spcPts val="0"/>
                        </a:spcAft>
                      </a:pPr>
                      <a:r>
                        <a:rPr lang="zh-CN" sz="1500" kern="100">
                          <a:latin typeface="微软雅黑" pitchFamily="34" charset="-122"/>
                          <a:ea typeface="微软雅黑" pitchFamily="34" charset="-122"/>
                          <a:cs typeface="Times New Roman"/>
                        </a:rPr>
                        <a:t>《飞驰人生》</a:t>
                      </a:r>
                    </a:p>
                  </a:txBody>
                  <a:tcPr marL="51435" marR="51435" marT="0" marB="0" anchor="ctr">
                    <a:lnL>
                      <a:noFill/>
                    </a:lnL>
                    <a:lnR>
                      <a:noFill/>
                    </a:lnR>
                    <a:lnT>
                      <a:noFill/>
                    </a:lnT>
                    <a:lnB>
                      <a:noFill/>
                    </a:lnB>
                  </a:tcPr>
                </a:tc>
                <a:tc>
                  <a:txBody>
                    <a:bodyPr/>
                    <a:lstStyle/>
                    <a:p>
                      <a:pPr algn="ctr">
                        <a:spcAft>
                          <a:spcPts val="0"/>
                        </a:spcAft>
                      </a:pPr>
                      <a:r>
                        <a:rPr lang="zh-CN" sz="1500" kern="100">
                          <a:latin typeface="微软雅黑" pitchFamily="34" charset="-122"/>
                          <a:ea typeface="微软雅黑" pitchFamily="34" charset="-122"/>
                          <a:cs typeface="Times New Roman"/>
                        </a:rPr>
                        <a:t>喜剧</a:t>
                      </a:r>
                      <a:r>
                        <a:rPr lang="en-US" sz="1500" kern="100">
                          <a:latin typeface="微软雅黑" pitchFamily="34" charset="-122"/>
                          <a:ea typeface="微软雅黑" pitchFamily="34" charset="-122"/>
                          <a:cs typeface="Times New Roman"/>
                        </a:rPr>
                        <a:t> | </a:t>
                      </a:r>
                      <a:r>
                        <a:rPr lang="zh-CN" sz="1500" kern="100">
                          <a:latin typeface="微软雅黑" pitchFamily="34" charset="-122"/>
                          <a:ea typeface="微软雅黑" pitchFamily="34" charset="-122"/>
                          <a:cs typeface="Times New Roman"/>
                        </a:rPr>
                        <a:t>动作</a:t>
                      </a:r>
                    </a:p>
                  </a:txBody>
                  <a:tcPr marL="51435" marR="51435" marT="0" marB="0" anchor="ctr">
                    <a:lnL>
                      <a:noFill/>
                    </a:lnL>
                    <a:lnR>
                      <a:noFill/>
                    </a:lnR>
                    <a:lnT>
                      <a:noFill/>
                    </a:lnT>
                    <a:lnB>
                      <a:noFill/>
                    </a:lnB>
                  </a:tcPr>
                </a:tc>
                <a:tc>
                  <a:txBody>
                    <a:bodyPr/>
                    <a:lstStyle/>
                    <a:p>
                      <a:pPr algn="ctr">
                        <a:spcAft>
                          <a:spcPts val="0"/>
                        </a:spcAft>
                      </a:pPr>
                      <a:r>
                        <a:rPr lang="en-US" sz="1500" kern="100">
                          <a:latin typeface="微软雅黑" pitchFamily="34" charset="-122"/>
                          <a:ea typeface="微软雅黑" pitchFamily="34" charset="-122"/>
                          <a:cs typeface="Times New Roman"/>
                        </a:rPr>
                        <a:t>A</a:t>
                      </a:r>
                      <a:r>
                        <a:rPr lang="zh-CN" sz="1500" kern="100">
                          <a:latin typeface="微软雅黑" pitchFamily="34" charset="-122"/>
                          <a:ea typeface="微软雅黑" pitchFamily="34" charset="-122"/>
                          <a:cs typeface="Times New Roman"/>
                        </a:rPr>
                        <a:t>、</a:t>
                      </a:r>
                      <a:r>
                        <a:rPr lang="en-US" sz="1500" kern="100">
                          <a:latin typeface="微软雅黑" pitchFamily="34" charset="-122"/>
                          <a:ea typeface="微软雅黑" pitchFamily="34" charset="-122"/>
                          <a:cs typeface="Times New Roman"/>
                        </a:rPr>
                        <a:t>C</a:t>
                      </a:r>
                      <a:r>
                        <a:rPr lang="zh-CN" sz="1500" kern="100">
                          <a:latin typeface="微软雅黑" pitchFamily="34" charset="-122"/>
                          <a:ea typeface="微软雅黑" pitchFamily="34" charset="-122"/>
                          <a:cs typeface="Times New Roman"/>
                        </a:rPr>
                        <a:t>、</a:t>
                      </a:r>
                      <a:r>
                        <a:rPr lang="en-US" sz="1500" kern="100">
                          <a:latin typeface="微软雅黑" pitchFamily="34" charset="-122"/>
                          <a:ea typeface="微软雅黑" pitchFamily="34" charset="-122"/>
                          <a:cs typeface="Times New Roman"/>
                        </a:rPr>
                        <a:t>D</a:t>
                      </a:r>
                      <a:r>
                        <a:rPr lang="zh-CN" sz="1500" kern="100">
                          <a:latin typeface="微软雅黑" pitchFamily="34" charset="-122"/>
                          <a:ea typeface="微软雅黑" pitchFamily="34" charset="-122"/>
                          <a:cs typeface="Times New Roman"/>
                        </a:rPr>
                        <a:t>、</a:t>
                      </a:r>
                      <a:r>
                        <a:rPr lang="en-US" sz="1500" kern="100">
                          <a:latin typeface="微软雅黑" pitchFamily="34" charset="-122"/>
                          <a:ea typeface="微软雅黑" pitchFamily="34" charset="-122"/>
                          <a:cs typeface="Times New Roman"/>
                        </a:rPr>
                        <a:t>E</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extLst>
                  <a:ext uri="{0D108BD9-81ED-4DB2-BD59-A6C34878D82A}">
                    <a16:rowId xmlns:a16="http://schemas.microsoft.com/office/drawing/2014/main" val="10006"/>
                  </a:ext>
                </a:extLst>
              </a:tr>
              <a:tr h="289669">
                <a:tc>
                  <a:txBody>
                    <a:bodyPr/>
                    <a:lstStyle/>
                    <a:p>
                      <a:pPr algn="ctr">
                        <a:spcAft>
                          <a:spcPts val="0"/>
                        </a:spcAft>
                      </a:pPr>
                      <a:r>
                        <a:rPr lang="en-US" sz="1500" kern="100">
                          <a:latin typeface="微软雅黑" pitchFamily="34" charset="-122"/>
                          <a:ea typeface="微软雅黑" pitchFamily="34" charset="-122"/>
                          <a:cs typeface="Times New Roman"/>
                        </a:rPr>
                        <a:t>7</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tc>
                  <a:txBody>
                    <a:bodyPr/>
                    <a:lstStyle/>
                    <a:p>
                      <a:pPr algn="ctr">
                        <a:spcAft>
                          <a:spcPts val="0"/>
                        </a:spcAft>
                      </a:pPr>
                      <a:r>
                        <a:rPr lang="zh-CN" sz="1500" kern="100">
                          <a:latin typeface="微软雅黑" pitchFamily="34" charset="-122"/>
                          <a:ea typeface="微软雅黑" pitchFamily="34" charset="-122"/>
                          <a:cs typeface="Times New Roman"/>
                        </a:rPr>
                        <a:t>《阿丽塔</a:t>
                      </a:r>
                      <a:r>
                        <a:rPr lang="en-US" sz="1500" kern="100">
                          <a:latin typeface="微软雅黑" pitchFamily="34" charset="-122"/>
                          <a:ea typeface="微软雅黑" pitchFamily="34" charset="-122"/>
                          <a:cs typeface="Times New Roman"/>
                        </a:rPr>
                        <a:t>·</a:t>
                      </a:r>
                      <a:r>
                        <a:rPr lang="zh-CN" sz="1500" kern="100">
                          <a:latin typeface="微软雅黑" pitchFamily="34" charset="-122"/>
                          <a:ea typeface="微软雅黑" pitchFamily="34" charset="-122"/>
                          <a:cs typeface="Times New Roman"/>
                        </a:rPr>
                        <a:t>战斗天使》</a:t>
                      </a:r>
                    </a:p>
                  </a:txBody>
                  <a:tcPr marL="51435" marR="51435" marT="0" marB="0" anchor="ctr">
                    <a:lnL>
                      <a:noFill/>
                    </a:lnL>
                    <a:lnR>
                      <a:noFill/>
                    </a:lnR>
                    <a:lnT>
                      <a:noFill/>
                    </a:lnT>
                    <a:lnB>
                      <a:noFill/>
                    </a:lnB>
                  </a:tcPr>
                </a:tc>
                <a:tc>
                  <a:txBody>
                    <a:bodyPr/>
                    <a:lstStyle/>
                    <a:p>
                      <a:pPr algn="ctr">
                        <a:spcAft>
                          <a:spcPts val="0"/>
                        </a:spcAft>
                      </a:pPr>
                      <a:r>
                        <a:rPr lang="zh-CN" sz="1500" kern="100" dirty="0">
                          <a:latin typeface="微软雅黑" pitchFamily="34" charset="-122"/>
                          <a:ea typeface="微软雅黑" pitchFamily="34" charset="-122"/>
                          <a:cs typeface="Times New Roman"/>
                        </a:rPr>
                        <a:t>动作</a:t>
                      </a:r>
                      <a:r>
                        <a:rPr lang="en-US" sz="1500" kern="100" dirty="0">
                          <a:latin typeface="微软雅黑" pitchFamily="34" charset="-122"/>
                          <a:ea typeface="微软雅黑" pitchFamily="34" charset="-122"/>
                          <a:cs typeface="Times New Roman"/>
                        </a:rPr>
                        <a:t> | </a:t>
                      </a:r>
                      <a:r>
                        <a:rPr lang="zh-CN" sz="1500" kern="100" dirty="0">
                          <a:latin typeface="微软雅黑" pitchFamily="34" charset="-122"/>
                          <a:ea typeface="微软雅黑" pitchFamily="34" charset="-122"/>
                          <a:cs typeface="Times New Roman"/>
                        </a:rPr>
                        <a:t>冒险</a:t>
                      </a:r>
                      <a:r>
                        <a:rPr lang="en-US" sz="1500" kern="100" dirty="0">
                          <a:latin typeface="微软雅黑" pitchFamily="34" charset="-122"/>
                          <a:ea typeface="微软雅黑" pitchFamily="34" charset="-122"/>
                          <a:cs typeface="Times New Roman"/>
                        </a:rPr>
                        <a:t> | </a:t>
                      </a:r>
                      <a:r>
                        <a:rPr lang="zh-CN" sz="1500" kern="100" dirty="0">
                          <a:latin typeface="微软雅黑" pitchFamily="34" charset="-122"/>
                          <a:ea typeface="微软雅黑" pitchFamily="34" charset="-122"/>
                          <a:cs typeface="Times New Roman"/>
                        </a:rPr>
                        <a:t>爱情</a:t>
                      </a:r>
                    </a:p>
                  </a:txBody>
                  <a:tcPr marL="51435" marR="51435" marT="0" marB="0" anchor="ctr">
                    <a:lnL>
                      <a:noFill/>
                    </a:lnL>
                    <a:lnR>
                      <a:noFill/>
                    </a:lnR>
                    <a:lnT>
                      <a:noFill/>
                    </a:lnT>
                    <a:lnB>
                      <a:noFill/>
                    </a:lnB>
                  </a:tcPr>
                </a:tc>
                <a:tc>
                  <a:txBody>
                    <a:bodyPr/>
                    <a:lstStyle/>
                    <a:p>
                      <a:pPr algn="ctr">
                        <a:spcAft>
                          <a:spcPts val="0"/>
                        </a:spcAft>
                      </a:pPr>
                      <a:r>
                        <a:rPr lang="en-US" sz="1500" kern="100">
                          <a:latin typeface="微软雅黑" pitchFamily="34" charset="-122"/>
                          <a:ea typeface="微软雅黑" pitchFamily="34" charset="-122"/>
                          <a:cs typeface="Times New Roman"/>
                        </a:rPr>
                        <a:t>A</a:t>
                      </a:r>
                      <a:r>
                        <a:rPr lang="zh-CN" sz="1500" kern="100">
                          <a:latin typeface="微软雅黑" pitchFamily="34" charset="-122"/>
                          <a:ea typeface="微软雅黑" pitchFamily="34" charset="-122"/>
                          <a:cs typeface="Times New Roman"/>
                        </a:rPr>
                        <a:t>、</a:t>
                      </a:r>
                      <a:r>
                        <a:rPr lang="en-US" sz="1500" kern="100">
                          <a:latin typeface="微软雅黑" pitchFamily="34" charset="-122"/>
                          <a:ea typeface="微软雅黑" pitchFamily="34" charset="-122"/>
                          <a:cs typeface="Times New Roman"/>
                        </a:rPr>
                        <a:t>B</a:t>
                      </a:r>
                      <a:r>
                        <a:rPr lang="zh-CN" sz="1500" kern="100">
                          <a:latin typeface="微软雅黑" pitchFamily="34" charset="-122"/>
                          <a:ea typeface="微软雅黑" pitchFamily="34" charset="-122"/>
                          <a:cs typeface="Times New Roman"/>
                        </a:rPr>
                        <a:t>、</a:t>
                      </a:r>
                      <a:r>
                        <a:rPr lang="en-US" sz="1500" kern="100">
                          <a:latin typeface="微软雅黑" pitchFamily="34" charset="-122"/>
                          <a:ea typeface="微软雅黑" pitchFamily="34" charset="-122"/>
                          <a:cs typeface="Times New Roman"/>
                        </a:rPr>
                        <a:t>E</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extLst>
                  <a:ext uri="{0D108BD9-81ED-4DB2-BD59-A6C34878D82A}">
                    <a16:rowId xmlns:a16="http://schemas.microsoft.com/office/drawing/2014/main" val="10007"/>
                  </a:ext>
                </a:extLst>
              </a:tr>
              <a:tr h="289669">
                <a:tc>
                  <a:txBody>
                    <a:bodyPr/>
                    <a:lstStyle/>
                    <a:p>
                      <a:pPr algn="ctr">
                        <a:spcAft>
                          <a:spcPts val="0"/>
                        </a:spcAft>
                      </a:pPr>
                      <a:r>
                        <a:rPr lang="en-US" sz="1500" kern="100">
                          <a:latin typeface="微软雅黑" pitchFamily="34" charset="-122"/>
                          <a:ea typeface="微软雅黑" pitchFamily="34" charset="-122"/>
                          <a:cs typeface="Times New Roman"/>
                        </a:rPr>
                        <a:t>8</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tc>
                  <a:txBody>
                    <a:bodyPr/>
                    <a:lstStyle/>
                    <a:p>
                      <a:pPr algn="ctr">
                        <a:spcAft>
                          <a:spcPts val="0"/>
                        </a:spcAft>
                      </a:pPr>
                      <a:r>
                        <a:rPr lang="zh-CN" sz="1500" kern="100">
                          <a:latin typeface="微软雅黑" pitchFamily="34" charset="-122"/>
                          <a:ea typeface="微软雅黑" pitchFamily="34" charset="-122"/>
                          <a:cs typeface="Times New Roman"/>
                        </a:rPr>
                        <a:t>《一出好戏》</a:t>
                      </a:r>
                    </a:p>
                  </a:txBody>
                  <a:tcPr marL="51435" marR="51435" marT="0" marB="0" anchor="ctr">
                    <a:lnL>
                      <a:noFill/>
                    </a:lnL>
                    <a:lnR>
                      <a:noFill/>
                    </a:lnR>
                    <a:lnT>
                      <a:noFill/>
                    </a:lnT>
                    <a:lnB>
                      <a:noFill/>
                    </a:lnB>
                  </a:tcPr>
                </a:tc>
                <a:tc>
                  <a:txBody>
                    <a:bodyPr/>
                    <a:lstStyle/>
                    <a:p>
                      <a:pPr algn="ctr">
                        <a:spcAft>
                          <a:spcPts val="0"/>
                        </a:spcAft>
                      </a:pPr>
                      <a:r>
                        <a:rPr lang="zh-CN" sz="1500" kern="100">
                          <a:latin typeface="微软雅黑" pitchFamily="34" charset="-122"/>
                          <a:ea typeface="微软雅黑" pitchFamily="34" charset="-122"/>
                          <a:cs typeface="Times New Roman"/>
                        </a:rPr>
                        <a:t>喜剧</a:t>
                      </a:r>
                      <a:r>
                        <a:rPr lang="en-US" sz="1500" kern="100">
                          <a:latin typeface="微软雅黑" pitchFamily="34" charset="-122"/>
                          <a:ea typeface="微软雅黑" pitchFamily="34" charset="-122"/>
                          <a:cs typeface="Times New Roman"/>
                        </a:rPr>
                        <a:t> | </a:t>
                      </a:r>
                      <a:r>
                        <a:rPr lang="zh-CN" sz="1500" kern="100">
                          <a:latin typeface="微软雅黑" pitchFamily="34" charset="-122"/>
                          <a:ea typeface="微软雅黑" pitchFamily="34" charset="-122"/>
                          <a:cs typeface="Times New Roman"/>
                        </a:rPr>
                        <a:t>动画</a:t>
                      </a:r>
                      <a:r>
                        <a:rPr lang="en-US" sz="1500" kern="100">
                          <a:latin typeface="微软雅黑" pitchFamily="34" charset="-122"/>
                          <a:ea typeface="微软雅黑" pitchFamily="34" charset="-122"/>
                          <a:cs typeface="Times New Roman"/>
                        </a:rPr>
                        <a:t> | </a:t>
                      </a:r>
                      <a:r>
                        <a:rPr lang="zh-CN" sz="1500" kern="100">
                          <a:latin typeface="微软雅黑" pitchFamily="34" charset="-122"/>
                          <a:ea typeface="微软雅黑" pitchFamily="34" charset="-122"/>
                          <a:cs typeface="Times New Roman"/>
                        </a:rPr>
                        <a:t>冒险</a:t>
                      </a:r>
                    </a:p>
                  </a:txBody>
                  <a:tcPr marL="51435" marR="51435" marT="0" marB="0" anchor="ctr">
                    <a:lnL>
                      <a:noFill/>
                    </a:lnL>
                    <a:lnR>
                      <a:noFill/>
                    </a:lnR>
                    <a:lnT>
                      <a:noFill/>
                    </a:lnT>
                    <a:lnB>
                      <a:noFill/>
                    </a:lnB>
                  </a:tcPr>
                </a:tc>
                <a:tc>
                  <a:txBody>
                    <a:bodyPr/>
                    <a:lstStyle/>
                    <a:p>
                      <a:pPr algn="ctr">
                        <a:spcAft>
                          <a:spcPts val="0"/>
                        </a:spcAft>
                      </a:pPr>
                      <a:r>
                        <a:rPr lang="en-US" sz="1500" kern="100">
                          <a:latin typeface="微软雅黑" pitchFamily="34" charset="-122"/>
                          <a:ea typeface="微软雅黑" pitchFamily="34" charset="-122"/>
                          <a:cs typeface="Times New Roman"/>
                        </a:rPr>
                        <a:t>B</a:t>
                      </a:r>
                      <a:r>
                        <a:rPr lang="zh-CN" sz="1500" kern="100">
                          <a:latin typeface="微软雅黑" pitchFamily="34" charset="-122"/>
                          <a:ea typeface="微软雅黑" pitchFamily="34" charset="-122"/>
                          <a:cs typeface="Times New Roman"/>
                        </a:rPr>
                        <a:t>、</a:t>
                      </a:r>
                      <a:r>
                        <a:rPr lang="en-US" sz="1500" kern="100">
                          <a:latin typeface="微软雅黑" pitchFamily="34" charset="-122"/>
                          <a:ea typeface="微软雅黑" pitchFamily="34" charset="-122"/>
                          <a:cs typeface="Times New Roman"/>
                        </a:rPr>
                        <a:t>C</a:t>
                      </a:r>
                      <a:r>
                        <a:rPr lang="zh-CN" sz="1500" kern="100">
                          <a:latin typeface="微软雅黑" pitchFamily="34" charset="-122"/>
                          <a:ea typeface="微软雅黑" pitchFamily="34" charset="-122"/>
                          <a:cs typeface="Times New Roman"/>
                        </a:rPr>
                        <a:t>、</a:t>
                      </a:r>
                      <a:r>
                        <a:rPr lang="en-US" sz="1500" kern="100">
                          <a:latin typeface="微软雅黑" pitchFamily="34" charset="-122"/>
                          <a:ea typeface="微软雅黑" pitchFamily="34" charset="-122"/>
                          <a:cs typeface="Times New Roman"/>
                        </a:rPr>
                        <a:t>D</a:t>
                      </a:r>
                      <a:r>
                        <a:rPr lang="zh-CN" sz="1500" kern="100">
                          <a:latin typeface="微软雅黑" pitchFamily="34" charset="-122"/>
                          <a:ea typeface="微软雅黑" pitchFamily="34" charset="-122"/>
                          <a:cs typeface="Times New Roman"/>
                        </a:rPr>
                        <a:t>、</a:t>
                      </a:r>
                      <a:r>
                        <a:rPr lang="en-US" sz="1500" kern="100">
                          <a:latin typeface="微软雅黑" pitchFamily="34" charset="-122"/>
                          <a:ea typeface="微软雅黑" pitchFamily="34" charset="-122"/>
                          <a:cs typeface="Times New Roman"/>
                        </a:rPr>
                        <a:t>F</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extLst>
                  <a:ext uri="{0D108BD9-81ED-4DB2-BD59-A6C34878D82A}">
                    <a16:rowId xmlns:a16="http://schemas.microsoft.com/office/drawing/2014/main" val="10008"/>
                  </a:ext>
                </a:extLst>
              </a:tr>
              <a:tr h="289669">
                <a:tc>
                  <a:txBody>
                    <a:bodyPr/>
                    <a:lstStyle/>
                    <a:p>
                      <a:pPr algn="ctr">
                        <a:spcAft>
                          <a:spcPts val="0"/>
                        </a:spcAft>
                      </a:pPr>
                      <a:r>
                        <a:rPr lang="en-US" sz="1500" kern="100">
                          <a:latin typeface="微软雅黑" pitchFamily="34" charset="-122"/>
                          <a:ea typeface="微软雅黑" pitchFamily="34" charset="-122"/>
                          <a:cs typeface="Times New Roman"/>
                        </a:rPr>
                        <a:t>9</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tc>
                  <a:txBody>
                    <a:bodyPr/>
                    <a:lstStyle/>
                    <a:p>
                      <a:pPr algn="ctr">
                        <a:spcAft>
                          <a:spcPts val="0"/>
                        </a:spcAft>
                      </a:pPr>
                      <a:r>
                        <a:rPr lang="zh-CN" sz="1500" kern="100">
                          <a:latin typeface="微软雅黑" pitchFamily="34" charset="-122"/>
                          <a:ea typeface="微软雅黑" pitchFamily="34" charset="-122"/>
                          <a:cs typeface="Times New Roman"/>
                        </a:rPr>
                        <a:t>《我不是药神》</a:t>
                      </a:r>
                    </a:p>
                  </a:txBody>
                  <a:tcPr marL="51435" marR="51435" marT="0" marB="0" anchor="ctr">
                    <a:lnL>
                      <a:noFill/>
                    </a:lnL>
                    <a:lnR>
                      <a:noFill/>
                    </a:lnR>
                    <a:lnT>
                      <a:noFill/>
                    </a:lnT>
                    <a:lnB>
                      <a:noFill/>
                    </a:lnB>
                  </a:tcPr>
                </a:tc>
                <a:tc>
                  <a:txBody>
                    <a:bodyPr/>
                    <a:lstStyle/>
                    <a:p>
                      <a:pPr algn="ctr">
                        <a:spcAft>
                          <a:spcPts val="0"/>
                        </a:spcAft>
                      </a:pPr>
                      <a:r>
                        <a:rPr lang="zh-CN" sz="1500" kern="100">
                          <a:latin typeface="微软雅黑" pitchFamily="34" charset="-122"/>
                          <a:ea typeface="微软雅黑" pitchFamily="34" charset="-122"/>
                          <a:cs typeface="Times New Roman"/>
                        </a:rPr>
                        <a:t>搞笑</a:t>
                      </a:r>
                      <a:r>
                        <a:rPr lang="en-US" sz="1500" kern="100">
                          <a:latin typeface="微软雅黑" pitchFamily="34" charset="-122"/>
                          <a:ea typeface="微软雅黑" pitchFamily="34" charset="-122"/>
                          <a:cs typeface="Times New Roman"/>
                        </a:rPr>
                        <a:t> | </a:t>
                      </a:r>
                      <a:r>
                        <a:rPr lang="zh-CN" sz="1500" kern="100">
                          <a:latin typeface="微软雅黑" pitchFamily="34" charset="-122"/>
                          <a:ea typeface="微软雅黑" pitchFamily="34" charset="-122"/>
                          <a:cs typeface="Times New Roman"/>
                        </a:rPr>
                        <a:t>剧情</a:t>
                      </a:r>
                    </a:p>
                  </a:txBody>
                  <a:tcPr marL="51435" marR="51435" marT="0" marB="0" anchor="ctr">
                    <a:lnL>
                      <a:noFill/>
                    </a:lnL>
                    <a:lnR>
                      <a:noFill/>
                    </a:lnR>
                    <a:lnT>
                      <a:noFill/>
                    </a:lnT>
                    <a:lnB>
                      <a:noFill/>
                    </a:lnB>
                  </a:tcPr>
                </a:tc>
                <a:tc>
                  <a:txBody>
                    <a:bodyPr/>
                    <a:lstStyle/>
                    <a:p>
                      <a:pPr algn="ctr">
                        <a:spcAft>
                          <a:spcPts val="0"/>
                        </a:spcAft>
                      </a:pPr>
                      <a:r>
                        <a:rPr lang="en-US" sz="1500" kern="100">
                          <a:latin typeface="微软雅黑" pitchFamily="34" charset="-122"/>
                          <a:ea typeface="微软雅黑" pitchFamily="34" charset="-122"/>
                          <a:cs typeface="Times New Roman"/>
                        </a:rPr>
                        <a:t>A</a:t>
                      </a:r>
                      <a:r>
                        <a:rPr lang="zh-CN" sz="1500" kern="100">
                          <a:latin typeface="微软雅黑" pitchFamily="34" charset="-122"/>
                          <a:ea typeface="微软雅黑" pitchFamily="34" charset="-122"/>
                          <a:cs typeface="Times New Roman"/>
                        </a:rPr>
                        <a:t>、</a:t>
                      </a:r>
                      <a:r>
                        <a:rPr lang="en-US" sz="1500" kern="100">
                          <a:latin typeface="微软雅黑" pitchFamily="34" charset="-122"/>
                          <a:ea typeface="微软雅黑" pitchFamily="34" charset="-122"/>
                          <a:cs typeface="Times New Roman"/>
                        </a:rPr>
                        <a:t>B</a:t>
                      </a:r>
                      <a:r>
                        <a:rPr lang="zh-CN" sz="1500" kern="100">
                          <a:latin typeface="微软雅黑" pitchFamily="34" charset="-122"/>
                          <a:ea typeface="微软雅黑" pitchFamily="34" charset="-122"/>
                          <a:cs typeface="Times New Roman"/>
                        </a:rPr>
                        <a:t>、</a:t>
                      </a:r>
                      <a:r>
                        <a:rPr lang="en-US" sz="1500" kern="100">
                          <a:latin typeface="微软雅黑" pitchFamily="34" charset="-122"/>
                          <a:ea typeface="微软雅黑" pitchFamily="34" charset="-122"/>
                          <a:cs typeface="Times New Roman"/>
                        </a:rPr>
                        <a:t>C</a:t>
                      </a:r>
                      <a:r>
                        <a:rPr lang="zh-CN" sz="1500" kern="100">
                          <a:latin typeface="微软雅黑" pitchFamily="34" charset="-122"/>
                          <a:ea typeface="微软雅黑" pitchFamily="34" charset="-122"/>
                          <a:cs typeface="Times New Roman"/>
                        </a:rPr>
                        <a:t>、</a:t>
                      </a:r>
                      <a:r>
                        <a:rPr lang="en-US" sz="1500" kern="100">
                          <a:latin typeface="微软雅黑" pitchFamily="34" charset="-122"/>
                          <a:ea typeface="微软雅黑" pitchFamily="34" charset="-122"/>
                          <a:cs typeface="Times New Roman"/>
                        </a:rPr>
                        <a:t>D</a:t>
                      </a:r>
                      <a:r>
                        <a:rPr lang="zh-CN" sz="1500" kern="100">
                          <a:latin typeface="微软雅黑" pitchFamily="34" charset="-122"/>
                          <a:ea typeface="微软雅黑" pitchFamily="34" charset="-122"/>
                          <a:cs typeface="Times New Roman"/>
                        </a:rPr>
                        <a:t>、</a:t>
                      </a:r>
                      <a:r>
                        <a:rPr lang="en-US" sz="1500" kern="100">
                          <a:latin typeface="微软雅黑" pitchFamily="34" charset="-122"/>
                          <a:ea typeface="微软雅黑" pitchFamily="34" charset="-122"/>
                          <a:cs typeface="Times New Roman"/>
                        </a:rPr>
                        <a:t>E</a:t>
                      </a:r>
                      <a:r>
                        <a:rPr lang="zh-CN" sz="1500" kern="100">
                          <a:latin typeface="微软雅黑" pitchFamily="34" charset="-122"/>
                          <a:ea typeface="微软雅黑" pitchFamily="34" charset="-122"/>
                          <a:cs typeface="Times New Roman"/>
                        </a:rPr>
                        <a:t>、</a:t>
                      </a:r>
                      <a:r>
                        <a:rPr lang="en-US" sz="1500" kern="100">
                          <a:latin typeface="微软雅黑" pitchFamily="34" charset="-122"/>
                          <a:ea typeface="微软雅黑" pitchFamily="34" charset="-122"/>
                          <a:cs typeface="Times New Roman"/>
                        </a:rPr>
                        <a:t>F</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extLst>
                  <a:ext uri="{0D108BD9-81ED-4DB2-BD59-A6C34878D82A}">
                    <a16:rowId xmlns:a16="http://schemas.microsoft.com/office/drawing/2014/main" val="10009"/>
                  </a:ext>
                </a:extLst>
              </a:tr>
              <a:tr h="289669">
                <a:tc>
                  <a:txBody>
                    <a:bodyPr/>
                    <a:lstStyle/>
                    <a:p>
                      <a:pPr algn="ctr">
                        <a:spcAft>
                          <a:spcPts val="0"/>
                        </a:spcAft>
                      </a:pPr>
                      <a:r>
                        <a:rPr lang="en-US" sz="1500" kern="100">
                          <a:latin typeface="微软雅黑" pitchFamily="34" charset="-122"/>
                          <a:ea typeface="微软雅黑" pitchFamily="34" charset="-122"/>
                          <a:cs typeface="Times New Roman"/>
                        </a:rPr>
                        <a:t>10</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500" kern="100">
                          <a:latin typeface="微软雅黑" pitchFamily="34" charset="-122"/>
                          <a:ea typeface="微软雅黑" pitchFamily="34" charset="-122"/>
                          <a:cs typeface="Times New Roman"/>
                        </a:rPr>
                        <a:t>《廉政风云》</a:t>
                      </a:r>
                    </a:p>
                  </a:txBody>
                  <a:tcPr marL="51435" marR="5143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500" kern="100">
                          <a:latin typeface="微软雅黑" pitchFamily="34" charset="-122"/>
                          <a:ea typeface="微软雅黑" pitchFamily="34" charset="-122"/>
                          <a:cs typeface="Times New Roman"/>
                        </a:rPr>
                        <a:t>犯罪</a:t>
                      </a:r>
                      <a:r>
                        <a:rPr lang="en-US" sz="1500" kern="100">
                          <a:latin typeface="微软雅黑" pitchFamily="34" charset="-122"/>
                          <a:ea typeface="微软雅黑" pitchFamily="34" charset="-122"/>
                          <a:cs typeface="Times New Roman"/>
                        </a:rPr>
                        <a:t> | </a:t>
                      </a:r>
                      <a:r>
                        <a:rPr lang="zh-CN" sz="1500" kern="100">
                          <a:latin typeface="微软雅黑" pitchFamily="34" charset="-122"/>
                          <a:ea typeface="微软雅黑" pitchFamily="34" charset="-122"/>
                          <a:cs typeface="Times New Roman"/>
                        </a:rPr>
                        <a:t>悬疑</a:t>
                      </a:r>
                    </a:p>
                  </a:txBody>
                  <a:tcPr marL="51435" marR="5143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500" kern="100" dirty="0">
                          <a:latin typeface="微软雅黑" pitchFamily="34" charset="-122"/>
                          <a:ea typeface="微软雅黑" pitchFamily="34" charset="-122"/>
                          <a:cs typeface="Times New Roman"/>
                        </a:rPr>
                        <a:t>C</a:t>
                      </a:r>
                      <a:r>
                        <a:rPr lang="zh-CN" sz="1500" kern="100" dirty="0">
                          <a:latin typeface="微软雅黑" pitchFamily="34" charset="-122"/>
                          <a:ea typeface="微软雅黑" pitchFamily="34" charset="-122"/>
                          <a:cs typeface="Times New Roman"/>
                        </a:rPr>
                        <a:t>、</a:t>
                      </a:r>
                      <a:r>
                        <a:rPr lang="en-US" sz="1500" kern="100" dirty="0">
                          <a:latin typeface="微软雅黑" pitchFamily="34" charset="-122"/>
                          <a:ea typeface="微软雅黑" pitchFamily="34" charset="-122"/>
                          <a:cs typeface="Times New Roman"/>
                        </a:rPr>
                        <a:t>F</a:t>
                      </a:r>
                      <a:endParaRPr lang="zh-CN" sz="1500" kern="100" dirty="0">
                        <a:latin typeface="微软雅黑" pitchFamily="34" charset="-122"/>
                        <a:ea typeface="微软雅黑" pitchFamily="34" charset="-122"/>
                        <a:cs typeface="Times New Roman"/>
                      </a:endParaRPr>
                    </a:p>
                  </a:txBody>
                  <a:tcPr marL="51435" marR="51435"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387073" name="Rectangle 1"/>
          <p:cNvSpPr>
            <a:spLocks noChangeArrowheads="1"/>
          </p:cNvSpPr>
          <p:nvPr/>
        </p:nvSpPr>
        <p:spPr bwMode="auto">
          <a:xfrm>
            <a:off x="3594656" y="5873471"/>
            <a:ext cx="3063580" cy="830997"/>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spAutoFit/>
          </a:bodyPr>
          <a:lstStyle/>
          <a:p>
            <a:pPr algn="ctr" defTabSz="685800"/>
            <a:r>
              <a:rPr kumimoji="0" lang="zh-CN"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表</a:t>
            </a:r>
            <a:r>
              <a:rPr kumimoji="0" lang="en-US" altLang="zh-CN"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1 </a:t>
            </a:r>
            <a:r>
              <a:rPr kumimoji="0" lang="zh-CN" altLang="en-US"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观看电影的会员与电影类型示例</a:t>
            </a:r>
            <a:endParaRPr kumimoji="0" lang="zh-CN" altLang="en-US" b="0" i="0" u="none" strike="noStrike" cap="none" normalizeH="0" baseline="0" dirty="0">
              <a:ln>
                <a:noFill/>
              </a:ln>
              <a:solidFill>
                <a:schemeClr val="tx1"/>
              </a:solidFill>
              <a:effectLst/>
              <a:latin typeface="微软雅黑" pitchFamily="34" charset="-122"/>
              <a:ea typeface="微软雅黑" pitchFamily="34" charset="-122"/>
              <a:cs typeface="宋体" pitchFamily="2" charset="-122"/>
            </a:endParaRPr>
          </a:p>
          <a:p>
            <a:pPr defTabSz="685800" eaLnBrk="0" hangingPunct="0"/>
            <a:endParaRPr lang="zh-CN" altLang="en-US" sz="1350" dirty="0">
              <a:latin typeface="Arial" pitchFamily="34" charset="0"/>
              <a:cs typeface="宋体" pitchFamily="2" charset="-122"/>
            </a:endParaRPr>
          </a:p>
        </p:txBody>
      </p:sp>
    </p:spTree>
    <p:extLst>
      <p:ext uri="{BB962C8B-B14F-4D97-AF65-F5344CB8AC3E}">
        <p14:creationId xmlns:p14="http://schemas.microsoft.com/office/powerpoint/2010/main" val="1414356309"/>
      </p:ext>
    </p:extLst>
  </p:cSld>
  <p:clrMapOvr>
    <a:masterClrMapping/>
  </p:clrMapOvr>
  <p:transition advTm="0"/>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231521" y="1510091"/>
            <a:ext cx="8424936" cy="380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r>
              <a:rPr lang="zh-CN" altLang="zh-CN" sz="1800" b="0" dirty="0">
                <a:latin typeface="微软雅黑" pitchFamily="34" charset="-122"/>
                <a:ea typeface="微软雅黑" pitchFamily="34" charset="-122"/>
              </a:rPr>
              <a:t>解：第一步：将表</a:t>
            </a:r>
            <a:r>
              <a:rPr lang="en-US" altLang="zh-CN" sz="1800" b="0" dirty="0">
                <a:latin typeface="微软雅黑" pitchFamily="34" charset="-122"/>
                <a:ea typeface="微软雅黑" pitchFamily="34" charset="-122"/>
              </a:rPr>
              <a:t>1</a:t>
            </a:r>
            <a:r>
              <a:rPr lang="zh-CN" altLang="zh-CN" sz="1800" b="0" dirty="0">
                <a:latin typeface="微软雅黑" pitchFamily="34" charset="-122"/>
                <a:ea typeface="微软雅黑" pitchFamily="34" charset="-122"/>
              </a:rPr>
              <a:t>转换为每个会员的观影记录，并将会员的观影记录转化为特征向量，如表</a:t>
            </a:r>
            <a:r>
              <a:rPr lang="en-US" altLang="zh-CN" sz="1800" b="0" dirty="0">
                <a:latin typeface="微软雅黑" pitchFamily="34" charset="-122"/>
                <a:ea typeface="微软雅黑" pitchFamily="34" charset="-122"/>
              </a:rPr>
              <a:t>2</a:t>
            </a:r>
            <a:r>
              <a:rPr lang="zh-CN" altLang="zh-CN" sz="1800" b="0" dirty="0">
                <a:latin typeface="微软雅黑" pitchFamily="34" charset="-122"/>
                <a:ea typeface="微软雅黑" pitchFamily="34" charset="-122"/>
              </a:rPr>
              <a:t>所示，为下一步计算用户间相似度做好准备。</a:t>
            </a:r>
          </a:p>
          <a:p>
            <a:pPr lvl="4" eaLnBrk="1" hangingPunct="1">
              <a:buClr>
                <a:srgbClr val="99CC00"/>
              </a:buClr>
              <a:defRPr/>
            </a:pPr>
            <a:endParaRPr lang="en-US" altLang="zh-CN" sz="1800" dirty="0"/>
          </a:p>
        </p:txBody>
      </p:sp>
      <p:sp>
        <p:nvSpPr>
          <p:cNvPr id="387073" name="Rectangle 1"/>
          <p:cNvSpPr>
            <a:spLocks noChangeArrowheads="1"/>
          </p:cNvSpPr>
          <p:nvPr/>
        </p:nvSpPr>
        <p:spPr bwMode="auto">
          <a:xfrm>
            <a:off x="3594656" y="6011971"/>
            <a:ext cx="3063580" cy="553998"/>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spAutoFit/>
          </a:bodyPr>
          <a:lstStyle/>
          <a:p>
            <a:pPr lvl="0" algn="ctr"/>
            <a:r>
              <a:rPr lang="zh-CN" dirty="0">
                <a:latin typeface="微软雅黑" pitchFamily="34" charset="-122"/>
                <a:ea typeface="微软雅黑" pitchFamily="34" charset="-122"/>
                <a:cs typeface="Times New Roman" pitchFamily="18" charset="0"/>
              </a:rPr>
              <a:t>表</a:t>
            </a:r>
            <a:r>
              <a:rPr lang="en-US" altLang="zh-CN" dirty="0">
                <a:latin typeface="微软雅黑" pitchFamily="34" charset="-122"/>
                <a:ea typeface="微软雅黑" pitchFamily="34" charset="-122"/>
                <a:cs typeface="Times New Roman" pitchFamily="18" charset="0"/>
              </a:rPr>
              <a:t>2 </a:t>
            </a:r>
            <a:r>
              <a:rPr lang="zh-CN" altLang="en-US" dirty="0">
                <a:latin typeface="微软雅黑" pitchFamily="34" charset="-122"/>
                <a:ea typeface="微软雅黑" pitchFamily="34" charset="-122"/>
                <a:cs typeface="Times New Roman" pitchFamily="18" charset="0"/>
              </a:rPr>
              <a:t>会员观看电影的记录</a:t>
            </a:r>
          </a:p>
          <a:p>
            <a:pPr defTabSz="685800" eaLnBrk="0" hangingPunct="0"/>
            <a:endParaRPr lang="zh-CN" altLang="en-US" sz="1350" dirty="0">
              <a:latin typeface="Arial" pitchFamily="34" charset="0"/>
              <a:cs typeface="宋体" pitchFamily="2"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1176090472"/>
              </p:ext>
            </p:extLst>
          </p:nvPr>
        </p:nvGraphicFramePr>
        <p:xfrm>
          <a:off x="663569" y="2212169"/>
          <a:ext cx="8640960" cy="3672408"/>
        </p:xfrm>
        <a:graphic>
          <a:graphicData uri="http://schemas.openxmlformats.org/drawingml/2006/table">
            <a:tbl>
              <a:tblPr/>
              <a:tblGrid>
                <a:gridCol w="982381">
                  <a:extLst>
                    <a:ext uri="{9D8B030D-6E8A-4147-A177-3AD203B41FA5}">
                      <a16:colId xmlns:a16="http://schemas.microsoft.com/office/drawing/2014/main" val="20000"/>
                    </a:ext>
                  </a:extLst>
                </a:gridCol>
                <a:gridCol w="5332754">
                  <a:extLst>
                    <a:ext uri="{9D8B030D-6E8A-4147-A177-3AD203B41FA5}">
                      <a16:colId xmlns:a16="http://schemas.microsoft.com/office/drawing/2014/main" val="20001"/>
                    </a:ext>
                  </a:extLst>
                </a:gridCol>
                <a:gridCol w="2325825">
                  <a:extLst>
                    <a:ext uri="{9D8B030D-6E8A-4147-A177-3AD203B41FA5}">
                      <a16:colId xmlns:a16="http://schemas.microsoft.com/office/drawing/2014/main" val="20002"/>
                    </a:ext>
                  </a:extLst>
                </a:gridCol>
              </a:tblGrid>
              <a:tr h="457656">
                <a:tc>
                  <a:txBody>
                    <a:bodyPr/>
                    <a:lstStyle/>
                    <a:p>
                      <a:pPr algn="ctr">
                        <a:spcAft>
                          <a:spcPts val="0"/>
                        </a:spcAft>
                      </a:pPr>
                      <a:r>
                        <a:rPr lang="zh-CN" sz="1500" kern="100" dirty="0">
                          <a:latin typeface="微软雅黑" pitchFamily="34" charset="-122"/>
                          <a:ea typeface="微软雅黑" pitchFamily="34" charset="-122"/>
                          <a:cs typeface="Times New Roman"/>
                        </a:rPr>
                        <a:t>会员</a:t>
                      </a:r>
                    </a:p>
                  </a:txBody>
                  <a:tcPr marL="51435" marR="5143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500" kern="100" dirty="0">
                          <a:latin typeface="微软雅黑" pitchFamily="34" charset="-122"/>
                          <a:ea typeface="微软雅黑" pitchFamily="34" charset="-122"/>
                          <a:cs typeface="Times New Roman"/>
                        </a:rPr>
                        <a:t>电影名称</a:t>
                      </a:r>
                    </a:p>
                  </a:txBody>
                  <a:tcPr marL="51435" marR="5143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500" kern="100">
                          <a:latin typeface="微软雅黑" pitchFamily="34" charset="-122"/>
                          <a:ea typeface="微软雅黑" pitchFamily="34" charset="-122"/>
                          <a:cs typeface="Times New Roman"/>
                        </a:rPr>
                        <a:t>特征向量</a:t>
                      </a:r>
                    </a:p>
                  </a:txBody>
                  <a:tcPr marL="51435" marR="5143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35792">
                <a:tc>
                  <a:txBody>
                    <a:bodyPr/>
                    <a:lstStyle/>
                    <a:p>
                      <a:pPr algn="ctr">
                        <a:spcAft>
                          <a:spcPts val="0"/>
                        </a:spcAft>
                      </a:pPr>
                      <a:r>
                        <a:rPr lang="en-US" sz="1500" kern="100" dirty="0">
                          <a:solidFill>
                            <a:srgbClr val="FF0000"/>
                          </a:solidFill>
                          <a:latin typeface="微软雅黑" pitchFamily="34" charset="-122"/>
                          <a:ea typeface="微软雅黑" pitchFamily="34" charset="-122"/>
                          <a:cs typeface="Times New Roman"/>
                        </a:rPr>
                        <a:t>A</a:t>
                      </a:r>
                      <a:endParaRPr lang="zh-CN" sz="1500" kern="100" dirty="0">
                        <a:solidFill>
                          <a:srgbClr val="FF0000"/>
                        </a:solidFill>
                        <a:latin typeface="微软雅黑" pitchFamily="34" charset="-122"/>
                        <a:ea typeface="微软雅黑" pitchFamily="34" charset="-122"/>
                        <a:cs typeface="Times New Roman"/>
                      </a:endParaRPr>
                    </a:p>
                  </a:txBody>
                  <a:tcPr marL="51435" marR="5143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sz="1500" kern="100" dirty="0">
                          <a:latin typeface="微软雅黑" pitchFamily="34" charset="-122"/>
                          <a:ea typeface="微软雅黑" pitchFamily="34" charset="-122"/>
                          <a:cs typeface="Times New Roman"/>
                        </a:rPr>
                        <a:t>《流浪地球》</a:t>
                      </a:r>
                      <a:r>
                        <a:rPr lang="en-US" sz="1500" kern="100" dirty="0">
                          <a:latin typeface="微软雅黑" pitchFamily="34" charset="-122"/>
                          <a:ea typeface="微软雅黑" pitchFamily="34" charset="-122"/>
                          <a:cs typeface="Times New Roman"/>
                        </a:rPr>
                        <a:t>|</a:t>
                      </a:r>
                      <a:r>
                        <a:rPr lang="zh-CN" sz="1500" kern="100" dirty="0">
                          <a:latin typeface="微软雅黑" pitchFamily="34" charset="-122"/>
                          <a:ea typeface="微软雅黑" pitchFamily="34" charset="-122"/>
                          <a:cs typeface="Times New Roman"/>
                        </a:rPr>
                        <a:t>《飞驰人生》</a:t>
                      </a:r>
                      <a:r>
                        <a:rPr lang="en-US" sz="1500" kern="100" dirty="0">
                          <a:latin typeface="微软雅黑" pitchFamily="34" charset="-122"/>
                          <a:ea typeface="微软雅黑" pitchFamily="34" charset="-122"/>
                          <a:cs typeface="Times New Roman"/>
                        </a:rPr>
                        <a:t>|</a:t>
                      </a:r>
                      <a:r>
                        <a:rPr lang="zh-CN" sz="1500" kern="100" dirty="0">
                          <a:latin typeface="微软雅黑" pitchFamily="34" charset="-122"/>
                          <a:ea typeface="微软雅黑" pitchFamily="34" charset="-122"/>
                          <a:cs typeface="Times New Roman"/>
                        </a:rPr>
                        <a:t>《阿丽塔</a:t>
                      </a:r>
                      <a:r>
                        <a:rPr lang="en-US" sz="1500" kern="100" dirty="0">
                          <a:latin typeface="微软雅黑" pitchFamily="34" charset="-122"/>
                          <a:ea typeface="微软雅黑" pitchFamily="34" charset="-122"/>
                          <a:cs typeface="Times New Roman"/>
                        </a:rPr>
                        <a:t>·</a:t>
                      </a:r>
                      <a:r>
                        <a:rPr lang="zh-CN" sz="1500" kern="100" dirty="0">
                          <a:latin typeface="微软雅黑" pitchFamily="34" charset="-122"/>
                          <a:ea typeface="微软雅黑" pitchFamily="34" charset="-122"/>
                          <a:cs typeface="Times New Roman"/>
                        </a:rPr>
                        <a:t>战斗天使》</a:t>
                      </a:r>
                      <a:r>
                        <a:rPr lang="en-US" sz="1500" kern="100" dirty="0">
                          <a:latin typeface="微软雅黑" pitchFamily="34" charset="-122"/>
                          <a:ea typeface="微软雅黑" pitchFamily="34" charset="-122"/>
                          <a:cs typeface="Times New Roman"/>
                        </a:rPr>
                        <a:t>|</a:t>
                      </a:r>
                      <a:r>
                        <a:rPr lang="zh-CN" sz="1500" kern="100" dirty="0">
                          <a:latin typeface="微软雅黑" pitchFamily="34" charset="-122"/>
                          <a:ea typeface="微软雅黑" pitchFamily="34" charset="-122"/>
                          <a:cs typeface="Times New Roman"/>
                        </a:rPr>
                        <a:t>《我不是药神》</a:t>
                      </a:r>
                    </a:p>
                  </a:txBody>
                  <a:tcPr marL="51435" marR="5143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500" kern="100">
                          <a:latin typeface="微软雅黑" pitchFamily="34" charset="-122"/>
                          <a:ea typeface="微软雅黑" pitchFamily="34" charset="-122"/>
                          <a:cs typeface="Times New Roman"/>
                        </a:rPr>
                        <a:t>[0 0 1 0 0 1 1 0 1 0]</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535792">
                <a:tc>
                  <a:txBody>
                    <a:bodyPr/>
                    <a:lstStyle/>
                    <a:p>
                      <a:pPr algn="ctr">
                        <a:spcAft>
                          <a:spcPts val="0"/>
                        </a:spcAft>
                      </a:pPr>
                      <a:r>
                        <a:rPr lang="en-US" sz="1500" kern="100" dirty="0">
                          <a:solidFill>
                            <a:srgbClr val="FF0000"/>
                          </a:solidFill>
                          <a:latin typeface="微软雅黑" pitchFamily="34" charset="-122"/>
                          <a:ea typeface="微软雅黑" pitchFamily="34" charset="-122"/>
                          <a:cs typeface="Times New Roman"/>
                        </a:rPr>
                        <a:t>B</a:t>
                      </a:r>
                      <a:endParaRPr lang="zh-CN" sz="1500" kern="100" dirty="0">
                        <a:solidFill>
                          <a:srgbClr val="FF0000"/>
                        </a:solidFill>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tc>
                  <a:txBody>
                    <a:bodyPr/>
                    <a:lstStyle/>
                    <a:p>
                      <a:pPr algn="ctr">
                        <a:spcAft>
                          <a:spcPts val="0"/>
                        </a:spcAft>
                      </a:pPr>
                      <a:r>
                        <a:rPr lang="zh-CN" sz="1500" kern="100" dirty="0">
                          <a:latin typeface="微软雅黑" pitchFamily="34" charset="-122"/>
                          <a:ea typeface="微软雅黑" pitchFamily="34" charset="-122"/>
                          <a:cs typeface="Times New Roman"/>
                        </a:rPr>
                        <a:t>《邪不压正》</a:t>
                      </a:r>
                      <a:r>
                        <a:rPr lang="en-US" sz="1500" kern="100" dirty="0">
                          <a:latin typeface="微软雅黑" pitchFamily="34" charset="-122"/>
                          <a:ea typeface="微软雅黑" pitchFamily="34" charset="-122"/>
                          <a:cs typeface="Times New Roman"/>
                        </a:rPr>
                        <a:t>|</a:t>
                      </a:r>
                      <a:r>
                        <a:rPr lang="zh-CN" sz="1500" kern="100" dirty="0">
                          <a:latin typeface="微软雅黑" pitchFamily="34" charset="-122"/>
                          <a:ea typeface="微软雅黑" pitchFamily="34" charset="-122"/>
                          <a:cs typeface="Times New Roman"/>
                        </a:rPr>
                        <a:t>《流浪地球》</a:t>
                      </a:r>
                      <a:r>
                        <a:rPr lang="en-US" sz="1500" kern="100" dirty="0">
                          <a:latin typeface="微软雅黑" pitchFamily="34" charset="-122"/>
                          <a:ea typeface="微软雅黑" pitchFamily="34" charset="-122"/>
                          <a:cs typeface="Times New Roman"/>
                        </a:rPr>
                        <a:t>|</a:t>
                      </a:r>
                      <a:r>
                        <a:rPr lang="zh-CN" sz="1500" kern="100" dirty="0">
                          <a:latin typeface="微软雅黑" pitchFamily="34" charset="-122"/>
                          <a:ea typeface="微软雅黑" pitchFamily="34" charset="-122"/>
                          <a:cs typeface="Times New Roman"/>
                        </a:rPr>
                        <a:t>《疯狂地球人》</a:t>
                      </a:r>
                      <a:r>
                        <a:rPr lang="en-US" sz="1500" kern="100" dirty="0">
                          <a:latin typeface="微软雅黑" pitchFamily="34" charset="-122"/>
                          <a:ea typeface="微软雅黑" pitchFamily="34" charset="-122"/>
                          <a:cs typeface="Times New Roman"/>
                        </a:rPr>
                        <a:t>|</a:t>
                      </a:r>
                      <a:r>
                        <a:rPr lang="zh-CN" sz="1500" kern="100" dirty="0">
                          <a:latin typeface="微软雅黑" pitchFamily="34" charset="-122"/>
                          <a:ea typeface="微软雅黑" pitchFamily="34" charset="-122"/>
                          <a:cs typeface="Times New Roman"/>
                        </a:rPr>
                        <a:t>《阿丽塔</a:t>
                      </a:r>
                      <a:r>
                        <a:rPr lang="en-US" sz="1500" kern="100" dirty="0">
                          <a:latin typeface="微软雅黑" pitchFamily="34" charset="-122"/>
                          <a:ea typeface="微软雅黑" pitchFamily="34" charset="-122"/>
                          <a:cs typeface="Times New Roman"/>
                        </a:rPr>
                        <a:t>·</a:t>
                      </a:r>
                      <a:r>
                        <a:rPr lang="zh-CN" sz="1500" kern="100" dirty="0">
                          <a:latin typeface="微软雅黑" pitchFamily="34" charset="-122"/>
                          <a:ea typeface="微软雅黑" pitchFamily="34" charset="-122"/>
                          <a:cs typeface="Times New Roman"/>
                        </a:rPr>
                        <a:t>战斗天使》</a:t>
                      </a:r>
                      <a:r>
                        <a:rPr lang="en-US" sz="1500" kern="100" dirty="0">
                          <a:latin typeface="微软雅黑" pitchFamily="34" charset="-122"/>
                          <a:ea typeface="微软雅黑" pitchFamily="34" charset="-122"/>
                          <a:cs typeface="Times New Roman"/>
                        </a:rPr>
                        <a:t>|</a:t>
                      </a:r>
                      <a:r>
                        <a:rPr lang="zh-CN" sz="1500" kern="100" dirty="0">
                          <a:latin typeface="微软雅黑" pitchFamily="34" charset="-122"/>
                          <a:ea typeface="微软雅黑" pitchFamily="34" charset="-122"/>
                          <a:cs typeface="Times New Roman"/>
                        </a:rPr>
                        <a:t>《一出好戏》</a:t>
                      </a:r>
                      <a:r>
                        <a:rPr lang="en-US" sz="1500" kern="100" dirty="0">
                          <a:latin typeface="微软雅黑" pitchFamily="34" charset="-122"/>
                          <a:ea typeface="微软雅黑" pitchFamily="34" charset="-122"/>
                          <a:cs typeface="Times New Roman"/>
                        </a:rPr>
                        <a:t>|</a:t>
                      </a:r>
                      <a:r>
                        <a:rPr lang="zh-CN" sz="1500" kern="100" dirty="0">
                          <a:latin typeface="微软雅黑" pitchFamily="34" charset="-122"/>
                          <a:ea typeface="微软雅黑" pitchFamily="34" charset="-122"/>
                          <a:cs typeface="Times New Roman"/>
                        </a:rPr>
                        <a:t>《我不是药神》</a:t>
                      </a:r>
                    </a:p>
                  </a:txBody>
                  <a:tcPr marL="51435" marR="51435" marT="0" marB="0" anchor="ctr">
                    <a:lnL>
                      <a:noFill/>
                    </a:lnL>
                    <a:lnR>
                      <a:noFill/>
                    </a:lnR>
                    <a:lnT>
                      <a:noFill/>
                    </a:lnT>
                    <a:lnB>
                      <a:noFill/>
                    </a:lnB>
                  </a:tcPr>
                </a:tc>
                <a:tc>
                  <a:txBody>
                    <a:bodyPr/>
                    <a:lstStyle/>
                    <a:p>
                      <a:pPr algn="ctr">
                        <a:spcAft>
                          <a:spcPts val="0"/>
                        </a:spcAft>
                      </a:pPr>
                      <a:r>
                        <a:rPr lang="en-US" sz="1500" kern="100">
                          <a:latin typeface="微软雅黑" pitchFamily="34" charset="-122"/>
                          <a:ea typeface="微软雅黑" pitchFamily="34" charset="-122"/>
                          <a:cs typeface="Times New Roman"/>
                        </a:rPr>
                        <a:t>[0 1 1 1 0 0 1 1 1 0]</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extLst>
                  <a:ext uri="{0D108BD9-81ED-4DB2-BD59-A6C34878D82A}">
                    <a16:rowId xmlns:a16="http://schemas.microsoft.com/office/drawing/2014/main" val="10002"/>
                  </a:ext>
                </a:extLst>
              </a:tr>
              <a:tr h="535792">
                <a:tc>
                  <a:txBody>
                    <a:bodyPr/>
                    <a:lstStyle/>
                    <a:p>
                      <a:pPr algn="ctr">
                        <a:spcAft>
                          <a:spcPts val="0"/>
                        </a:spcAft>
                      </a:pPr>
                      <a:r>
                        <a:rPr lang="en-US" sz="1500" kern="100">
                          <a:latin typeface="微软雅黑" pitchFamily="34" charset="-122"/>
                          <a:ea typeface="微软雅黑" pitchFamily="34" charset="-122"/>
                          <a:cs typeface="Times New Roman"/>
                        </a:rPr>
                        <a:t>C</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tc>
                  <a:txBody>
                    <a:bodyPr/>
                    <a:lstStyle/>
                    <a:p>
                      <a:pPr algn="ctr">
                        <a:spcAft>
                          <a:spcPts val="0"/>
                        </a:spcAft>
                      </a:pPr>
                      <a:r>
                        <a:rPr lang="zh-CN" sz="1500" kern="100" dirty="0">
                          <a:latin typeface="微软雅黑" pitchFamily="34" charset="-122"/>
                          <a:ea typeface="微软雅黑" pitchFamily="34" charset="-122"/>
                          <a:cs typeface="Times New Roman"/>
                        </a:rPr>
                        <a:t>《无名之辈》</a:t>
                      </a:r>
                      <a:r>
                        <a:rPr lang="en-US" sz="1500" kern="100" dirty="0">
                          <a:latin typeface="微软雅黑" pitchFamily="34" charset="-122"/>
                          <a:ea typeface="微软雅黑" pitchFamily="34" charset="-122"/>
                          <a:cs typeface="Times New Roman"/>
                        </a:rPr>
                        <a:t>|</a:t>
                      </a:r>
                      <a:r>
                        <a:rPr lang="zh-CN" sz="1500" kern="100" dirty="0">
                          <a:latin typeface="微软雅黑" pitchFamily="34" charset="-122"/>
                          <a:ea typeface="微软雅黑" pitchFamily="34" charset="-122"/>
                          <a:cs typeface="Times New Roman"/>
                        </a:rPr>
                        <a:t>《流浪地球》</a:t>
                      </a:r>
                      <a:r>
                        <a:rPr lang="en-US" sz="1500" kern="100" dirty="0">
                          <a:latin typeface="微软雅黑" pitchFamily="34" charset="-122"/>
                          <a:ea typeface="微软雅黑" pitchFamily="34" charset="-122"/>
                          <a:cs typeface="Times New Roman"/>
                        </a:rPr>
                        <a:t>|</a:t>
                      </a:r>
                      <a:r>
                        <a:rPr lang="zh-CN" sz="1500" kern="100" dirty="0">
                          <a:latin typeface="微软雅黑" pitchFamily="34" charset="-122"/>
                          <a:ea typeface="微软雅黑" pitchFamily="34" charset="-122"/>
                          <a:cs typeface="Times New Roman"/>
                        </a:rPr>
                        <a:t>《疯狂地球人》</a:t>
                      </a:r>
                      <a:r>
                        <a:rPr lang="en-US" sz="1500" kern="100" dirty="0">
                          <a:latin typeface="微软雅黑" pitchFamily="34" charset="-122"/>
                          <a:ea typeface="微软雅黑" pitchFamily="34" charset="-122"/>
                          <a:cs typeface="Times New Roman"/>
                        </a:rPr>
                        <a:t>|</a:t>
                      </a:r>
                      <a:r>
                        <a:rPr lang="zh-CN" sz="1500" kern="100" dirty="0">
                          <a:latin typeface="微软雅黑" pitchFamily="34" charset="-122"/>
                          <a:ea typeface="微软雅黑" pitchFamily="34" charset="-122"/>
                          <a:cs typeface="Times New Roman"/>
                        </a:rPr>
                        <a:t>《飞驰人生》</a:t>
                      </a:r>
                      <a:r>
                        <a:rPr lang="en-US" sz="1500" kern="100" dirty="0">
                          <a:latin typeface="微软雅黑" pitchFamily="34" charset="-122"/>
                          <a:ea typeface="微软雅黑" pitchFamily="34" charset="-122"/>
                          <a:cs typeface="Times New Roman"/>
                        </a:rPr>
                        <a:t>|</a:t>
                      </a:r>
                      <a:r>
                        <a:rPr lang="zh-CN" sz="1500" kern="100" dirty="0">
                          <a:latin typeface="微软雅黑" pitchFamily="34" charset="-122"/>
                          <a:ea typeface="微软雅黑" pitchFamily="34" charset="-122"/>
                          <a:cs typeface="Times New Roman"/>
                        </a:rPr>
                        <a:t>《一出好戏》</a:t>
                      </a:r>
                      <a:r>
                        <a:rPr lang="en-US" sz="1500" kern="100" dirty="0">
                          <a:latin typeface="微软雅黑" pitchFamily="34" charset="-122"/>
                          <a:ea typeface="微软雅黑" pitchFamily="34" charset="-122"/>
                          <a:cs typeface="Times New Roman"/>
                        </a:rPr>
                        <a:t>|</a:t>
                      </a:r>
                      <a:r>
                        <a:rPr lang="zh-CN" sz="1500" kern="100" dirty="0">
                          <a:latin typeface="微软雅黑" pitchFamily="34" charset="-122"/>
                          <a:ea typeface="微软雅黑" pitchFamily="34" charset="-122"/>
                          <a:cs typeface="Times New Roman"/>
                        </a:rPr>
                        <a:t>《我不是药神》</a:t>
                      </a:r>
                      <a:r>
                        <a:rPr lang="en-US" sz="1500" kern="100" dirty="0">
                          <a:latin typeface="微软雅黑" pitchFamily="34" charset="-122"/>
                          <a:ea typeface="微软雅黑" pitchFamily="34" charset="-122"/>
                          <a:cs typeface="Times New Roman"/>
                        </a:rPr>
                        <a:t>|</a:t>
                      </a:r>
                      <a:r>
                        <a:rPr lang="zh-CN" sz="1500" kern="100" dirty="0">
                          <a:latin typeface="微软雅黑" pitchFamily="34" charset="-122"/>
                          <a:ea typeface="微软雅黑" pitchFamily="34" charset="-122"/>
                          <a:cs typeface="Times New Roman"/>
                        </a:rPr>
                        <a:t>《廉政风云》</a:t>
                      </a:r>
                    </a:p>
                  </a:txBody>
                  <a:tcPr marL="51435" marR="51435" marT="0" marB="0" anchor="ctr">
                    <a:lnL>
                      <a:noFill/>
                    </a:lnL>
                    <a:lnR>
                      <a:noFill/>
                    </a:lnR>
                    <a:lnT>
                      <a:noFill/>
                    </a:lnT>
                    <a:lnB>
                      <a:noFill/>
                    </a:lnB>
                  </a:tcPr>
                </a:tc>
                <a:tc>
                  <a:txBody>
                    <a:bodyPr/>
                    <a:lstStyle/>
                    <a:p>
                      <a:pPr algn="ctr">
                        <a:spcAft>
                          <a:spcPts val="0"/>
                        </a:spcAft>
                      </a:pPr>
                      <a:r>
                        <a:rPr lang="en-US" sz="1500" kern="100">
                          <a:latin typeface="微软雅黑" pitchFamily="34" charset="-122"/>
                          <a:ea typeface="微软雅黑" pitchFamily="34" charset="-122"/>
                          <a:cs typeface="Times New Roman"/>
                        </a:rPr>
                        <a:t>[1 0 1 1 0 1 0 1 1 1]</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extLst>
                  <a:ext uri="{0D108BD9-81ED-4DB2-BD59-A6C34878D82A}">
                    <a16:rowId xmlns:a16="http://schemas.microsoft.com/office/drawing/2014/main" val="10003"/>
                  </a:ext>
                </a:extLst>
              </a:tr>
              <a:tr h="535792">
                <a:tc>
                  <a:txBody>
                    <a:bodyPr/>
                    <a:lstStyle/>
                    <a:p>
                      <a:pPr algn="ctr">
                        <a:spcAft>
                          <a:spcPts val="0"/>
                        </a:spcAft>
                      </a:pPr>
                      <a:r>
                        <a:rPr lang="en-US" sz="1500" kern="100" dirty="0">
                          <a:solidFill>
                            <a:srgbClr val="FF0000"/>
                          </a:solidFill>
                          <a:latin typeface="微软雅黑" pitchFamily="34" charset="-122"/>
                          <a:ea typeface="微软雅黑" pitchFamily="34" charset="-122"/>
                          <a:cs typeface="Times New Roman"/>
                        </a:rPr>
                        <a:t>D</a:t>
                      </a:r>
                      <a:endParaRPr lang="zh-CN" sz="1500" kern="100" dirty="0">
                        <a:solidFill>
                          <a:srgbClr val="FF0000"/>
                        </a:solidFill>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tc>
                  <a:txBody>
                    <a:bodyPr/>
                    <a:lstStyle/>
                    <a:p>
                      <a:pPr algn="ctr">
                        <a:spcAft>
                          <a:spcPts val="0"/>
                        </a:spcAft>
                      </a:pPr>
                      <a:r>
                        <a:rPr lang="zh-CN" sz="1500" kern="100" dirty="0">
                          <a:latin typeface="微软雅黑" pitchFamily="34" charset="-122"/>
                          <a:ea typeface="微软雅黑" pitchFamily="34" charset="-122"/>
                          <a:cs typeface="Times New Roman"/>
                        </a:rPr>
                        <a:t>《无名之辈 》</a:t>
                      </a:r>
                      <a:r>
                        <a:rPr lang="en-US" sz="1500" kern="100" dirty="0">
                          <a:latin typeface="微软雅黑" pitchFamily="34" charset="-122"/>
                          <a:ea typeface="微软雅黑" pitchFamily="34" charset="-122"/>
                          <a:cs typeface="Times New Roman"/>
                        </a:rPr>
                        <a:t>|</a:t>
                      </a:r>
                      <a:r>
                        <a:rPr lang="zh-CN" altLang="zh-CN" sz="1500" kern="100" dirty="0">
                          <a:latin typeface="微软雅黑" pitchFamily="34" charset="-122"/>
                          <a:ea typeface="微软雅黑" pitchFamily="34" charset="-122"/>
                          <a:cs typeface="Times New Roman"/>
                        </a:rPr>
                        <a:t>《邪不压正》</a:t>
                      </a:r>
                      <a:r>
                        <a:rPr lang="en-US" altLang="zh-CN" sz="1500" kern="100" dirty="0">
                          <a:latin typeface="微软雅黑" pitchFamily="34" charset="-122"/>
                          <a:ea typeface="微软雅黑" pitchFamily="34" charset="-122"/>
                          <a:cs typeface="Times New Roman"/>
                        </a:rPr>
                        <a:t>|</a:t>
                      </a:r>
                      <a:r>
                        <a:rPr lang="zh-CN" sz="1500" kern="100" dirty="0">
                          <a:latin typeface="微软雅黑" pitchFamily="34" charset="-122"/>
                          <a:ea typeface="微软雅黑" pitchFamily="34" charset="-122"/>
                          <a:cs typeface="Times New Roman"/>
                        </a:rPr>
                        <a:t>《流浪地球》</a:t>
                      </a:r>
                      <a:r>
                        <a:rPr lang="en-US" sz="1500" kern="100" dirty="0">
                          <a:latin typeface="微软雅黑" pitchFamily="34" charset="-122"/>
                          <a:ea typeface="微软雅黑" pitchFamily="34" charset="-122"/>
                          <a:cs typeface="Times New Roman"/>
                        </a:rPr>
                        <a:t>|</a:t>
                      </a:r>
                      <a:r>
                        <a:rPr lang="zh-CN" sz="1500" kern="100" dirty="0">
                          <a:latin typeface="微软雅黑" pitchFamily="34" charset="-122"/>
                          <a:ea typeface="微软雅黑" pitchFamily="34" charset="-122"/>
                          <a:cs typeface="Times New Roman"/>
                        </a:rPr>
                        <a:t>《疯狂地球人》</a:t>
                      </a:r>
                      <a:r>
                        <a:rPr lang="en-US" sz="1500" kern="100" dirty="0">
                          <a:latin typeface="微软雅黑" pitchFamily="34" charset="-122"/>
                          <a:ea typeface="微软雅黑" pitchFamily="34" charset="-122"/>
                          <a:cs typeface="Times New Roman"/>
                        </a:rPr>
                        <a:t>|</a:t>
                      </a:r>
                      <a:r>
                        <a:rPr lang="zh-CN" sz="1500" kern="100" dirty="0">
                          <a:latin typeface="微软雅黑" pitchFamily="34" charset="-122"/>
                          <a:ea typeface="微软雅黑" pitchFamily="34" charset="-122"/>
                          <a:cs typeface="Times New Roman"/>
                        </a:rPr>
                        <a:t>《飞驰人生》</a:t>
                      </a:r>
                      <a:r>
                        <a:rPr lang="en-US" sz="1500" kern="100" dirty="0">
                          <a:latin typeface="微软雅黑" pitchFamily="34" charset="-122"/>
                          <a:ea typeface="微软雅黑" pitchFamily="34" charset="-122"/>
                          <a:cs typeface="Times New Roman"/>
                        </a:rPr>
                        <a:t>|</a:t>
                      </a:r>
                      <a:r>
                        <a:rPr lang="zh-CN" sz="1500" kern="100" dirty="0">
                          <a:latin typeface="微软雅黑" pitchFamily="34" charset="-122"/>
                          <a:ea typeface="微软雅黑" pitchFamily="34" charset="-122"/>
                          <a:cs typeface="Times New Roman"/>
                        </a:rPr>
                        <a:t>《一出好戏》</a:t>
                      </a:r>
                      <a:r>
                        <a:rPr lang="en-US" sz="1500" kern="100" dirty="0">
                          <a:latin typeface="微软雅黑" pitchFamily="34" charset="-122"/>
                          <a:ea typeface="微软雅黑" pitchFamily="34" charset="-122"/>
                          <a:cs typeface="Times New Roman"/>
                        </a:rPr>
                        <a:t>|</a:t>
                      </a:r>
                      <a:r>
                        <a:rPr lang="zh-CN" sz="1500" kern="100" dirty="0">
                          <a:latin typeface="微软雅黑" pitchFamily="34" charset="-122"/>
                          <a:ea typeface="微软雅黑" pitchFamily="34" charset="-122"/>
                          <a:cs typeface="Times New Roman"/>
                        </a:rPr>
                        <a:t>《我不是药神》</a:t>
                      </a:r>
                    </a:p>
                  </a:txBody>
                  <a:tcPr marL="51435" marR="51435" marT="0" marB="0" anchor="ctr">
                    <a:lnL>
                      <a:noFill/>
                    </a:lnL>
                    <a:lnR>
                      <a:noFill/>
                    </a:lnR>
                    <a:lnT>
                      <a:noFill/>
                    </a:lnT>
                    <a:lnB>
                      <a:noFill/>
                    </a:lnB>
                  </a:tcPr>
                </a:tc>
                <a:tc>
                  <a:txBody>
                    <a:bodyPr/>
                    <a:lstStyle/>
                    <a:p>
                      <a:pPr algn="ctr">
                        <a:spcAft>
                          <a:spcPts val="0"/>
                        </a:spcAft>
                      </a:pPr>
                      <a:r>
                        <a:rPr lang="en-US" sz="1500" kern="100">
                          <a:latin typeface="微软雅黑" pitchFamily="34" charset="-122"/>
                          <a:ea typeface="微软雅黑" pitchFamily="34" charset="-122"/>
                          <a:cs typeface="Times New Roman"/>
                        </a:rPr>
                        <a:t>[1 1 1 1 0 1 0 1 1 0]</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extLst>
                  <a:ext uri="{0D108BD9-81ED-4DB2-BD59-A6C34878D82A}">
                    <a16:rowId xmlns:a16="http://schemas.microsoft.com/office/drawing/2014/main" val="10004"/>
                  </a:ext>
                </a:extLst>
              </a:tr>
              <a:tr h="535792">
                <a:tc>
                  <a:txBody>
                    <a:bodyPr/>
                    <a:lstStyle/>
                    <a:p>
                      <a:pPr algn="ctr">
                        <a:spcAft>
                          <a:spcPts val="0"/>
                        </a:spcAft>
                      </a:pPr>
                      <a:r>
                        <a:rPr lang="en-US" sz="1500" kern="100">
                          <a:latin typeface="微软雅黑" pitchFamily="34" charset="-122"/>
                          <a:ea typeface="微软雅黑" pitchFamily="34" charset="-122"/>
                          <a:cs typeface="Times New Roman"/>
                        </a:rPr>
                        <a:t>E</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tc>
                  <a:txBody>
                    <a:bodyPr/>
                    <a:lstStyle/>
                    <a:p>
                      <a:pPr algn="ctr">
                        <a:spcAft>
                          <a:spcPts val="0"/>
                        </a:spcAft>
                      </a:pPr>
                      <a:r>
                        <a:rPr lang="zh-CN" sz="1500" kern="100" dirty="0">
                          <a:latin typeface="微软雅黑" pitchFamily="34" charset="-122"/>
                          <a:ea typeface="微软雅黑" pitchFamily="34" charset="-122"/>
                          <a:cs typeface="Times New Roman"/>
                        </a:rPr>
                        <a:t>《邪不压正》</a:t>
                      </a:r>
                      <a:r>
                        <a:rPr lang="en-US" sz="1500" kern="100" dirty="0">
                          <a:latin typeface="微软雅黑" pitchFamily="34" charset="-122"/>
                          <a:ea typeface="微软雅黑" pitchFamily="34" charset="-122"/>
                          <a:cs typeface="Times New Roman"/>
                        </a:rPr>
                        <a:t>|</a:t>
                      </a:r>
                      <a:r>
                        <a:rPr lang="zh-CN" sz="1500" kern="100" dirty="0">
                          <a:latin typeface="微软雅黑" pitchFamily="34" charset="-122"/>
                          <a:ea typeface="微软雅黑" pitchFamily="34" charset="-122"/>
                          <a:cs typeface="Times New Roman"/>
                        </a:rPr>
                        <a:t>《疯狂地球人》</a:t>
                      </a:r>
                      <a:r>
                        <a:rPr lang="en-US" sz="1500" kern="100" dirty="0">
                          <a:latin typeface="微软雅黑" pitchFamily="34" charset="-122"/>
                          <a:ea typeface="微软雅黑" pitchFamily="34" charset="-122"/>
                          <a:cs typeface="Times New Roman"/>
                        </a:rPr>
                        <a:t>|</a:t>
                      </a:r>
                      <a:r>
                        <a:rPr lang="zh-CN" sz="1500" kern="100" dirty="0">
                          <a:latin typeface="微软雅黑" pitchFamily="34" charset="-122"/>
                          <a:ea typeface="微软雅黑" pitchFamily="34" charset="-122"/>
                          <a:cs typeface="Times New Roman"/>
                        </a:rPr>
                        <a:t>《熊出没</a:t>
                      </a:r>
                      <a:r>
                        <a:rPr lang="en-US" sz="1500" kern="100" dirty="0">
                          <a:latin typeface="微软雅黑" pitchFamily="34" charset="-122"/>
                          <a:ea typeface="微软雅黑" pitchFamily="34" charset="-122"/>
                          <a:cs typeface="Times New Roman"/>
                        </a:rPr>
                        <a:t>·</a:t>
                      </a:r>
                      <a:r>
                        <a:rPr lang="zh-CN" sz="1500" kern="100" dirty="0">
                          <a:latin typeface="微软雅黑" pitchFamily="34" charset="-122"/>
                          <a:ea typeface="微软雅黑" pitchFamily="34" charset="-122"/>
                          <a:cs typeface="Times New Roman"/>
                        </a:rPr>
                        <a:t>原始时代》</a:t>
                      </a:r>
                      <a:r>
                        <a:rPr lang="en-US" sz="1500" kern="100" dirty="0">
                          <a:latin typeface="微软雅黑" pitchFamily="34" charset="-122"/>
                          <a:ea typeface="微软雅黑" pitchFamily="34" charset="-122"/>
                          <a:cs typeface="Times New Roman"/>
                        </a:rPr>
                        <a:t>|</a:t>
                      </a:r>
                      <a:r>
                        <a:rPr lang="zh-CN" sz="1500" kern="100" dirty="0">
                          <a:latin typeface="微软雅黑" pitchFamily="34" charset="-122"/>
                          <a:ea typeface="微软雅黑" pitchFamily="34" charset="-122"/>
                          <a:cs typeface="Times New Roman"/>
                        </a:rPr>
                        <a:t>《飞驰人生》</a:t>
                      </a:r>
                      <a:r>
                        <a:rPr lang="en-US" sz="1500" kern="100" dirty="0">
                          <a:latin typeface="微软雅黑" pitchFamily="34" charset="-122"/>
                          <a:ea typeface="微软雅黑" pitchFamily="34" charset="-122"/>
                          <a:cs typeface="Times New Roman"/>
                        </a:rPr>
                        <a:t>|</a:t>
                      </a:r>
                      <a:r>
                        <a:rPr lang="zh-CN" sz="1500" kern="100" dirty="0">
                          <a:latin typeface="微软雅黑" pitchFamily="34" charset="-122"/>
                          <a:ea typeface="微软雅黑" pitchFamily="34" charset="-122"/>
                          <a:cs typeface="Times New Roman"/>
                        </a:rPr>
                        <a:t>《阿丽塔</a:t>
                      </a:r>
                      <a:r>
                        <a:rPr lang="en-US" sz="1500" kern="100" dirty="0">
                          <a:latin typeface="微软雅黑" pitchFamily="34" charset="-122"/>
                          <a:ea typeface="微软雅黑" pitchFamily="34" charset="-122"/>
                          <a:cs typeface="Times New Roman"/>
                        </a:rPr>
                        <a:t>·</a:t>
                      </a:r>
                      <a:r>
                        <a:rPr lang="zh-CN" sz="1500" kern="100" dirty="0">
                          <a:latin typeface="微软雅黑" pitchFamily="34" charset="-122"/>
                          <a:ea typeface="微软雅黑" pitchFamily="34" charset="-122"/>
                          <a:cs typeface="Times New Roman"/>
                        </a:rPr>
                        <a:t>战斗天使》</a:t>
                      </a:r>
                      <a:r>
                        <a:rPr lang="en-US" sz="1500" kern="100" dirty="0">
                          <a:latin typeface="微软雅黑" pitchFamily="34" charset="-122"/>
                          <a:ea typeface="微软雅黑" pitchFamily="34" charset="-122"/>
                          <a:cs typeface="Times New Roman"/>
                        </a:rPr>
                        <a:t>|</a:t>
                      </a:r>
                      <a:r>
                        <a:rPr lang="zh-CN" sz="1500" kern="100" dirty="0">
                          <a:latin typeface="微软雅黑" pitchFamily="34" charset="-122"/>
                          <a:ea typeface="微软雅黑" pitchFamily="34" charset="-122"/>
                          <a:cs typeface="Times New Roman"/>
                        </a:rPr>
                        <a:t>《我不是药神》</a:t>
                      </a:r>
                    </a:p>
                  </a:txBody>
                  <a:tcPr marL="51435" marR="51435" marT="0" marB="0" anchor="ctr">
                    <a:lnL>
                      <a:noFill/>
                    </a:lnL>
                    <a:lnR>
                      <a:noFill/>
                    </a:lnR>
                    <a:lnT>
                      <a:noFill/>
                    </a:lnT>
                    <a:lnB>
                      <a:noFill/>
                    </a:lnB>
                  </a:tcPr>
                </a:tc>
                <a:tc>
                  <a:txBody>
                    <a:bodyPr/>
                    <a:lstStyle/>
                    <a:p>
                      <a:pPr algn="ctr">
                        <a:spcAft>
                          <a:spcPts val="0"/>
                        </a:spcAft>
                      </a:pPr>
                      <a:r>
                        <a:rPr lang="en-US" sz="1500" kern="100" dirty="0">
                          <a:latin typeface="微软雅黑" pitchFamily="34" charset="-122"/>
                          <a:ea typeface="微软雅黑" pitchFamily="34" charset="-122"/>
                          <a:cs typeface="Times New Roman"/>
                        </a:rPr>
                        <a:t>[0 1 0 1 </a:t>
                      </a:r>
                      <a:r>
                        <a:rPr lang="en-US" sz="1500" kern="100" dirty="0" err="1">
                          <a:latin typeface="微软雅黑" pitchFamily="34" charset="-122"/>
                          <a:ea typeface="微软雅黑" pitchFamily="34" charset="-122"/>
                          <a:cs typeface="Times New Roman"/>
                        </a:rPr>
                        <a:t>1</a:t>
                      </a:r>
                      <a:r>
                        <a:rPr lang="en-US" sz="1500" kern="100" dirty="0">
                          <a:latin typeface="微软雅黑" pitchFamily="34" charset="-122"/>
                          <a:ea typeface="微软雅黑" pitchFamily="34" charset="-122"/>
                          <a:cs typeface="Times New Roman"/>
                        </a:rPr>
                        <a:t> </a:t>
                      </a:r>
                      <a:r>
                        <a:rPr lang="en-US" sz="1500" kern="100" dirty="0" err="1">
                          <a:latin typeface="微软雅黑" pitchFamily="34" charset="-122"/>
                          <a:ea typeface="微软雅黑" pitchFamily="34" charset="-122"/>
                          <a:cs typeface="Times New Roman"/>
                        </a:rPr>
                        <a:t>1</a:t>
                      </a:r>
                      <a:r>
                        <a:rPr lang="en-US" sz="1500" kern="100" dirty="0">
                          <a:latin typeface="微软雅黑" pitchFamily="34" charset="-122"/>
                          <a:ea typeface="微软雅黑" pitchFamily="34" charset="-122"/>
                          <a:cs typeface="Times New Roman"/>
                        </a:rPr>
                        <a:t> </a:t>
                      </a:r>
                      <a:r>
                        <a:rPr lang="en-US" sz="1500" kern="100" dirty="0" err="1">
                          <a:latin typeface="微软雅黑" pitchFamily="34" charset="-122"/>
                          <a:ea typeface="微软雅黑" pitchFamily="34" charset="-122"/>
                          <a:cs typeface="Times New Roman"/>
                        </a:rPr>
                        <a:t>1</a:t>
                      </a:r>
                      <a:r>
                        <a:rPr lang="en-US" sz="1500" kern="100" dirty="0">
                          <a:latin typeface="微软雅黑" pitchFamily="34" charset="-122"/>
                          <a:ea typeface="微软雅黑" pitchFamily="34" charset="-122"/>
                          <a:cs typeface="Times New Roman"/>
                        </a:rPr>
                        <a:t> 0 1 0]</a:t>
                      </a:r>
                      <a:endParaRPr lang="zh-CN" sz="1500" kern="100" dirty="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extLst>
                  <a:ext uri="{0D108BD9-81ED-4DB2-BD59-A6C34878D82A}">
                    <a16:rowId xmlns:a16="http://schemas.microsoft.com/office/drawing/2014/main" val="10005"/>
                  </a:ext>
                </a:extLst>
              </a:tr>
              <a:tr h="535792">
                <a:tc>
                  <a:txBody>
                    <a:bodyPr/>
                    <a:lstStyle/>
                    <a:p>
                      <a:pPr algn="ctr">
                        <a:spcAft>
                          <a:spcPts val="0"/>
                        </a:spcAft>
                      </a:pPr>
                      <a:r>
                        <a:rPr lang="en-US" sz="1500" kern="100">
                          <a:latin typeface="微软雅黑" pitchFamily="34" charset="-122"/>
                          <a:ea typeface="微软雅黑" pitchFamily="34" charset="-122"/>
                          <a:cs typeface="Times New Roman"/>
                        </a:rPr>
                        <a:t>F</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500" kern="100">
                          <a:latin typeface="微软雅黑" pitchFamily="34" charset="-122"/>
                          <a:ea typeface="微软雅黑" pitchFamily="34" charset="-122"/>
                          <a:cs typeface="Times New Roman"/>
                        </a:rPr>
                        <a:t>《无名之辈》</a:t>
                      </a:r>
                      <a:r>
                        <a:rPr lang="en-US" sz="1500" kern="100">
                          <a:latin typeface="微软雅黑" pitchFamily="34" charset="-122"/>
                          <a:ea typeface="微软雅黑" pitchFamily="34" charset="-122"/>
                          <a:cs typeface="Times New Roman"/>
                        </a:rPr>
                        <a:t>|</a:t>
                      </a:r>
                      <a:r>
                        <a:rPr lang="zh-CN" sz="1500" kern="100">
                          <a:latin typeface="微软雅黑" pitchFamily="34" charset="-122"/>
                          <a:ea typeface="微软雅黑" pitchFamily="34" charset="-122"/>
                          <a:cs typeface="Times New Roman"/>
                        </a:rPr>
                        <a:t>《流浪地球》</a:t>
                      </a:r>
                      <a:r>
                        <a:rPr lang="en-US" sz="1500" kern="100">
                          <a:latin typeface="微软雅黑" pitchFamily="34" charset="-122"/>
                          <a:ea typeface="微软雅黑" pitchFamily="34" charset="-122"/>
                          <a:cs typeface="Times New Roman"/>
                        </a:rPr>
                        <a:t>|</a:t>
                      </a:r>
                      <a:r>
                        <a:rPr lang="zh-CN" sz="1500" kern="100">
                          <a:latin typeface="微软雅黑" pitchFamily="34" charset="-122"/>
                          <a:ea typeface="微软雅黑" pitchFamily="34" charset="-122"/>
                          <a:cs typeface="Times New Roman"/>
                        </a:rPr>
                        <a:t>《疯狂地球人》</a:t>
                      </a:r>
                      <a:r>
                        <a:rPr lang="en-US" sz="1500" kern="100">
                          <a:latin typeface="微软雅黑" pitchFamily="34" charset="-122"/>
                          <a:ea typeface="微软雅黑" pitchFamily="34" charset="-122"/>
                          <a:cs typeface="Times New Roman"/>
                        </a:rPr>
                        <a:t>|</a:t>
                      </a:r>
                      <a:r>
                        <a:rPr lang="zh-CN" sz="1500" kern="100">
                          <a:latin typeface="微软雅黑" pitchFamily="34" charset="-122"/>
                          <a:ea typeface="微软雅黑" pitchFamily="34" charset="-122"/>
                          <a:cs typeface="Times New Roman"/>
                        </a:rPr>
                        <a:t>《一出好戏》</a:t>
                      </a:r>
                      <a:r>
                        <a:rPr lang="en-US" sz="1500" kern="100">
                          <a:latin typeface="微软雅黑" pitchFamily="34" charset="-122"/>
                          <a:ea typeface="微软雅黑" pitchFamily="34" charset="-122"/>
                          <a:cs typeface="Times New Roman"/>
                        </a:rPr>
                        <a:t>|</a:t>
                      </a:r>
                      <a:r>
                        <a:rPr lang="zh-CN" sz="1500" kern="100">
                          <a:latin typeface="微软雅黑" pitchFamily="34" charset="-122"/>
                          <a:ea typeface="微软雅黑" pitchFamily="34" charset="-122"/>
                          <a:cs typeface="Times New Roman"/>
                        </a:rPr>
                        <a:t>《我不是药神》</a:t>
                      </a:r>
                      <a:r>
                        <a:rPr lang="en-US" sz="1500" kern="100">
                          <a:latin typeface="微软雅黑" pitchFamily="34" charset="-122"/>
                          <a:ea typeface="微软雅黑" pitchFamily="34" charset="-122"/>
                          <a:cs typeface="Times New Roman"/>
                        </a:rPr>
                        <a:t>|</a:t>
                      </a:r>
                      <a:r>
                        <a:rPr lang="zh-CN" sz="1500" kern="100">
                          <a:latin typeface="微软雅黑" pitchFamily="34" charset="-122"/>
                          <a:ea typeface="微软雅黑" pitchFamily="34" charset="-122"/>
                          <a:cs typeface="Times New Roman"/>
                        </a:rPr>
                        <a:t>《廉政风云》</a:t>
                      </a:r>
                    </a:p>
                  </a:txBody>
                  <a:tcPr marL="51435" marR="5143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500" kern="100" dirty="0">
                          <a:latin typeface="微软雅黑" pitchFamily="34" charset="-122"/>
                          <a:ea typeface="微软雅黑" pitchFamily="34" charset="-122"/>
                          <a:cs typeface="Times New Roman"/>
                        </a:rPr>
                        <a:t>[1 0 1 </a:t>
                      </a:r>
                      <a:r>
                        <a:rPr lang="en-US" sz="1500" kern="100" dirty="0" err="1">
                          <a:latin typeface="微软雅黑" pitchFamily="34" charset="-122"/>
                          <a:ea typeface="微软雅黑" pitchFamily="34" charset="-122"/>
                          <a:cs typeface="Times New Roman"/>
                        </a:rPr>
                        <a:t>1</a:t>
                      </a:r>
                      <a:r>
                        <a:rPr lang="en-US" sz="1500" kern="100" dirty="0">
                          <a:latin typeface="微软雅黑" pitchFamily="34" charset="-122"/>
                          <a:ea typeface="微软雅黑" pitchFamily="34" charset="-122"/>
                          <a:cs typeface="Times New Roman"/>
                        </a:rPr>
                        <a:t> 0 </a:t>
                      </a:r>
                      <a:r>
                        <a:rPr lang="en-US" sz="1500" kern="100" dirty="0" err="1">
                          <a:latin typeface="微软雅黑" pitchFamily="34" charset="-122"/>
                          <a:ea typeface="微软雅黑" pitchFamily="34" charset="-122"/>
                          <a:cs typeface="Times New Roman"/>
                        </a:rPr>
                        <a:t>0</a:t>
                      </a:r>
                      <a:r>
                        <a:rPr lang="en-US" sz="1500" kern="100" dirty="0">
                          <a:latin typeface="微软雅黑" pitchFamily="34" charset="-122"/>
                          <a:ea typeface="微软雅黑" pitchFamily="34" charset="-122"/>
                          <a:cs typeface="Times New Roman"/>
                        </a:rPr>
                        <a:t> </a:t>
                      </a:r>
                      <a:r>
                        <a:rPr lang="en-US" sz="1500" kern="100" dirty="0" err="1">
                          <a:latin typeface="微软雅黑" pitchFamily="34" charset="-122"/>
                          <a:ea typeface="微软雅黑" pitchFamily="34" charset="-122"/>
                          <a:cs typeface="Times New Roman"/>
                        </a:rPr>
                        <a:t>0</a:t>
                      </a:r>
                      <a:r>
                        <a:rPr lang="en-US" sz="1500" kern="100" dirty="0">
                          <a:latin typeface="微软雅黑" pitchFamily="34" charset="-122"/>
                          <a:ea typeface="微软雅黑" pitchFamily="34" charset="-122"/>
                          <a:cs typeface="Times New Roman"/>
                        </a:rPr>
                        <a:t> 1 </a:t>
                      </a:r>
                      <a:r>
                        <a:rPr lang="en-US" sz="1500" kern="100" dirty="0" err="1">
                          <a:latin typeface="微软雅黑" pitchFamily="34" charset="-122"/>
                          <a:ea typeface="微软雅黑" pitchFamily="34" charset="-122"/>
                          <a:cs typeface="Times New Roman"/>
                        </a:rPr>
                        <a:t>1</a:t>
                      </a:r>
                      <a:r>
                        <a:rPr lang="en-US" sz="1500" kern="100" dirty="0">
                          <a:latin typeface="微软雅黑" pitchFamily="34" charset="-122"/>
                          <a:ea typeface="微软雅黑" pitchFamily="34" charset="-122"/>
                          <a:cs typeface="Times New Roman"/>
                        </a:rPr>
                        <a:t> </a:t>
                      </a:r>
                      <a:r>
                        <a:rPr lang="en-US" sz="1500" kern="100" dirty="0" err="1">
                          <a:latin typeface="微软雅黑" pitchFamily="34" charset="-122"/>
                          <a:ea typeface="微软雅黑" pitchFamily="34" charset="-122"/>
                          <a:cs typeface="Times New Roman"/>
                        </a:rPr>
                        <a:t>1</a:t>
                      </a:r>
                      <a:r>
                        <a:rPr lang="en-US" sz="1500" kern="100" dirty="0">
                          <a:latin typeface="微软雅黑" pitchFamily="34" charset="-122"/>
                          <a:ea typeface="微软雅黑" pitchFamily="34" charset="-122"/>
                          <a:cs typeface="Times New Roman"/>
                        </a:rPr>
                        <a:t>]</a:t>
                      </a:r>
                      <a:endParaRPr lang="zh-CN" sz="1500" kern="100" dirty="0">
                        <a:latin typeface="微软雅黑" pitchFamily="34" charset="-122"/>
                        <a:ea typeface="微软雅黑" pitchFamily="34" charset="-122"/>
                        <a:cs typeface="Times New Roman"/>
                      </a:endParaRPr>
                    </a:p>
                  </a:txBody>
                  <a:tcPr marL="51435" marR="51435"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394693451"/>
      </p:ext>
    </p:extLst>
  </p:cSld>
  <p:clrMapOvr>
    <a:masterClrMapping/>
  </p:clrMapOvr>
  <p:transition advTm="0"/>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231521" y="1510091"/>
            <a:ext cx="842493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r>
              <a:rPr lang="zh-CN" altLang="zh-CN" sz="1800" b="0" dirty="0">
                <a:latin typeface="微软雅黑" pitchFamily="34" charset="-122"/>
                <a:ea typeface="微软雅黑" pitchFamily="34" charset="-122"/>
              </a:rPr>
              <a:t>第二步：利用余弦相似性或者</a:t>
            </a:r>
            <a:r>
              <a:rPr lang="en-US" altLang="zh-CN" sz="1800" b="0" dirty="0" err="1">
                <a:latin typeface="微软雅黑" pitchFamily="34" charset="-122"/>
                <a:ea typeface="微软雅黑" pitchFamily="34" charset="-122"/>
              </a:rPr>
              <a:t>Jaccard</a:t>
            </a:r>
            <a:r>
              <a:rPr lang="zh-CN" altLang="zh-CN" sz="1800" b="0" dirty="0">
                <a:latin typeface="微软雅黑" pitchFamily="34" charset="-122"/>
                <a:ea typeface="微软雅黑" pitchFamily="34" charset="-122"/>
              </a:rPr>
              <a:t>相似系数计算会员之间的观影相似程度，如采用余弦相似性，计算结果如表</a:t>
            </a:r>
            <a:r>
              <a:rPr lang="en-US" altLang="zh-CN" sz="1800" b="0" dirty="0">
                <a:latin typeface="微软雅黑" pitchFamily="34" charset="-122"/>
                <a:ea typeface="微软雅黑" pitchFamily="34" charset="-122"/>
              </a:rPr>
              <a:t>3</a:t>
            </a:r>
            <a:r>
              <a:rPr lang="zh-CN" altLang="zh-CN" sz="1800" b="0" dirty="0">
                <a:latin typeface="微软雅黑" pitchFamily="34" charset="-122"/>
                <a:ea typeface="微软雅黑" pitchFamily="34" charset="-122"/>
              </a:rPr>
              <a:t>所示。</a:t>
            </a:r>
          </a:p>
          <a:p>
            <a:pPr lvl="4" eaLnBrk="1" hangingPunct="1">
              <a:buClr>
                <a:srgbClr val="99CC00"/>
              </a:buClr>
              <a:defRPr/>
            </a:pPr>
            <a:endParaRPr lang="en-US" altLang="zh-CN" sz="1800" dirty="0"/>
          </a:p>
        </p:txBody>
      </p:sp>
      <p:sp>
        <p:nvSpPr>
          <p:cNvPr id="387073" name="Rectangle 1"/>
          <p:cNvSpPr>
            <a:spLocks noChangeArrowheads="1"/>
          </p:cNvSpPr>
          <p:nvPr/>
        </p:nvSpPr>
        <p:spPr bwMode="auto">
          <a:xfrm>
            <a:off x="2622548" y="5716009"/>
            <a:ext cx="3927676" cy="623248"/>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spAutoFit/>
          </a:bodyPr>
          <a:lstStyle/>
          <a:p>
            <a:pPr lvl="0" algn="ctr"/>
            <a:r>
              <a:rPr lang="zh-CN" altLang="en-US" dirty="0">
                <a:latin typeface="微软雅黑" pitchFamily="34" charset="-122"/>
                <a:ea typeface="微软雅黑" pitchFamily="34" charset="-122"/>
                <a:cs typeface="Times New Roman" pitchFamily="18" charset="0"/>
              </a:rPr>
              <a:t>表</a:t>
            </a:r>
            <a:r>
              <a:rPr lang="en-US" altLang="zh-CN" dirty="0">
                <a:latin typeface="微软雅黑" pitchFamily="34" charset="-122"/>
                <a:ea typeface="微软雅黑" pitchFamily="34" charset="-122"/>
                <a:cs typeface="Times New Roman" pitchFamily="18" charset="0"/>
              </a:rPr>
              <a:t>3 </a:t>
            </a:r>
            <a:r>
              <a:rPr lang="zh-CN" altLang="en-US" dirty="0">
                <a:latin typeface="微软雅黑" pitchFamily="34" charset="-122"/>
                <a:ea typeface="微软雅黑" pitchFamily="34" charset="-122"/>
                <a:cs typeface="Times New Roman" pitchFamily="18" charset="0"/>
              </a:rPr>
              <a:t>会员之间的观影相似度（余弦相似度）</a:t>
            </a:r>
            <a:endParaRPr lang="zh-CN" altLang="en-US" sz="1350" dirty="0">
              <a:latin typeface="Arial" pitchFamily="34" charset="0"/>
              <a:cs typeface="宋体" pitchFamily="2"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607180919"/>
              </p:ext>
            </p:extLst>
          </p:nvPr>
        </p:nvGraphicFramePr>
        <p:xfrm>
          <a:off x="447546" y="2212169"/>
          <a:ext cx="8532947" cy="3564395"/>
        </p:xfrm>
        <a:graphic>
          <a:graphicData uri="http://schemas.openxmlformats.org/drawingml/2006/table">
            <a:tbl>
              <a:tblPr/>
              <a:tblGrid>
                <a:gridCol w="1094429">
                  <a:extLst>
                    <a:ext uri="{9D8B030D-6E8A-4147-A177-3AD203B41FA5}">
                      <a16:colId xmlns:a16="http://schemas.microsoft.com/office/drawing/2014/main" val="20000"/>
                    </a:ext>
                  </a:extLst>
                </a:gridCol>
                <a:gridCol w="1239753">
                  <a:extLst>
                    <a:ext uri="{9D8B030D-6E8A-4147-A177-3AD203B41FA5}">
                      <a16:colId xmlns:a16="http://schemas.microsoft.com/office/drawing/2014/main" val="20001"/>
                    </a:ext>
                  </a:extLst>
                </a:gridCol>
                <a:gridCol w="1239753">
                  <a:extLst>
                    <a:ext uri="{9D8B030D-6E8A-4147-A177-3AD203B41FA5}">
                      <a16:colId xmlns:a16="http://schemas.microsoft.com/office/drawing/2014/main" val="20002"/>
                    </a:ext>
                  </a:extLst>
                </a:gridCol>
                <a:gridCol w="1239753">
                  <a:extLst>
                    <a:ext uri="{9D8B030D-6E8A-4147-A177-3AD203B41FA5}">
                      <a16:colId xmlns:a16="http://schemas.microsoft.com/office/drawing/2014/main" val="20003"/>
                    </a:ext>
                  </a:extLst>
                </a:gridCol>
                <a:gridCol w="1239753">
                  <a:extLst>
                    <a:ext uri="{9D8B030D-6E8A-4147-A177-3AD203B41FA5}">
                      <a16:colId xmlns:a16="http://schemas.microsoft.com/office/drawing/2014/main" val="20004"/>
                    </a:ext>
                  </a:extLst>
                </a:gridCol>
                <a:gridCol w="1239753">
                  <a:extLst>
                    <a:ext uri="{9D8B030D-6E8A-4147-A177-3AD203B41FA5}">
                      <a16:colId xmlns:a16="http://schemas.microsoft.com/office/drawing/2014/main" val="20005"/>
                    </a:ext>
                  </a:extLst>
                </a:gridCol>
                <a:gridCol w="1239753">
                  <a:extLst>
                    <a:ext uri="{9D8B030D-6E8A-4147-A177-3AD203B41FA5}">
                      <a16:colId xmlns:a16="http://schemas.microsoft.com/office/drawing/2014/main" val="20006"/>
                    </a:ext>
                  </a:extLst>
                </a:gridCol>
              </a:tblGrid>
              <a:tr h="509199">
                <a:tc>
                  <a:txBody>
                    <a:bodyPr/>
                    <a:lstStyle/>
                    <a:p>
                      <a:pPr algn="ctr">
                        <a:spcAft>
                          <a:spcPts val="0"/>
                        </a:spcAft>
                      </a:pPr>
                      <a:endParaRPr lang="zh-CN" sz="1500" kern="100" dirty="0">
                        <a:latin typeface="微软雅黑" pitchFamily="34" charset="-122"/>
                        <a:ea typeface="微软雅黑" pitchFamily="34" charset="-122"/>
                        <a:cs typeface="Times New Roman"/>
                      </a:endParaRPr>
                    </a:p>
                  </a:txBody>
                  <a:tcPr marL="51435" marR="5143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500" kern="100" dirty="0">
                          <a:solidFill>
                            <a:srgbClr val="000000"/>
                          </a:solidFill>
                          <a:latin typeface="微软雅黑" pitchFamily="34" charset="-122"/>
                          <a:ea typeface="微软雅黑" pitchFamily="34" charset="-122"/>
                          <a:cs typeface="Times New Roman"/>
                        </a:rPr>
                        <a:t>会员</a:t>
                      </a:r>
                      <a:r>
                        <a:rPr lang="en-US" sz="1500" kern="100" dirty="0">
                          <a:solidFill>
                            <a:srgbClr val="000000"/>
                          </a:solidFill>
                          <a:latin typeface="微软雅黑" pitchFamily="34" charset="-122"/>
                          <a:ea typeface="微软雅黑" pitchFamily="34" charset="-122"/>
                          <a:cs typeface="Times New Roman"/>
                        </a:rPr>
                        <a:t>A</a:t>
                      </a:r>
                      <a:endParaRPr lang="zh-CN" sz="1500" kern="100" dirty="0">
                        <a:latin typeface="微软雅黑" pitchFamily="34" charset="-122"/>
                        <a:ea typeface="微软雅黑" pitchFamily="34" charset="-122"/>
                        <a:cs typeface="Times New Roman"/>
                      </a:endParaRPr>
                    </a:p>
                  </a:txBody>
                  <a:tcPr marL="51435" marR="5143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500" kern="100" dirty="0">
                          <a:solidFill>
                            <a:srgbClr val="000000"/>
                          </a:solidFill>
                          <a:latin typeface="微软雅黑" pitchFamily="34" charset="-122"/>
                          <a:ea typeface="微软雅黑" pitchFamily="34" charset="-122"/>
                          <a:cs typeface="Times New Roman"/>
                        </a:rPr>
                        <a:t>会员</a:t>
                      </a:r>
                      <a:r>
                        <a:rPr lang="en-US" sz="1500" kern="100" dirty="0">
                          <a:solidFill>
                            <a:srgbClr val="000000"/>
                          </a:solidFill>
                          <a:latin typeface="微软雅黑" pitchFamily="34" charset="-122"/>
                          <a:ea typeface="微软雅黑" pitchFamily="34" charset="-122"/>
                          <a:cs typeface="Times New Roman"/>
                        </a:rPr>
                        <a:t>B</a:t>
                      </a:r>
                      <a:endParaRPr lang="zh-CN" sz="1500" kern="100" dirty="0">
                        <a:latin typeface="微软雅黑" pitchFamily="34" charset="-122"/>
                        <a:ea typeface="微软雅黑" pitchFamily="34" charset="-122"/>
                        <a:cs typeface="Times New Roman"/>
                      </a:endParaRPr>
                    </a:p>
                  </a:txBody>
                  <a:tcPr marL="51435" marR="5143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500" kern="100">
                          <a:solidFill>
                            <a:srgbClr val="000000"/>
                          </a:solidFill>
                          <a:latin typeface="微软雅黑" pitchFamily="34" charset="-122"/>
                          <a:ea typeface="微软雅黑" pitchFamily="34" charset="-122"/>
                          <a:cs typeface="Times New Roman"/>
                        </a:rPr>
                        <a:t>会员</a:t>
                      </a:r>
                      <a:r>
                        <a:rPr lang="en-US" sz="1500" kern="100">
                          <a:solidFill>
                            <a:srgbClr val="000000"/>
                          </a:solidFill>
                          <a:latin typeface="微软雅黑" pitchFamily="34" charset="-122"/>
                          <a:ea typeface="微软雅黑" pitchFamily="34" charset="-122"/>
                          <a:cs typeface="Times New Roman"/>
                        </a:rPr>
                        <a:t>C</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500" kern="100">
                          <a:solidFill>
                            <a:srgbClr val="000000"/>
                          </a:solidFill>
                          <a:latin typeface="微软雅黑" pitchFamily="34" charset="-122"/>
                          <a:ea typeface="微软雅黑" pitchFamily="34" charset="-122"/>
                          <a:cs typeface="Times New Roman"/>
                        </a:rPr>
                        <a:t>会员</a:t>
                      </a:r>
                      <a:r>
                        <a:rPr lang="en-US" sz="1500" kern="100">
                          <a:solidFill>
                            <a:srgbClr val="000000"/>
                          </a:solidFill>
                          <a:latin typeface="微软雅黑" pitchFamily="34" charset="-122"/>
                          <a:ea typeface="微软雅黑" pitchFamily="34" charset="-122"/>
                          <a:cs typeface="Times New Roman"/>
                        </a:rPr>
                        <a:t>D</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500" kern="100">
                          <a:solidFill>
                            <a:srgbClr val="000000"/>
                          </a:solidFill>
                          <a:latin typeface="微软雅黑" pitchFamily="34" charset="-122"/>
                          <a:ea typeface="微软雅黑" pitchFamily="34" charset="-122"/>
                          <a:cs typeface="Times New Roman"/>
                        </a:rPr>
                        <a:t>会员</a:t>
                      </a:r>
                      <a:r>
                        <a:rPr lang="en-US" sz="1500" kern="100">
                          <a:solidFill>
                            <a:srgbClr val="000000"/>
                          </a:solidFill>
                          <a:latin typeface="微软雅黑" pitchFamily="34" charset="-122"/>
                          <a:ea typeface="微软雅黑" pitchFamily="34" charset="-122"/>
                          <a:cs typeface="Times New Roman"/>
                        </a:rPr>
                        <a:t>E</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500" kern="100">
                          <a:solidFill>
                            <a:srgbClr val="000000"/>
                          </a:solidFill>
                          <a:latin typeface="微软雅黑" pitchFamily="34" charset="-122"/>
                          <a:ea typeface="微软雅黑" pitchFamily="34" charset="-122"/>
                          <a:cs typeface="Times New Roman"/>
                        </a:rPr>
                        <a:t>会员</a:t>
                      </a:r>
                      <a:r>
                        <a:rPr lang="en-US" sz="1500" kern="100">
                          <a:solidFill>
                            <a:srgbClr val="000000"/>
                          </a:solidFill>
                          <a:latin typeface="微软雅黑" pitchFamily="34" charset="-122"/>
                          <a:ea typeface="微软雅黑" pitchFamily="34" charset="-122"/>
                          <a:cs typeface="Times New Roman"/>
                        </a:rPr>
                        <a:t>F</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09199">
                <a:tc>
                  <a:txBody>
                    <a:bodyPr/>
                    <a:lstStyle/>
                    <a:p>
                      <a:pPr algn="ctr">
                        <a:spcAft>
                          <a:spcPts val="0"/>
                        </a:spcAft>
                      </a:pPr>
                      <a:r>
                        <a:rPr lang="zh-CN" sz="1500" kern="100" dirty="0">
                          <a:solidFill>
                            <a:srgbClr val="FF0000"/>
                          </a:solidFill>
                          <a:latin typeface="微软雅黑" pitchFamily="34" charset="-122"/>
                          <a:ea typeface="微软雅黑" pitchFamily="34" charset="-122"/>
                          <a:cs typeface="Times New Roman"/>
                        </a:rPr>
                        <a:t>会员</a:t>
                      </a:r>
                      <a:r>
                        <a:rPr lang="en-US" sz="1500" kern="100" dirty="0">
                          <a:solidFill>
                            <a:srgbClr val="FF0000"/>
                          </a:solidFill>
                          <a:latin typeface="微软雅黑" pitchFamily="34" charset="-122"/>
                          <a:ea typeface="微软雅黑" pitchFamily="34" charset="-122"/>
                          <a:cs typeface="Times New Roman"/>
                        </a:rPr>
                        <a:t>A</a:t>
                      </a:r>
                      <a:endParaRPr lang="zh-CN" sz="1500" kern="100" dirty="0">
                        <a:solidFill>
                          <a:srgbClr val="FF0000"/>
                        </a:solidFill>
                        <a:latin typeface="微软雅黑" pitchFamily="34" charset="-122"/>
                        <a:ea typeface="微软雅黑" pitchFamily="34" charset="-122"/>
                        <a:cs typeface="Times New Roman"/>
                      </a:endParaRPr>
                    </a:p>
                  </a:txBody>
                  <a:tcPr marL="51435" marR="5143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500" kern="100">
                          <a:solidFill>
                            <a:srgbClr val="000000"/>
                          </a:solidFill>
                          <a:latin typeface="微软雅黑" pitchFamily="34" charset="-122"/>
                          <a:ea typeface="微软雅黑" pitchFamily="34" charset="-122"/>
                          <a:cs typeface="Times New Roman"/>
                        </a:rPr>
                        <a:t>1</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500" kern="100" dirty="0">
                          <a:solidFill>
                            <a:srgbClr val="000000"/>
                          </a:solidFill>
                          <a:latin typeface="微软雅黑" pitchFamily="34" charset="-122"/>
                          <a:ea typeface="微软雅黑" pitchFamily="34" charset="-122"/>
                          <a:cs typeface="Times New Roman"/>
                        </a:rPr>
                        <a:t>0.61</a:t>
                      </a:r>
                      <a:endParaRPr lang="zh-CN" sz="1500" kern="100" dirty="0">
                        <a:latin typeface="微软雅黑" pitchFamily="34" charset="-122"/>
                        <a:ea typeface="微软雅黑" pitchFamily="34" charset="-122"/>
                        <a:cs typeface="Times New Roman"/>
                      </a:endParaRPr>
                    </a:p>
                  </a:txBody>
                  <a:tcPr marL="51435" marR="5143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500" kern="100" dirty="0">
                          <a:solidFill>
                            <a:srgbClr val="000000"/>
                          </a:solidFill>
                          <a:latin typeface="微软雅黑" pitchFamily="34" charset="-122"/>
                          <a:ea typeface="微软雅黑" pitchFamily="34" charset="-122"/>
                          <a:cs typeface="Times New Roman"/>
                        </a:rPr>
                        <a:t>0.57</a:t>
                      </a:r>
                      <a:endParaRPr lang="zh-CN" sz="1500" kern="100" dirty="0">
                        <a:latin typeface="微软雅黑" pitchFamily="34" charset="-122"/>
                        <a:ea typeface="微软雅黑" pitchFamily="34" charset="-122"/>
                        <a:cs typeface="Times New Roman"/>
                      </a:endParaRPr>
                    </a:p>
                  </a:txBody>
                  <a:tcPr marL="51435" marR="5143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500" kern="100" dirty="0">
                          <a:solidFill>
                            <a:srgbClr val="000000"/>
                          </a:solidFill>
                          <a:latin typeface="微软雅黑" pitchFamily="34" charset="-122"/>
                          <a:ea typeface="微软雅黑" pitchFamily="34" charset="-122"/>
                          <a:cs typeface="Times New Roman"/>
                        </a:rPr>
                        <a:t>0.57</a:t>
                      </a:r>
                      <a:endParaRPr lang="zh-CN" sz="1500" kern="100" dirty="0">
                        <a:latin typeface="微软雅黑" pitchFamily="34" charset="-122"/>
                        <a:ea typeface="微软雅黑" pitchFamily="34" charset="-122"/>
                        <a:cs typeface="Times New Roman"/>
                      </a:endParaRPr>
                    </a:p>
                  </a:txBody>
                  <a:tcPr marL="51435" marR="5143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500" kern="100">
                          <a:solidFill>
                            <a:srgbClr val="000000"/>
                          </a:solidFill>
                          <a:latin typeface="微软雅黑" pitchFamily="34" charset="-122"/>
                          <a:ea typeface="微软雅黑" pitchFamily="34" charset="-122"/>
                          <a:cs typeface="Times New Roman"/>
                        </a:rPr>
                        <a:t>0.61</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500" kern="100">
                          <a:solidFill>
                            <a:srgbClr val="000000"/>
                          </a:solidFill>
                          <a:latin typeface="微软雅黑" pitchFamily="34" charset="-122"/>
                          <a:ea typeface="微软雅黑" pitchFamily="34" charset="-122"/>
                          <a:cs typeface="Times New Roman"/>
                        </a:rPr>
                        <a:t>0.41</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509199">
                <a:tc>
                  <a:txBody>
                    <a:bodyPr/>
                    <a:lstStyle/>
                    <a:p>
                      <a:pPr algn="ctr">
                        <a:spcAft>
                          <a:spcPts val="0"/>
                        </a:spcAft>
                      </a:pPr>
                      <a:r>
                        <a:rPr lang="zh-CN" sz="1500" kern="100" dirty="0">
                          <a:solidFill>
                            <a:srgbClr val="FF0000"/>
                          </a:solidFill>
                          <a:latin typeface="微软雅黑" pitchFamily="34" charset="-122"/>
                          <a:ea typeface="微软雅黑" pitchFamily="34" charset="-122"/>
                          <a:cs typeface="Times New Roman"/>
                        </a:rPr>
                        <a:t>会员</a:t>
                      </a:r>
                      <a:r>
                        <a:rPr lang="en-US" sz="1500" kern="100" dirty="0">
                          <a:solidFill>
                            <a:srgbClr val="FF0000"/>
                          </a:solidFill>
                          <a:latin typeface="微软雅黑" pitchFamily="34" charset="-122"/>
                          <a:ea typeface="微软雅黑" pitchFamily="34" charset="-122"/>
                          <a:cs typeface="Times New Roman"/>
                        </a:rPr>
                        <a:t>B</a:t>
                      </a:r>
                      <a:endParaRPr lang="zh-CN" sz="1500" kern="100" dirty="0">
                        <a:solidFill>
                          <a:srgbClr val="FF0000"/>
                        </a:solidFill>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tc>
                  <a:txBody>
                    <a:bodyPr/>
                    <a:lstStyle/>
                    <a:p>
                      <a:pPr algn="ctr">
                        <a:spcAft>
                          <a:spcPts val="0"/>
                        </a:spcAft>
                      </a:pPr>
                      <a:r>
                        <a:rPr lang="en-US" sz="1500" kern="100">
                          <a:solidFill>
                            <a:srgbClr val="000000"/>
                          </a:solidFill>
                          <a:latin typeface="微软雅黑" pitchFamily="34" charset="-122"/>
                          <a:ea typeface="微软雅黑" pitchFamily="34" charset="-122"/>
                          <a:cs typeface="Times New Roman"/>
                        </a:rPr>
                        <a:t>0.61</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tc>
                  <a:txBody>
                    <a:bodyPr/>
                    <a:lstStyle/>
                    <a:p>
                      <a:pPr algn="ctr">
                        <a:spcAft>
                          <a:spcPts val="0"/>
                        </a:spcAft>
                      </a:pPr>
                      <a:r>
                        <a:rPr lang="en-US" sz="1500" kern="100">
                          <a:solidFill>
                            <a:srgbClr val="000000"/>
                          </a:solidFill>
                          <a:latin typeface="微软雅黑" pitchFamily="34" charset="-122"/>
                          <a:ea typeface="微软雅黑" pitchFamily="34" charset="-122"/>
                          <a:cs typeface="Times New Roman"/>
                        </a:rPr>
                        <a:t>1</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tc>
                  <a:txBody>
                    <a:bodyPr/>
                    <a:lstStyle/>
                    <a:p>
                      <a:pPr algn="ctr">
                        <a:spcAft>
                          <a:spcPts val="0"/>
                        </a:spcAft>
                      </a:pPr>
                      <a:r>
                        <a:rPr lang="en-US" sz="1500" kern="100" dirty="0">
                          <a:solidFill>
                            <a:srgbClr val="000000"/>
                          </a:solidFill>
                          <a:latin typeface="微软雅黑" pitchFamily="34" charset="-122"/>
                          <a:ea typeface="微软雅黑" pitchFamily="34" charset="-122"/>
                          <a:cs typeface="Times New Roman"/>
                        </a:rPr>
                        <a:t>0.62</a:t>
                      </a:r>
                      <a:endParaRPr lang="zh-CN" sz="1500" kern="100" dirty="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tc>
                  <a:txBody>
                    <a:bodyPr/>
                    <a:lstStyle/>
                    <a:p>
                      <a:pPr algn="ctr">
                        <a:spcAft>
                          <a:spcPts val="0"/>
                        </a:spcAft>
                      </a:pPr>
                      <a:r>
                        <a:rPr lang="en-US" sz="1500" kern="100" dirty="0">
                          <a:solidFill>
                            <a:srgbClr val="000000"/>
                          </a:solidFill>
                          <a:latin typeface="微软雅黑" pitchFamily="34" charset="-122"/>
                          <a:ea typeface="微软雅黑" pitchFamily="34" charset="-122"/>
                          <a:cs typeface="Times New Roman"/>
                        </a:rPr>
                        <a:t>0.77</a:t>
                      </a:r>
                      <a:endParaRPr lang="zh-CN" sz="1500" kern="100" dirty="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tc>
                  <a:txBody>
                    <a:bodyPr/>
                    <a:lstStyle/>
                    <a:p>
                      <a:pPr algn="ctr">
                        <a:spcAft>
                          <a:spcPts val="0"/>
                        </a:spcAft>
                      </a:pPr>
                      <a:r>
                        <a:rPr lang="en-US" sz="1500" kern="100" dirty="0">
                          <a:solidFill>
                            <a:srgbClr val="000000"/>
                          </a:solidFill>
                          <a:latin typeface="微软雅黑" pitchFamily="34" charset="-122"/>
                          <a:ea typeface="微软雅黑" pitchFamily="34" charset="-122"/>
                          <a:cs typeface="Times New Roman"/>
                        </a:rPr>
                        <a:t>0.67</a:t>
                      </a:r>
                      <a:endParaRPr lang="zh-CN" sz="1500" kern="100" dirty="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tc>
                  <a:txBody>
                    <a:bodyPr/>
                    <a:lstStyle/>
                    <a:p>
                      <a:pPr algn="ctr">
                        <a:spcAft>
                          <a:spcPts val="0"/>
                        </a:spcAft>
                      </a:pPr>
                      <a:r>
                        <a:rPr lang="en-US" sz="1500" kern="100">
                          <a:solidFill>
                            <a:srgbClr val="000000"/>
                          </a:solidFill>
                          <a:latin typeface="微软雅黑" pitchFamily="34" charset="-122"/>
                          <a:ea typeface="微软雅黑" pitchFamily="34" charset="-122"/>
                          <a:cs typeface="Times New Roman"/>
                        </a:rPr>
                        <a:t>0.67</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extLst>
                  <a:ext uri="{0D108BD9-81ED-4DB2-BD59-A6C34878D82A}">
                    <a16:rowId xmlns:a16="http://schemas.microsoft.com/office/drawing/2014/main" val="10002"/>
                  </a:ext>
                </a:extLst>
              </a:tr>
              <a:tr h="509199">
                <a:tc>
                  <a:txBody>
                    <a:bodyPr/>
                    <a:lstStyle/>
                    <a:p>
                      <a:pPr algn="ctr">
                        <a:spcAft>
                          <a:spcPts val="0"/>
                        </a:spcAft>
                      </a:pPr>
                      <a:r>
                        <a:rPr lang="zh-CN" sz="1500" kern="100">
                          <a:solidFill>
                            <a:srgbClr val="000000"/>
                          </a:solidFill>
                          <a:latin typeface="微软雅黑" pitchFamily="34" charset="-122"/>
                          <a:ea typeface="微软雅黑" pitchFamily="34" charset="-122"/>
                          <a:cs typeface="Times New Roman"/>
                        </a:rPr>
                        <a:t>会员</a:t>
                      </a:r>
                      <a:r>
                        <a:rPr lang="en-US" sz="1500" kern="100">
                          <a:solidFill>
                            <a:srgbClr val="000000"/>
                          </a:solidFill>
                          <a:latin typeface="微软雅黑" pitchFamily="34" charset="-122"/>
                          <a:ea typeface="微软雅黑" pitchFamily="34" charset="-122"/>
                          <a:cs typeface="Times New Roman"/>
                        </a:rPr>
                        <a:t>C</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tc>
                  <a:txBody>
                    <a:bodyPr/>
                    <a:lstStyle/>
                    <a:p>
                      <a:pPr algn="ctr">
                        <a:spcAft>
                          <a:spcPts val="0"/>
                        </a:spcAft>
                      </a:pPr>
                      <a:r>
                        <a:rPr lang="en-US" sz="1500" kern="100">
                          <a:solidFill>
                            <a:srgbClr val="000000"/>
                          </a:solidFill>
                          <a:latin typeface="微软雅黑" pitchFamily="34" charset="-122"/>
                          <a:ea typeface="微软雅黑" pitchFamily="34" charset="-122"/>
                          <a:cs typeface="Times New Roman"/>
                        </a:rPr>
                        <a:t>0.57</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tc>
                  <a:txBody>
                    <a:bodyPr/>
                    <a:lstStyle/>
                    <a:p>
                      <a:pPr algn="ctr">
                        <a:spcAft>
                          <a:spcPts val="0"/>
                        </a:spcAft>
                      </a:pPr>
                      <a:r>
                        <a:rPr lang="en-US" sz="1500" kern="100">
                          <a:solidFill>
                            <a:srgbClr val="000000"/>
                          </a:solidFill>
                          <a:latin typeface="微软雅黑" pitchFamily="34" charset="-122"/>
                          <a:ea typeface="微软雅黑" pitchFamily="34" charset="-122"/>
                          <a:cs typeface="Times New Roman"/>
                        </a:rPr>
                        <a:t>0.62</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tc>
                  <a:txBody>
                    <a:bodyPr/>
                    <a:lstStyle/>
                    <a:p>
                      <a:pPr algn="ctr">
                        <a:spcAft>
                          <a:spcPts val="0"/>
                        </a:spcAft>
                      </a:pPr>
                      <a:r>
                        <a:rPr lang="en-US" sz="1500" kern="100">
                          <a:solidFill>
                            <a:srgbClr val="000000"/>
                          </a:solidFill>
                          <a:latin typeface="微软雅黑" pitchFamily="34" charset="-122"/>
                          <a:ea typeface="微软雅黑" pitchFamily="34" charset="-122"/>
                          <a:cs typeface="Times New Roman"/>
                        </a:rPr>
                        <a:t>1</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tc>
                  <a:txBody>
                    <a:bodyPr/>
                    <a:lstStyle/>
                    <a:p>
                      <a:pPr algn="ctr">
                        <a:spcAft>
                          <a:spcPts val="0"/>
                        </a:spcAft>
                      </a:pPr>
                      <a:r>
                        <a:rPr lang="en-US" sz="1500" kern="100">
                          <a:solidFill>
                            <a:srgbClr val="000000"/>
                          </a:solidFill>
                          <a:latin typeface="微软雅黑" pitchFamily="34" charset="-122"/>
                          <a:ea typeface="微软雅黑" pitchFamily="34" charset="-122"/>
                          <a:cs typeface="Times New Roman"/>
                        </a:rPr>
                        <a:t>0.86</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tc>
                  <a:txBody>
                    <a:bodyPr/>
                    <a:lstStyle/>
                    <a:p>
                      <a:pPr algn="ctr">
                        <a:spcAft>
                          <a:spcPts val="0"/>
                        </a:spcAft>
                      </a:pPr>
                      <a:r>
                        <a:rPr lang="en-US" sz="1500" kern="100" dirty="0">
                          <a:solidFill>
                            <a:srgbClr val="000000"/>
                          </a:solidFill>
                          <a:latin typeface="微软雅黑" pitchFamily="34" charset="-122"/>
                          <a:ea typeface="微软雅黑" pitchFamily="34" charset="-122"/>
                          <a:cs typeface="Times New Roman"/>
                        </a:rPr>
                        <a:t>0.46</a:t>
                      </a:r>
                      <a:endParaRPr lang="zh-CN" sz="1500" kern="100" dirty="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tc>
                  <a:txBody>
                    <a:bodyPr/>
                    <a:lstStyle/>
                    <a:p>
                      <a:pPr algn="ctr">
                        <a:spcAft>
                          <a:spcPts val="0"/>
                        </a:spcAft>
                      </a:pPr>
                      <a:r>
                        <a:rPr lang="en-US" sz="1500" kern="100">
                          <a:solidFill>
                            <a:srgbClr val="000000"/>
                          </a:solidFill>
                          <a:latin typeface="微软雅黑" pitchFamily="34" charset="-122"/>
                          <a:ea typeface="微软雅黑" pitchFamily="34" charset="-122"/>
                          <a:cs typeface="Times New Roman"/>
                        </a:rPr>
                        <a:t>0.93</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extLst>
                  <a:ext uri="{0D108BD9-81ED-4DB2-BD59-A6C34878D82A}">
                    <a16:rowId xmlns:a16="http://schemas.microsoft.com/office/drawing/2014/main" val="10003"/>
                  </a:ext>
                </a:extLst>
              </a:tr>
              <a:tr h="509199">
                <a:tc>
                  <a:txBody>
                    <a:bodyPr/>
                    <a:lstStyle/>
                    <a:p>
                      <a:pPr algn="ctr">
                        <a:spcAft>
                          <a:spcPts val="0"/>
                        </a:spcAft>
                      </a:pPr>
                      <a:r>
                        <a:rPr lang="zh-CN" sz="1500" kern="100" dirty="0">
                          <a:solidFill>
                            <a:srgbClr val="FF0000"/>
                          </a:solidFill>
                          <a:latin typeface="微软雅黑" pitchFamily="34" charset="-122"/>
                          <a:ea typeface="微软雅黑" pitchFamily="34" charset="-122"/>
                          <a:cs typeface="Times New Roman"/>
                        </a:rPr>
                        <a:t>会员</a:t>
                      </a:r>
                      <a:r>
                        <a:rPr lang="en-US" sz="1500" kern="100" dirty="0">
                          <a:solidFill>
                            <a:srgbClr val="FF0000"/>
                          </a:solidFill>
                          <a:latin typeface="微软雅黑" pitchFamily="34" charset="-122"/>
                          <a:ea typeface="微软雅黑" pitchFamily="34" charset="-122"/>
                          <a:cs typeface="Times New Roman"/>
                        </a:rPr>
                        <a:t>D</a:t>
                      </a:r>
                      <a:endParaRPr lang="zh-CN" sz="1500" kern="100" dirty="0">
                        <a:solidFill>
                          <a:srgbClr val="FF0000"/>
                        </a:solidFill>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tc>
                  <a:txBody>
                    <a:bodyPr/>
                    <a:lstStyle/>
                    <a:p>
                      <a:pPr algn="ctr">
                        <a:spcAft>
                          <a:spcPts val="0"/>
                        </a:spcAft>
                      </a:pPr>
                      <a:r>
                        <a:rPr lang="en-US" sz="1500" kern="100">
                          <a:solidFill>
                            <a:srgbClr val="000000"/>
                          </a:solidFill>
                          <a:latin typeface="微软雅黑" pitchFamily="34" charset="-122"/>
                          <a:ea typeface="微软雅黑" pitchFamily="34" charset="-122"/>
                          <a:cs typeface="Times New Roman"/>
                        </a:rPr>
                        <a:t>0.57</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tc>
                  <a:txBody>
                    <a:bodyPr/>
                    <a:lstStyle/>
                    <a:p>
                      <a:pPr algn="ctr">
                        <a:spcAft>
                          <a:spcPts val="0"/>
                        </a:spcAft>
                      </a:pPr>
                      <a:r>
                        <a:rPr lang="en-US" sz="1500" kern="100">
                          <a:solidFill>
                            <a:srgbClr val="000000"/>
                          </a:solidFill>
                          <a:latin typeface="微软雅黑" pitchFamily="34" charset="-122"/>
                          <a:ea typeface="微软雅黑" pitchFamily="34" charset="-122"/>
                          <a:cs typeface="Times New Roman"/>
                        </a:rPr>
                        <a:t>0.77</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tc>
                  <a:txBody>
                    <a:bodyPr/>
                    <a:lstStyle/>
                    <a:p>
                      <a:pPr algn="ctr">
                        <a:spcAft>
                          <a:spcPts val="0"/>
                        </a:spcAft>
                      </a:pPr>
                      <a:r>
                        <a:rPr lang="en-US" sz="1500" kern="100">
                          <a:solidFill>
                            <a:srgbClr val="000000"/>
                          </a:solidFill>
                          <a:latin typeface="微软雅黑" pitchFamily="34" charset="-122"/>
                          <a:ea typeface="微软雅黑" pitchFamily="34" charset="-122"/>
                          <a:cs typeface="Times New Roman"/>
                        </a:rPr>
                        <a:t>0.86</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tc>
                  <a:txBody>
                    <a:bodyPr/>
                    <a:lstStyle/>
                    <a:p>
                      <a:pPr algn="ctr">
                        <a:spcAft>
                          <a:spcPts val="0"/>
                        </a:spcAft>
                      </a:pPr>
                      <a:r>
                        <a:rPr lang="en-US" sz="1500" kern="100">
                          <a:solidFill>
                            <a:srgbClr val="000000"/>
                          </a:solidFill>
                          <a:latin typeface="微软雅黑" pitchFamily="34" charset="-122"/>
                          <a:ea typeface="微软雅黑" pitchFamily="34" charset="-122"/>
                          <a:cs typeface="Times New Roman"/>
                        </a:rPr>
                        <a:t>1</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tc>
                  <a:txBody>
                    <a:bodyPr/>
                    <a:lstStyle/>
                    <a:p>
                      <a:pPr algn="ctr">
                        <a:spcAft>
                          <a:spcPts val="0"/>
                        </a:spcAft>
                      </a:pPr>
                      <a:r>
                        <a:rPr lang="en-US" sz="1500" kern="100">
                          <a:solidFill>
                            <a:srgbClr val="000000"/>
                          </a:solidFill>
                          <a:latin typeface="微软雅黑" pitchFamily="34" charset="-122"/>
                          <a:ea typeface="微软雅黑" pitchFamily="34" charset="-122"/>
                          <a:cs typeface="Times New Roman"/>
                        </a:rPr>
                        <a:t>0.62</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tc>
                  <a:txBody>
                    <a:bodyPr/>
                    <a:lstStyle/>
                    <a:p>
                      <a:pPr algn="ctr">
                        <a:spcAft>
                          <a:spcPts val="0"/>
                        </a:spcAft>
                      </a:pPr>
                      <a:r>
                        <a:rPr lang="en-US" sz="1500" kern="100" dirty="0">
                          <a:solidFill>
                            <a:srgbClr val="000000"/>
                          </a:solidFill>
                          <a:latin typeface="微软雅黑" pitchFamily="34" charset="-122"/>
                          <a:ea typeface="微软雅黑" pitchFamily="34" charset="-122"/>
                          <a:cs typeface="Times New Roman"/>
                        </a:rPr>
                        <a:t>0.77</a:t>
                      </a:r>
                      <a:endParaRPr lang="zh-CN" sz="1500" kern="100" dirty="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extLst>
                  <a:ext uri="{0D108BD9-81ED-4DB2-BD59-A6C34878D82A}">
                    <a16:rowId xmlns:a16="http://schemas.microsoft.com/office/drawing/2014/main" val="10004"/>
                  </a:ext>
                </a:extLst>
              </a:tr>
              <a:tr h="509199">
                <a:tc>
                  <a:txBody>
                    <a:bodyPr/>
                    <a:lstStyle/>
                    <a:p>
                      <a:pPr algn="ctr">
                        <a:spcAft>
                          <a:spcPts val="0"/>
                        </a:spcAft>
                      </a:pPr>
                      <a:r>
                        <a:rPr lang="zh-CN" sz="1500" kern="100">
                          <a:solidFill>
                            <a:srgbClr val="000000"/>
                          </a:solidFill>
                          <a:latin typeface="微软雅黑" pitchFamily="34" charset="-122"/>
                          <a:ea typeface="微软雅黑" pitchFamily="34" charset="-122"/>
                          <a:cs typeface="Times New Roman"/>
                        </a:rPr>
                        <a:t>会员</a:t>
                      </a:r>
                      <a:r>
                        <a:rPr lang="en-US" sz="1500" kern="100">
                          <a:solidFill>
                            <a:srgbClr val="000000"/>
                          </a:solidFill>
                          <a:latin typeface="微软雅黑" pitchFamily="34" charset="-122"/>
                          <a:ea typeface="微软雅黑" pitchFamily="34" charset="-122"/>
                          <a:cs typeface="Times New Roman"/>
                        </a:rPr>
                        <a:t>E</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tc>
                  <a:txBody>
                    <a:bodyPr/>
                    <a:lstStyle/>
                    <a:p>
                      <a:pPr algn="ctr">
                        <a:spcAft>
                          <a:spcPts val="0"/>
                        </a:spcAft>
                      </a:pPr>
                      <a:r>
                        <a:rPr lang="en-US" sz="1500" kern="100">
                          <a:solidFill>
                            <a:srgbClr val="000000"/>
                          </a:solidFill>
                          <a:latin typeface="微软雅黑" pitchFamily="34" charset="-122"/>
                          <a:ea typeface="微软雅黑" pitchFamily="34" charset="-122"/>
                          <a:cs typeface="Times New Roman"/>
                        </a:rPr>
                        <a:t>0.61</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tc>
                  <a:txBody>
                    <a:bodyPr/>
                    <a:lstStyle/>
                    <a:p>
                      <a:pPr algn="ctr">
                        <a:spcAft>
                          <a:spcPts val="0"/>
                        </a:spcAft>
                      </a:pPr>
                      <a:r>
                        <a:rPr lang="en-US" sz="1500" kern="100">
                          <a:solidFill>
                            <a:srgbClr val="000000"/>
                          </a:solidFill>
                          <a:latin typeface="微软雅黑" pitchFamily="34" charset="-122"/>
                          <a:ea typeface="微软雅黑" pitchFamily="34" charset="-122"/>
                          <a:cs typeface="Times New Roman"/>
                        </a:rPr>
                        <a:t>0.67</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tc>
                  <a:txBody>
                    <a:bodyPr/>
                    <a:lstStyle/>
                    <a:p>
                      <a:pPr algn="ctr">
                        <a:spcAft>
                          <a:spcPts val="0"/>
                        </a:spcAft>
                      </a:pPr>
                      <a:r>
                        <a:rPr lang="en-US" sz="1500" kern="100">
                          <a:solidFill>
                            <a:srgbClr val="000000"/>
                          </a:solidFill>
                          <a:latin typeface="微软雅黑" pitchFamily="34" charset="-122"/>
                          <a:ea typeface="微软雅黑" pitchFamily="34" charset="-122"/>
                          <a:cs typeface="Times New Roman"/>
                        </a:rPr>
                        <a:t>0.46</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tc>
                  <a:txBody>
                    <a:bodyPr/>
                    <a:lstStyle/>
                    <a:p>
                      <a:pPr algn="ctr">
                        <a:spcAft>
                          <a:spcPts val="0"/>
                        </a:spcAft>
                      </a:pPr>
                      <a:r>
                        <a:rPr lang="en-US" sz="1500" kern="100">
                          <a:solidFill>
                            <a:srgbClr val="000000"/>
                          </a:solidFill>
                          <a:latin typeface="微软雅黑" pitchFamily="34" charset="-122"/>
                          <a:ea typeface="微软雅黑" pitchFamily="34" charset="-122"/>
                          <a:cs typeface="Times New Roman"/>
                        </a:rPr>
                        <a:t>0.62</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tc>
                  <a:txBody>
                    <a:bodyPr/>
                    <a:lstStyle/>
                    <a:p>
                      <a:pPr algn="ctr">
                        <a:spcAft>
                          <a:spcPts val="0"/>
                        </a:spcAft>
                      </a:pPr>
                      <a:r>
                        <a:rPr lang="en-US" sz="1500" kern="100" dirty="0">
                          <a:solidFill>
                            <a:srgbClr val="000000"/>
                          </a:solidFill>
                          <a:latin typeface="微软雅黑" pitchFamily="34" charset="-122"/>
                          <a:ea typeface="微软雅黑" pitchFamily="34" charset="-122"/>
                          <a:cs typeface="Times New Roman"/>
                        </a:rPr>
                        <a:t>1</a:t>
                      </a:r>
                      <a:endParaRPr lang="zh-CN" sz="1500" kern="100" dirty="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tc>
                  <a:txBody>
                    <a:bodyPr/>
                    <a:lstStyle/>
                    <a:p>
                      <a:pPr algn="ctr">
                        <a:spcAft>
                          <a:spcPts val="0"/>
                        </a:spcAft>
                      </a:pPr>
                      <a:r>
                        <a:rPr lang="en-US" sz="1500" kern="100" dirty="0">
                          <a:solidFill>
                            <a:srgbClr val="000000"/>
                          </a:solidFill>
                          <a:latin typeface="微软雅黑" pitchFamily="34" charset="-122"/>
                          <a:ea typeface="微软雅黑" pitchFamily="34" charset="-122"/>
                          <a:cs typeface="Times New Roman"/>
                        </a:rPr>
                        <a:t>0.33</a:t>
                      </a:r>
                      <a:endParaRPr lang="zh-CN" sz="1500" kern="100" dirty="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extLst>
                  <a:ext uri="{0D108BD9-81ED-4DB2-BD59-A6C34878D82A}">
                    <a16:rowId xmlns:a16="http://schemas.microsoft.com/office/drawing/2014/main" val="10005"/>
                  </a:ext>
                </a:extLst>
              </a:tr>
              <a:tr h="509201">
                <a:tc>
                  <a:txBody>
                    <a:bodyPr/>
                    <a:lstStyle/>
                    <a:p>
                      <a:pPr algn="ctr">
                        <a:spcAft>
                          <a:spcPts val="0"/>
                        </a:spcAft>
                      </a:pPr>
                      <a:r>
                        <a:rPr lang="zh-CN" sz="1500" kern="100">
                          <a:solidFill>
                            <a:srgbClr val="000000"/>
                          </a:solidFill>
                          <a:latin typeface="微软雅黑" pitchFamily="34" charset="-122"/>
                          <a:ea typeface="微软雅黑" pitchFamily="34" charset="-122"/>
                          <a:cs typeface="Times New Roman"/>
                        </a:rPr>
                        <a:t>会员</a:t>
                      </a:r>
                      <a:r>
                        <a:rPr lang="en-US" sz="1500" kern="100">
                          <a:solidFill>
                            <a:srgbClr val="000000"/>
                          </a:solidFill>
                          <a:latin typeface="微软雅黑" pitchFamily="34" charset="-122"/>
                          <a:ea typeface="微软雅黑" pitchFamily="34" charset="-122"/>
                          <a:cs typeface="Times New Roman"/>
                        </a:rPr>
                        <a:t>F</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500" kern="100">
                          <a:solidFill>
                            <a:srgbClr val="000000"/>
                          </a:solidFill>
                          <a:latin typeface="微软雅黑" pitchFamily="34" charset="-122"/>
                          <a:ea typeface="微软雅黑" pitchFamily="34" charset="-122"/>
                          <a:cs typeface="Times New Roman"/>
                        </a:rPr>
                        <a:t>0.41</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500" kern="100">
                          <a:solidFill>
                            <a:srgbClr val="000000"/>
                          </a:solidFill>
                          <a:latin typeface="微软雅黑" pitchFamily="34" charset="-122"/>
                          <a:ea typeface="微软雅黑" pitchFamily="34" charset="-122"/>
                          <a:cs typeface="Times New Roman"/>
                        </a:rPr>
                        <a:t>0.67</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500" kern="100" dirty="0">
                          <a:solidFill>
                            <a:srgbClr val="000000"/>
                          </a:solidFill>
                          <a:latin typeface="微软雅黑" pitchFamily="34" charset="-122"/>
                          <a:ea typeface="微软雅黑" pitchFamily="34" charset="-122"/>
                          <a:cs typeface="Times New Roman"/>
                        </a:rPr>
                        <a:t>0.93</a:t>
                      </a:r>
                      <a:endParaRPr lang="zh-CN" sz="1500" kern="100" dirty="0">
                        <a:latin typeface="微软雅黑" pitchFamily="34" charset="-122"/>
                        <a:ea typeface="微软雅黑" pitchFamily="34" charset="-122"/>
                        <a:cs typeface="Times New Roman"/>
                      </a:endParaRPr>
                    </a:p>
                  </a:txBody>
                  <a:tcPr marL="51435" marR="5143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500" kern="100">
                          <a:solidFill>
                            <a:srgbClr val="000000"/>
                          </a:solidFill>
                          <a:latin typeface="微软雅黑" pitchFamily="34" charset="-122"/>
                          <a:ea typeface="微软雅黑" pitchFamily="34" charset="-122"/>
                          <a:cs typeface="Times New Roman"/>
                        </a:rPr>
                        <a:t>0.77</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500" kern="100" dirty="0">
                          <a:solidFill>
                            <a:srgbClr val="000000"/>
                          </a:solidFill>
                          <a:latin typeface="微软雅黑" pitchFamily="34" charset="-122"/>
                          <a:ea typeface="微软雅黑" pitchFamily="34" charset="-122"/>
                          <a:cs typeface="Times New Roman"/>
                        </a:rPr>
                        <a:t>0.33</a:t>
                      </a:r>
                      <a:endParaRPr lang="zh-CN" sz="1500" kern="100" dirty="0">
                        <a:latin typeface="微软雅黑" pitchFamily="34" charset="-122"/>
                        <a:ea typeface="微软雅黑" pitchFamily="34" charset="-122"/>
                        <a:cs typeface="Times New Roman"/>
                      </a:endParaRPr>
                    </a:p>
                  </a:txBody>
                  <a:tcPr marL="51435" marR="5143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500" kern="100" dirty="0">
                          <a:solidFill>
                            <a:srgbClr val="000000"/>
                          </a:solidFill>
                          <a:latin typeface="微软雅黑" pitchFamily="34" charset="-122"/>
                          <a:ea typeface="微软雅黑" pitchFamily="34" charset="-122"/>
                          <a:cs typeface="Times New Roman"/>
                        </a:rPr>
                        <a:t>1</a:t>
                      </a:r>
                      <a:endParaRPr lang="zh-CN" sz="1500" kern="100" dirty="0">
                        <a:latin typeface="微软雅黑" pitchFamily="34" charset="-122"/>
                        <a:ea typeface="微软雅黑" pitchFamily="34" charset="-122"/>
                        <a:cs typeface="Times New Roman"/>
                      </a:endParaRPr>
                    </a:p>
                  </a:txBody>
                  <a:tcPr marL="51435" marR="51435"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03665953"/>
      </p:ext>
    </p:extLst>
  </p:cSld>
  <p:clrMapOvr>
    <a:masterClrMapping/>
  </p:clrMapOvr>
  <p:transition advTm="0"/>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ChangeArrowheads="1"/>
          </p:cNvSpPr>
          <p:nvPr/>
        </p:nvSpPr>
        <p:spPr bwMode="auto">
          <a:xfrm>
            <a:off x="321469" y="1888133"/>
            <a:ext cx="8840391" cy="999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102" tIns="43051" rIns="86102" bIns="43051">
            <a:spAutoFit/>
          </a:bodyPr>
          <a:lstStyle/>
          <a:p>
            <a:pPr marL="342900" indent="-342900">
              <a:lnSpc>
                <a:spcPct val="150000"/>
              </a:lnSpc>
              <a:buFont typeface="Wingdings" pitchFamily="2" charset="2"/>
              <a:buChar char="p"/>
            </a:pPr>
            <a:r>
              <a:rPr lang="zh-CN" altLang="zh-CN" sz="2100" dirty="0">
                <a:solidFill>
                  <a:srgbClr val="0000FF"/>
                </a:solidFill>
                <a:latin typeface="微软雅黑" pitchFamily="34" charset="-122"/>
                <a:ea typeface="微软雅黑" pitchFamily="34" charset="-122"/>
              </a:rPr>
              <a:t>相似度度量</a:t>
            </a:r>
            <a:r>
              <a:rPr lang="zh-CN" altLang="zh-CN" sz="2100" dirty="0">
                <a:latin typeface="微软雅黑" pitchFamily="34" charset="-122"/>
                <a:ea typeface="微软雅黑" pitchFamily="34" charset="-122"/>
              </a:rPr>
              <a:t>（</a:t>
            </a:r>
            <a:r>
              <a:rPr lang="en-US" altLang="zh-CN" sz="2100" dirty="0">
                <a:latin typeface="微软雅黑" pitchFamily="34" charset="-122"/>
                <a:ea typeface="微软雅黑" pitchFamily="34" charset="-122"/>
              </a:rPr>
              <a:t>Similarity</a:t>
            </a:r>
            <a:r>
              <a:rPr lang="zh-CN" altLang="zh-CN" sz="2100" dirty="0">
                <a:latin typeface="微软雅黑" pitchFamily="34" charset="-122"/>
                <a:ea typeface="微软雅黑" pitchFamily="34" charset="-122"/>
              </a:rPr>
              <a:t>），即计算样本之间的</a:t>
            </a:r>
            <a:r>
              <a:rPr lang="zh-CN" altLang="zh-CN" sz="2100" dirty="0">
                <a:solidFill>
                  <a:srgbClr val="FF0000"/>
                </a:solidFill>
                <a:latin typeface="微软雅黑" pitchFamily="34" charset="-122"/>
                <a:ea typeface="微软雅黑" pitchFamily="34" charset="-122"/>
              </a:rPr>
              <a:t>相似程度</a:t>
            </a:r>
            <a:r>
              <a:rPr lang="zh-CN" altLang="zh-CN" sz="2100" dirty="0">
                <a:latin typeface="微软雅黑" pitchFamily="34" charset="-122"/>
                <a:ea typeface="微软雅黑" pitchFamily="34" charset="-122"/>
              </a:rPr>
              <a:t>，与距离度量相反，相似度度量的值越小，说明样本间的相似度越小，差异越大。</a:t>
            </a:r>
          </a:p>
        </p:txBody>
      </p:sp>
      <p:sp>
        <p:nvSpPr>
          <p:cNvPr id="8" name="文本框 64"/>
          <p:cNvSpPr txBox="1"/>
          <p:nvPr/>
        </p:nvSpPr>
        <p:spPr>
          <a:xfrm>
            <a:off x="2877816" y="1078043"/>
            <a:ext cx="1973488" cy="511614"/>
          </a:xfrm>
          <a:prstGeom prst="rect">
            <a:avLst/>
          </a:prstGeom>
          <a:noFill/>
        </p:spPr>
        <p:txBody>
          <a:bodyPr wrap="none" lIns="72326" tIns="36163" rIns="72326" bIns="36163" rtlCol="0">
            <a:spAutoFit/>
          </a:bodyPr>
          <a:lstStyle>
            <a:defPPr>
              <a:defRPr lang="zh-CN"/>
            </a:defPPr>
            <a:lvl1pPr defTabSz="963930">
              <a:defRPr sz="3600">
                <a:solidFill>
                  <a:srgbClr val="E7E6E6">
                    <a:lumMod val="25000"/>
                  </a:srgbClr>
                </a:solidFill>
                <a:latin typeface="微软雅黑" panose="020B0503020204020204" pitchFamily="34" charset="-122"/>
                <a:ea typeface="微软雅黑" panose="020B0503020204020204" pitchFamily="34" charset="-122"/>
                <a:cs typeface="+mn-ea"/>
              </a:defRPr>
            </a:lvl1pPr>
          </a:lstStyle>
          <a:p>
            <a:r>
              <a:rPr lang="zh-CN" altLang="en-US" sz="2850" dirty="0">
                <a:sym typeface="+mn-lt"/>
              </a:rPr>
              <a:t>相似度度量</a:t>
            </a:r>
          </a:p>
        </p:txBody>
      </p:sp>
      <p:sp>
        <p:nvSpPr>
          <p:cNvPr id="9" name="Rectangle 2"/>
          <p:cNvSpPr txBox="1">
            <a:spLocks noChangeArrowheads="1"/>
          </p:cNvSpPr>
          <p:nvPr/>
        </p:nvSpPr>
        <p:spPr>
          <a:xfrm>
            <a:off x="339756" y="2914247"/>
            <a:ext cx="8748749" cy="14041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spcBef>
                <a:spcPts val="0"/>
              </a:spcBef>
              <a:buFont typeface="Wingdings" pitchFamily="2" charset="2"/>
              <a:buChar char="p"/>
              <a:defRPr/>
            </a:pPr>
            <a:r>
              <a:rPr lang="en-US" altLang="zh-CN" sz="2100" dirty="0" err="1">
                <a:solidFill>
                  <a:srgbClr val="0000FF"/>
                </a:solidFill>
                <a:latin typeface="微软雅黑" pitchFamily="34" charset="-122"/>
                <a:ea typeface="微软雅黑" pitchFamily="34" charset="-122"/>
              </a:rPr>
              <a:t>Jaccard</a:t>
            </a:r>
            <a:r>
              <a:rPr lang="zh-CN" altLang="zh-CN" sz="2100" dirty="0">
                <a:solidFill>
                  <a:srgbClr val="0000FF"/>
                </a:solidFill>
                <a:latin typeface="微软雅黑" pitchFamily="34" charset="-122"/>
                <a:ea typeface="微软雅黑" pitchFamily="34" charset="-122"/>
              </a:rPr>
              <a:t>相似系数</a:t>
            </a:r>
            <a:r>
              <a:rPr lang="zh-CN" altLang="en-US" sz="2100" dirty="0">
                <a:solidFill>
                  <a:srgbClr val="FF3300"/>
                </a:solidFill>
                <a:latin typeface="微软雅黑" pitchFamily="34" charset="-122"/>
                <a:ea typeface="微软雅黑" pitchFamily="34" charset="-122"/>
              </a:rPr>
              <a:t>★</a:t>
            </a:r>
            <a:endParaRPr lang="en-US" altLang="zh-CN" sz="2100" dirty="0">
              <a:latin typeface="微软雅黑" pitchFamily="34" charset="-122"/>
              <a:ea typeface="微软雅黑" pitchFamily="34" charset="-122"/>
            </a:endParaRPr>
          </a:p>
          <a:p>
            <a:pPr lvl="1">
              <a:lnSpc>
                <a:spcPct val="150000"/>
              </a:lnSpc>
              <a:spcBef>
                <a:spcPts val="0"/>
              </a:spcBef>
              <a:buFont typeface="Wingdings" pitchFamily="2" charset="2"/>
              <a:buChar char="n"/>
            </a:pPr>
            <a:r>
              <a:rPr lang="zh-CN" altLang="zh-CN" sz="1800" dirty="0">
                <a:latin typeface="微软雅黑" pitchFamily="34" charset="-122"/>
                <a:ea typeface="微软雅黑" pitchFamily="34" charset="-122"/>
              </a:rPr>
              <a:t>也称</a:t>
            </a:r>
            <a:r>
              <a:rPr lang="zh-CN" altLang="zh-CN" sz="1800" dirty="0">
                <a:solidFill>
                  <a:srgbClr val="FF0000"/>
                </a:solidFill>
                <a:latin typeface="微软雅黑" pitchFamily="34" charset="-122"/>
                <a:ea typeface="微软雅黑" pitchFamily="34" charset="-122"/>
              </a:rPr>
              <a:t>雅可比相似度系数</a:t>
            </a:r>
            <a:r>
              <a:rPr lang="zh-CN" altLang="zh-CN" sz="1800" dirty="0">
                <a:latin typeface="微软雅黑" pitchFamily="34" charset="-122"/>
                <a:ea typeface="微软雅黑" pitchFamily="34" charset="-122"/>
              </a:rPr>
              <a:t>，它是通过计算样本的</a:t>
            </a:r>
            <a:r>
              <a:rPr lang="zh-CN" altLang="zh-CN" sz="1800" dirty="0">
                <a:solidFill>
                  <a:srgbClr val="0000FF"/>
                </a:solidFill>
                <a:latin typeface="微软雅黑" pitchFamily="34" charset="-122"/>
                <a:ea typeface="微软雅黑" pitchFamily="34" charset="-122"/>
              </a:rPr>
              <a:t>交集与并集之间差异的相似度算法</a:t>
            </a:r>
            <a:r>
              <a:rPr lang="zh-CN" altLang="en-US" sz="1800" dirty="0">
                <a:solidFill>
                  <a:srgbClr val="0000FF"/>
                </a:solidFill>
                <a:latin typeface="微软雅黑" pitchFamily="34" charset="-122"/>
                <a:ea typeface="微软雅黑" pitchFamily="34" charset="-122"/>
              </a:rPr>
              <a:t>；</a:t>
            </a:r>
            <a:endParaRPr lang="en-US" altLang="zh-CN" sz="1800" dirty="0">
              <a:solidFill>
                <a:srgbClr val="0000FF"/>
              </a:solidFill>
              <a:latin typeface="微软雅黑" pitchFamily="34" charset="-122"/>
              <a:ea typeface="微软雅黑" pitchFamily="34" charset="-122"/>
            </a:endParaRPr>
          </a:p>
          <a:p>
            <a:pPr lvl="1">
              <a:lnSpc>
                <a:spcPct val="150000"/>
              </a:lnSpc>
              <a:spcBef>
                <a:spcPts val="0"/>
              </a:spcBef>
              <a:buFont typeface="Wingdings" pitchFamily="2" charset="2"/>
              <a:buChar char="n"/>
            </a:pPr>
            <a:r>
              <a:rPr lang="zh-CN" altLang="zh-CN" sz="1800" dirty="0">
                <a:latin typeface="微软雅黑" pitchFamily="34" charset="-122"/>
                <a:ea typeface="微软雅黑" pitchFamily="34" charset="-122"/>
              </a:rPr>
              <a:t>一般用</a:t>
            </a:r>
            <a:r>
              <a:rPr lang="en-US" altLang="zh-CN" sz="1800" i="1" dirty="0">
                <a:latin typeface="微软雅黑" pitchFamily="34" charset="-122"/>
                <a:ea typeface="微软雅黑" pitchFamily="34" charset="-122"/>
              </a:rPr>
              <a:t>J </a:t>
            </a:r>
            <a:r>
              <a:rPr lang="zh-CN" altLang="zh-CN" sz="1800" dirty="0">
                <a:latin typeface="微软雅黑" pitchFamily="34" charset="-122"/>
                <a:ea typeface="微软雅黑" pitchFamily="34" charset="-122"/>
              </a:rPr>
              <a:t>表示，计算公式如下</a:t>
            </a:r>
            <a:r>
              <a:rPr lang="zh-CN" altLang="en-US" sz="1800" dirty="0">
                <a:latin typeface="微软雅黑" pitchFamily="34" charset="-122"/>
                <a:ea typeface="微软雅黑" pitchFamily="34" charset="-122"/>
              </a:rPr>
              <a:t>：</a:t>
            </a:r>
            <a:endParaRPr lang="en-US" altLang="zh-CN" sz="1800" dirty="0">
              <a:latin typeface="微软雅黑" pitchFamily="34" charset="-122"/>
              <a:ea typeface="微软雅黑" pitchFamily="34" charset="-122"/>
            </a:endParaRPr>
          </a:p>
        </p:txBody>
      </p:sp>
      <p:pic>
        <p:nvPicPr>
          <p:cNvPr id="198658" name="Picture 2"/>
          <p:cNvPicPr>
            <a:picLocks noChangeAspect="1" noChangeArrowheads="1"/>
          </p:cNvPicPr>
          <p:nvPr/>
        </p:nvPicPr>
        <p:blipFill>
          <a:blip r:embed="rId3" cstate="print"/>
          <a:srcRect/>
          <a:stretch>
            <a:fillRect/>
          </a:stretch>
        </p:blipFill>
        <p:spPr bwMode="auto">
          <a:xfrm>
            <a:off x="2742800" y="4624437"/>
            <a:ext cx="3726414" cy="635380"/>
          </a:xfrm>
          <a:prstGeom prst="rect">
            <a:avLst/>
          </a:prstGeom>
          <a:noFill/>
          <a:ln w="9525">
            <a:noFill/>
            <a:miter lim="800000"/>
            <a:headEnd/>
            <a:tailEnd/>
          </a:ln>
        </p:spPr>
      </p:pic>
      <p:pic>
        <p:nvPicPr>
          <p:cNvPr id="198659" name="Picture 3"/>
          <p:cNvPicPr>
            <a:picLocks noChangeAspect="1" noChangeArrowheads="1"/>
          </p:cNvPicPr>
          <p:nvPr/>
        </p:nvPicPr>
        <p:blipFill>
          <a:blip r:embed="rId4" cstate="print"/>
          <a:srcRect/>
          <a:stretch>
            <a:fillRect/>
          </a:stretch>
        </p:blipFill>
        <p:spPr bwMode="auto">
          <a:xfrm>
            <a:off x="6820253" y="4372410"/>
            <a:ext cx="2322258" cy="1451411"/>
          </a:xfrm>
          <a:prstGeom prst="rect">
            <a:avLst/>
          </a:prstGeom>
          <a:noFill/>
          <a:ln w="9525">
            <a:noFill/>
            <a:miter lim="800000"/>
            <a:headEnd/>
            <a:tailEnd/>
          </a:ln>
        </p:spPr>
      </p:pic>
      <p:sp>
        <p:nvSpPr>
          <p:cNvPr id="10" name="Rectangle 2"/>
          <p:cNvSpPr txBox="1">
            <a:spLocks noChangeArrowheads="1"/>
          </p:cNvSpPr>
          <p:nvPr/>
        </p:nvSpPr>
        <p:spPr>
          <a:xfrm>
            <a:off x="367290" y="5098115"/>
            <a:ext cx="5750885" cy="10111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spcBef>
                <a:spcPts val="0"/>
              </a:spcBef>
              <a:buFont typeface="Wingdings" pitchFamily="2" charset="2"/>
              <a:buChar char="n"/>
            </a:pPr>
            <a:r>
              <a:rPr lang="zh-CN" altLang="zh-CN" sz="1800" dirty="0">
                <a:latin typeface="微软雅黑" pitchFamily="34" charset="-122"/>
                <a:ea typeface="微软雅黑" pitchFamily="34" charset="-122"/>
              </a:rPr>
              <a:t>在集合</a:t>
            </a:r>
            <a:r>
              <a:rPr lang="en-US" altLang="zh-CN" sz="1800" i="1" dirty="0">
                <a:latin typeface="微软雅黑" pitchFamily="34" charset="-122"/>
                <a:ea typeface="微软雅黑" pitchFamily="34" charset="-122"/>
              </a:rPr>
              <a:t>A </a:t>
            </a:r>
            <a:r>
              <a:rPr lang="zh-CN" altLang="zh-CN" sz="1800" dirty="0">
                <a:latin typeface="微软雅黑" pitchFamily="34" charset="-122"/>
                <a:ea typeface="微软雅黑" pitchFamily="34" charset="-122"/>
              </a:rPr>
              <a:t>和集合</a:t>
            </a:r>
            <a:r>
              <a:rPr lang="en-US" altLang="zh-CN" sz="1800" i="1" dirty="0">
                <a:latin typeface="微软雅黑" pitchFamily="34" charset="-122"/>
                <a:ea typeface="微软雅黑" pitchFamily="34" charset="-122"/>
              </a:rPr>
              <a:t>B </a:t>
            </a:r>
            <a:r>
              <a:rPr lang="zh-CN" altLang="zh-CN" sz="1800" dirty="0">
                <a:latin typeface="微软雅黑" pitchFamily="34" charset="-122"/>
                <a:ea typeface="微软雅黑" pitchFamily="34" charset="-122"/>
              </a:rPr>
              <a:t>中，两者的交集越多，则表示两者相似度越高。</a:t>
            </a:r>
            <a:endParaRPr lang="en-US" altLang="zh-CN" sz="1800" dirty="0">
              <a:latin typeface="微软雅黑" pitchFamily="34" charset="-122"/>
              <a:ea typeface="微软雅黑" pitchFamily="34" charset="-122"/>
            </a:endParaRPr>
          </a:p>
        </p:txBody>
      </p:sp>
    </p:spTree>
    <p:extLst>
      <p:ext uri="{BB962C8B-B14F-4D97-AF65-F5344CB8AC3E}">
        <p14:creationId xmlns:p14="http://schemas.microsoft.com/office/powerpoint/2010/main" val="369566449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up)">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up)">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98658"/>
                                        </p:tgtEl>
                                        <p:attrNameLst>
                                          <p:attrName>style.visibility</p:attrName>
                                        </p:attrNameLst>
                                      </p:cBhvr>
                                      <p:to>
                                        <p:strVal val="visible"/>
                                      </p:to>
                                    </p:set>
                                    <p:animEffect transition="in" filter="wipe(down)">
                                      <p:cBhvr>
                                        <p:cTn id="22" dur="500"/>
                                        <p:tgtEl>
                                          <p:spTgt spid="19865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randombar(horizontal)">
                                      <p:cBhvr>
                                        <p:cTn id="2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64"/>
          <p:cNvSpPr txBox="1"/>
          <p:nvPr/>
        </p:nvSpPr>
        <p:spPr>
          <a:xfrm>
            <a:off x="2877816" y="1078043"/>
            <a:ext cx="1973488" cy="511614"/>
          </a:xfrm>
          <a:prstGeom prst="rect">
            <a:avLst/>
          </a:prstGeom>
          <a:noFill/>
        </p:spPr>
        <p:txBody>
          <a:bodyPr wrap="none" lIns="72326" tIns="36163" rIns="72326" bIns="36163" rtlCol="0">
            <a:spAutoFit/>
          </a:bodyPr>
          <a:lstStyle>
            <a:defPPr>
              <a:defRPr lang="zh-CN"/>
            </a:defPPr>
            <a:lvl1pPr defTabSz="963930">
              <a:defRPr sz="3600">
                <a:solidFill>
                  <a:srgbClr val="E7E6E6">
                    <a:lumMod val="25000"/>
                  </a:srgbClr>
                </a:solidFill>
                <a:latin typeface="微软雅黑" panose="020B0503020204020204" pitchFamily="34" charset="-122"/>
                <a:ea typeface="微软雅黑" panose="020B0503020204020204" pitchFamily="34" charset="-122"/>
                <a:cs typeface="+mn-ea"/>
              </a:defRPr>
            </a:lvl1pPr>
          </a:lstStyle>
          <a:p>
            <a:r>
              <a:rPr lang="zh-CN" altLang="en-US" sz="2850" dirty="0">
                <a:sym typeface="+mn-lt"/>
              </a:rPr>
              <a:t>相似度度量</a:t>
            </a:r>
          </a:p>
        </p:txBody>
      </p:sp>
      <p:sp>
        <p:nvSpPr>
          <p:cNvPr id="9" name="Rectangle 2"/>
          <p:cNvSpPr txBox="1">
            <a:spLocks noChangeArrowheads="1"/>
          </p:cNvSpPr>
          <p:nvPr/>
        </p:nvSpPr>
        <p:spPr>
          <a:xfrm>
            <a:off x="339756" y="1726115"/>
            <a:ext cx="8748749" cy="14581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spcBef>
                <a:spcPts val="0"/>
              </a:spcBef>
              <a:buFont typeface="Wingdings" pitchFamily="2" charset="2"/>
              <a:buChar char="p"/>
              <a:defRPr/>
            </a:pPr>
            <a:r>
              <a:rPr lang="zh-CN" altLang="zh-CN" sz="2100" dirty="0">
                <a:solidFill>
                  <a:srgbClr val="0000FF"/>
                </a:solidFill>
                <a:latin typeface="微软雅黑" pitchFamily="34" charset="-122"/>
                <a:ea typeface="微软雅黑" pitchFamily="34" charset="-122"/>
              </a:rPr>
              <a:t>夹角余弦</a:t>
            </a:r>
            <a:r>
              <a:rPr lang="zh-CN" altLang="en-US" sz="2100" dirty="0">
                <a:solidFill>
                  <a:srgbClr val="0000FF"/>
                </a:solidFill>
                <a:latin typeface="微软雅黑" pitchFamily="34" charset="-122"/>
                <a:ea typeface="微软雅黑" pitchFamily="34" charset="-122"/>
              </a:rPr>
              <a:t>相似度</a:t>
            </a:r>
            <a:endParaRPr lang="en-US" altLang="zh-CN" sz="2100" dirty="0">
              <a:solidFill>
                <a:srgbClr val="0000FF"/>
              </a:solidFill>
              <a:latin typeface="微软雅黑" pitchFamily="34" charset="-122"/>
              <a:ea typeface="微软雅黑" pitchFamily="34" charset="-122"/>
            </a:endParaRPr>
          </a:p>
          <a:p>
            <a:pPr lvl="1">
              <a:lnSpc>
                <a:spcPct val="150000"/>
              </a:lnSpc>
              <a:spcBef>
                <a:spcPts val="0"/>
              </a:spcBef>
              <a:buFont typeface="Wingdings" pitchFamily="2" charset="2"/>
              <a:buChar char="n"/>
            </a:pPr>
            <a:r>
              <a:rPr lang="zh-CN" altLang="zh-CN" sz="1800" dirty="0">
                <a:latin typeface="微软雅黑" pitchFamily="34" charset="-122"/>
                <a:ea typeface="微软雅黑" pitchFamily="34" charset="-122"/>
              </a:rPr>
              <a:t>对于任意两个</a:t>
            </a:r>
            <a:r>
              <a:rPr lang="en-US" altLang="zh-CN" sz="1800" i="1" dirty="0">
                <a:latin typeface="微软雅黑" pitchFamily="34" charset="-122"/>
                <a:ea typeface="微软雅黑" pitchFamily="34" charset="-122"/>
              </a:rPr>
              <a:t>n</a:t>
            </a:r>
            <a:r>
              <a:rPr lang="zh-CN" altLang="zh-CN" sz="1800" dirty="0">
                <a:latin typeface="微软雅黑" pitchFamily="34" charset="-122"/>
                <a:ea typeface="微软雅黑" pitchFamily="34" charset="-122"/>
              </a:rPr>
              <a:t>维样本向量</a:t>
            </a:r>
            <a:r>
              <a:rPr lang="en-US" altLang="zh-CN" sz="1800" dirty="0">
                <a:latin typeface="微软雅黑" pitchFamily="34" charset="-122"/>
                <a:ea typeface="微软雅黑" pitchFamily="34" charset="-122"/>
              </a:rPr>
              <a:t>a(x</a:t>
            </a:r>
            <a:r>
              <a:rPr lang="en-US" altLang="zh-CN" sz="1800" baseline="-25000" dirty="0">
                <a:latin typeface="微软雅黑" pitchFamily="34" charset="-122"/>
                <a:ea typeface="微软雅黑" pitchFamily="34" charset="-122"/>
              </a:rPr>
              <a:t>1</a:t>
            </a:r>
            <a:r>
              <a:rPr lang="en-US" altLang="zh-CN" sz="1800" dirty="0">
                <a:latin typeface="微软雅黑" pitchFamily="34" charset="-122"/>
                <a:ea typeface="微软雅黑" pitchFamily="34" charset="-122"/>
              </a:rPr>
              <a:t>, x</a:t>
            </a:r>
            <a:r>
              <a:rPr lang="en-US" altLang="zh-CN" sz="1800" baseline="-25000" dirty="0">
                <a:latin typeface="微软雅黑" pitchFamily="34" charset="-122"/>
                <a:ea typeface="微软雅黑" pitchFamily="34" charset="-122"/>
              </a:rPr>
              <a:t>2</a:t>
            </a: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x</a:t>
            </a:r>
            <a:r>
              <a:rPr lang="en-US" altLang="zh-CN" sz="1800" baseline="-25000" dirty="0" err="1">
                <a:latin typeface="微软雅黑" pitchFamily="34" charset="-122"/>
                <a:ea typeface="微软雅黑" pitchFamily="34" charset="-122"/>
              </a:rPr>
              <a:t>n</a:t>
            </a:r>
            <a:r>
              <a:rPr lang="en-US" altLang="zh-CN" sz="1800" dirty="0">
                <a:latin typeface="微软雅黑" pitchFamily="34" charset="-122"/>
                <a:ea typeface="微软雅黑" pitchFamily="34" charset="-122"/>
              </a:rPr>
              <a:t>) </a:t>
            </a:r>
            <a:r>
              <a:rPr lang="zh-CN" altLang="zh-CN" sz="1800" dirty="0">
                <a:latin typeface="微软雅黑" pitchFamily="34" charset="-122"/>
                <a:ea typeface="微软雅黑" pitchFamily="34" charset="-122"/>
              </a:rPr>
              <a:t>和</a:t>
            </a:r>
            <a:r>
              <a:rPr lang="en-US" altLang="zh-CN" sz="1800" dirty="0">
                <a:latin typeface="微软雅黑" pitchFamily="34" charset="-122"/>
                <a:ea typeface="微软雅黑" pitchFamily="34" charset="-122"/>
              </a:rPr>
              <a:t>b(y</a:t>
            </a:r>
            <a:r>
              <a:rPr lang="en-US" altLang="zh-CN" sz="1800" baseline="-25000" dirty="0">
                <a:latin typeface="微软雅黑" pitchFamily="34" charset="-122"/>
                <a:ea typeface="微软雅黑" pitchFamily="34" charset="-122"/>
              </a:rPr>
              <a:t>1</a:t>
            </a:r>
            <a:r>
              <a:rPr lang="en-US" altLang="zh-CN" sz="1800" dirty="0">
                <a:latin typeface="微软雅黑" pitchFamily="34" charset="-122"/>
                <a:ea typeface="微软雅黑" pitchFamily="34" charset="-122"/>
              </a:rPr>
              <a:t>, y</a:t>
            </a:r>
            <a:r>
              <a:rPr lang="en-US" altLang="zh-CN" sz="1800" baseline="-25000" dirty="0">
                <a:latin typeface="微软雅黑" pitchFamily="34" charset="-122"/>
                <a:ea typeface="微软雅黑" pitchFamily="34" charset="-122"/>
              </a:rPr>
              <a:t>2</a:t>
            </a: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y</a:t>
            </a:r>
            <a:r>
              <a:rPr lang="en-US" altLang="zh-CN" sz="1800" baseline="-25000" dirty="0" err="1">
                <a:latin typeface="微软雅黑" pitchFamily="34" charset="-122"/>
                <a:ea typeface="微软雅黑" pitchFamily="34" charset="-122"/>
              </a:rPr>
              <a:t>n</a:t>
            </a:r>
            <a:r>
              <a:rPr lang="en-US" altLang="zh-CN" sz="1800" dirty="0">
                <a:latin typeface="微软雅黑" pitchFamily="34" charset="-122"/>
                <a:ea typeface="微软雅黑" pitchFamily="34" charset="-122"/>
              </a:rPr>
              <a:t>) </a:t>
            </a:r>
            <a:r>
              <a:rPr lang="zh-CN" altLang="zh-CN" sz="1800" dirty="0">
                <a:latin typeface="微软雅黑" pitchFamily="34" charset="-122"/>
                <a:ea typeface="微软雅黑" pitchFamily="34" charset="-122"/>
              </a:rPr>
              <a:t>，它们之间的夹角余弦公</a:t>
            </a:r>
            <a:r>
              <a:rPr lang="zh-CN" altLang="en-US" sz="1800" dirty="0">
                <a:latin typeface="微软雅黑" pitchFamily="34" charset="-122"/>
                <a:ea typeface="微软雅黑" pitchFamily="34" charset="-122"/>
              </a:rPr>
              <a:t>为：</a:t>
            </a:r>
            <a:endParaRPr lang="en-US" altLang="zh-CN" sz="1800" dirty="0">
              <a:latin typeface="微软雅黑" pitchFamily="34" charset="-122"/>
              <a:ea typeface="微软雅黑" pitchFamily="34" charset="-122"/>
            </a:endParaRPr>
          </a:p>
        </p:txBody>
      </p:sp>
      <p:sp>
        <p:nvSpPr>
          <p:cNvPr id="11" name="Rectangle 2"/>
          <p:cNvSpPr txBox="1">
            <a:spLocks noChangeArrowheads="1"/>
          </p:cNvSpPr>
          <p:nvPr/>
        </p:nvSpPr>
        <p:spPr>
          <a:xfrm>
            <a:off x="363921" y="3859352"/>
            <a:ext cx="8748749" cy="20252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spcBef>
                <a:spcPts val="0"/>
              </a:spcBef>
              <a:buFont typeface="Wingdings" pitchFamily="2" charset="2"/>
              <a:buChar char="n"/>
            </a:pPr>
            <a:r>
              <a:rPr lang="zh-CN" altLang="zh-CN" sz="1800" dirty="0">
                <a:latin typeface="微软雅黑" pitchFamily="34" charset="-122"/>
                <a:ea typeface="微软雅黑" pitchFamily="34" charset="-122"/>
              </a:rPr>
              <a:t>夹角余弦取值范围为</a:t>
            </a:r>
            <a:r>
              <a:rPr lang="en-US" altLang="zh-CN" sz="1800" dirty="0">
                <a:latin typeface="微软雅黑" pitchFamily="34" charset="-122"/>
                <a:ea typeface="微软雅黑" pitchFamily="34" charset="-122"/>
              </a:rPr>
              <a:t>[-1,1]</a:t>
            </a:r>
            <a:r>
              <a:rPr lang="zh-CN"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其</a:t>
            </a:r>
            <a:r>
              <a:rPr lang="zh-CN" altLang="en-US" sz="1800" dirty="0">
                <a:solidFill>
                  <a:srgbClr val="FF0000"/>
                </a:solidFill>
                <a:latin typeface="微软雅黑" pitchFamily="34" charset="-122"/>
                <a:ea typeface="微软雅黑" pitchFamily="34" charset="-122"/>
              </a:rPr>
              <a:t>值</a:t>
            </a:r>
            <a:r>
              <a:rPr lang="zh-CN" altLang="zh-CN" sz="1800" dirty="0">
                <a:solidFill>
                  <a:srgbClr val="FF0000"/>
                </a:solidFill>
                <a:latin typeface="微软雅黑" pitchFamily="34" charset="-122"/>
                <a:ea typeface="微软雅黑" pitchFamily="34" charset="-122"/>
              </a:rPr>
              <a:t>越大表示两个向量的夹角越小</a:t>
            </a:r>
            <a:r>
              <a:rPr lang="zh-CN" altLang="zh-CN" sz="1800" dirty="0">
                <a:latin typeface="微软雅黑" pitchFamily="34" charset="-122"/>
                <a:ea typeface="微软雅黑" pitchFamily="34" charset="-122"/>
              </a:rPr>
              <a:t>，</a:t>
            </a:r>
            <a:r>
              <a:rPr lang="zh-CN" altLang="zh-CN" sz="1800" dirty="0">
                <a:solidFill>
                  <a:srgbClr val="FF0000"/>
                </a:solidFill>
                <a:latin typeface="微软雅黑" pitchFamily="34" charset="-122"/>
                <a:ea typeface="微软雅黑" pitchFamily="34" charset="-122"/>
              </a:rPr>
              <a:t>越小表示两向量的夹角越大</a:t>
            </a:r>
            <a:r>
              <a:rPr lang="zh-CN" altLang="zh-CN" sz="1800" dirty="0">
                <a:latin typeface="微软雅黑" pitchFamily="34" charset="-122"/>
                <a:ea typeface="微软雅黑" pitchFamily="34" charset="-122"/>
              </a:rPr>
              <a:t>。</a:t>
            </a:r>
            <a:endParaRPr lang="en-US" altLang="zh-CN" sz="1800" dirty="0">
              <a:latin typeface="微软雅黑" pitchFamily="34" charset="-122"/>
              <a:ea typeface="微软雅黑" pitchFamily="34" charset="-122"/>
            </a:endParaRPr>
          </a:p>
          <a:p>
            <a:pPr lvl="1">
              <a:lnSpc>
                <a:spcPct val="150000"/>
              </a:lnSpc>
              <a:spcBef>
                <a:spcPts val="0"/>
              </a:spcBef>
              <a:buFont typeface="Wingdings" pitchFamily="2" charset="2"/>
              <a:buChar char="n"/>
            </a:pPr>
            <a:r>
              <a:rPr lang="zh-CN" altLang="zh-CN" sz="1800" dirty="0">
                <a:latin typeface="微软雅黑" pitchFamily="34" charset="-122"/>
                <a:ea typeface="微软雅黑" pitchFamily="34" charset="-122"/>
              </a:rPr>
              <a:t>当两个向量的方向重合时夹角余弦取最大值</a:t>
            </a:r>
            <a:r>
              <a:rPr lang="en-US" altLang="zh-CN" sz="1800" dirty="0">
                <a:latin typeface="微软雅黑" pitchFamily="34" charset="-122"/>
                <a:ea typeface="微软雅黑" pitchFamily="34" charset="-122"/>
              </a:rPr>
              <a:t>1</a:t>
            </a:r>
            <a:r>
              <a:rPr lang="zh-CN" altLang="zh-CN" sz="1800" dirty="0">
                <a:latin typeface="微软雅黑" pitchFamily="34" charset="-122"/>
                <a:ea typeface="微软雅黑" pitchFamily="34" charset="-122"/>
              </a:rPr>
              <a:t>，当两个向量的方向完全相反夹角余弦取最小值</a:t>
            </a:r>
            <a:r>
              <a:rPr lang="en-US" altLang="zh-CN" sz="1800" dirty="0">
                <a:latin typeface="微软雅黑" pitchFamily="34" charset="-122"/>
                <a:ea typeface="微软雅黑" pitchFamily="34" charset="-122"/>
              </a:rPr>
              <a:t>-1</a:t>
            </a:r>
            <a:r>
              <a:rPr lang="zh-CN" altLang="zh-CN" sz="1800" dirty="0">
                <a:latin typeface="微软雅黑" pitchFamily="34" charset="-122"/>
                <a:ea typeface="微软雅黑" pitchFamily="34" charset="-122"/>
              </a:rPr>
              <a:t>。</a:t>
            </a:r>
            <a:endParaRPr lang="en-US" altLang="zh-CN" sz="1800" dirty="0">
              <a:latin typeface="微软雅黑" pitchFamily="34" charset="-122"/>
              <a:ea typeface="微软雅黑" pitchFamily="34" charset="-122"/>
            </a:endParaRPr>
          </a:p>
        </p:txBody>
      </p:sp>
      <mc:AlternateContent xmlns:mc="http://schemas.openxmlformats.org/markup-compatibility/2006" xmlns:a14="http://schemas.microsoft.com/office/drawing/2010/main">
        <mc:Choice Requires="a14">
          <p:sp>
            <p:nvSpPr>
              <p:cNvPr id="2" name="矩形 1"/>
              <p:cNvSpPr/>
              <p:nvPr/>
            </p:nvSpPr>
            <p:spPr>
              <a:xfrm>
                <a:off x="2701764" y="2914247"/>
                <a:ext cx="4024733" cy="97802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zh-CN" altLang="zh-CN" b="1" i="1">
                              <a:latin typeface="Cambria Math" panose="02040503050406030204" pitchFamily="18" charset="0"/>
                            </a:rPr>
                          </m:ctrlPr>
                        </m:funcPr>
                        <m:fName>
                          <m:r>
                            <a:rPr lang="en-US" altLang="zh-CN" b="1" i="1">
                              <a:latin typeface="Cambria Math"/>
                            </a:rPr>
                            <m:t>𝒄𝒐𝒔</m:t>
                          </m:r>
                        </m:fName>
                        <m:e>
                          <m:r>
                            <a:rPr lang="en-US" altLang="zh-CN" b="1" i="1">
                              <a:latin typeface="Cambria Math"/>
                            </a:rPr>
                            <m:t>𝜽</m:t>
                          </m:r>
                        </m:e>
                      </m:func>
                      <m:r>
                        <a:rPr lang="en-US" altLang="zh-CN" b="1" i="1">
                          <a:latin typeface="Cambria Math"/>
                        </a:rPr>
                        <m:t>=</m:t>
                      </m:r>
                      <m:f>
                        <m:fPr>
                          <m:ctrlPr>
                            <a:rPr lang="zh-CN" altLang="zh-CN" b="1" i="1">
                              <a:latin typeface="Cambria Math" panose="02040503050406030204" pitchFamily="18" charset="0"/>
                            </a:rPr>
                          </m:ctrlPr>
                        </m:fPr>
                        <m:num>
                          <m:nary>
                            <m:naryPr>
                              <m:chr m:val="∑"/>
                              <m:limLoc m:val="subSup"/>
                              <m:ctrlPr>
                                <a:rPr lang="zh-CN" altLang="zh-CN" b="1" i="1">
                                  <a:latin typeface="Cambria Math" panose="02040503050406030204" pitchFamily="18" charset="0"/>
                                </a:rPr>
                              </m:ctrlPr>
                            </m:naryPr>
                            <m:sub>
                              <m:r>
                                <a:rPr lang="en-US" altLang="zh-CN" b="1" i="1">
                                  <a:latin typeface="Cambria Math"/>
                                </a:rPr>
                                <m:t>𝒊</m:t>
                              </m:r>
                              <m:r>
                                <a:rPr lang="en-US" altLang="zh-CN" b="1" i="1">
                                  <a:latin typeface="Cambria Math"/>
                                </a:rPr>
                                <m:t>=</m:t>
                              </m:r>
                              <m:r>
                                <a:rPr lang="en-US" altLang="zh-CN" b="1" i="1">
                                  <a:latin typeface="Cambria Math"/>
                                </a:rPr>
                                <m:t>𝟏</m:t>
                              </m:r>
                            </m:sub>
                            <m:sup>
                              <m:r>
                                <a:rPr lang="en-US" altLang="zh-CN" b="1" i="1">
                                  <a:latin typeface="Cambria Math"/>
                                </a:rPr>
                                <m:t>𝒏</m:t>
                              </m:r>
                            </m:sup>
                            <m:e>
                              <m:r>
                                <a:rPr lang="en-US" altLang="zh-CN" b="1" i="1">
                                  <a:latin typeface="Cambria Math"/>
                                </a:rPr>
                                <m:t>(</m:t>
                              </m:r>
                              <m:sSub>
                                <m:sSubPr>
                                  <m:ctrlPr>
                                    <a:rPr lang="zh-CN" altLang="zh-CN" b="1" i="1">
                                      <a:latin typeface="Cambria Math" panose="02040503050406030204" pitchFamily="18" charset="0"/>
                                    </a:rPr>
                                  </m:ctrlPr>
                                </m:sSubPr>
                                <m:e>
                                  <m:r>
                                    <a:rPr lang="en-US" altLang="zh-CN" b="1" i="1">
                                      <a:latin typeface="Cambria Math"/>
                                    </a:rPr>
                                    <m:t>𝒙</m:t>
                                  </m:r>
                                </m:e>
                                <m:sub>
                                  <m:r>
                                    <a:rPr lang="en-US" altLang="zh-CN" b="1" i="1">
                                      <a:latin typeface="Cambria Math"/>
                                    </a:rPr>
                                    <m:t>𝒊</m:t>
                                  </m:r>
                                </m:sub>
                              </m:sSub>
                              <m:r>
                                <a:rPr lang="en-US" altLang="zh-CN" b="1" i="1">
                                  <a:latin typeface="Cambria Math"/>
                                </a:rPr>
                                <m:t>×</m:t>
                              </m:r>
                              <m:sSub>
                                <m:sSubPr>
                                  <m:ctrlPr>
                                    <a:rPr lang="zh-CN" altLang="zh-CN" b="1" i="1">
                                      <a:latin typeface="Cambria Math" panose="02040503050406030204" pitchFamily="18" charset="0"/>
                                    </a:rPr>
                                  </m:ctrlPr>
                                </m:sSubPr>
                                <m:e>
                                  <m:r>
                                    <a:rPr lang="en-US" altLang="zh-CN" b="1" i="1">
                                      <a:latin typeface="Cambria Math"/>
                                    </a:rPr>
                                    <m:t>𝒚</m:t>
                                  </m:r>
                                </m:e>
                                <m:sub>
                                  <m:r>
                                    <a:rPr lang="en-US" altLang="zh-CN" b="1" i="1">
                                      <a:latin typeface="Cambria Math"/>
                                    </a:rPr>
                                    <m:t>𝒊</m:t>
                                  </m:r>
                                </m:sub>
                              </m:sSub>
                              <m:r>
                                <a:rPr lang="en-US" altLang="zh-CN" b="1" i="1">
                                  <a:latin typeface="Cambria Math"/>
                                </a:rPr>
                                <m:t>)</m:t>
                              </m:r>
                            </m:e>
                          </m:nary>
                        </m:num>
                        <m:den>
                          <m:rad>
                            <m:radPr>
                              <m:degHide m:val="on"/>
                              <m:ctrlPr>
                                <a:rPr lang="zh-CN" altLang="zh-CN" b="1" i="1">
                                  <a:latin typeface="Cambria Math" panose="02040503050406030204" pitchFamily="18" charset="0"/>
                                </a:rPr>
                              </m:ctrlPr>
                            </m:radPr>
                            <m:deg/>
                            <m:e>
                              <m:nary>
                                <m:naryPr>
                                  <m:chr m:val="∑"/>
                                  <m:limLoc m:val="subSup"/>
                                  <m:ctrlPr>
                                    <a:rPr lang="zh-CN" altLang="zh-CN" b="1" i="1">
                                      <a:latin typeface="Cambria Math" panose="02040503050406030204" pitchFamily="18" charset="0"/>
                                    </a:rPr>
                                  </m:ctrlPr>
                                </m:naryPr>
                                <m:sub>
                                  <m:r>
                                    <a:rPr lang="en-US" altLang="zh-CN" b="1" i="1">
                                      <a:latin typeface="Cambria Math"/>
                                    </a:rPr>
                                    <m:t>𝒊</m:t>
                                  </m:r>
                                  <m:r>
                                    <a:rPr lang="en-US" altLang="zh-CN" b="1" i="1">
                                      <a:latin typeface="Cambria Math"/>
                                    </a:rPr>
                                    <m:t>=</m:t>
                                  </m:r>
                                  <m:r>
                                    <a:rPr lang="en-US" altLang="zh-CN" b="1" i="1">
                                      <a:latin typeface="Cambria Math"/>
                                    </a:rPr>
                                    <m:t>𝟏</m:t>
                                  </m:r>
                                </m:sub>
                                <m:sup>
                                  <m:r>
                                    <a:rPr lang="en-US" altLang="zh-CN" b="1" i="1">
                                      <a:latin typeface="Cambria Math"/>
                                    </a:rPr>
                                    <m:t>𝒏</m:t>
                                  </m:r>
                                </m:sup>
                                <m:e>
                                  <m:sSubSup>
                                    <m:sSubSupPr>
                                      <m:ctrlPr>
                                        <a:rPr lang="zh-CN" altLang="zh-CN" b="1" i="1">
                                          <a:latin typeface="Cambria Math" panose="02040503050406030204" pitchFamily="18" charset="0"/>
                                        </a:rPr>
                                      </m:ctrlPr>
                                    </m:sSubSupPr>
                                    <m:e>
                                      <m:r>
                                        <a:rPr lang="en-US" altLang="zh-CN" b="1" i="1">
                                          <a:latin typeface="Cambria Math"/>
                                        </a:rPr>
                                        <m:t>𝒙</m:t>
                                      </m:r>
                                    </m:e>
                                    <m:sub>
                                      <m:r>
                                        <a:rPr lang="en-US" altLang="zh-CN" b="1" i="1">
                                          <a:latin typeface="Cambria Math"/>
                                        </a:rPr>
                                        <m:t>𝒊</m:t>
                                      </m:r>
                                    </m:sub>
                                    <m:sup>
                                      <m:r>
                                        <a:rPr lang="en-US" altLang="zh-CN" b="1" i="1">
                                          <a:latin typeface="Cambria Math"/>
                                        </a:rPr>
                                        <m:t>𝟐</m:t>
                                      </m:r>
                                    </m:sup>
                                  </m:sSubSup>
                                </m:e>
                              </m:nary>
                            </m:e>
                          </m:rad>
                          <m:r>
                            <a:rPr lang="en-US" altLang="zh-CN" b="1" i="1">
                              <a:latin typeface="Cambria Math"/>
                            </a:rPr>
                            <m:t>×</m:t>
                          </m:r>
                          <m:rad>
                            <m:radPr>
                              <m:degHide m:val="on"/>
                              <m:ctrlPr>
                                <a:rPr lang="zh-CN" altLang="zh-CN" b="1" i="1">
                                  <a:latin typeface="Cambria Math" panose="02040503050406030204" pitchFamily="18" charset="0"/>
                                </a:rPr>
                              </m:ctrlPr>
                            </m:radPr>
                            <m:deg/>
                            <m:e>
                              <m:nary>
                                <m:naryPr>
                                  <m:chr m:val="∑"/>
                                  <m:limLoc m:val="subSup"/>
                                  <m:ctrlPr>
                                    <a:rPr lang="zh-CN" altLang="zh-CN" b="1" i="1">
                                      <a:latin typeface="Cambria Math" panose="02040503050406030204" pitchFamily="18" charset="0"/>
                                    </a:rPr>
                                  </m:ctrlPr>
                                </m:naryPr>
                                <m:sub>
                                  <m:r>
                                    <a:rPr lang="en-US" altLang="zh-CN" b="1" i="1">
                                      <a:latin typeface="Cambria Math"/>
                                    </a:rPr>
                                    <m:t>𝒊</m:t>
                                  </m:r>
                                  <m:r>
                                    <a:rPr lang="en-US" altLang="zh-CN" b="1" i="1">
                                      <a:latin typeface="Cambria Math"/>
                                    </a:rPr>
                                    <m:t>=</m:t>
                                  </m:r>
                                  <m:r>
                                    <a:rPr lang="en-US" altLang="zh-CN" b="1" i="1">
                                      <a:latin typeface="Cambria Math"/>
                                    </a:rPr>
                                    <m:t>𝟏</m:t>
                                  </m:r>
                                </m:sub>
                                <m:sup>
                                  <m:r>
                                    <a:rPr lang="en-US" altLang="zh-CN" b="1" i="1">
                                      <a:latin typeface="Cambria Math"/>
                                    </a:rPr>
                                    <m:t>𝒏</m:t>
                                  </m:r>
                                </m:sup>
                                <m:e>
                                  <m:sSubSup>
                                    <m:sSubSupPr>
                                      <m:ctrlPr>
                                        <a:rPr lang="zh-CN" altLang="zh-CN" b="1" i="1">
                                          <a:latin typeface="Cambria Math" panose="02040503050406030204" pitchFamily="18" charset="0"/>
                                        </a:rPr>
                                      </m:ctrlPr>
                                    </m:sSubSupPr>
                                    <m:e>
                                      <m:r>
                                        <a:rPr lang="en-US" altLang="zh-CN" b="1" i="1">
                                          <a:latin typeface="Cambria Math"/>
                                        </a:rPr>
                                        <m:t>𝒚</m:t>
                                      </m:r>
                                    </m:e>
                                    <m:sub>
                                      <m:r>
                                        <a:rPr lang="en-US" altLang="zh-CN" b="1" i="1">
                                          <a:latin typeface="Cambria Math"/>
                                        </a:rPr>
                                        <m:t>𝒊</m:t>
                                      </m:r>
                                    </m:sub>
                                    <m:sup>
                                      <m:r>
                                        <a:rPr lang="en-US" altLang="zh-CN" b="1" i="1">
                                          <a:latin typeface="Cambria Math"/>
                                        </a:rPr>
                                        <m:t>𝟐</m:t>
                                      </m:r>
                                    </m:sup>
                                  </m:sSubSup>
                                </m:e>
                              </m:nary>
                            </m:e>
                          </m:rad>
                        </m:den>
                      </m:f>
                    </m:oMath>
                  </m:oMathPara>
                </a14:m>
                <a:endParaRPr lang="zh-CN" altLang="zh-CN" b="1" dirty="0"/>
              </a:p>
            </p:txBody>
          </p:sp>
        </mc:Choice>
        <mc:Fallback xmlns="">
          <p:sp>
            <p:nvSpPr>
              <p:cNvPr id="2" name="矩形 1"/>
              <p:cNvSpPr>
                <a:spLocks noRot="1" noChangeAspect="1" noMove="1" noResize="1" noEditPoints="1" noAdjustHandles="1" noChangeArrowheads="1" noChangeShapeType="1" noTextEdit="1"/>
              </p:cNvSpPr>
              <p:nvPr/>
            </p:nvSpPr>
            <p:spPr>
              <a:xfrm>
                <a:off x="2701764" y="2914247"/>
                <a:ext cx="4024733" cy="97802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9828637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randombar(horizontal)">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17" dur="500"/>
                                        <p:tgtEl>
                                          <p:spTgt spid="11">
                                            <p:txEl>
                                              <p:pRg st="0" end="0"/>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20"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61652" y="1167771"/>
            <a:ext cx="6509742" cy="502268"/>
          </a:xfrm>
        </p:spPr>
        <p:txBody>
          <a:bodyPr>
            <a:normAutofit fontScale="90000"/>
          </a:bodyPr>
          <a:lstStyle/>
          <a:p>
            <a:r>
              <a:rPr lang="zh-CN" altLang="en-US"/>
              <a:t>分类的步骤</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6</a:t>
            </a:fld>
            <a:endParaRPr lang="zh-CN" altLang="zh-CN"/>
          </a:p>
        </p:txBody>
      </p:sp>
      <p:sp>
        <p:nvSpPr>
          <p:cNvPr id="7" name="Rectangle 3"/>
          <p:cNvSpPr txBox="1">
            <a:spLocks noChangeArrowheads="1"/>
          </p:cNvSpPr>
          <p:nvPr/>
        </p:nvSpPr>
        <p:spPr bwMode="auto">
          <a:xfrm>
            <a:off x="370443" y="1850856"/>
            <a:ext cx="8557850" cy="387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325" tIns="36162" rIns="72325" bIns="36162"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100" dirty="0"/>
              <a:t>分类的过程描述如下：</a:t>
            </a:r>
          </a:p>
          <a:p>
            <a:pPr lvl="1"/>
            <a:r>
              <a:rPr lang="en-US" altLang="zh-CN" sz="2100" dirty="0"/>
              <a:t>1)</a:t>
            </a:r>
            <a:r>
              <a:rPr lang="zh-CN" altLang="en-US" sz="2100" dirty="0"/>
              <a:t>首先将数据集划分为</a:t>
            </a:r>
            <a:r>
              <a:rPr lang="en-US" altLang="zh-CN" sz="2100" dirty="0"/>
              <a:t>2</a:t>
            </a:r>
            <a:r>
              <a:rPr lang="zh-CN" altLang="en-US" sz="2100" dirty="0"/>
              <a:t>部分：</a:t>
            </a:r>
            <a:r>
              <a:rPr lang="zh-CN" altLang="en-US" sz="2100" dirty="0">
                <a:solidFill>
                  <a:srgbClr val="A50021"/>
                </a:solidFill>
              </a:rPr>
              <a:t>训练集</a:t>
            </a:r>
            <a:r>
              <a:rPr lang="zh-CN" altLang="en-US" sz="2100" dirty="0"/>
              <a:t>和</a:t>
            </a:r>
            <a:r>
              <a:rPr lang="zh-CN" altLang="en-US" sz="2100" dirty="0">
                <a:solidFill>
                  <a:srgbClr val="A50021"/>
                </a:solidFill>
              </a:rPr>
              <a:t>测试集</a:t>
            </a:r>
            <a:r>
              <a:rPr lang="zh-CN" altLang="en-US" sz="2100" dirty="0"/>
              <a:t>。</a:t>
            </a:r>
          </a:p>
          <a:p>
            <a:pPr lvl="1"/>
            <a:r>
              <a:rPr lang="en-US" altLang="zh-CN" sz="2100" dirty="0"/>
              <a:t>2) </a:t>
            </a:r>
            <a:r>
              <a:rPr lang="zh-CN" altLang="en-US" sz="2100" dirty="0"/>
              <a:t>第一步：对训练集学习，</a:t>
            </a:r>
            <a:r>
              <a:rPr lang="zh-CN" altLang="en-US" sz="2100" dirty="0">
                <a:solidFill>
                  <a:srgbClr val="FF0000"/>
                </a:solidFill>
              </a:rPr>
              <a:t>构建</a:t>
            </a:r>
            <a:r>
              <a:rPr lang="zh-CN" altLang="en-US" sz="2100" dirty="0"/>
              <a:t>分类模型。</a:t>
            </a:r>
          </a:p>
          <a:p>
            <a:pPr lvl="2"/>
            <a:r>
              <a:rPr lang="zh-CN" altLang="en-US" sz="2100" dirty="0"/>
              <a:t>模型可以是决策树或分类规则等形式。</a:t>
            </a:r>
          </a:p>
          <a:p>
            <a:pPr lvl="1"/>
            <a:r>
              <a:rPr lang="en-US" altLang="zh-CN" sz="2100" dirty="0"/>
              <a:t>3) </a:t>
            </a:r>
            <a:r>
              <a:rPr lang="zh-CN" altLang="en-US" sz="2100" dirty="0"/>
              <a:t>第二步：用建好的分类模型对测试集分类</a:t>
            </a:r>
          </a:p>
          <a:p>
            <a:pPr lvl="2"/>
            <a:r>
              <a:rPr lang="zh-CN" altLang="en-US" sz="2100" dirty="0">
                <a:solidFill>
                  <a:srgbClr val="FF0000"/>
                </a:solidFill>
              </a:rPr>
              <a:t>评估</a:t>
            </a:r>
            <a:r>
              <a:rPr lang="zh-CN" altLang="en-US" sz="2100" dirty="0"/>
              <a:t>该分类模型的分类准确度及其它性能。</a:t>
            </a:r>
          </a:p>
          <a:p>
            <a:pPr lvl="1"/>
            <a:r>
              <a:rPr lang="en-US" altLang="zh-CN" sz="2100" dirty="0"/>
              <a:t>4)</a:t>
            </a:r>
            <a:r>
              <a:rPr lang="zh-CN" altLang="en-US" sz="2100" dirty="0"/>
              <a:t>最后，使用分类准确度高的分类模型对类标号未知的未来样本数据进行分类。</a:t>
            </a:r>
          </a:p>
        </p:txBody>
      </p:sp>
    </p:spTree>
    <p:extLst>
      <p:ext uri="{BB962C8B-B14F-4D97-AF65-F5344CB8AC3E}">
        <p14:creationId xmlns:p14="http://schemas.microsoft.com/office/powerpoint/2010/main" val="41966278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231521" y="1510091"/>
            <a:ext cx="842493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r>
              <a:rPr lang="zh-CN" altLang="zh-CN" sz="1800" b="0" dirty="0">
                <a:latin typeface="微软雅黑" pitchFamily="34" charset="-122"/>
                <a:ea typeface="微软雅黑" pitchFamily="34" charset="-122"/>
              </a:rPr>
              <a:t>第三步：根据表</a:t>
            </a:r>
            <a:r>
              <a:rPr lang="en-US" altLang="zh-CN" sz="1800" b="0" dirty="0">
                <a:latin typeface="微软雅黑" pitchFamily="34" charset="-122"/>
                <a:ea typeface="微软雅黑" pitchFamily="34" charset="-122"/>
              </a:rPr>
              <a:t>3</a:t>
            </a:r>
            <a:r>
              <a:rPr lang="zh-CN" altLang="zh-CN" sz="1800" b="0" dirty="0">
                <a:latin typeface="微软雅黑" pitchFamily="34" charset="-122"/>
                <a:ea typeface="微软雅黑" pitchFamily="34" charset="-122"/>
              </a:rPr>
              <a:t>，设定会员之间的观影相似度阈值为</a:t>
            </a:r>
            <a:r>
              <a:rPr lang="en-US" altLang="zh-CN" sz="1800" b="0" dirty="0">
                <a:latin typeface="微软雅黑" pitchFamily="34" charset="-122"/>
                <a:ea typeface="微软雅黑" pitchFamily="34" charset="-122"/>
              </a:rPr>
              <a:t>0.5</a:t>
            </a:r>
            <a:r>
              <a:rPr lang="zh-CN" altLang="zh-CN" sz="1800" b="0" dirty="0">
                <a:latin typeface="微软雅黑" pitchFamily="34" charset="-122"/>
                <a:ea typeface="微软雅黑" pitchFamily="34" charset="-122"/>
              </a:rPr>
              <a:t>，若相似度大于阈值，则视两会员间存在观影关联关系，对关联会员进行权重排序，可得到表</a:t>
            </a:r>
            <a:r>
              <a:rPr lang="en-US" altLang="zh-CN" sz="1800" b="0" dirty="0">
                <a:latin typeface="微软雅黑" pitchFamily="34" charset="-122"/>
                <a:ea typeface="微软雅黑" pitchFamily="34" charset="-122"/>
              </a:rPr>
              <a:t>4</a:t>
            </a:r>
            <a:r>
              <a:rPr lang="zh-CN" altLang="zh-CN" sz="1800" b="0" dirty="0">
                <a:latin typeface="微软雅黑" pitchFamily="34" charset="-122"/>
                <a:ea typeface="微软雅黑" pitchFamily="34" charset="-122"/>
              </a:rPr>
              <a:t>。</a:t>
            </a:r>
          </a:p>
        </p:txBody>
      </p:sp>
      <p:sp>
        <p:nvSpPr>
          <p:cNvPr id="387073" name="Rectangle 1"/>
          <p:cNvSpPr>
            <a:spLocks noChangeArrowheads="1"/>
          </p:cNvSpPr>
          <p:nvPr/>
        </p:nvSpPr>
        <p:spPr bwMode="auto">
          <a:xfrm>
            <a:off x="2373759" y="6208613"/>
            <a:ext cx="4374486" cy="623248"/>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spAutoFit/>
          </a:bodyPr>
          <a:lstStyle/>
          <a:p>
            <a:pPr lvl="0" algn="ctr"/>
            <a:r>
              <a:rPr lang="zh-CN" altLang="en-US" dirty="0">
                <a:latin typeface="微软雅黑" pitchFamily="34" charset="-122"/>
                <a:ea typeface="微软雅黑" pitchFamily="34" charset="-122"/>
                <a:cs typeface="Times New Roman" pitchFamily="18" charset="0"/>
              </a:rPr>
              <a:t>表</a:t>
            </a:r>
            <a:r>
              <a:rPr lang="en-US" altLang="zh-CN" dirty="0">
                <a:latin typeface="微软雅黑" pitchFamily="34" charset="-122"/>
                <a:ea typeface="微软雅黑" pitchFamily="34" charset="-122"/>
                <a:cs typeface="Times New Roman" pitchFamily="18" charset="0"/>
              </a:rPr>
              <a:t>4 </a:t>
            </a:r>
            <a:r>
              <a:rPr lang="zh-CN" altLang="en-US" dirty="0">
                <a:latin typeface="微软雅黑" pitchFamily="34" charset="-122"/>
                <a:ea typeface="微软雅黑" pitchFamily="34" charset="-122"/>
                <a:cs typeface="Times New Roman" pitchFamily="18" charset="0"/>
              </a:rPr>
              <a:t>对每个会员分析与其存在观影关联关系的会员</a:t>
            </a:r>
          </a:p>
        </p:txBody>
      </p:sp>
      <p:graphicFrame>
        <p:nvGraphicFramePr>
          <p:cNvPr id="12" name="表格 11"/>
          <p:cNvGraphicFramePr>
            <a:graphicFrameLocks noGrp="1"/>
          </p:cNvGraphicFramePr>
          <p:nvPr>
            <p:extLst>
              <p:ext uri="{D42A27DB-BD31-4B8C-83A1-F6EECF244321}">
                <p14:modId xmlns:p14="http://schemas.microsoft.com/office/powerpoint/2010/main" val="93946049"/>
              </p:ext>
            </p:extLst>
          </p:nvPr>
        </p:nvGraphicFramePr>
        <p:xfrm>
          <a:off x="555557" y="2212170"/>
          <a:ext cx="8856984" cy="3726415"/>
        </p:xfrm>
        <a:graphic>
          <a:graphicData uri="http://schemas.openxmlformats.org/drawingml/2006/table">
            <a:tbl>
              <a:tblPr/>
              <a:tblGrid>
                <a:gridCol w="1003234">
                  <a:extLst>
                    <a:ext uri="{9D8B030D-6E8A-4147-A177-3AD203B41FA5}">
                      <a16:colId xmlns:a16="http://schemas.microsoft.com/office/drawing/2014/main" val="20000"/>
                    </a:ext>
                  </a:extLst>
                </a:gridCol>
                <a:gridCol w="7853750">
                  <a:extLst>
                    <a:ext uri="{9D8B030D-6E8A-4147-A177-3AD203B41FA5}">
                      <a16:colId xmlns:a16="http://schemas.microsoft.com/office/drawing/2014/main" val="20001"/>
                    </a:ext>
                  </a:extLst>
                </a:gridCol>
              </a:tblGrid>
              <a:tr h="532345">
                <a:tc>
                  <a:txBody>
                    <a:bodyPr/>
                    <a:lstStyle/>
                    <a:p>
                      <a:pPr algn="ctr">
                        <a:spcAft>
                          <a:spcPts val="0"/>
                        </a:spcAft>
                      </a:pPr>
                      <a:r>
                        <a:rPr lang="zh-CN" sz="1500" kern="100" dirty="0">
                          <a:latin typeface="微软雅黑" pitchFamily="34" charset="-122"/>
                          <a:ea typeface="微软雅黑" pitchFamily="34" charset="-122"/>
                          <a:cs typeface="Times New Roman"/>
                        </a:rPr>
                        <a:t>会员</a:t>
                      </a:r>
                    </a:p>
                  </a:txBody>
                  <a:tcPr marL="51435" marR="5143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500" kern="1200" dirty="0">
                          <a:solidFill>
                            <a:schemeClr val="tx1"/>
                          </a:solidFill>
                          <a:latin typeface="微软雅黑" pitchFamily="34" charset="-122"/>
                          <a:ea typeface="微软雅黑" pitchFamily="34" charset="-122"/>
                          <a:cs typeface="Times New Roman" pitchFamily="18" charset="0"/>
                        </a:rPr>
                        <a:t>存在观影关联关系的会员</a:t>
                      </a:r>
                    </a:p>
                  </a:txBody>
                  <a:tcPr marL="51435" marR="5143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32345">
                <a:tc>
                  <a:txBody>
                    <a:bodyPr/>
                    <a:lstStyle/>
                    <a:p>
                      <a:pPr algn="ctr">
                        <a:spcAft>
                          <a:spcPts val="0"/>
                        </a:spcAft>
                      </a:pPr>
                      <a:r>
                        <a:rPr lang="zh-CN" sz="1500" kern="100" dirty="0">
                          <a:solidFill>
                            <a:srgbClr val="FF0000"/>
                          </a:solidFill>
                          <a:latin typeface="微软雅黑" pitchFamily="34" charset="-122"/>
                          <a:ea typeface="微软雅黑" pitchFamily="34" charset="-122"/>
                          <a:cs typeface="Times New Roman"/>
                        </a:rPr>
                        <a:t>会员</a:t>
                      </a:r>
                      <a:r>
                        <a:rPr lang="en-US" sz="1500" kern="100" dirty="0">
                          <a:solidFill>
                            <a:srgbClr val="FF0000"/>
                          </a:solidFill>
                          <a:latin typeface="微软雅黑" pitchFamily="34" charset="-122"/>
                          <a:ea typeface="微软雅黑" pitchFamily="34" charset="-122"/>
                          <a:cs typeface="Times New Roman"/>
                        </a:rPr>
                        <a:t>A</a:t>
                      </a:r>
                      <a:endParaRPr lang="zh-CN" sz="1500" kern="100" dirty="0">
                        <a:solidFill>
                          <a:srgbClr val="FF0000"/>
                        </a:solidFill>
                        <a:latin typeface="微软雅黑" pitchFamily="34" charset="-122"/>
                        <a:ea typeface="微软雅黑" pitchFamily="34" charset="-122"/>
                        <a:cs typeface="Times New Roman"/>
                      </a:endParaRPr>
                    </a:p>
                  </a:txBody>
                  <a:tcPr marL="51435" marR="5143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altLang="en-US" sz="1500" kern="1200" dirty="0">
                          <a:solidFill>
                            <a:schemeClr val="tx1"/>
                          </a:solidFill>
                          <a:latin typeface="微软雅黑" pitchFamily="34" charset="-122"/>
                          <a:ea typeface="微软雅黑" pitchFamily="34" charset="-122"/>
                          <a:cs typeface="Times New Roman" pitchFamily="18" charset="0"/>
                        </a:rPr>
                        <a:t>会员</a:t>
                      </a:r>
                      <a:r>
                        <a:rPr lang="en-US" altLang="en-US" sz="1500" kern="1200" dirty="0">
                          <a:solidFill>
                            <a:schemeClr val="tx1"/>
                          </a:solidFill>
                          <a:latin typeface="微软雅黑" pitchFamily="34" charset="-122"/>
                          <a:ea typeface="微软雅黑" pitchFamily="34" charset="-122"/>
                          <a:cs typeface="Times New Roman" pitchFamily="18" charset="0"/>
                        </a:rPr>
                        <a:t>B</a:t>
                      </a:r>
                      <a:r>
                        <a:rPr lang="zh-CN" altLang="en-US" sz="1500" kern="1200" dirty="0">
                          <a:solidFill>
                            <a:schemeClr val="tx1"/>
                          </a:solidFill>
                          <a:latin typeface="微软雅黑" pitchFamily="34" charset="-122"/>
                          <a:ea typeface="微软雅黑" pitchFamily="34" charset="-122"/>
                          <a:cs typeface="Times New Roman" pitchFamily="18" charset="0"/>
                        </a:rPr>
                        <a:t>（</a:t>
                      </a:r>
                      <a:r>
                        <a:rPr lang="en-US" altLang="en-US" sz="1500" kern="1200" dirty="0">
                          <a:solidFill>
                            <a:schemeClr val="tx1"/>
                          </a:solidFill>
                          <a:latin typeface="微软雅黑" pitchFamily="34" charset="-122"/>
                          <a:ea typeface="微软雅黑" pitchFamily="34" charset="-122"/>
                          <a:cs typeface="Times New Roman" pitchFamily="18" charset="0"/>
                        </a:rPr>
                        <a:t>0.61</a:t>
                      </a:r>
                      <a:r>
                        <a:rPr lang="zh-CN" altLang="en-US" sz="1500" kern="1200" dirty="0">
                          <a:solidFill>
                            <a:schemeClr val="tx1"/>
                          </a:solidFill>
                          <a:latin typeface="微软雅黑" pitchFamily="34" charset="-122"/>
                          <a:ea typeface="微软雅黑" pitchFamily="34" charset="-122"/>
                          <a:cs typeface="Times New Roman" pitchFamily="18" charset="0"/>
                        </a:rPr>
                        <a:t>）、会员</a:t>
                      </a:r>
                      <a:r>
                        <a:rPr lang="en-US" altLang="en-US" sz="1500" kern="1200" dirty="0">
                          <a:solidFill>
                            <a:schemeClr val="tx1"/>
                          </a:solidFill>
                          <a:latin typeface="微软雅黑" pitchFamily="34" charset="-122"/>
                          <a:ea typeface="微软雅黑" pitchFamily="34" charset="-122"/>
                          <a:cs typeface="Times New Roman" pitchFamily="18" charset="0"/>
                        </a:rPr>
                        <a:t>E</a:t>
                      </a:r>
                      <a:r>
                        <a:rPr lang="zh-CN" altLang="en-US" sz="1500" kern="1200" dirty="0">
                          <a:solidFill>
                            <a:schemeClr val="tx1"/>
                          </a:solidFill>
                          <a:latin typeface="微软雅黑" pitchFamily="34" charset="-122"/>
                          <a:ea typeface="微软雅黑" pitchFamily="34" charset="-122"/>
                          <a:cs typeface="Times New Roman" pitchFamily="18" charset="0"/>
                        </a:rPr>
                        <a:t>（</a:t>
                      </a:r>
                      <a:r>
                        <a:rPr lang="en-US" altLang="en-US" sz="1500" kern="1200" dirty="0">
                          <a:solidFill>
                            <a:schemeClr val="tx1"/>
                          </a:solidFill>
                          <a:latin typeface="微软雅黑" pitchFamily="34" charset="-122"/>
                          <a:ea typeface="微软雅黑" pitchFamily="34" charset="-122"/>
                          <a:cs typeface="Times New Roman" pitchFamily="18" charset="0"/>
                        </a:rPr>
                        <a:t>0.61</a:t>
                      </a:r>
                      <a:r>
                        <a:rPr lang="zh-CN" altLang="en-US" sz="1500" kern="1200" dirty="0">
                          <a:solidFill>
                            <a:schemeClr val="tx1"/>
                          </a:solidFill>
                          <a:latin typeface="微软雅黑" pitchFamily="34" charset="-122"/>
                          <a:ea typeface="微软雅黑" pitchFamily="34" charset="-122"/>
                          <a:cs typeface="Times New Roman" pitchFamily="18" charset="0"/>
                        </a:rPr>
                        <a:t>）、会员</a:t>
                      </a:r>
                      <a:r>
                        <a:rPr lang="en-US" altLang="en-US" sz="1500" kern="1200" dirty="0">
                          <a:solidFill>
                            <a:schemeClr val="tx1"/>
                          </a:solidFill>
                          <a:latin typeface="微软雅黑" pitchFamily="34" charset="-122"/>
                          <a:ea typeface="微软雅黑" pitchFamily="34" charset="-122"/>
                          <a:cs typeface="Times New Roman" pitchFamily="18" charset="0"/>
                        </a:rPr>
                        <a:t>C</a:t>
                      </a:r>
                      <a:r>
                        <a:rPr lang="zh-CN" altLang="en-US" sz="1500" kern="1200" dirty="0">
                          <a:solidFill>
                            <a:schemeClr val="tx1"/>
                          </a:solidFill>
                          <a:latin typeface="微软雅黑" pitchFamily="34" charset="-122"/>
                          <a:ea typeface="微软雅黑" pitchFamily="34" charset="-122"/>
                          <a:cs typeface="Times New Roman" pitchFamily="18" charset="0"/>
                        </a:rPr>
                        <a:t>（</a:t>
                      </a:r>
                      <a:r>
                        <a:rPr lang="en-US" altLang="en-US" sz="1500" kern="1200" dirty="0">
                          <a:solidFill>
                            <a:schemeClr val="tx1"/>
                          </a:solidFill>
                          <a:latin typeface="微软雅黑" pitchFamily="34" charset="-122"/>
                          <a:ea typeface="微软雅黑" pitchFamily="34" charset="-122"/>
                          <a:cs typeface="Times New Roman" pitchFamily="18" charset="0"/>
                        </a:rPr>
                        <a:t>0.57</a:t>
                      </a:r>
                      <a:r>
                        <a:rPr lang="zh-CN" altLang="en-US" sz="1500" kern="1200" dirty="0">
                          <a:solidFill>
                            <a:schemeClr val="tx1"/>
                          </a:solidFill>
                          <a:latin typeface="微软雅黑" pitchFamily="34" charset="-122"/>
                          <a:ea typeface="微软雅黑" pitchFamily="34" charset="-122"/>
                          <a:cs typeface="Times New Roman" pitchFamily="18" charset="0"/>
                        </a:rPr>
                        <a:t>）、会员</a:t>
                      </a:r>
                      <a:r>
                        <a:rPr lang="en-US" altLang="en-US" sz="1500" kern="1200" dirty="0">
                          <a:solidFill>
                            <a:schemeClr val="tx1"/>
                          </a:solidFill>
                          <a:latin typeface="微软雅黑" pitchFamily="34" charset="-122"/>
                          <a:ea typeface="微软雅黑" pitchFamily="34" charset="-122"/>
                          <a:cs typeface="Times New Roman" pitchFamily="18" charset="0"/>
                        </a:rPr>
                        <a:t>D</a:t>
                      </a:r>
                      <a:r>
                        <a:rPr lang="zh-CN" altLang="en-US" sz="1500" kern="1200" dirty="0">
                          <a:solidFill>
                            <a:schemeClr val="tx1"/>
                          </a:solidFill>
                          <a:latin typeface="微软雅黑" pitchFamily="34" charset="-122"/>
                          <a:ea typeface="微软雅黑" pitchFamily="34" charset="-122"/>
                          <a:cs typeface="Times New Roman" pitchFamily="18" charset="0"/>
                        </a:rPr>
                        <a:t>（</a:t>
                      </a:r>
                      <a:r>
                        <a:rPr lang="en-US" altLang="en-US" sz="1500" kern="1200" dirty="0">
                          <a:solidFill>
                            <a:schemeClr val="tx1"/>
                          </a:solidFill>
                          <a:latin typeface="微软雅黑" pitchFamily="34" charset="-122"/>
                          <a:ea typeface="微软雅黑" pitchFamily="34" charset="-122"/>
                          <a:cs typeface="Times New Roman" pitchFamily="18" charset="0"/>
                        </a:rPr>
                        <a:t>0.57</a:t>
                      </a:r>
                      <a:r>
                        <a:rPr lang="zh-CN" altLang="en-US" sz="1500" kern="1200" dirty="0">
                          <a:solidFill>
                            <a:schemeClr val="tx1"/>
                          </a:solidFill>
                          <a:latin typeface="微软雅黑" pitchFamily="34" charset="-122"/>
                          <a:ea typeface="微软雅黑" pitchFamily="34" charset="-122"/>
                          <a:cs typeface="Times New Roman" pitchFamily="18" charset="0"/>
                        </a:rPr>
                        <a:t>）</a:t>
                      </a:r>
                    </a:p>
                  </a:txBody>
                  <a:tcPr marL="51435" marR="51435"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532345">
                <a:tc>
                  <a:txBody>
                    <a:bodyPr/>
                    <a:lstStyle/>
                    <a:p>
                      <a:pPr algn="ctr">
                        <a:spcAft>
                          <a:spcPts val="0"/>
                        </a:spcAft>
                      </a:pPr>
                      <a:r>
                        <a:rPr lang="zh-CN" sz="1500" kern="100" dirty="0">
                          <a:solidFill>
                            <a:srgbClr val="FF0000"/>
                          </a:solidFill>
                          <a:latin typeface="微软雅黑" pitchFamily="34" charset="-122"/>
                          <a:ea typeface="微软雅黑" pitchFamily="34" charset="-122"/>
                          <a:cs typeface="Times New Roman"/>
                        </a:rPr>
                        <a:t>会员</a:t>
                      </a:r>
                      <a:r>
                        <a:rPr lang="en-US" sz="1500" kern="100" dirty="0">
                          <a:solidFill>
                            <a:srgbClr val="FF0000"/>
                          </a:solidFill>
                          <a:latin typeface="微软雅黑" pitchFamily="34" charset="-122"/>
                          <a:ea typeface="微软雅黑" pitchFamily="34" charset="-122"/>
                          <a:cs typeface="Times New Roman"/>
                        </a:rPr>
                        <a:t>B</a:t>
                      </a:r>
                      <a:endParaRPr lang="zh-CN" sz="1500" kern="100" dirty="0">
                        <a:solidFill>
                          <a:srgbClr val="FF0000"/>
                        </a:solidFill>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tc>
                  <a:txBody>
                    <a:bodyPr/>
                    <a:lstStyle/>
                    <a:p>
                      <a:pPr algn="ctr">
                        <a:spcAft>
                          <a:spcPts val="0"/>
                        </a:spcAft>
                      </a:pPr>
                      <a:r>
                        <a:rPr lang="zh-CN" altLang="en-US" sz="1500" kern="1200" dirty="0">
                          <a:solidFill>
                            <a:schemeClr val="tx1"/>
                          </a:solidFill>
                          <a:latin typeface="微软雅黑" pitchFamily="34" charset="-122"/>
                          <a:ea typeface="微软雅黑" pitchFamily="34" charset="-122"/>
                          <a:cs typeface="Times New Roman" pitchFamily="18" charset="0"/>
                        </a:rPr>
                        <a:t>会员</a:t>
                      </a:r>
                      <a:r>
                        <a:rPr lang="en-US" altLang="en-US" sz="1500" kern="1200" dirty="0">
                          <a:solidFill>
                            <a:schemeClr val="tx1"/>
                          </a:solidFill>
                          <a:latin typeface="微软雅黑" pitchFamily="34" charset="-122"/>
                          <a:ea typeface="微软雅黑" pitchFamily="34" charset="-122"/>
                          <a:cs typeface="Times New Roman" pitchFamily="18" charset="0"/>
                        </a:rPr>
                        <a:t>D</a:t>
                      </a:r>
                      <a:r>
                        <a:rPr lang="zh-CN" altLang="en-US" sz="1500" kern="1200" dirty="0">
                          <a:solidFill>
                            <a:schemeClr val="tx1"/>
                          </a:solidFill>
                          <a:latin typeface="微软雅黑" pitchFamily="34" charset="-122"/>
                          <a:ea typeface="微软雅黑" pitchFamily="34" charset="-122"/>
                          <a:cs typeface="Times New Roman" pitchFamily="18" charset="0"/>
                        </a:rPr>
                        <a:t>（</a:t>
                      </a:r>
                      <a:r>
                        <a:rPr lang="en-US" altLang="en-US" sz="1500" kern="1200" dirty="0">
                          <a:solidFill>
                            <a:schemeClr val="tx1"/>
                          </a:solidFill>
                          <a:latin typeface="微软雅黑" pitchFamily="34" charset="-122"/>
                          <a:ea typeface="微软雅黑" pitchFamily="34" charset="-122"/>
                          <a:cs typeface="Times New Roman" pitchFamily="18" charset="0"/>
                        </a:rPr>
                        <a:t>0.77</a:t>
                      </a:r>
                      <a:r>
                        <a:rPr lang="zh-CN" altLang="en-US" sz="1500" kern="1200" dirty="0">
                          <a:solidFill>
                            <a:schemeClr val="tx1"/>
                          </a:solidFill>
                          <a:latin typeface="微软雅黑" pitchFamily="34" charset="-122"/>
                          <a:ea typeface="微软雅黑" pitchFamily="34" charset="-122"/>
                          <a:cs typeface="Times New Roman" pitchFamily="18" charset="0"/>
                        </a:rPr>
                        <a:t>）、会员</a:t>
                      </a:r>
                      <a:r>
                        <a:rPr lang="en-US" altLang="en-US" sz="1500" kern="1200" dirty="0">
                          <a:solidFill>
                            <a:schemeClr val="tx1"/>
                          </a:solidFill>
                          <a:latin typeface="微软雅黑" pitchFamily="34" charset="-122"/>
                          <a:ea typeface="微软雅黑" pitchFamily="34" charset="-122"/>
                          <a:cs typeface="Times New Roman" pitchFamily="18" charset="0"/>
                        </a:rPr>
                        <a:t>E</a:t>
                      </a:r>
                      <a:r>
                        <a:rPr lang="zh-CN" altLang="en-US" sz="1500" kern="1200" dirty="0">
                          <a:solidFill>
                            <a:schemeClr val="tx1"/>
                          </a:solidFill>
                          <a:latin typeface="微软雅黑" pitchFamily="34" charset="-122"/>
                          <a:ea typeface="微软雅黑" pitchFamily="34" charset="-122"/>
                          <a:cs typeface="Times New Roman" pitchFamily="18" charset="0"/>
                        </a:rPr>
                        <a:t>（</a:t>
                      </a:r>
                      <a:r>
                        <a:rPr lang="en-US" altLang="en-US" sz="1500" kern="1200" dirty="0">
                          <a:solidFill>
                            <a:schemeClr val="tx1"/>
                          </a:solidFill>
                          <a:latin typeface="微软雅黑" pitchFamily="34" charset="-122"/>
                          <a:ea typeface="微软雅黑" pitchFamily="34" charset="-122"/>
                          <a:cs typeface="Times New Roman" pitchFamily="18" charset="0"/>
                        </a:rPr>
                        <a:t>0.67</a:t>
                      </a:r>
                      <a:r>
                        <a:rPr lang="zh-CN" altLang="en-US" sz="1500" kern="1200" dirty="0">
                          <a:solidFill>
                            <a:schemeClr val="tx1"/>
                          </a:solidFill>
                          <a:latin typeface="微软雅黑" pitchFamily="34" charset="-122"/>
                          <a:ea typeface="微软雅黑" pitchFamily="34" charset="-122"/>
                          <a:cs typeface="Times New Roman" pitchFamily="18" charset="0"/>
                        </a:rPr>
                        <a:t>）、会员</a:t>
                      </a:r>
                      <a:r>
                        <a:rPr lang="en-US" altLang="en-US" sz="1500" kern="1200" dirty="0">
                          <a:solidFill>
                            <a:schemeClr val="tx1"/>
                          </a:solidFill>
                          <a:latin typeface="微软雅黑" pitchFamily="34" charset="-122"/>
                          <a:ea typeface="微软雅黑" pitchFamily="34" charset="-122"/>
                          <a:cs typeface="Times New Roman" pitchFamily="18" charset="0"/>
                        </a:rPr>
                        <a:t>F</a:t>
                      </a:r>
                      <a:r>
                        <a:rPr lang="zh-CN" altLang="en-US" sz="1500" kern="1200" dirty="0">
                          <a:solidFill>
                            <a:schemeClr val="tx1"/>
                          </a:solidFill>
                          <a:latin typeface="微软雅黑" pitchFamily="34" charset="-122"/>
                          <a:ea typeface="微软雅黑" pitchFamily="34" charset="-122"/>
                          <a:cs typeface="Times New Roman" pitchFamily="18" charset="0"/>
                        </a:rPr>
                        <a:t>（</a:t>
                      </a:r>
                      <a:r>
                        <a:rPr lang="en-US" altLang="en-US" sz="1500" kern="1200" dirty="0">
                          <a:solidFill>
                            <a:schemeClr val="tx1"/>
                          </a:solidFill>
                          <a:latin typeface="微软雅黑" pitchFamily="34" charset="-122"/>
                          <a:ea typeface="微软雅黑" pitchFamily="34" charset="-122"/>
                          <a:cs typeface="Times New Roman" pitchFamily="18" charset="0"/>
                        </a:rPr>
                        <a:t>0.67</a:t>
                      </a:r>
                      <a:r>
                        <a:rPr lang="zh-CN" altLang="en-US" sz="1500" kern="1200" dirty="0">
                          <a:solidFill>
                            <a:schemeClr val="tx1"/>
                          </a:solidFill>
                          <a:latin typeface="微软雅黑" pitchFamily="34" charset="-122"/>
                          <a:ea typeface="微软雅黑" pitchFamily="34" charset="-122"/>
                          <a:cs typeface="Times New Roman" pitchFamily="18" charset="0"/>
                        </a:rPr>
                        <a:t>）、会员</a:t>
                      </a:r>
                      <a:r>
                        <a:rPr lang="en-US" altLang="en-US" sz="1500" kern="1200" dirty="0">
                          <a:solidFill>
                            <a:schemeClr val="tx1"/>
                          </a:solidFill>
                          <a:latin typeface="微软雅黑" pitchFamily="34" charset="-122"/>
                          <a:ea typeface="微软雅黑" pitchFamily="34" charset="-122"/>
                          <a:cs typeface="Times New Roman" pitchFamily="18" charset="0"/>
                        </a:rPr>
                        <a:t>C</a:t>
                      </a:r>
                      <a:r>
                        <a:rPr lang="zh-CN" altLang="en-US" sz="1500" kern="1200" dirty="0">
                          <a:solidFill>
                            <a:schemeClr val="tx1"/>
                          </a:solidFill>
                          <a:latin typeface="微软雅黑" pitchFamily="34" charset="-122"/>
                          <a:ea typeface="微软雅黑" pitchFamily="34" charset="-122"/>
                          <a:cs typeface="Times New Roman" pitchFamily="18" charset="0"/>
                        </a:rPr>
                        <a:t>（</a:t>
                      </a:r>
                      <a:r>
                        <a:rPr lang="en-US" altLang="en-US" sz="1500" kern="1200" dirty="0">
                          <a:solidFill>
                            <a:schemeClr val="tx1"/>
                          </a:solidFill>
                          <a:latin typeface="微软雅黑" pitchFamily="34" charset="-122"/>
                          <a:ea typeface="微软雅黑" pitchFamily="34" charset="-122"/>
                          <a:cs typeface="Times New Roman" pitchFamily="18" charset="0"/>
                        </a:rPr>
                        <a:t>0.62</a:t>
                      </a:r>
                      <a:r>
                        <a:rPr lang="zh-CN" altLang="en-US" sz="1500" kern="1200" dirty="0">
                          <a:solidFill>
                            <a:schemeClr val="tx1"/>
                          </a:solidFill>
                          <a:latin typeface="微软雅黑" pitchFamily="34" charset="-122"/>
                          <a:ea typeface="微软雅黑" pitchFamily="34" charset="-122"/>
                          <a:cs typeface="Times New Roman" pitchFamily="18" charset="0"/>
                        </a:rPr>
                        <a:t>）、会员</a:t>
                      </a:r>
                      <a:r>
                        <a:rPr lang="en-US" altLang="en-US" sz="1500" kern="1200" dirty="0">
                          <a:solidFill>
                            <a:schemeClr val="tx1"/>
                          </a:solidFill>
                          <a:latin typeface="微软雅黑" pitchFamily="34" charset="-122"/>
                          <a:ea typeface="微软雅黑" pitchFamily="34" charset="-122"/>
                          <a:cs typeface="Times New Roman" pitchFamily="18" charset="0"/>
                        </a:rPr>
                        <a:t>A</a:t>
                      </a:r>
                      <a:r>
                        <a:rPr lang="zh-CN" altLang="en-US" sz="1500" kern="1200" dirty="0">
                          <a:solidFill>
                            <a:schemeClr val="tx1"/>
                          </a:solidFill>
                          <a:latin typeface="微软雅黑" pitchFamily="34" charset="-122"/>
                          <a:ea typeface="微软雅黑" pitchFamily="34" charset="-122"/>
                          <a:cs typeface="Times New Roman" pitchFamily="18" charset="0"/>
                        </a:rPr>
                        <a:t>（</a:t>
                      </a:r>
                      <a:r>
                        <a:rPr lang="en-US" altLang="en-US" sz="1500" kern="1200" dirty="0">
                          <a:solidFill>
                            <a:schemeClr val="tx1"/>
                          </a:solidFill>
                          <a:latin typeface="微软雅黑" pitchFamily="34" charset="-122"/>
                          <a:ea typeface="微软雅黑" pitchFamily="34" charset="-122"/>
                          <a:cs typeface="Times New Roman" pitchFamily="18" charset="0"/>
                        </a:rPr>
                        <a:t>0.61</a:t>
                      </a:r>
                      <a:r>
                        <a:rPr lang="zh-CN" altLang="en-US" sz="1500" kern="1200" dirty="0">
                          <a:solidFill>
                            <a:schemeClr val="tx1"/>
                          </a:solidFill>
                          <a:latin typeface="微软雅黑" pitchFamily="34" charset="-122"/>
                          <a:ea typeface="微软雅黑" pitchFamily="34" charset="-122"/>
                          <a:cs typeface="Times New Roman" pitchFamily="18" charset="0"/>
                        </a:rPr>
                        <a:t>）</a:t>
                      </a:r>
                    </a:p>
                  </a:txBody>
                  <a:tcPr marL="51435" marR="51435" marT="0" marB="0" anchor="ctr">
                    <a:lnL>
                      <a:noFill/>
                    </a:lnL>
                    <a:lnR>
                      <a:noFill/>
                    </a:lnR>
                    <a:lnT>
                      <a:noFill/>
                    </a:lnT>
                    <a:lnB>
                      <a:noFill/>
                    </a:lnB>
                  </a:tcPr>
                </a:tc>
                <a:extLst>
                  <a:ext uri="{0D108BD9-81ED-4DB2-BD59-A6C34878D82A}">
                    <a16:rowId xmlns:a16="http://schemas.microsoft.com/office/drawing/2014/main" val="10002"/>
                  </a:ext>
                </a:extLst>
              </a:tr>
              <a:tr h="532345">
                <a:tc>
                  <a:txBody>
                    <a:bodyPr/>
                    <a:lstStyle/>
                    <a:p>
                      <a:pPr algn="ctr">
                        <a:spcAft>
                          <a:spcPts val="0"/>
                        </a:spcAft>
                      </a:pPr>
                      <a:r>
                        <a:rPr lang="zh-CN" sz="1500" kern="100">
                          <a:latin typeface="微软雅黑" pitchFamily="34" charset="-122"/>
                          <a:ea typeface="微软雅黑" pitchFamily="34" charset="-122"/>
                          <a:cs typeface="Times New Roman"/>
                        </a:rPr>
                        <a:t>会员</a:t>
                      </a:r>
                      <a:r>
                        <a:rPr lang="en-US" sz="1500" kern="100">
                          <a:latin typeface="微软雅黑" pitchFamily="34" charset="-122"/>
                          <a:ea typeface="微软雅黑" pitchFamily="34" charset="-122"/>
                          <a:cs typeface="Times New Roman"/>
                        </a:rPr>
                        <a:t>C</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tc>
                  <a:txBody>
                    <a:bodyPr/>
                    <a:lstStyle/>
                    <a:p>
                      <a:pPr algn="ctr">
                        <a:spcAft>
                          <a:spcPts val="0"/>
                        </a:spcAft>
                      </a:pPr>
                      <a:r>
                        <a:rPr lang="zh-CN" altLang="en-US" sz="1500" kern="1200" dirty="0">
                          <a:solidFill>
                            <a:schemeClr val="tx1"/>
                          </a:solidFill>
                          <a:latin typeface="微软雅黑" pitchFamily="34" charset="-122"/>
                          <a:ea typeface="微软雅黑" pitchFamily="34" charset="-122"/>
                          <a:cs typeface="Times New Roman" pitchFamily="18" charset="0"/>
                        </a:rPr>
                        <a:t>会员</a:t>
                      </a:r>
                      <a:r>
                        <a:rPr lang="en-US" altLang="en-US" sz="1500" kern="1200" dirty="0">
                          <a:solidFill>
                            <a:schemeClr val="tx1"/>
                          </a:solidFill>
                          <a:latin typeface="微软雅黑" pitchFamily="34" charset="-122"/>
                          <a:ea typeface="微软雅黑" pitchFamily="34" charset="-122"/>
                          <a:cs typeface="Times New Roman" pitchFamily="18" charset="0"/>
                        </a:rPr>
                        <a:t>F</a:t>
                      </a:r>
                      <a:r>
                        <a:rPr lang="zh-CN" altLang="en-US" sz="1500" kern="1200" dirty="0">
                          <a:solidFill>
                            <a:schemeClr val="tx1"/>
                          </a:solidFill>
                          <a:latin typeface="微软雅黑" pitchFamily="34" charset="-122"/>
                          <a:ea typeface="微软雅黑" pitchFamily="34" charset="-122"/>
                          <a:cs typeface="Times New Roman" pitchFamily="18" charset="0"/>
                        </a:rPr>
                        <a:t>（</a:t>
                      </a:r>
                      <a:r>
                        <a:rPr lang="en-US" altLang="en-US" sz="1500" kern="1200" dirty="0">
                          <a:solidFill>
                            <a:schemeClr val="tx1"/>
                          </a:solidFill>
                          <a:latin typeface="微软雅黑" pitchFamily="34" charset="-122"/>
                          <a:ea typeface="微软雅黑" pitchFamily="34" charset="-122"/>
                          <a:cs typeface="Times New Roman" pitchFamily="18" charset="0"/>
                        </a:rPr>
                        <a:t>0.93</a:t>
                      </a:r>
                      <a:r>
                        <a:rPr lang="zh-CN" altLang="en-US" sz="1500" kern="1200" dirty="0">
                          <a:solidFill>
                            <a:schemeClr val="tx1"/>
                          </a:solidFill>
                          <a:latin typeface="微软雅黑" pitchFamily="34" charset="-122"/>
                          <a:ea typeface="微软雅黑" pitchFamily="34" charset="-122"/>
                          <a:cs typeface="Times New Roman" pitchFamily="18" charset="0"/>
                        </a:rPr>
                        <a:t>）、会员</a:t>
                      </a:r>
                      <a:r>
                        <a:rPr lang="en-US" altLang="en-US" sz="1500" kern="1200" dirty="0">
                          <a:solidFill>
                            <a:schemeClr val="tx1"/>
                          </a:solidFill>
                          <a:latin typeface="微软雅黑" pitchFamily="34" charset="-122"/>
                          <a:ea typeface="微软雅黑" pitchFamily="34" charset="-122"/>
                          <a:cs typeface="Times New Roman" pitchFamily="18" charset="0"/>
                        </a:rPr>
                        <a:t>D</a:t>
                      </a:r>
                      <a:r>
                        <a:rPr lang="zh-CN" altLang="en-US" sz="1500" kern="1200" dirty="0">
                          <a:solidFill>
                            <a:schemeClr val="tx1"/>
                          </a:solidFill>
                          <a:latin typeface="微软雅黑" pitchFamily="34" charset="-122"/>
                          <a:ea typeface="微软雅黑" pitchFamily="34" charset="-122"/>
                          <a:cs typeface="Times New Roman" pitchFamily="18" charset="0"/>
                        </a:rPr>
                        <a:t>（</a:t>
                      </a:r>
                      <a:r>
                        <a:rPr lang="en-US" altLang="en-US" sz="1500" kern="1200" dirty="0">
                          <a:solidFill>
                            <a:schemeClr val="tx1"/>
                          </a:solidFill>
                          <a:latin typeface="微软雅黑" pitchFamily="34" charset="-122"/>
                          <a:ea typeface="微软雅黑" pitchFamily="34" charset="-122"/>
                          <a:cs typeface="Times New Roman" pitchFamily="18" charset="0"/>
                        </a:rPr>
                        <a:t>0.86</a:t>
                      </a:r>
                      <a:r>
                        <a:rPr lang="zh-CN" altLang="en-US" sz="1500" kern="1200" dirty="0">
                          <a:solidFill>
                            <a:schemeClr val="tx1"/>
                          </a:solidFill>
                          <a:latin typeface="微软雅黑" pitchFamily="34" charset="-122"/>
                          <a:ea typeface="微软雅黑" pitchFamily="34" charset="-122"/>
                          <a:cs typeface="Times New Roman" pitchFamily="18" charset="0"/>
                        </a:rPr>
                        <a:t>）、会员</a:t>
                      </a:r>
                      <a:r>
                        <a:rPr lang="en-US" altLang="en-US" sz="1500" kern="1200" dirty="0">
                          <a:solidFill>
                            <a:schemeClr val="tx1"/>
                          </a:solidFill>
                          <a:latin typeface="微软雅黑" pitchFamily="34" charset="-122"/>
                          <a:ea typeface="微软雅黑" pitchFamily="34" charset="-122"/>
                          <a:cs typeface="Times New Roman" pitchFamily="18" charset="0"/>
                        </a:rPr>
                        <a:t>B</a:t>
                      </a:r>
                      <a:r>
                        <a:rPr lang="zh-CN" altLang="en-US" sz="1500" kern="1200" dirty="0">
                          <a:solidFill>
                            <a:schemeClr val="tx1"/>
                          </a:solidFill>
                          <a:latin typeface="微软雅黑" pitchFamily="34" charset="-122"/>
                          <a:ea typeface="微软雅黑" pitchFamily="34" charset="-122"/>
                          <a:cs typeface="Times New Roman" pitchFamily="18" charset="0"/>
                        </a:rPr>
                        <a:t>（</a:t>
                      </a:r>
                      <a:r>
                        <a:rPr lang="en-US" altLang="en-US" sz="1500" kern="1200" dirty="0">
                          <a:solidFill>
                            <a:schemeClr val="tx1"/>
                          </a:solidFill>
                          <a:latin typeface="微软雅黑" pitchFamily="34" charset="-122"/>
                          <a:ea typeface="微软雅黑" pitchFamily="34" charset="-122"/>
                          <a:cs typeface="Times New Roman" pitchFamily="18" charset="0"/>
                        </a:rPr>
                        <a:t>0.62</a:t>
                      </a:r>
                      <a:r>
                        <a:rPr lang="zh-CN" altLang="en-US" sz="1500" kern="1200" dirty="0">
                          <a:solidFill>
                            <a:schemeClr val="tx1"/>
                          </a:solidFill>
                          <a:latin typeface="微软雅黑" pitchFamily="34" charset="-122"/>
                          <a:ea typeface="微软雅黑" pitchFamily="34" charset="-122"/>
                          <a:cs typeface="Times New Roman" pitchFamily="18" charset="0"/>
                        </a:rPr>
                        <a:t>）、会员</a:t>
                      </a:r>
                      <a:r>
                        <a:rPr lang="en-US" altLang="en-US" sz="1500" kern="1200" dirty="0">
                          <a:solidFill>
                            <a:schemeClr val="tx1"/>
                          </a:solidFill>
                          <a:latin typeface="微软雅黑" pitchFamily="34" charset="-122"/>
                          <a:ea typeface="微软雅黑" pitchFamily="34" charset="-122"/>
                          <a:cs typeface="Times New Roman" pitchFamily="18" charset="0"/>
                        </a:rPr>
                        <a:t>A</a:t>
                      </a:r>
                      <a:r>
                        <a:rPr lang="zh-CN" altLang="en-US" sz="1500" kern="1200" dirty="0">
                          <a:solidFill>
                            <a:schemeClr val="tx1"/>
                          </a:solidFill>
                          <a:latin typeface="微软雅黑" pitchFamily="34" charset="-122"/>
                          <a:ea typeface="微软雅黑" pitchFamily="34" charset="-122"/>
                          <a:cs typeface="Times New Roman" pitchFamily="18" charset="0"/>
                        </a:rPr>
                        <a:t>（</a:t>
                      </a:r>
                      <a:r>
                        <a:rPr lang="en-US" altLang="en-US" sz="1500" kern="1200" dirty="0">
                          <a:solidFill>
                            <a:schemeClr val="tx1"/>
                          </a:solidFill>
                          <a:latin typeface="微软雅黑" pitchFamily="34" charset="-122"/>
                          <a:ea typeface="微软雅黑" pitchFamily="34" charset="-122"/>
                          <a:cs typeface="Times New Roman" pitchFamily="18" charset="0"/>
                        </a:rPr>
                        <a:t>0.57</a:t>
                      </a:r>
                      <a:r>
                        <a:rPr lang="zh-CN" altLang="en-US" sz="1500" kern="1200" dirty="0">
                          <a:solidFill>
                            <a:schemeClr val="tx1"/>
                          </a:solidFill>
                          <a:latin typeface="微软雅黑" pitchFamily="34" charset="-122"/>
                          <a:ea typeface="微软雅黑" pitchFamily="34" charset="-122"/>
                          <a:cs typeface="Times New Roman" pitchFamily="18" charset="0"/>
                        </a:rPr>
                        <a:t>）</a:t>
                      </a:r>
                    </a:p>
                  </a:txBody>
                  <a:tcPr marL="51435" marR="51435" marT="0" marB="0" anchor="ctr">
                    <a:lnL>
                      <a:noFill/>
                    </a:lnL>
                    <a:lnR>
                      <a:noFill/>
                    </a:lnR>
                    <a:lnT>
                      <a:noFill/>
                    </a:lnT>
                    <a:lnB>
                      <a:noFill/>
                    </a:lnB>
                  </a:tcPr>
                </a:tc>
                <a:extLst>
                  <a:ext uri="{0D108BD9-81ED-4DB2-BD59-A6C34878D82A}">
                    <a16:rowId xmlns:a16="http://schemas.microsoft.com/office/drawing/2014/main" val="10003"/>
                  </a:ext>
                </a:extLst>
              </a:tr>
              <a:tr h="532345">
                <a:tc>
                  <a:txBody>
                    <a:bodyPr/>
                    <a:lstStyle/>
                    <a:p>
                      <a:pPr algn="ctr">
                        <a:spcAft>
                          <a:spcPts val="0"/>
                        </a:spcAft>
                      </a:pPr>
                      <a:r>
                        <a:rPr lang="zh-CN" sz="1500" kern="100" dirty="0">
                          <a:solidFill>
                            <a:srgbClr val="FF0000"/>
                          </a:solidFill>
                          <a:latin typeface="微软雅黑" pitchFamily="34" charset="-122"/>
                          <a:ea typeface="微软雅黑" pitchFamily="34" charset="-122"/>
                          <a:cs typeface="Times New Roman"/>
                        </a:rPr>
                        <a:t>会员</a:t>
                      </a:r>
                      <a:r>
                        <a:rPr lang="en-US" sz="1500" kern="100" dirty="0">
                          <a:solidFill>
                            <a:srgbClr val="FF0000"/>
                          </a:solidFill>
                          <a:latin typeface="微软雅黑" pitchFamily="34" charset="-122"/>
                          <a:ea typeface="微软雅黑" pitchFamily="34" charset="-122"/>
                          <a:cs typeface="Times New Roman"/>
                        </a:rPr>
                        <a:t>D</a:t>
                      </a:r>
                      <a:endParaRPr lang="zh-CN" sz="1500" kern="100" dirty="0">
                        <a:solidFill>
                          <a:srgbClr val="FF0000"/>
                        </a:solidFill>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tc>
                  <a:txBody>
                    <a:bodyPr/>
                    <a:lstStyle/>
                    <a:p>
                      <a:pPr algn="ctr">
                        <a:spcAft>
                          <a:spcPts val="0"/>
                        </a:spcAft>
                      </a:pPr>
                      <a:r>
                        <a:rPr lang="zh-CN" altLang="en-US" sz="1500" kern="1200" dirty="0">
                          <a:solidFill>
                            <a:schemeClr val="tx1"/>
                          </a:solidFill>
                          <a:latin typeface="微软雅黑" pitchFamily="34" charset="-122"/>
                          <a:ea typeface="微软雅黑" pitchFamily="34" charset="-122"/>
                          <a:cs typeface="Times New Roman" pitchFamily="18" charset="0"/>
                        </a:rPr>
                        <a:t>会员</a:t>
                      </a:r>
                      <a:r>
                        <a:rPr lang="en-US" altLang="en-US" sz="1500" kern="1200" dirty="0">
                          <a:solidFill>
                            <a:schemeClr val="tx1"/>
                          </a:solidFill>
                          <a:latin typeface="微软雅黑" pitchFamily="34" charset="-122"/>
                          <a:ea typeface="微软雅黑" pitchFamily="34" charset="-122"/>
                          <a:cs typeface="Times New Roman" pitchFamily="18" charset="0"/>
                        </a:rPr>
                        <a:t>C</a:t>
                      </a:r>
                      <a:r>
                        <a:rPr lang="zh-CN" altLang="en-US" sz="1500" kern="1200" dirty="0">
                          <a:solidFill>
                            <a:schemeClr val="tx1"/>
                          </a:solidFill>
                          <a:latin typeface="微软雅黑" pitchFamily="34" charset="-122"/>
                          <a:ea typeface="微软雅黑" pitchFamily="34" charset="-122"/>
                          <a:cs typeface="Times New Roman" pitchFamily="18" charset="0"/>
                        </a:rPr>
                        <a:t>（</a:t>
                      </a:r>
                      <a:r>
                        <a:rPr lang="en-US" altLang="en-US" sz="1500" kern="1200" dirty="0">
                          <a:solidFill>
                            <a:schemeClr val="tx1"/>
                          </a:solidFill>
                          <a:latin typeface="微软雅黑" pitchFamily="34" charset="-122"/>
                          <a:ea typeface="微软雅黑" pitchFamily="34" charset="-122"/>
                          <a:cs typeface="Times New Roman" pitchFamily="18" charset="0"/>
                        </a:rPr>
                        <a:t>0.86</a:t>
                      </a:r>
                      <a:r>
                        <a:rPr lang="zh-CN" altLang="en-US" sz="1500" kern="1200" dirty="0">
                          <a:solidFill>
                            <a:schemeClr val="tx1"/>
                          </a:solidFill>
                          <a:latin typeface="微软雅黑" pitchFamily="34" charset="-122"/>
                          <a:ea typeface="微软雅黑" pitchFamily="34" charset="-122"/>
                          <a:cs typeface="Times New Roman" pitchFamily="18" charset="0"/>
                        </a:rPr>
                        <a:t>）、会员</a:t>
                      </a:r>
                      <a:r>
                        <a:rPr lang="en-US" altLang="en-US" sz="1500" kern="1200" dirty="0">
                          <a:solidFill>
                            <a:schemeClr val="tx1"/>
                          </a:solidFill>
                          <a:latin typeface="微软雅黑" pitchFamily="34" charset="-122"/>
                          <a:ea typeface="微软雅黑" pitchFamily="34" charset="-122"/>
                          <a:cs typeface="Times New Roman" pitchFamily="18" charset="0"/>
                        </a:rPr>
                        <a:t>B</a:t>
                      </a:r>
                      <a:r>
                        <a:rPr lang="zh-CN" altLang="en-US" sz="1500" kern="1200" dirty="0">
                          <a:solidFill>
                            <a:schemeClr val="tx1"/>
                          </a:solidFill>
                          <a:latin typeface="微软雅黑" pitchFamily="34" charset="-122"/>
                          <a:ea typeface="微软雅黑" pitchFamily="34" charset="-122"/>
                          <a:cs typeface="Times New Roman" pitchFamily="18" charset="0"/>
                        </a:rPr>
                        <a:t>（</a:t>
                      </a:r>
                      <a:r>
                        <a:rPr lang="en-US" altLang="en-US" sz="1500" kern="1200" dirty="0">
                          <a:solidFill>
                            <a:schemeClr val="tx1"/>
                          </a:solidFill>
                          <a:latin typeface="微软雅黑" pitchFamily="34" charset="-122"/>
                          <a:ea typeface="微软雅黑" pitchFamily="34" charset="-122"/>
                          <a:cs typeface="Times New Roman" pitchFamily="18" charset="0"/>
                        </a:rPr>
                        <a:t>0.77</a:t>
                      </a:r>
                      <a:r>
                        <a:rPr lang="zh-CN" altLang="en-US" sz="1500" kern="1200" dirty="0">
                          <a:solidFill>
                            <a:schemeClr val="tx1"/>
                          </a:solidFill>
                          <a:latin typeface="微软雅黑" pitchFamily="34" charset="-122"/>
                          <a:ea typeface="微软雅黑" pitchFamily="34" charset="-122"/>
                          <a:cs typeface="Times New Roman" pitchFamily="18" charset="0"/>
                        </a:rPr>
                        <a:t>）、会员</a:t>
                      </a:r>
                      <a:r>
                        <a:rPr lang="en-US" altLang="en-US" sz="1500" kern="1200" dirty="0">
                          <a:solidFill>
                            <a:schemeClr val="tx1"/>
                          </a:solidFill>
                          <a:latin typeface="微软雅黑" pitchFamily="34" charset="-122"/>
                          <a:ea typeface="微软雅黑" pitchFamily="34" charset="-122"/>
                          <a:cs typeface="Times New Roman" pitchFamily="18" charset="0"/>
                        </a:rPr>
                        <a:t>F</a:t>
                      </a:r>
                      <a:r>
                        <a:rPr lang="zh-CN" altLang="en-US" sz="1500" kern="1200" dirty="0">
                          <a:solidFill>
                            <a:schemeClr val="tx1"/>
                          </a:solidFill>
                          <a:latin typeface="微软雅黑" pitchFamily="34" charset="-122"/>
                          <a:ea typeface="微软雅黑" pitchFamily="34" charset="-122"/>
                          <a:cs typeface="Times New Roman" pitchFamily="18" charset="0"/>
                        </a:rPr>
                        <a:t>（</a:t>
                      </a:r>
                      <a:r>
                        <a:rPr lang="en-US" altLang="en-US" sz="1500" kern="1200" dirty="0">
                          <a:solidFill>
                            <a:schemeClr val="tx1"/>
                          </a:solidFill>
                          <a:latin typeface="微软雅黑" pitchFamily="34" charset="-122"/>
                          <a:ea typeface="微软雅黑" pitchFamily="34" charset="-122"/>
                          <a:cs typeface="Times New Roman" pitchFamily="18" charset="0"/>
                        </a:rPr>
                        <a:t>0.77</a:t>
                      </a:r>
                      <a:r>
                        <a:rPr lang="zh-CN" altLang="en-US" sz="1500" kern="1200" dirty="0">
                          <a:solidFill>
                            <a:schemeClr val="tx1"/>
                          </a:solidFill>
                          <a:latin typeface="微软雅黑" pitchFamily="34" charset="-122"/>
                          <a:ea typeface="微软雅黑" pitchFamily="34" charset="-122"/>
                          <a:cs typeface="Times New Roman" pitchFamily="18" charset="0"/>
                        </a:rPr>
                        <a:t>）、会员</a:t>
                      </a:r>
                      <a:r>
                        <a:rPr lang="en-US" altLang="en-US" sz="1500" kern="1200" dirty="0">
                          <a:solidFill>
                            <a:schemeClr val="tx1"/>
                          </a:solidFill>
                          <a:latin typeface="微软雅黑" pitchFamily="34" charset="-122"/>
                          <a:ea typeface="微软雅黑" pitchFamily="34" charset="-122"/>
                          <a:cs typeface="Times New Roman" pitchFamily="18" charset="0"/>
                        </a:rPr>
                        <a:t>E</a:t>
                      </a:r>
                      <a:r>
                        <a:rPr lang="zh-CN" altLang="en-US" sz="1500" kern="1200" dirty="0">
                          <a:solidFill>
                            <a:schemeClr val="tx1"/>
                          </a:solidFill>
                          <a:latin typeface="微软雅黑" pitchFamily="34" charset="-122"/>
                          <a:ea typeface="微软雅黑" pitchFamily="34" charset="-122"/>
                          <a:cs typeface="Times New Roman" pitchFamily="18" charset="0"/>
                        </a:rPr>
                        <a:t>（</a:t>
                      </a:r>
                      <a:r>
                        <a:rPr lang="en-US" altLang="en-US" sz="1500" kern="1200" dirty="0">
                          <a:solidFill>
                            <a:schemeClr val="tx1"/>
                          </a:solidFill>
                          <a:latin typeface="微软雅黑" pitchFamily="34" charset="-122"/>
                          <a:ea typeface="微软雅黑" pitchFamily="34" charset="-122"/>
                          <a:cs typeface="Times New Roman" pitchFamily="18" charset="0"/>
                        </a:rPr>
                        <a:t>0.62</a:t>
                      </a:r>
                      <a:r>
                        <a:rPr lang="zh-CN" altLang="en-US" sz="1500" kern="1200" dirty="0">
                          <a:solidFill>
                            <a:schemeClr val="tx1"/>
                          </a:solidFill>
                          <a:latin typeface="微软雅黑" pitchFamily="34" charset="-122"/>
                          <a:ea typeface="微软雅黑" pitchFamily="34" charset="-122"/>
                          <a:cs typeface="Times New Roman" pitchFamily="18" charset="0"/>
                        </a:rPr>
                        <a:t>）、会员</a:t>
                      </a:r>
                      <a:r>
                        <a:rPr lang="en-US" altLang="en-US" sz="1500" kern="1200" dirty="0">
                          <a:solidFill>
                            <a:schemeClr val="tx1"/>
                          </a:solidFill>
                          <a:latin typeface="微软雅黑" pitchFamily="34" charset="-122"/>
                          <a:ea typeface="微软雅黑" pitchFamily="34" charset="-122"/>
                          <a:cs typeface="Times New Roman" pitchFamily="18" charset="0"/>
                        </a:rPr>
                        <a:t>A</a:t>
                      </a:r>
                      <a:r>
                        <a:rPr lang="zh-CN" altLang="en-US" sz="1500" kern="1200" dirty="0">
                          <a:solidFill>
                            <a:schemeClr val="tx1"/>
                          </a:solidFill>
                          <a:latin typeface="微软雅黑" pitchFamily="34" charset="-122"/>
                          <a:ea typeface="微软雅黑" pitchFamily="34" charset="-122"/>
                          <a:cs typeface="Times New Roman" pitchFamily="18" charset="0"/>
                        </a:rPr>
                        <a:t>（</a:t>
                      </a:r>
                      <a:r>
                        <a:rPr lang="en-US" altLang="en-US" sz="1500" kern="1200" dirty="0">
                          <a:solidFill>
                            <a:schemeClr val="tx1"/>
                          </a:solidFill>
                          <a:latin typeface="微软雅黑" pitchFamily="34" charset="-122"/>
                          <a:ea typeface="微软雅黑" pitchFamily="34" charset="-122"/>
                          <a:cs typeface="Times New Roman" pitchFamily="18" charset="0"/>
                        </a:rPr>
                        <a:t>0.57</a:t>
                      </a:r>
                      <a:r>
                        <a:rPr lang="zh-CN" altLang="en-US" sz="1500" kern="1200" dirty="0">
                          <a:solidFill>
                            <a:schemeClr val="tx1"/>
                          </a:solidFill>
                          <a:latin typeface="微软雅黑" pitchFamily="34" charset="-122"/>
                          <a:ea typeface="微软雅黑" pitchFamily="34" charset="-122"/>
                          <a:cs typeface="Times New Roman" pitchFamily="18" charset="0"/>
                        </a:rPr>
                        <a:t>）</a:t>
                      </a:r>
                    </a:p>
                  </a:txBody>
                  <a:tcPr marL="51435" marR="51435" marT="0" marB="0" anchor="ctr">
                    <a:lnL>
                      <a:noFill/>
                    </a:lnL>
                    <a:lnR>
                      <a:noFill/>
                    </a:lnR>
                    <a:lnT>
                      <a:noFill/>
                    </a:lnT>
                    <a:lnB>
                      <a:noFill/>
                    </a:lnB>
                  </a:tcPr>
                </a:tc>
                <a:extLst>
                  <a:ext uri="{0D108BD9-81ED-4DB2-BD59-A6C34878D82A}">
                    <a16:rowId xmlns:a16="http://schemas.microsoft.com/office/drawing/2014/main" val="10004"/>
                  </a:ext>
                </a:extLst>
              </a:tr>
              <a:tr h="532345">
                <a:tc>
                  <a:txBody>
                    <a:bodyPr/>
                    <a:lstStyle/>
                    <a:p>
                      <a:pPr algn="ctr">
                        <a:spcAft>
                          <a:spcPts val="0"/>
                        </a:spcAft>
                      </a:pPr>
                      <a:r>
                        <a:rPr lang="zh-CN" sz="1500" kern="100">
                          <a:latin typeface="微软雅黑" pitchFamily="34" charset="-122"/>
                          <a:ea typeface="微软雅黑" pitchFamily="34" charset="-122"/>
                          <a:cs typeface="Times New Roman"/>
                        </a:rPr>
                        <a:t>会员</a:t>
                      </a:r>
                      <a:r>
                        <a:rPr lang="en-US" sz="1500" kern="100">
                          <a:latin typeface="微软雅黑" pitchFamily="34" charset="-122"/>
                          <a:ea typeface="微软雅黑" pitchFamily="34" charset="-122"/>
                          <a:cs typeface="Times New Roman"/>
                        </a:rPr>
                        <a:t>E</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tc>
                  <a:txBody>
                    <a:bodyPr/>
                    <a:lstStyle/>
                    <a:p>
                      <a:pPr algn="ctr">
                        <a:spcAft>
                          <a:spcPts val="0"/>
                        </a:spcAft>
                      </a:pPr>
                      <a:r>
                        <a:rPr lang="zh-CN" altLang="en-US" sz="1500" kern="1200" dirty="0">
                          <a:solidFill>
                            <a:schemeClr val="tx1"/>
                          </a:solidFill>
                          <a:latin typeface="微软雅黑" pitchFamily="34" charset="-122"/>
                          <a:ea typeface="微软雅黑" pitchFamily="34" charset="-122"/>
                          <a:cs typeface="Times New Roman" pitchFamily="18" charset="0"/>
                        </a:rPr>
                        <a:t>会员</a:t>
                      </a:r>
                      <a:r>
                        <a:rPr lang="en-US" altLang="en-US" sz="1500" kern="1200" dirty="0">
                          <a:solidFill>
                            <a:schemeClr val="tx1"/>
                          </a:solidFill>
                          <a:latin typeface="微软雅黑" pitchFamily="34" charset="-122"/>
                          <a:ea typeface="微软雅黑" pitchFamily="34" charset="-122"/>
                          <a:cs typeface="Times New Roman" pitchFamily="18" charset="0"/>
                        </a:rPr>
                        <a:t>B</a:t>
                      </a:r>
                      <a:r>
                        <a:rPr lang="zh-CN" altLang="en-US" sz="1500" kern="1200" dirty="0">
                          <a:solidFill>
                            <a:schemeClr val="tx1"/>
                          </a:solidFill>
                          <a:latin typeface="微软雅黑" pitchFamily="34" charset="-122"/>
                          <a:ea typeface="微软雅黑" pitchFamily="34" charset="-122"/>
                          <a:cs typeface="Times New Roman" pitchFamily="18" charset="0"/>
                        </a:rPr>
                        <a:t>（</a:t>
                      </a:r>
                      <a:r>
                        <a:rPr lang="en-US" altLang="en-US" sz="1500" kern="1200" dirty="0">
                          <a:solidFill>
                            <a:schemeClr val="tx1"/>
                          </a:solidFill>
                          <a:latin typeface="微软雅黑" pitchFamily="34" charset="-122"/>
                          <a:ea typeface="微软雅黑" pitchFamily="34" charset="-122"/>
                          <a:cs typeface="Times New Roman" pitchFamily="18" charset="0"/>
                        </a:rPr>
                        <a:t>0.67</a:t>
                      </a:r>
                      <a:r>
                        <a:rPr lang="zh-CN" altLang="en-US" sz="1500" kern="1200" dirty="0">
                          <a:solidFill>
                            <a:schemeClr val="tx1"/>
                          </a:solidFill>
                          <a:latin typeface="微软雅黑" pitchFamily="34" charset="-122"/>
                          <a:ea typeface="微软雅黑" pitchFamily="34" charset="-122"/>
                          <a:cs typeface="Times New Roman" pitchFamily="18" charset="0"/>
                        </a:rPr>
                        <a:t>）、会员</a:t>
                      </a:r>
                      <a:r>
                        <a:rPr lang="en-US" altLang="en-US" sz="1500" kern="1200" dirty="0">
                          <a:solidFill>
                            <a:schemeClr val="tx1"/>
                          </a:solidFill>
                          <a:latin typeface="微软雅黑" pitchFamily="34" charset="-122"/>
                          <a:ea typeface="微软雅黑" pitchFamily="34" charset="-122"/>
                          <a:cs typeface="Times New Roman" pitchFamily="18" charset="0"/>
                        </a:rPr>
                        <a:t>D</a:t>
                      </a:r>
                      <a:r>
                        <a:rPr lang="zh-CN" altLang="en-US" sz="1500" kern="1200" dirty="0">
                          <a:solidFill>
                            <a:schemeClr val="tx1"/>
                          </a:solidFill>
                          <a:latin typeface="微软雅黑" pitchFamily="34" charset="-122"/>
                          <a:ea typeface="微软雅黑" pitchFamily="34" charset="-122"/>
                          <a:cs typeface="Times New Roman" pitchFamily="18" charset="0"/>
                        </a:rPr>
                        <a:t>（</a:t>
                      </a:r>
                      <a:r>
                        <a:rPr lang="en-US" altLang="en-US" sz="1500" kern="1200" dirty="0">
                          <a:solidFill>
                            <a:schemeClr val="tx1"/>
                          </a:solidFill>
                          <a:latin typeface="微软雅黑" pitchFamily="34" charset="-122"/>
                          <a:ea typeface="微软雅黑" pitchFamily="34" charset="-122"/>
                          <a:cs typeface="Times New Roman" pitchFamily="18" charset="0"/>
                        </a:rPr>
                        <a:t>0.62</a:t>
                      </a:r>
                      <a:r>
                        <a:rPr lang="zh-CN" altLang="en-US" sz="1500" kern="1200" dirty="0">
                          <a:solidFill>
                            <a:schemeClr val="tx1"/>
                          </a:solidFill>
                          <a:latin typeface="微软雅黑" pitchFamily="34" charset="-122"/>
                          <a:ea typeface="微软雅黑" pitchFamily="34" charset="-122"/>
                          <a:cs typeface="Times New Roman" pitchFamily="18" charset="0"/>
                        </a:rPr>
                        <a:t>）、会员</a:t>
                      </a:r>
                      <a:r>
                        <a:rPr lang="en-US" altLang="en-US" sz="1500" kern="1200" dirty="0">
                          <a:solidFill>
                            <a:schemeClr val="tx1"/>
                          </a:solidFill>
                          <a:latin typeface="微软雅黑" pitchFamily="34" charset="-122"/>
                          <a:ea typeface="微软雅黑" pitchFamily="34" charset="-122"/>
                          <a:cs typeface="Times New Roman" pitchFamily="18" charset="0"/>
                        </a:rPr>
                        <a:t>A</a:t>
                      </a:r>
                      <a:r>
                        <a:rPr lang="zh-CN" altLang="en-US" sz="1500" kern="1200" dirty="0">
                          <a:solidFill>
                            <a:schemeClr val="tx1"/>
                          </a:solidFill>
                          <a:latin typeface="微软雅黑" pitchFamily="34" charset="-122"/>
                          <a:ea typeface="微软雅黑" pitchFamily="34" charset="-122"/>
                          <a:cs typeface="Times New Roman" pitchFamily="18" charset="0"/>
                        </a:rPr>
                        <a:t>（</a:t>
                      </a:r>
                      <a:r>
                        <a:rPr lang="en-US" altLang="en-US" sz="1500" kern="1200" dirty="0">
                          <a:solidFill>
                            <a:schemeClr val="tx1"/>
                          </a:solidFill>
                          <a:latin typeface="微软雅黑" pitchFamily="34" charset="-122"/>
                          <a:ea typeface="微软雅黑" pitchFamily="34" charset="-122"/>
                          <a:cs typeface="Times New Roman" pitchFamily="18" charset="0"/>
                        </a:rPr>
                        <a:t>0.61</a:t>
                      </a:r>
                      <a:r>
                        <a:rPr lang="zh-CN" altLang="en-US" sz="1500" kern="1200" dirty="0">
                          <a:solidFill>
                            <a:schemeClr val="tx1"/>
                          </a:solidFill>
                          <a:latin typeface="微软雅黑" pitchFamily="34" charset="-122"/>
                          <a:ea typeface="微软雅黑" pitchFamily="34" charset="-122"/>
                          <a:cs typeface="Times New Roman" pitchFamily="18" charset="0"/>
                        </a:rPr>
                        <a:t>）</a:t>
                      </a:r>
                    </a:p>
                  </a:txBody>
                  <a:tcPr marL="51435" marR="51435" marT="0" marB="0" anchor="ctr">
                    <a:lnL>
                      <a:noFill/>
                    </a:lnL>
                    <a:lnR>
                      <a:noFill/>
                    </a:lnR>
                    <a:lnT>
                      <a:noFill/>
                    </a:lnT>
                    <a:lnB>
                      <a:noFill/>
                    </a:lnB>
                  </a:tcPr>
                </a:tc>
                <a:extLst>
                  <a:ext uri="{0D108BD9-81ED-4DB2-BD59-A6C34878D82A}">
                    <a16:rowId xmlns:a16="http://schemas.microsoft.com/office/drawing/2014/main" val="10005"/>
                  </a:ext>
                </a:extLst>
              </a:tr>
              <a:tr h="532345">
                <a:tc>
                  <a:txBody>
                    <a:bodyPr/>
                    <a:lstStyle/>
                    <a:p>
                      <a:pPr algn="ctr">
                        <a:spcAft>
                          <a:spcPts val="0"/>
                        </a:spcAft>
                      </a:pPr>
                      <a:r>
                        <a:rPr lang="zh-CN" sz="1500" kern="100">
                          <a:latin typeface="微软雅黑" pitchFamily="34" charset="-122"/>
                          <a:ea typeface="微软雅黑" pitchFamily="34" charset="-122"/>
                          <a:cs typeface="Times New Roman"/>
                        </a:rPr>
                        <a:t>会员</a:t>
                      </a:r>
                      <a:r>
                        <a:rPr lang="en-US" sz="1500" kern="100">
                          <a:latin typeface="微软雅黑" pitchFamily="34" charset="-122"/>
                          <a:ea typeface="微软雅黑" pitchFamily="34" charset="-122"/>
                          <a:cs typeface="Times New Roman"/>
                        </a:rPr>
                        <a:t>F</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500" kern="1200" dirty="0">
                          <a:solidFill>
                            <a:schemeClr val="tx1"/>
                          </a:solidFill>
                          <a:latin typeface="微软雅黑" pitchFamily="34" charset="-122"/>
                          <a:ea typeface="微软雅黑" pitchFamily="34" charset="-122"/>
                          <a:cs typeface="Times New Roman" pitchFamily="18" charset="0"/>
                        </a:rPr>
                        <a:t>会员</a:t>
                      </a:r>
                      <a:r>
                        <a:rPr lang="en-US" altLang="en-US" sz="1500" kern="1200" dirty="0">
                          <a:solidFill>
                            <a:schemeClr val="tx1"/>
                          </a:solidFill>
                          <a:latin typeface="微软雅黑" pitchFamily="34" charset="-122"/>
                          <a:ea typeface="微软雅黑" pitchFamily="34" charset="-122"/>
                          <a:cs typeface="Times New Roman" pitchFamily="18" charset="0"/>
                        </a:rPr>
                        <a:t>C</a:t>
                      </a:r>
                      <a:r>
                        <a:rPr lang="zh-CN" altLang="en-US" sz="1500" kern="1200" dirty="0">
                          <a:solidFill>
                            <a:schemeClr val="tx1"/>
                          </a:solidFill>
                          <a:latin typeface="微软雅黑" pitchFamily="34" charset="-122"/>
                          <a:ea typeface="微软雅黑" pitchFamily="34" charset="-122"/>
                          <a:cs typeface="Times New Roman" pitchFamily="18" charset="0"/>
                        </a:rPr>
                        <a:t>（</a:t>
                      </a:r>
                      <a:r>
                        <a:rPr lang="en-US" altLang="en-US" sz="1500" kern="1200" dirty="0">
                          <a:solidFill>
                            <a:schemeClr val="tx1"/>
                          </a:solidFill>
                          <a:latin typeface="微软雅黑" pitchFamily="34" charset="-122"/>
                          <a:ea typeface="微软雅黑" pitchFamily="34" charset="-122"/>
                          <a:cs typeface="Times New Roman" pitchFamily="18" charset="0"/>
                        </a:rPr>
                        <a:t>0.93</a:t>
                      </a:r>
                      <a:r>
                        <a:rPr lang="zh-CN" altLang="en-US" sz="1500" kern="1200" dirty="0">
                          <a:solidFill>
                            <a:schemeClr val="tx1"/>
                          </a:solidFill>
                          <a:latin typeface="微软雅黑" pitchFamily="34" charset="-122"/>
                          <a:ea typeface="微软雅黑" pitchFamily="34" charset="-122"/>
                          <a:cs typeface="Times New Roman" pitchFamily="18" charset="0"/>
                        </a:rPr>
                        <a:t>）、会员</a:t>
                      </a:r>
                      <a:r>
                        <a:rPr lang="en-US" altLang="en-US" sz="1500" kern="1200" dirty="0">
                          <a:solidFill>
                            <a:schemeClr val="tx1"/>
                          </a:solidFill>
                          <a:latin typeface="微软雅黑" pitchFamily="34" charset="-122"/>
                          <a:ea typeface="微软雅黑" pitchFamily="34" charset="-122"/>
                          <a:cs typeface="Times New Roman" pitchFamily="18" charset="0"/>
                        </a:rPr>
                        <a:t>D</a:t>
                      </a:r>
                      <a:r>
                        <a:rPr lang="zh-CN" altLang="en-US" sz="1500" kern="1200" dirty="0">
                          <a:solidFill>
                            <a:schemeClr val="tx1"/>
                          </a:solidFill>
                          <a:latin typeface="微软雅黑" pitchFamily="34" charset="-122"/>
                          <a:ea typeface="微软雅黑" pitchFamily="34" charset="-122"/>
                          <a:cs typeface="Times New Roman" pitchFamily="18" charset="0"/>
                        </a:rPr>
                        <a:t>（</a:t>
                      </a:r>
                      <a:r>
                        <a:rPr lang="en-US" altLang="en-US" sz="1500" kern="1200" dirty="0">
                          <a:solidFill>
                            <a:schemeClr val="tx1"/>
                          </a:solidFill>
                          <a:latin typeface="微软雅黑" pitchFamily="34" charset="-122"/>
                          <a:ea typeface="微软雅黑" pitchFamily="34" charset="-122"/>
                          <a:cs typeface="Times New Roman" pitchFamily="18" charset="0"/>
                        </a:rPr>
                        <a:t>0.77</a:t>
                      </a:r>
                      <a:r>
                        <a:rPr lang="zh-CN" altLang="en-US" sz="1500" kern="1200" dirty="0">
                          <a:solidFill>
                            <a:schemeClr val="tx1"/>
                          </a:solidFill>
                          <a:latin typeface="微软雅黑" pitchFamily="34" charset="-122"/>
                          <a:ea typeface="微软雅黑" pitchFamily="34" charset="-122"/>
                          <a:cs typeface="Times New Roman" pitchFamily="18" charset="0"/>
                        </a:rPr>
                        <a:t>）、会员</a:t>
                      </a:r>
                      <a:r>
                        <a:rPr lang="en-US" altLang="en-US" sz="1500" kern="1200" dirty="0">
                          <a:solidFill>
                            <a:schemeClr val="tx1"/>
                          </a:solidFill>
                          <a:latin typeface="微软雅黑" pitchFamily="34" charset="-122"/>
                          <a:ea typeface="微软雅黑" pitchFamily="34" charset="-122"/>
                          <a:cs typeface="Times New Roman" pitchFamily="18" charset="0"/>
                        </a:rPr>
                        <a:t>B</a:t>
                      </a:r>
                      <a:r>
                        <a:rPr lang="zh-CN" altLang="en-US" sz="1500" kern="1200" dirty="0">
                          <a:solidFill>
                            <a:schemeClr val="tx1"/>
                          </a:solidFill>
                          <a:latin typeface="微软雅黑" pitchFamily="34" charset="-122"/>
                          <a:ea typeface="微软雅黑" pitchFamily="34" charset="-122"/>
                          <a:cs typeface="Times New Roman" pitchFamily="18" charset="0"/>
                        </a:rPr>
                        <a:t>（</a:t>
                      </a:r>
                      <a:r>
                        <a:rPr lang="en-US" altLang="en-US" sz="1500" kern="1200" dirty="0">
                          <a:solidFill>
                            <a:schemeClr val="tx1"/>
                          </a:solidFill>
                          <a:latin typeface="微软雅黑" pitchFamily="34" charset="-122"/>
                          <a:ea typeface="微软雅黑" pitchFamily="34" charset="-122"/>
                          <a:cs typeface="Times New Roman" pitchFamily="18" charset="0"/>
                        </a:rPr>
                        <a:t>0.67</a:t>
                      </a:r>
                      <a:r>
                        <a:rPr lang="zh-CN" altLang="en-US" sz="1500" kern="1200" dirty="0">
                          <a:solidFill>
                            <a:schemeClr val="tx1"/>
                          </a:solidFill>
                          <a:latin typeface="微软雅黑" pitchFamily="34" charset="-122"/>
                          <a:ea typeface="微软雅黑" pitchFamily="34" charset="-122"/>
                          <a:cs typeface="Times New Roman" pitchFamily="18" charset="0"/>
                        </a:rPr>
                        <a:t>）</a:t>
                      </a:r>
                    </a:p>
                  </a:txBody>
                  <a:tcPr marL="51435" marR="51435"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85968712"/>
      </p:ext>
    </p:extLst>
  </p:cSld>
  <p:clrMapOvr>
    <a:masterClrMapping/>
  </p:clrMapOvr>
  <p:transition advTm="0"/>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231521" y="1510091"/>
            <a:ext cx="842493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r>
              <a:rPr lang="zh-CN" altLang="zh-CN" sz="1800" b="0" dirty="0">
                <a:latin typeface="微软雅黑" pitchFamily="34" charset="-122"/>
                <a:ea typeface="微软雅黑" pitchFamily="34" charset="-122"/>
              </a:rPr>
              <a:t>第四步：通过上述过程，已经划分出每个会员最相近的邻居会员，根据这些数据可以有效地进行很多后续操作。已知会员</a:t>
            </a:r>
            <a:r>
              <a:rPr lang="en-US" altLang="zh-CN" sz="1800" b="0" dirty="0">
                <a:latin typeface="微软雅黑" pitchFamily="34" charset="-122"/>
                <a:ea typeface="微软雅黑" pitchFamily="34" charset="-122"/>
              </a:rPr>
              <a:t>A</a:t>
            </a:r>
            <a:r>
              <a:rPr lang="zh-CN" altLang="zh-CN"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B</a:t>
            </a:r>
            <a:r>
              <a:rPr lang="zh-CN" altLang="zh-CN"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D</a:t>
            </a:r>
            <a:r>
              <a:rPr lang="zh-CN" altLang="zh-CN" sz="1800" b="0" dirty="0">
                <a:latin typeface="微软雅黑" pitchFamily="34" charset="-122"/>
                <a:ea typeface="微软雅黑" pitchFamily="34" charset="-122"/>
              </a:rPr>
              <a:t>对电影《绿皮书》表现出兴趣，则对应到表</a:t>
            </a:r>
            <a:r>
              <a:rPr lang="en-US" altLang="zh-CN" sz="1800" b="0" dirty="0">
                <a:latin typeface="微软雅黑" pitchFamily="34" charset="-122"/>
                <a:ea typeface="微软雅黑" pitchFamily="34" charset="-122"/>
              </a:rPr>
              <a:t>4</a:t>
            </a:r>
            <a:r>
              <a:rPr lang="zh-CN" altLang="zh-CN" sz="1800" b="0" dirty="0">
                <a:latin typeface="微软雅黑" pitchFamily="34" charset="-122"/>
                <a:ea typeface="微软雅黑" pitchFamily="34" charset="-122"/>
              </a:rPr>
              <a:t>，分析会员</a:t>
            </a:r>
            <a:r>
              <a:rPr lang="en-US" altLang="zh-CN" sz="1800" b="0" dirty="0">
                <a:latin typeface="微软雅黑" pitchFamily="34" charset="-122"/>
                <a:ea typeface="微软雅黑" pitchFamily="34" charset="-122"/>
              </a:rPr>
              <a:t>C</a:t>
            </a:r>
            <a:r>
              <a:rPr lang="zh-CN" altLang="zh-CN"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E</a:t>
            </a:r>
            <a:r>
              <a:rPr lang="zh-CN" altLang="zh-CN"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F</a:t>
            </a:r>
            <a:r>
              <a:rPr lang="zh-CN" altLang="zh-CN" sz="1800" b="0" dirty="0">
                <a:latin typeface="微软雅黑" pitchFamily="34" charset="-122"/>
                <a:ea typeface="微软雅黑" pitchFamily="34" charset="-122"/>
              </a:rPr>
              <a:t>对电影《绿皮书》系列宣传活动的兴趣程度，通过相似度叠加的方式确定兴趣值。约定</a:t>
            </a:r>
            <a:r>
              <a:rPr lang="en-US" altLang="zh-CN" sz="1800" b="0" i="1" dirty="0">
                <a:latin typeface="微软雅黑" pitchFamily="34" charset="-122"/>
                <a:ea typeface="微软雅黑" pitchFamily="34" charset="-122"/>
              </a:rPr>
              <a:t>K</a:t>
            </a:r>
            <a:r>
              <a:rPr lang="en-US" altLang="zh-CN" sz="1800" b="0" dirty="0">
                <a:latin typeface="微软雅黑" pitchFamily="34" charset="-122"/>
                <a:ea typeface="微软雅黑" pitchFamily="34" charset="-122"/>
              </a:rPr>
              <a:t>=3</a:t>
            </a:r>
            <a:r>
              <a:rPr lang="zh-CN" altLang="zh-CN" sz="1800" b="0" dirty="0">
                <a:latin typeface="微软雅黑" pitchFamily="34" charset="-122"/>
                <a:ea typeface="微软雅黑" pitchFamily="34" charset="-122"/>
              </a:rPr>
              <a:t>，即分别与会员</a:t>
            </a:r>
            <a:r>
              <a:rPr lang="en-US" altLang="zh-CN" sz="1800" b="0" dirty="0">
                <a:latin typeface="微软雅黑" pitchFamily="34" charset="-122"/>
                <a:ea typeface="微软雅黑" pitchFamily="34" charset="-122"/>
              </a:rPr>
              <a:t>C</a:t>
            </a:r>
            <a:r>
              <a:rPr lang="zh-CN" altLang="zh-CN"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E</a:t>
            </a:r>
            <a:r>
              <a:rPr lang="zh-CN" altLang="zh-CN"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F</a:t>
            </a:r>
            <a:r>
              <a:rPr lang="zh-CN" altLang="zh-CN" sz="1800" b="0" dirty="0">
                <a:latin typeface="微软雅黑" pitchFamily="34" charset="-122"/>
                <a:ea typeface="微软雅黑" pitchFamily="34" charset="-122"/>
              </a:rPr>
              <a:t>关联关系最强的三个会员的范围内，与存在观影兴趣会员的相似度进行平均值分析，即平均相似度，得到表</a:t>
            </a:r>
            <a:r>
              <a:rPr lang="en-US" altLang="zh-CN" sz="1800" b="0" dirty="0">
                <a:latin typeface="微软雅黑" pitchFamily="34" charset="-122"/>
                <a:ea typeface="微软雅黑" pitchFamily="34" charset="-122"/>
              </a:rPr>
              <a:t>5</a:t>
            </a:r>
            <a:r>
              <a:rPr lang="zh-CN" altLang="zh-CN" sz="1800" b="0" dirty="0">
                <a:latin typeface="微软雅黑" pitchFamily="34" charset="-122"/>
                <a:ea typeface="微软雅黑" pitchFamily="34" charset="-122"/>
              </a:rPr>
              <a:t>所示内容。</a:t>
            </a:r>
          </a:p>
        </p:txBody>
      </p:sp>
      <p:sp>
        <p:nvSpPr>
          <p:cNvPr id="387073" name="Rectangle 1"/>
          <p:cNvSpPr>
            <a:spLocks noChangeArrowheads="1"/>
          </p:cNvSpPr>
          <p:nvPr/>
        </p:nvSpPr>
        <p:spPr bwMode="auto">
          <a:xfrm>
            <a:off x="2337755" y="5957964"/>
            <a:ext cx="4374486" cy="346249"/>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spAutoFit/>
          </a:bodyPr>
          <a:lstStyle/>
          <a:p>
            <a:pPr lvl="0" algn="ctr"/>
            <a:r>
              <a:rPr lang="zh-CN" altLang="en-US" dirty="0">
                <a:latin typeface="微软雅黑" pitchFamily="34" charset="-122"/>
                <a:ea typeface="微软雅黑" pitchFamily="34" charset="-122"/>
                <a:cs typeface="Times New Roman" pitchFamily="18" charset="0"/>
              </a:rPr>
              <a:t>表</a:t>
            </a:r>
            <a:r>
              <a:rPr lang="en-US" altLang="zh-CN" dirty="0">
                <a:latin typeface="微软雅黑" pitchFamily="34" charset="-122"/>
                <a:ea typeface="微软雅黑" pitchFamily="34" charset="-122"/>
                <a:cs typeface="Times New Roman" pitchFamily="18" charset="0"/>
              </a:rPr>
              <a:t>5  </a:t>
            </a:r>
            <a:r>
              <a:rPr lang="zh-CN" altLang="en-US" dirty="0">
                <a:latin typeface="微软雅黑" pitchFamily="34" charset="-122"/>
                <a:ea typeface="微软雅黑" pitchFamily="34" charset="-122"/>
                <a:cs typeface="Times New Roman" pitchFamily="18" charset="0"/>
              </a:rPr>
              <a:t>会员与</a:t>
            </a:r>
            <a:r>
              <a:rPr lang="en-US" altLang="zh-CN" dirty="0">
                <a:latin typeface="微软雅黑" pitchFamily="34" charset="-122"/>
                <a:ea typeface="微软雅黑" pitchFamily="34" charset="-122"/>
                <a:cs typeface="Times New Roman" pitchFamily="18" charset="0"/>
              </a:rPr>
              <a:t>K=3</a:t>
            </a:r>
            <a:r>
              <a:rPr lang="zh-CN" altLang="en-US" dirty="0">
                <a:latin typeface="微软雅黑" pitchFamily="34" charset="-122"/>
                <a:ea typeface="微软雅黑" pitchFamily="34" charset="-122"/>
                <a:cs typeface="Times New Roman" pitchFamily="18" charset="0"/>
              </a:rPr>
              <a:t>的邻居会员的平均兴趣值</a:t>
            </a:r>
          </a:p>
        </p:txBody>
      </p:sp>
      <p:graphicFrame>
        <p:nvGraphicFramePr>
          <p:cNvPr id="10" name="表格 9"/>
          <p:cNvGraphicFramePr>
            <a:graphicFrameLocks noGrp="1"/>
          </p:cNvGraphicFramePr>
          <p:nvPr>
            <p:extLst>
              <p:ext uri="{D42A27DB-BD31-4B8C-83A1-F6EECF244321}">
                <p14:modId xmlns:p14="http://schemas.microsoft.com/office/powerpoint/2010/main" val="1774742962"/>
              </p:ext>
            </p:extLst>
          </p:nvPr>
        </p:nvGraphicFramePr>
        <p:xfrm>
          <a:off x="717576" y="3292289"/>
          <a:ext cx="8370930" cy="2484276"/>
        </p:xfrm>
        <a:graphic>
          <a:graphicData uri="http://schemas.openxmlformats.org/drawingml/2006/table">
            <a:tbl>
              <a:tblPr/>
              <a:tblGrid>
                <a:gridCol w="864614">
                  <a:extLst>
                    <a:ext uri="{9D8B030D-6E8A-4147-A177-3AD203B41FA5}">
                      <a16:colId xmlns:a16="http://schemas.microsoft.com/office/drawing/2014/main" val="20000"/>
                    </a:ext>
                  </a:extLst>
                </a:gridCol>
                <a:gridCol w="4664011">
                  <a:extLst>
                    <a:ext uri="{9D8B030D-6E8A-4147-A177-3AD203B41FA5}">
                      <a16:colId xmlns:a16="http://schemas.microsoft.com/office/drawing/2014/main" val="20001"/>
                    </a:ext>
                  </a:extLst>
                </a:gridCol>
                <a:gridCol w="2842305">
                  <a:extLst>
                    <a:ext uri="{9D8B030D-6E8A-4147-A177-3AD203B41FA5}">
                      <a16:colId xmlns:a16="http://schemas.microsoft.com/office/drawing/2014/main" val="20002"/>
                    </a:ext>
                  </a:extLst>
                </a:gridCol>
              </a:tblGrid>
              <a:tr h="621069">
                <a:tc>
                  <a:txBody>
                    <a:bodyPr/>
                    <a:lstStyle/>
                    <a:p>
                      <a:pPr algn="ctr">
                        <a:spcAft>
                          <a:spcPts val="0"/>
                        </a:spcAft>
                      </a:pPr>
                      <a:r>
                        <a:rPr lang="zh-CN" sz="1500" kern="100" dirty="0">
                          <a:latin typeface="微软雅黑" pitchFamily="34" charset="-122"/>
                          <a:ea typeface="微软雅黑" pitchFamily="34" charset="-122"/>
                          <a:cs typeface="Times New Roman"/>
                        </a:rPr>
                        <a:t>会员</a:t>
                      </a:r>
                    </a:p>
                  </a:txBody>
                  <a:tcPr marL="51435" marR="5143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500" i="1" kern="100">
                          <a:latin typeface="微软雅黑" pitchFamily="34" charset="-122"/>
                          <a:ea typeface="微软雅黑" pitchFamily="34" charset="-122"/>
                          <a:cs typeface="Times New Roman"/>
                        </a:rPr>
                        <a:t>K</a:t>
                      </a:r>
                      <a:r>
                        <a:rPr lang="en-US" sz="1500" kern="100">
                          <a:latin typeface="微软雅黑" pitchFamily="34" charset="-122"/>
                          <a:ea typeface="微软雅黑" pitchFamily="34" charset="-122"/>
                          <a:cs typeface="Times New Roman"/>
                        </a:rPr>
                        <a:t>=3</a:t>
                      </a:r>
                      <a:r>
                        <a:rPr lang="zh-CN" sz="1500" kern="100">
                          <a:latin typeface="微软雅黑" pitchFamily="34" charset="-122"/>
                          <a:ea typeface="微软雅黑" pitchFamily="34" charset="-122"/>
                          <a:cs typeface="Times New Roman"/>
                        </a:rPr>
                        <a:t>的邻居会员</a:t>
                      </a:r>
                    </a:p>
                  </a:txBody>
                  <a:tcPr marL="51435" marR="5143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500" kern="100">
                          <a:latin typeface="微软雅黑" pitchFamily="34" charset="-122"/>
                          <a:ea typeface="微软雅黑" pitchFamily="34" charset="-122"/>
                          <a:cs typeface="Times New Roman"/>
                        </a:rPr>
                        <a:t>兴趣值</a:t>
                      </a:r>
                    </a:p>
                  </a:txBody>
                  <a:tcPr marL="51435" marR="5143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21069">
                <a:tc>
                  <a:txBody>
                    <a:bodyPr/>
                    <a:lstStyle/>
                    <a:p>
                      <a:pPr algn="l">
                        <a:spcAft>
                          <a:spcPts val="0"/>
                        </a:spcAft>
                      </a:pPr>
                      <a:r>
                        <a:rPr lang="zh-CN" sz="1500" kern="100">
                          <a:latin typeface="微软雅黑" pitchFamily="34" charset="-122"/>
                          <a:ea typeface="微软雅黑" pitchFamily="34" charset="-122"/>
                          <a:cs typeface="Times New Roman"/>
                        </a:rPr>
                        <a:t>会员</a:t>
                      </a:r>
                      <a:r>
                        <a:rPr lang="en-US" sz="1500" kern="100">
                          <a:latin typeface="微软雅黑" pitchFamily="34" charset="-122"/>
                          <a:ea typeface="微软雅黑" pitchFamily="34" charset="-122"/>
                          <a:cs typeface="Times New Roman"/>
                        </a:rPr>
                        <a:t>C</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zh-CN" sz="1500" kern="100" dirty="0">
                          <a:latin typeface="微软雅黑" pitchFamily="34" charset="-122"/>
                          <a:ea typeface="微软雅黑" pitchFamily="34" charset="-122"/>
                          <a:cs typeface="Times New Roman"/>
                        </a:rPr>
                        <a:t>会员</a:t>
                      </a:r>
                      <a:r>
                        <a:rPr lang="en-US" sz="1500" kern="100" dirty="0">
                          <a:latin typeface="微软雅黑" pitchFamily="34" charset="-122"/>
                          <a:ea typeface="微软雅黑" pitchFamily="34" charset="-122"/>
                          <a:cs typeface="Times New Roman"/>
                        </a:rPr>
                        <a:t>F</a:t>
                      </a:r>
                      <a:r>
                        <a:rPr lang="zh-CN" sz="1500" kern="100" dirty="0">
                          <a:latin typeface="微软雅黑" pitchFamily="34" charset="-122"/>
                          <a:ea typeface="微软雅黑" pitchFamily="34" charset="-122"/>
                          <a:cs typeface="Times New Roman"/>
                        </a:rPr>
                        <a:t>（</a:t>
                      </a:r>
                      <a:r>
                        <a:rPr lang="en-US" sz="1500" kern="100" dirty="0">
                          <a:latin typeface="微软雅黑" pitchFamily="34" charset="-122"/>
                          <a:ea typeface="微软雅黑" pitchFamily="34" charset="-122"/>
                          <a:cs typeface="Times New Roman"/>
                        </a:rPr>
                        <a:t>0.93</a:t>
                      </a:r>
                      <a:r>
                        <a:rPr lang="zh-CN" sz="1500" kern="100" dirty="0">
                          <a:latin typeface="微软雅黑" pitchFamily="34" charset="-122"/>
                          <a:ea typeface="微软雅黑" pitchFamily="34" charset="-122"/>
                          <a:cs typeface="Times New Roman"/>
                        </a:rPr>
                        <a:t>）、</a:t>
                      </a:r>
                      <a:r>
                        <a:rPr lang="zh-CN" sz="1500" kern="100" dirty="0">
                          <a:solidFill>
                            <a:srgbClr val="FF0000"/>
                          </a:solidFill>
                          <a:latin typeface="微软雅黑" pitchFamily="34" charset="-122"/>
                          <a:ea typeface="微软雅黑" pitchFamily="34" charset="-122"/>
                          <a:cs typeface="Times New Roman"/>
                        </a:rPr>
                        <a:t>会员</a:t>
                      </a:r>
                      <a:r>
                        <a:rPr lang="en-US" sz="1500" kern="100" dirty="0">
                          <a:solidFill>
                            <a:srgbClr val="FF0000"/>
                          </a:solidFill>
                          <a:latin typeface="微软雅黑" pitchFamily="34" charset="-122"/>
                          <a:ea typeface="微软雅黑" pitchFamily="34" charset="-122"/>
                          <a:cs typeface="Times New Roman"/>
                        </a:rPr>
                        <a:t>D</a:t>
                      </a:r>
                      <a:r>
                        <a:rPr lang="zh-CN" sz="1500" kern="100" dirty="0">
                          <a:latin typeface="微软雅黑" pitchFamily="34" charset="-122"/>
                          <a:ea typeface="微软雅黑" pitchFamily="34" charset="-122"/>
                          <a:cs typeface="Times New Roman"/>
                        </a:rPr>
                        <a:t>（</a:t>
                      </a:r>
                      <a:r>
                        <a:rPr lang="en-US" sz="1500" kern="100" dirty="0">
                          <a:latin typeface="微软雅黑" pitchFamily="34" charset="-122"/>
                          <a:ea typeface="微软雅黑" pitchFamily="34" charset="-122"/>
                          <a:cs typeface="Times New Roman"/>
                        </a:rPr>
                        <a:t>0.86</a:t>
                      </a:r>
                      <a:r>
                        <a:rPr lang="zh-CN" sz="1500" kern="100" dirty="0">
                          <a:latin typeface="微软雅黑" pitchFamily="34" charset="-122"/>
                          <a:ea typeface="微软雅黑" pitchFamily="34" charset="-122"/>
                          <a:cs typeface="Times New Roman"/>
                        </a:rPr>
                        <a:t>）、</a:t>
                      </a:r>
                      <a:r>
                        <a:rPr lang="zh-CN" sz="1500" kern="100" dirty="0">
                          <a:solidFill>
                            <a:srgbClr val="FF0000"/>
                          </a:solidFill>
                          <a:latin typeface="微软雅黑" pitchFamily="34" charset="-122"/>
                          <a:ea typeface="微软雅黑" pitchFamily="34" charset="-122"/>
                          <a:cs typeface="Times New Roman"/>
                        </a:rPr>
                        <a:t>会员</a:t>
                      </a:r>
                      <a:r>
                        <a:rPr lang="en-US" sz="1500" kern="100" dirty="0">
                          <a:solidFill>
                            <a:srgbClr val="FF0000"/>
                          </a:solidFill>
                          <a:latin typeface="微软雅黑" pitchFamily="34" charset="-122"/>
                          <a:ea typeface="微软雅黑" pitchFamily="34" charset="-122"/>
                          <a:cs typeface="Times New Roman"/>
                        </a:rPr>
                        <a:t>B</a:t>
                      </a:r>
                      <a:r>
                        <a:rPr lang="zh-CN" sz="1500" kern="100" dirty="0">
                          <a:latin typeface="微软雅黑" pitchFamily="34" charset="-122"/>
                          <a:ea typeface="微软雅黑" pitchFamily="34" charset="-122"/>
                          <a:cs typeface="Times New Roman"/>
                        </a:rPr>
                        <a:t>（</a:t>
                      </a:r>
                      <a:r>
                        <a:rPr lang="en-US" sz="1500" kern="100" dirty="0">
                          <a:latin typeface="微软雅黑" pitchFamily="34" charset="-122"/>
                          <a:ea typeface="微软雅黑" pitchFamily="34" charset="-122"/>
                          <a:cs typeface="Times New Roman"/>
                        </a:rPr>
                        <a:t>0.62</a:t>
                      </a:r>
                      <a:r>
                        <a:rPr lang="zh-CN" sz="1500" kern="100" dirty="0">
                          <a:latin typeface="微软雅黑" pitchFamily="34" charset="-122"/>
                          <a:ea typeface="微软雅黑" pitchFamily="34" charset="-122"/>
                          <a:cs typeface="Times New Roman"/>
                        </a:rPr>
                        <a:t>）</a:t>
                      </a:r>
                    </a:p>
                  </a:txBody>
                  <a:tcPr marL="51435" marR="5143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zh-CN" sz="1500" kern="100">
                          <a:latin typeface="微软雅黑" pitchFamily="34" charset="-122"/>
                          <a:ea typeface="微软雅黑" pitchFamily="34" charset="-122"/>
                          <a:cs typeface="Times New Roman"/>
                        </a:rPr>
                        <a:t>（</a:t>
                      </a:r>
                      <a:r>
                        <a:rPr lang="en-US" sz="1500" kern="100">
                          <a:latin typeface="微软雅黑" pitchFamily="34" charset="-122"/>
                          <a:ea typeface="微软雅黑" pitchFamily="34" charset="-122"/>
                          <a:cs typeface="Times New Roman"/>
                        </a:rPr>
                        <a:t>0.86+0.62</a:t>
                      </a:r>
                      <a:r>
                        <a:rPr lang="zh-CN" sz="1500" kern="100">
                          <a:latin typeface="微软雅黑" pitchFamily="34" charset="-122"/>
                          <a:ea typeface="微软雅黑" pitchFamily="34" charset="-122"/>
                          <a:cs typeface="Times New Roman"/>
                        </a:rPr>
                        <a:t>）</a:t>
                      </a:r>
                      <a:r>
                        <a:rPr lang="en-US" sz="1500" kern="100">
                          <a:latin typeface="微软雅黑" pitchFamily="34" charset="-122"/>
                          <a:ea typeface="微软雅黑" pitchFamily="34" charset="-122"/>
                          <a:cs typeface="Times New Roman"/>
                        </a:rPr>
                        <a:t>/ 2 = 0.74</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621069">
                <a:tc>
                  <a:txBody>
                    <a:bodyPr/>
                    <a:lstStyle/>
                    <a:p>
                      <a:pPr algn="l">
                        <a:spcAft>
                          <a:spcPts val="0"/>
                        </a:spcAft>
                      </a:pPr>
                      <a:r>
                        <a:rPr lang="zh-CN" sz="1500" kern="100">
                          <a:latin typeface="微软雅黑" pitchFamily="34" charset="-122"/>
                          <a:ea typeface="微软雅黑" pitchFamily="34" charset="-122"/>
                          <a:cs typeface="Times New Roman"/>
                        </a:rPr>
                        <a:t>会员</a:t>
                      </a:r>
                      <a:r>
                        <a:rPr lang="en-US" sz="1500" kern="100">
                          <a:latin typeface="微软雅黑" pitchFamily="34" charset="-122"/>
                          <a:ea typeface="微软雅黑" pitchFamily="34" charset="-122"/>
                          <a:cs typeface="Times New Roman"/>
                        </a:rPr>
                        <a:t>E</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tc>
                  <a:txBody>
                    <a:bodyPr/>
                    <a:lstStyle/>
                    <a:p>
                      <a:pPr algn="l">
                        <a:spcAft>
                          <a:spcPts val="0"/>
                        </a:spcAft>
                      </a:pPr>
                      <a:r>
                        <a:rPr lang="zh-CN" sz="1500" kern="100" dirty="0">
                          <a:solidFill>
                            <a:srgbClr val="FF0000"/>
                          </a:solidFill>
                          <a:latin typeface="微软雅黑" pitchFamily="34" charset="-122"/>
                          <a:ea typeface="微软雅黑" pitchFamily="34" charset="-122"/>
                          <a:cs typeface="Times New Roman"/>
                        </a:rPr>
                        <a:t>会员</a:t>
                      </a:r>
                      <a:r>
                        <a:rPr lang="en-US" sz="1500" kern="100" dirty="0">
                          <a:solidFill>
                            <a:srgbClr val="FF0000"/>
                          </a:solidFill>
                          <a:latin typeface="微软雅黑" pitchFamily="34" charset="-122"/>
                          <a:ea typeface="微软雅黑" pitchFamily="34" charset="-122"/>
                          <a:cs typeface="Times New Roman"/>
                        </a:rPr>
                        <a:t>B</a:t>
                      </a:r>
                      <a:r>
                        <a:rPr lang="zh-CN" sz="1500" kern="100" dirty="0">
                          <a:latin typeface="微软雅黑" pitchFamily="34" charset="-122"/>
                          <a:ea typeface="微软雅黑" pitchFamily="34" charset="-122"/>
                          <a:cs typeface="Times New Roman"/>
                        </a:rPr>
                        <a:t>（</a:t>
                      </a:r>
                      <a:r>
                        <a:rPr lang="en-US" sz="1500" kern="100" dirty="0">
                          <a:latin typeface="微软雅黑" pitchFamily="34" charset="-122"/>
                          <a:ea typeface="微软雅黑" pitchFamily="34" charset="-122"/>
                          <a:cs typeface="Times New Roman"/>
                        </a:rPr>
                        <a:t>0.67</a:t>
                      </a:r>
                      <a:r>
                        <a:rPr lang="zh-CN" sz="1500" kern="100" dirty="0">
                          <a:latin typeface="微软雅黑" pitchFamily="34" charset="-122"/>
                          <a:ea typeface="微软雅黑" pitchFamily="34" charset="-122"/>
                          <a:cs typeface="Times New Roman"/>
                        </a:rPr>
                        <a:t>）、</a:t>
                      </a:r>
                      <a:r>
                        <a:rPr lang="zh-CN" sz="1500" kern="100" dirty="0">
                          <a:solidFill>
                            <a:srgbClr val="FF0000"/>
                          </a:solidFill>
                          <a:latin typeface="微软雅黑" pitchFamily="34" charset="-122"/>
                          <a:ea typeface="微软雅黑" pitchFamily="34" charset="-122"/>
                          <a:cs typeface="Times New Roman"/>
                        </a:rPr>
                        <a:t>会员</a:t>
                      </a:r>
                      <a:r>
                        <a:rPr lang="en-US" sz="1500" kern="100" dirty="0">
                          <a:solidFill>
                            <a:srgbClr val="FF0000"/>
                          </a:solidFill>
                          <a:latin typeface="微软雅黑" pitchFamily="34" charset="-122"/>
                          <a:ea typeface="微软雅黑" pitchFamily="34" charset="-122"/>
                          <a:cs typeface="Times New Roman"/>
                        </a:rPr>
                        <a:t>D</a:t>
                      </a:r>
                      <a:r>
                        <a:rPr lang="zh-CN" sz="1500" kern="100" dirty="0">
                          <a:latin typeface="微软雅黑" pitchFamily="34" charset="-122"/>
                          <a:ea typeface="微软雅黑" pitchFamily="34" charset="-122"/>
                          <a:cs typeface="Times New Roman"/>
                        </a:rPr>
                        <a:t>（</a:t>
                      </a:r>
                      <a:r>
                        <a:rPr lang="en-US" sz="1500" kern="100" dirty="0">
                          <a:latin typeface="微软雅黑" pitchFamily="34" charset="-122"/>
                          <a:ea typeface="微软雅黑" pitchFamily="34" charset="-122"/>
                          <a:cs typeface="Times New Roman"/>
                        </a:rPr>
                        <a:t>0.62</a:t>
                      </a:r>
                      <a:r>
                        <a:rPr lang="zh-CN" sz="1500" kern="100" dirty="0">
                          <a:latin typeface="微软雅黑" pitchFamily="34" charset="-122"/>
                          <a:ea typeface="微软雅黑" pitchFamily="34" charset="-122"/>
                          <a:cs typeface="Times New Roman"/>
                        </a:rPr>
                        <a:t>）、</a:t>
                      </a:r>
                      <a:r>
                        <a:rPr lang="zh-CN" sz="1500" kern="100" dirty="0">
                          <a:solidFill>
                            <a:srgbClr val="FF0000"/>
                          </a:solidFill>
                          <a:latin typeface="微软雅黑" pitchFamily="34" charset="-122"/>
                          <a:ea typeface="微软雅黑" pitchFamily="34" charset="-122"/>
                          <a:cs typeface="Times New Roman"/>
                        </a:rPr>
                        <a:t>会员</a:t>
                      </a:r>
                      <a:r>
                        <a:rPr lang="en-US" sz="1500" kern="100" dirty="0">
                          <a:solidFill>
                            <a:srgbClr val="FF0000"/>
                          </a:solidFill>
                          <a:latin typeface="微软雅黑" pitchFamily="34" charset="-122"/>
                          <a:ea typeface="微软雅黑" pitchFamily="34" charset="-122"/>
                          <a:cs typeface="Times New Roman"/>
                        </a:rPr>
                        <a:t>A</a:t>
                      </a:r>
                      <a:r>
                        <a:rPr lang="zh-CN" sz="1500" kern="100" dirty="0">
                          <a:latin typeface="微软雅黑" pitchFamily="34" charset="-122"/>
                          <a:ea typeface="微软雅黑" pitchFamily="34" charset="-122"/>
                          <a:cs typeface="Times New Roman"/>
                        </a:rPr>
                        <a:t>（</a:t>
                      </a:r>
                      <a:r>
                        <a:rPr lang="en-US" sz="1500" kern="100" dirty="0">
                          <a:latin typeface="微软雅黑" pitchFamily="34" charset="-122"/>
                          <a:ea typeface="微软雅黑" pitchFamily="34" charset="-122"/>
                          <a:cs typeface="Times New Roman"/>
                        </a:rPr>
                        <a:t>0.61</a:t>
                      </a:r>
                      <a:r>
                        <a:rPr lang="zh-CN" sz="1500" kern="100" dirty="0">
                          <a:latin typeface="微软雅黑" pitchFamily="34" charset="-122"/>
                          <a:ea typeface="微软雅黑" pitchFamily="34" charset="-122"/>
                          <a:cs typeface="Times New Roman"/>
                        </a:rPr>
                        <a:t>）</a:t>
                      </a:r>
                    </a:p>
                  </a:txBody>
                  <a:tcPr marL="51435" marR="51435" marT="0" marB="0" anchor="ctr">
                    <a:lnL>
                      <a:noFill/>
                    </a:lnL>
                    <a:lnR>
                      <a:noFill/>
                    </a:lnR>
                    <a:lnT>
                      <a:noFill/>
                    </a:lnT>
                    <a:lnB>
                      <a:noFill/>
                    </a:lnB>
                  </a:tcPr>
                </a:tc>
                <a:tc>
                  <a:txBody>
                    <a:bodyPr/>
                    <a:lstStyle/>
                    <a:p>
                      <a:pPr algn="l">
                        <a:spcAft>
                          <a:spcPts val="0"/>
                        </a:spcAft>
                      </a:pPr>
                      <a:r>
                        <a:rPr lang="zh-CN" sz="1500" kern="100" dirty="0">
                          <a:latin typeface="微软雅黑" pitchFamily="34" charset="-122"/>
                          <a:ea typeface="微软雅黑" pitchFamily="34" charset="-122"/>
                          <a:cs typeface="Times New Roman"/>
                        </a:rPr>
                        <a:t>（</a:t>
                      </a:r>
                      <a:r>
                        <a:rPr lang="en-US" sz="1500" kern="100" dirty="0">
                          <a:latin typeface="微软雅黑" pitchFamily="34" charset="-122"/>
                          <a:ea typeface="微软雅黑" pitchFamily="34" charset="-122"/>
                          <a:cs typeface="Times New Roman"/>
                        </a:rPr>
                        <a:t>0.67+0.62+0.61</a:t>
                      </a:r>
                      <a:r>
                        <a:rPr lang="zh-CN" sz="1500" kern="100" dirty="0">
                          <a:latin typeface="微软雅黑" pitchFamily="34" charset="-122"/>
                          <a:ea typeface="微软雅黑" pitchFamily="34" charset="-122"/>
                          <a:cs typeface="Times New Roman"/>
                        </a:rPr>
                        <a:t>）</a:t>
                      </a:r>
                      <a:r>
                        <a:rPr lang="en-US" sz="1500" kern="100" dirty="0">
                          <a:latin typeface="微软雅黑" pitchFamily="34" charset="-122"/>
                          <a:ea typeface="微软雅黑" pitchFamily="34" charset="-122"/>
                          <a:cs typeface="Times New Roman"/>
                        </a:rPr>
                        <a:t>/ 3 = 0.63</a:t>
                      </a:r>
                      <a:endParaRPr lang="zh-CN" sz="1500" kern="100" dirty="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extLst>
                  <a:ext uri="{0D108BD9-81ED-4DB2-BD59-A6C34878D82A}">
                    <a16:rowId xmlns:a16="http://schemas.microsoft.com/office/drawing/2014/main" val="10002"/>
                  </a:ext>
                </a:extLst>
              </a:tr>
              <a:tr h="621069">
                <a:tc>
                  <a:txBody>
                    <a:bodyPr/>
                    <a:lstStyle/>
                    <a:p>
                      <a:pPr algn="l">
                        <a:spcAft>
                          <a:spcPts val="0"/>
                        </a:spcAft>
                      </a:pPr>
                      <a:r>
                        <a:rPr lang="zh-CN" sz="1500" kern="100">
                          <a:latin typeface="微软雅黑" pitchFamily="34" charset="-122"/>
                          <a:ea typeface="微软雅黑" pitchFamily="34" charset="-122"/>
                          <a:cs typeface="Times New Roman"/>
                        </a:rPr>
                        <a:t>会员</a:t>
                      </a:r>
                      <a:r>
                        <a:rPr lang="en-US" sz="1500" kern="100">
                          <a:latin typeface="微软雅黑" pitchFamily="34" charset="-122"/>
                          <a:ea typeface="微软雅黑" pitchFamily="34" charset="-122"/>
                          <a:cs typeface="Times New Roman"/>
                        </a:rPr>
                        <a:t>F</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500" kern="100" dirty="0">
                          <a:latin typeface="微软雅黑" pitchFamily="34" charset="-122"/>
                          <a:ea typeface="微软雅黑" pitchFamily="34" charset="-122"/>
                          <a:cs typeface="Times New Roman"/>
                        </a:rPr>
                        <a:t>会员</a:t>
                      </a:r>
                      <a:r>
                        <a:rPr lang="en-US" sz="1500" kern="100" dirty="0">
                          <a:latin typeface="微软雅黑" pitchFamily="34" charset="-122"/>
                          <a:ea typeface="微软雅黑" pitchFamily="34" charset="-122"/>
                          <a:cs typeface="Times New Roman"/>
                        </a:rPr>
                        <a:t>C</a:t>
                      </a:r>
                      <a:r>
                        <a:rPr lang="zh-CN" sz="1500" kern="100" dirty="0">
                          <a:latin typeface="微软雅黑" pitchFamily="34" charset="-122"/>
                          <a:ea typeface="微软雅黑" pitchFamily="34" charset="-122"/>
                          <a:cs typeface="Times New Roman"/>
                        </a:rPr>
                        <a:t>（</a:t>
                      </a:r>
                      <a:r>
                        <a:rPr lang="en-US" sz="1500" kern="100" dirty="0">
                          <a:latin typeface="微软雅黑" pitchFamily="34" charset="-122"/>
                          <a:ea typeface="微软雅黑" pitchFamily="34" charset="-122"/>
                          <a:cs typeface="Times New Roman"/>
                        </a:rPr>
                        <a:t>0.93</a:t>
                      </a:r>
                      <a:r>
                        <a:rPr lang="zh-CN" sz="1500" kern="100" dirty="0">
                          <a:latin typeface="微软雅黑" pitchFamily="34" charset="-122"/>
                          <a:ea typeface="微软雅黑" pitchFamily="34" charset="-122"/>
                          <a:cs typeface="Times New Roman"/>
                        </a:rPr>
                        <a:t>）、</a:t>
                      </a:r>
                      <a:r>
                        <a:rPr lang="zh-CN" sz="1500" kern="100" dirty="0">
                          <a:solidFill>
                            <a:srgbClr val="FF0000"/>
                          </a:solidFill>
                          <a:latin typeface="微软雅黑" pitchFamily="34" charset="-122"/>
                          <a:ea typeface="微软雅黑" pitchFamily="34" charset="-122"/>
                          <a:cs typeface="Times New Roman"/>
                        </a:rPr>
                        <a:t>会员</a:t>
                      </a:r>
                      <a:r>
                        <a:rPr lang="en-US" sz="1500" kern="100" dirty="0">
                          <a:solidFill>
                            <a:srgbClr val="FF0000"/>
                          </a:solidFill>
                          <a:latin typeface="微软雅黑" pitchFamily="34" charset="-122"/>
                          <a:ea typeface="微软雅黑" pitchFamily="34" charset="-122"/>
                          <a:cs typeface="Times New Roman"/>
                        </a:rPr>
                        <a:t>D</a:t>
                      </a:r>
                      <a:r>
                        <a:rPr lang="zh-CN" sz="1500" kern="100" dirty="0">
                          <a:latin typeface="微软雅黑" pitchFamily="34" charset="-122"/>
                          <a:ea typeface="微软雅黑" pitchFamily="34" charset="-122"/>
                          <a:cs typeface="Times New Roman"/>
                        </a:rPr>
                        <a:t>（</a:t>
                      </a:r>
                      <a:r>
                        <a:rPr lang="en-US" sz="1500" kern="100" dirty="0">
                          <a:latin typeface="微软雅黑" pitchFamily="34" charset="-122"/>
                          <a:ea typeface="微软雅黑" pitchFamily="34" charset="-122"/>
                          <a:cs typeface="Times New Roman"/>
                        </a:rPr>
                        <a:t>0.77</a:t>
                      </a:r>
                      <a:r>
                        <a:rPr lang="zh-CN" sz="1500" kern="100" dirty="0">
                          <a:latin typeface="微软雅黑" pitchFamily="34" charset="-122"/>
                          <a:ea typeface="微软雅黑" pitchFamily="34" charset="-122"/>
                          <a:cs typeface="Times New Roman"/>
                        </a:rPr>
                        <a:t>）、</a:t>
                      </a:r>
                      <a:r>
                        <a:rPr lang="zh-CN" sz="1500" kern="100" dirty="0">
                          <a:solidFill>
                            <a:srgbClr val="FF0000"/>
                          </a:solidFill>
                          <a:latin typeface="微软雅黑" pitchFamily="34" charset="-122"/>
                          <a:ea typeface="微软雅黑" pitchFamily="34" charset="-122"/>
                          <a:cs typeface="Times New Roman"/>
                        </a:rPr>
                        <a:t>会员</a:t>
                      </a:r>
                      <a:r>
                        <a:rPr lang="en-US" sz="1500" kern="100" dirty="0">
                          <a:solidFill>
                            <a:srgbClr val="FF0000"/>
                          </a:solidFill>
                          <a:latin typeface="微软雅黑" pitchFamily="34" charset="-122"/>
                          <a:ea typeface="微软雅黑" pitchFamily="34" charset="-122"/>
                          <a:cs typeface="Times New Roman"/>
                        </a:rPr>
                        <a:t>B</a:t>
                      </a:r>
                      <a:r>
                        <a:rPr lang="zh-CN" sz="1500" kern="100" dirty="0">
                          <a:latin typeface="微软雅黑" pitchFamily="34" charset="-122"/>
                          <a:ea typeface="微软雅黑" pitchFamily="34" charset="-122"/>
                          <a:cs typeface="Times New Roman"/>
                        </a:rPr>
                        <a:t>（</a:t>
                      </a:r>
                      <a:r>
                        <a:rPr lang="en-US" sz="1500" kern="100" dirty="0">
                          <a:latin typeface="微软雅黑" pitchFamily="34" charset="-122"/>
                          <a:ea typeface="微软雅黑" pitchFamily="34" charset="-122"/>
                          <a:cs typeface="Times New Roman"/>
                        </a:rPr>
                        <a:t>0.67</a:t>
                      </a:r>
                      <a:r>
                        <a:rPr lang="zh-CN" sz="1500" kern="100" dirty="0">
                          <a:latin typeface="微软雅黑" pitchFamily="34" charset="-122"/>
                          <a:ea typeface="微软雅黑" pitchFamily="34" charset="-122"/>
                          <a:cs typeface="Times New Roman"/>
                        </a:rPr>
                        <a:t>）</a:t>
                      </a:r>
                    </a:p>
                  </a:txBody>
                  <a:tcPr marL="51435" marR="5143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500" kern="100" dirty="0">
                          <a:latin typeface="微软雅黑" pitchFamily="34" charset="-122"/>
                          <a:ea typeface="微软雅黑" pitchFamily="34" charset="-122"/>
                          <a:cs typeface="Times New Roman"/>
                        </a:rPr>
                        <a:t>（</a:t>
                      </a:r>
                      <a:r>
                        <a:rPr lang="en-US" sz="1500" kern="100" dirty="0">
                          <a:latin typeface="微软雅黑" pitchFamily="34" charset="-122"/>
                          <a:ea typeface="微软雅黑" pitchFamily="34" charset="-122"/>
                          <a:cs typeface="Times New Roman"/>
                        </a:rPr>
                        <a:t>0.77+0.67</a:t>
                      </a:r>
                      <a:r>
                        <a:rPr lang="zh-CN" sz="1500" kern="100" dirty="0">
                          <a:latin typeface="微软雅黑" pitchFamily="34" charset="-122"/>
                          <a:ea typeface="微软雅黑" pitchFamily="34" charset="-122"/>
                          <a:cs typeface="Times New Roman"/>
                        </a:rPr>
                        <a:t>）</a:t>
                      </a:r>
                      <a:r>
                        <a:rPr lang="en-US" sz="1500" kern="100" dirty="0">
                          <a:latin typeface="微软雅黑" pitchFamily="34" charset="-122"/>
                          <a:ea typeface="微软雅黑" pitchFamily="34" charset="-122"/>
                          <a:cs typeface="Times New Roman"/>
                        </a:rPr>
                        <a:t>/ 2 = 0.72</a:t>
                      </a:r>
                      <a:endParaRPr lang="zh-CN" sz="1500" kern="100" dirty="0">
                        <a:latin typeface="微软雅黑" pitchFamily="34" charset="-122"/>
                        <a:ea typeface="微软雅黑" pitchFamily="34" charset="-122"/>
                        <a:cs typeface="Times New Roman"/>
                      </a:endParaRPr>
                    </a:p>
                  </a:txBody>
                  <a:tcPr marL="51435" marR="51435"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40478507"/>
      </p:ext>
    </p:extLst>
  </p:cSld>
  <p:clrMapOvr>
    <a:masterClrMapping/>
  </p:clrMapOvr>
  <p:transition advTm="0"/>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663569" y="4750451"/>
            <a:ext cx="8424936"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r>
              <a:rPr lang="zh-CN" altLang="en-US" sz="1800" b="0" dirty="0">
                <a:latin typeface="微软雅黑" pitchFamily="34" charset="-122"/>
                <a:ea typeface="微软雅黑" pitchFamily="34" charset="-122"/>
              </a:rPr>
              <a:t>结论：</a:t>
            </a:r>
            <a:r>
              <a:rPr lang="zh-CN" altLang="zh-CN" sz="1800" b="0" dirty="0">
                <a:latin typeface="微软雅黑" pitchFamily="34" charset="-122"/>
                <a:ea typeface="微软雅黑" pitchFamily="34" charset="-122"/>
              </a:rPr>
              <a:t>通过表</a:t>
            </a:r>
            <a:r>
              <a:rPr lang="en-US" altLang="zh-CN" sz="1800" b="0" dirty="0">
                <a:latin typeface="微软雅黑" pitchFamily="34" charset="-122"/>
                <a:ea typeface="微软雅黑" pitchFamily="34" charset="-122"/>
              </a:rPr>
              <a:t>5</a:t>
            </a:r>
            <a:r>
              <a:rPr lang="zh-CN" altLang="zh-CN" sz="1800" b="0" dirty="0">
                <a:latin typeface="微软雅黑" pitchFamily="34" charset="-122"/>
                <a:ea typeface="微软雅黑" pitchFamily="34" charset="-122"/>
              </a:rPr>
              <a:t>可以发现会员</a:t>
            </a:r>
            <a:r>
              <a:rPr lang="en-US" altLang="zh-CN" sz="1800" b="0" dirty="0">
                <a:latin typeface="微软雅黑" pitchFamily="34" charset="-122"/>
                <a:ea typeface="微软雅黑" pitchFamily="34" charset="-122"/>
              </a:rPr>
              <a:t>C</a:t>
            </a:r>
            <a:r>
              <a:rPr lang="zh-CN" altLang="zh-CN" sz="1800" b="0" dirty="0">
                <a:latin typeface="微软雅黑" pitchFamily="34" charset="-122"/>
                <a:ea typeface="微软雅黑" pitchFamily="34" charset="-122"/>
              </a:rPr>
              <a:t>是比较可能去参加电影《绿皮书》的宣传活动，会员</a:t>
            </a:r>
            <a:r>
              <a:rPr lang="en-US" altLang="zh-CN" sz="1800" b="0" dirty="0">
                <a:latin typeface="微软雅黑" pitchFamily="34" charset="-122"/>
                <a:ea typeface="微软雅黑" pitchFamily="34" charset="-122"/>
              </a:rPr>
              <a:t>E</a:t>
            </a:r>
            <a:r>
              <a:rPr lang="zh-CN" altLang="zh-CN" sz="1800" b="0" dirty="0">
                <a:latin typeface="微软雅黑" pitchFamily="34" charset="-122"/>
                <a:ea typeface="微软雅黑" pitchFamily="34" charset="-122"/>
              </a:rPr>
              <a:t>和会员</a:t>
            </a:r>
            <a:r>
              <a:rPr lang="en-US" altLang="zh-CN" sz="1800" b="0" dirty="0">
                <a:latin typeface="微软雅黑" pitchFamily="34" charset="-122"/>
                <a:ea typeface="微软雅黑" pitchFamily="34" charset="-122"/>
              </a:rPr>
              <a:t>F</a:t>
            </a:r>
            <a:r>
              <a:rPr lang="zh-CN" altLang="zh-CN" sz="1800" b="0" dirty="0">
                <a:latin typeface="微软雅黑" pitchFamily="34" charset="-122"/>
                <a:ea typeface="微软雅黑" pitchFamily="34" charset="-122"/>
              </a:rPr>
              <a:t>也有很大可能去参加宣传活动。上述过程是通过</a:t>
            </a:r>
            <a:r>
              <a:rPr lang="en-US" altLang="zh-CN" sz="1800" b="0" dirty="0">
                <a:latin typeface="微软雅黑" pitchFamily="34" charset="-122"/>
                <a:ea typeface="微软雅黑" pitchFamily="34" charset="-122"/>
              </a:rPr>
              <a:t>K</a:t>
            </a:r>
            <a:r>
              <a:rPr lang="zh-CN" altLang="zh-CN" sz="1800" b="0" dirty="0">
                <a:latin typeface="微软雅黑" pitchFamily="34" charset="-122"/>
                <a:ea typeface="微软雅黑" pitchFamily="34" charset="-122"/>
              </a:rPr>
              <a:t>近邻的思想，对具有观影关联关系的会员进行分析，来判定其他会员的可能行为。</a:t>
            </a:r>
          </a:p>
          <a:p>
            <a:endParaRPr lang="zh-CN" altLang="zh-CN" sz="1800" b="0" dirty="0">
              <a:latin typeface="微软雅黑" pitchFamily="34" charset="-122"/>
              <a:ea typeface="微软雅黑" pitchFamily="34" charset="-122"/>
            </a:endParaRPr>
          </a:p>
        </p:txBody>
      </p:sp>
      <p:sp>
        <p:nvSpPr>
          <p:cNvPr id="387073" name="Rectangle 1"/>
          <p:cNvSpPr>
            <a:spLocks noChangeArrowheads="1"/>
          </p:cNvSpPr>
          <p:nvPr/>
        </p:nvSpPr>
        <p:spPr bwMode="auto">
          <a:xfrm>
            <a:off x="2823809" y="1583478"/>
            <a:ext cx="4374486" cy="346249"/>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spAutoFit/>
          </a:bodyPr>
          <a:lstStyle/>
          <a:p>
            <a:pPr lvl="0" algn="ctr"/>
            <a:r>
              <a:rPr lang="zh-CN" altLang="en-US" dirty="0">
                <a:latin typeface="微软雅黑" pitchFamily="34" charset="-122"/>
                <a:ea typeface="微软雅黑" pitchFamily="34" charset="-122"/>
                <a:cs typeface="Times New Roman" pitchFamily="18" charset="0"/>
              </a:rPr>
              <a:t>表</a:t>
            </a:r>
            <a:r>
              <a:rPr lang="en-US" altLang="zh-CN" dirty="0">
                <a:latin typeface="微软雅黑" pitchFamily="34" charset="-122"/>
                <a:ea typeface="微软雅黑" pitchFamily="34" charset="-122"/>
                <a:cs typeface="Times New Roman" pitchFamily="18" charset="0"/>
              </a:rPr>
              <a:t>5  </a:t>
            </a:r>
            <a:r>
              <a:rPr lang="zh-CN" altLang="en-US" dirty="0">
                <a:latin typeface="微软雅黑" pitchFamily="34" charset="-122"/>
                <a:ea typeface="微软雅黑" pitchFamily="34" charset="-122"/>
                <a:cs typeface="Times New Roman" pitchFamily="18" charset="0"/>
              </a:rPr>
              <a:t>会员与</a:t>
            </a:r>
            <a:r>
              <a:rPr lang="en-US" altLang="zh-CN" dirty="0">
                <a:latin typeface="微软雅黑" pitchFamily="34" charset="-122"/>
                <a:ea typeface="微软雅黑" pitchFamily="34" charset="-122"/>
                <a:cs typeface="Times New Roman" pitchFamily="18" charset="0"/>
              </a:rPr>
              <a:t>K=3</a:t>
            </a:r>
            <a:r>
              <a:rPr lang="zh-CN" altLang="en-US" dirty="0">
                <a:latin typeface="微软雅黑" pitchFamily="34" charset="-122"/>
                <a:ea typeface="微软雅黑" pitchFamily="34" charset="-122"/>
                <a:cs typeface="Times New Roman" pitchFamily="18" charset="0"/>
              </a:rPr>
              <a:t>的邻居会员的平均兴趣值</a:t>
            </a:r>
          </a:p>
        </p:txBody>
      </p:sp>
      <p:graphicFrame>
        <p:nvGraphicFramePr>
          <p:cNvPr id="10" name="表格 9"/>
          <p:cNvGraphicFramePr>
            <a:graphicFrameLocks noGrp="1"/>
          </p:cNvGraphicFramePr>
          <p:nvPr/>
        </p:nvGraphicFramePr>
        <p:xfrm>
          <a:off x="663570" y="1942139"/>
          <a:ext cx="8370930" cy="2484276"/>
        </p:xfrm>
        <a:graphic>
          <a:graphicData uri="http://schemas.openxmlformats.org/drawingml/2006/table">
            <a:tbl>
              <a:tblPr/>
              <a:tblGrid>
                <a:gridCol w="864614">
                  <a:extLst>
                    <a:ext uri="{9D8B030D-6E8A-4147-A177-3AD203B41FA5}">
                      <a16:colId xmlns:a16="http://schemas.microsoft.com/office/drawing/2014/main" val="20000"/>
                    </a:ext>
                  </a:extLst>
                </a:gridCol>
                <a:gridCol w="4664011">
                  <a:extLst>
                    <a:ext uri="{9D8B030D-6E8A-4147-A177-3AD203B41FA5}">
                      <a16:colId xmlns:a16="http://schemas.microsoft.com/office/drawing/2014/main" val="20001"/>
                    </a:ext>
                  </a:extLst>
                </a:gridCol>
                <a:gridCol w="2842305">
                  <a:extLst>
                    <a:ext uri="{9D8B030D-6E8A-4147-A177-3AD203B41FA5}">
                      <a16:colId xmlns:a16="http://schemas.microsoft.com/office/drawing/2014/main" val="20002"/>
                    </a:ext>
                  </a:extLst>
                </a:gridCol>
              </a:tblGrid>
              <a:tr h="621069">
                <a:tc>
                  <a:txBody>
                    <a:bodyPr/>
                    <a:lstStyle/>
                    <a:p>
                      <a:pPr algn="ctr">
                        <a:spcAft>
                          <a:spcPts val="0"/>
                        </a:spcAft>
                      </a:pPr>
                      <a:r>
                        <a:rPr lang="zh-CN" sz="1500" kern="100" dirty="0">
                          <a:latin typeface="微软雅黑" pitchFamily="34" charset="-122"/>
                          <a:ea typeface="微软雅黑" pitchFamily="34" charset="-122"/>
                          <a:cs typeface="Times New Roman"/>
                        </a:rPr>
                        <a:t>会员</a:t>
                      </a:r>
                    </a:p>
                  </a:txBody>
                  <a:tcPr marL="51435" marR="5143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500" i="1" kern="100" dirty="0">
                          <a:latin typeface="微软雅黑" pitchFamily="34" charset="-122"/>
                          <a:ea typeface="微软雅黑" pitchFamily="34" charset="-122"/>
                          <a:cs typeface="Times New Roman"/>
                        </a:rPr>
                        <a:t>K</a:t>
                      </a:r>
                      <a:r>
                        <a:rPr lang="en-US" sz="1500" kern="100" dirty="0">
                          <a:latin typeface="微软雅黑" pitchFamily="34" charset="-122"/>
                          <a:ea typeface="微软雅黑" pitchFamily="34" charset="-122"/>
                          <a:cs typeface="Times New Roman"/>
                        </a:rPr>
                        <a:t>=3</a:t>
                      </a:r>
                      <a:r>
                        <a:rPr lang="zh-CN" sz="1500" kern="100" dirty="0">
                          <a:latin typeface="微软雅黑" pitchFamily="34" charset="-122"/>
                          <a:ea typeface="微软雅黑" pitchFamily="34" charset="-122"/>
                          <a:cs typeface="Times New Roman"/>
                        </a:rPr>
                        <a:t>的邻居会员</a:t>
                      </a:r>
                    </a:p>
                  </a:txBody>
                  <a:tcPr marL="51435" marR="5143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500" kern="100">
                          <a:latin typeface="微软雅黑" pitchFamily="34" charset="-122"/>
                          <a:ea typeface="微软雅黑" pitchFamily="34" charset="-122"/>
                          <a:cs typeface="Times New Roman"/>
                        </a:rPr>
                        <a:t>兴趣值</a:t>
                      </a:r>
                    </a:p>
                  </a:txBody>
                  <a:tcPr marL="51435" marR="5143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21069">
                <a:tc>
                  <a:txBody>
                    <a:bodyPr/>
                    <a:lstStyle/>
                    <a:p>
                      <a:pPr algn="l">
                        <a:spcAft>
                          <a:spcPts val="0"/>
                        </a:spcAft>
                      </a:pPr>
                      <a:r>
                        <a:rPr lang="zh-CN" sz="1500" kern="100" dirty="0">
                          <a:latin typeface="微软雅黑" pitchFamily="34" charset="-122"/>
                          <a:ea typeface="微软雅黑" pitchFamily="34" charset="-122"/>
                          <a:cs typeface="Times New Roman"/>
                        </a:rPr>
                        <a:t>会员</a:t>
                      </a:r>
                      <a:r>
                        <a:rPr lang="en-US" sz="1500" kern="100" dirty="0">
                          <a:latin typeface="微软雅黑" pitchFamily="34" charset="-122"/>
                          <a:ea typeface="微软雅黑" pitchFamily="34" charset="-122"/>
                          <a:cs typeface="Times New Roman"/>
                        </a:rPr>
                        <a:t>C</a:t>
                      </a:r>
                      <a:endParaRPr lang="zh-CN" sz="1500" kern="100" dirty="0">
                        <a:latin typeface="微软雅黑" pitchFamily="34" charset="-122"/>
                        <a:ea typeface="微软雅黑" pitchFamily="34" charset="-122"/>
                        <a:cs typeface="Times New Roman"/>
                      </a:endParaRPr>
                    </a:p>
                  </a:txBody>
                  <a:tcPr marL="51435" marR="5143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zh-CN" sz="1500" kern="100">
                          <a:latin typeface="微软雅黑" pitchFamily="34" charset="-122"/>
                          <a:ea typeface="微软雅黑" pitchFamily="34" charset="-122"/>
                          <a:cs typeface="Times New Roman"/>
                        </a:rPr>
                        <a:t>会员</a:t>
                      </a:r>
                      <a:r>
                        <a:rPr lang="en-US" sz="1500" kern="100">
                          <a:latin typeface="微软雅黑" pitchFamily="34" charset="-122"/>
                          <a:ea typeface="微软雅黑" pitchFamily="34" charset="-122"/>
                          <a:cs typeface="Times New Roman"/>
                        </a:rPr>
                        <a:t>F</a:t>
                      </a:r>
                      <a:r>
                        <a:rPr lang="zh-CN" sz="1500" kern="100">
                          <a:latin typeface="微软雅黑" pitchFamily="34" charset="-122"/>
                          <a:ea typeface="微软雅黑" pitchFamily="34" charset="-122"/>
                          <a:cs typeface="Times New Roman"/>
                        </a:rPr>
                        <a:t>（</a:t>
                      </a:r>
                      <a:r>
                        <a:rPr lang="en-US" sz="1500" kern="100">
                          <a:latin typeface="微软雅黑" pitchFamily="34" charset="-122"/>
                          <a:ea typeface="微软雅黑" pitchFamily="34" charset="-122"/>
                          <a:cs typeface="Times New Roman"/>
                        </a:rPr>
                        <a:t>0.93</a:t>
                      </a:r>
                      <a:r>
                        <a:rPr lang="zh-CN" sz="1500" kern="100">
                          <a:latin typeface="微软雅黑" pitchFamily="34" charset="-122"/>
                          <a:ea typeface="微软雅黑" pitchFamily="34" charset="-122"/>
                          <a:cs typeface="Times New Roman"/>
                        </a:rPr>
                        <a:t>）、会员</a:t>
                      </a:r>
                      <a:r>
                        <a:rPr lang="en-US" sz="1500" kern="100">
                          <a:latin typeface="微软雅黑" pitchFamily="34" charset="-122"/>
                          <a:ea typeface="微软雅黑" pitchFamily="34" charset="-122"/>
                          <a:cs typeface="Times New Roman"/>
                        </a:rPr>
                        <a:t>D</a:t>
                      </a:r>
                      <a:r>
                        <a:rPr lang="zh-CN" sz="1500" kern="100">
                          <a:latin typeface="微软雅黑" pitchFamily="34" charset="-122"/>
                          <a:ea typeface="微软雅黑" pitchFamily="34" charset="-122"/>
                          <a:cs typeface="Times New Roman"/>
                        </a:rPr>
                        <a:t>（</a:t>
                      </a:r>
                      <a:r>
                        <a:rPr lang="en-US" sz="1500" kern="100">
                          <a:latin typeface="微软雅黑" pitchFamily="34" charset="-122"/>
                          <a:ea typeface="微软雅黑" pitchFamily="34" charset="-122"/>
                          <a:cs typeface="Times New Roman"/>
                        </a:rPr>
                        <a:t>0.86</a:t>
                      </a:r>
                      <a:r>
                        <a:rPr lang="zh-CN" sz="1500" kern="100">
                          <a:latin typeface="微软雅黑" pitchFamily="34" charset="-122"/>
                          <a:ea typeface="微软雅黑" pitchFamily="34" charset="-122"/>
                          <a:cs typeface="Times New Roman"/>
                        </a:rPr>
                        <a:t>）、会员</a:t>
                      </a:r>
                      <a:r>
                        <a:rPr lang="en-US" sz="1500" kern="100">
                          <a:latin typeface="微软雅黑" pitchFamily="34" charset="-122"/>
                          <a:ea typeface="微软雅黑" pitchFamily="34" charset="-122"/>
                          <a:cs typeface="Times New Roman"/>
                        </a:rPr>
                        <a:t>B</a:t>
                      </a:r>
                      <a:r>
                        <a:rPr lang="zh-CN" sz="1500" kern="100">
                          <a:latin typeface="微软雅黑" pitchFamily="34" charset="-122"/>
                          <a:ea typeface="微软雅黑" pitchFamily="34" charset="-122"/>
                          <a:cs typeface="Times New Roman"/>
                        </a:rPr>
                        <a:t>（</a:t>
                      </a:r>
                      <a:r>
                        <a:rPr lang="en-US" sz="1500" kern="100">
                          <a:latin typeface="微软雅黑" pitchFamily="34" charset="-122"/>
                          <a:ea typeface="微软雅黑" pitchFamily="34" charset="-122"/>
                          <a:cs typeface="Times New Roman"/>
                        </a:rPr>
                        <a:t>0.62</a:t>
                      </a:r>
                      <a:r>
                        <a:rPr lang="zh-CN" sz="1500" kern="100">
                          <a:latin typeface="微软雅黑" pitchFamily="34" charset="-122"/>
                          <a:ea typeface="微软雅黑" pitchFamily="34" charset="-122"/>
                          <a:cs typeface="Times New Roman"/>
                        </a:rPr>
                        <a:t>）</a:t>
                      </a:r>
                    </a:p>
                  </a:txBody>
                  <a:tcPr marL="51435" marR="5143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zh-CN" sz="1500" kern="100">
                          <a:latin typeface="微软雅黑" pitchFamily="34" charset="-122"/>
                          <a:ea typeface="微软雅黑" pitchFamily="34" charset="-122"/>
                          <a:cs typeface="Times New Roman"/>
                        </a:rPr>
                        <a:t>（</a:t>
                      </a:r>
                      <a:r>
                        <a:rPr lang="en-US" sz="1500" kern="100">
                          <a:latin typeface="微软雅黑" pitchFamily="34" charset="-122"/>
                          <a:ea typeface="微软雅黑" pitchFamily="34" charset="-122"/>
                          <a:cs typeface="Times New Roman"/>
                        </a:rPr>
                        <a:t>0.86+0.62</a:t>
                      </a:r>
                      <a:r>
                        <a:rPr lang="zh-CN" sz="1500" kern="100">
                          <a:latin typeface="微软雅黑" pitchFamily="34" charset="-122"/>
                          <a:ea typeface="微软雅黑" pitchFamily="34" charset="-122"/>
                          <a:cs typeface="Times New Roman"/>
                        </a:rPr>
                        <a:t>）</a:t>
                      </a:r>
                      <a:r>
                        <a:rPr lang="en-US" sz="1500" kern="100">
                          <a:latin typeface="微软雅黑" pitchFamily="34" charset="-122"/>
                          <a:ea typeface="微软雅黑" pitchFamily="34" charset="-122"/>
                          <a:cs typeface="Times New Roman"/>
                        </a:rPr>
                        <a:t>/ 2 = 0.74</a:t>
                      </a:r>
                      <a:endParaRPr lang="zh-CN" sz="1500" kern="100">
                        <a:latin typeface="微软雅黑" pitchFamily="34" charset="-122"/>
                        <a:ea typeface="微软雅黑" pitchFamily="34" charset="-122"/>
                        <a:cs typeface="Times New Roman"/>
                      </a:endParaRPr>
                    </a:p>
                  </a:txBody>
                  <a:tcPr marL="51435" marR="51435"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621069">
                <a:tc>
                  <a:txBody>
                    <a:bodyPr/>
                    <a:lstStyle/>
                    <a:p>
                      <a:pPr algn="l">
                        <a:spcAft>
                          <a:spcPts val="0"/>
                        </a:spcAft>
                      </a:pPr>
                      <a:r>
                        <a:rPr lang="zh-CN" sz="1500" kern="100" dirty="0">
                          <a:latin typeface="微软雅黑" pitchFamily="34" charset="-122"/>
                          <a:ea typeface="微软雅黑" pitchFamily="34" charset="-122"/>
                          <a:cs typeface="Times New Roman"/>
                        </a:rPr>
                        <a:t>会员</a:t>
                      </a:r>
                      <a:r>
                        <a:rPr lang="en-US" sz="1500" kern="100" dirty="0">
                          <a:latin typeface="微软雅黑" pitchFamily="34" charset="-122"/>
                          <a:ea typeface="微软雅黑" pitchFamily="34" charset="-122"/>
                          <a:cs typeface="Times New Roman"/>
                        </a:rPr>
                        <a:t>E</a:t>
                      </a:r>
                      <a:endParaRPr lang="zh-CN" sz="1500" kern="100" dirty="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tc>
                  <a:txBody>
                    <a:bodyPr/>
                    <a:lstStyle/>
                    <a:p>
                      <a:pPr algn="l">
                        <a:spcAft>
                          <a:spcPts val="0"/>
                        </a:spcAft>
                      </a:pPr>
                      <a:r>
                        <a:rPr lang="zh-CN" sz="1500" kern="100">
                          <a:latin typeface="微软雅黑" pitchFamily="34" charset="-122"/>
                          <a:ea typeface="微软雅黑" pitchFamily="34" charset="-122"/>
                          <a:cs typeface="Times New Roman"/>
                        </a:rPr>
                        <a:t>会员</a:t>
                      </a:r>
                      <a:r>
                        <a:rPr lang="en-US" sz="1500" kern="100">
                          <a:latin typeface="微软雅黑" pitchFamily="34" charset="-122"/>
                          <a:ea typeface="微软雅黑" pitchFamily="34" charset="-122"/>
                          <a:cs typeface="Times New Roman"/>
                        </a:rPr>
                        <a:t>B</a:t>
                      </a:r>
                      <a:r>
                        <a:rPr lang="zh-CN" sz="1500" kern="100">
                          <a:latin typeface="微软雅黑" pitchFamily="34" charset="-122"/>
                          <a:ea typeface="微软雅黑" pitchFamily="34" charset="-122"/>
                          <a:cs typeface="Times New Roman"/>
                        </a:rPr>
                        <a:t>（</a:t>
                      </a:r>
                      <a:r>
                        <a:rPr lang="en-US" sz="1500" kern="100">
                          <a:latin typeface="微软雅黑" pitchFamily="34" charset="-122"/>
                          <a:ea typeface="微软雅黑" pitchFamily="34" charset="-122"/>
                          <a:cs typeface="Times New Roman"/>
                        </a:rPr>
                        <a:t>0.67</a:t>
                      </a:r>
                      <a:r>
                        <a:rPr lang="zh-CN" sz="1500" kern="100">
                          <a:latin typeface="微软雅黑" pitchFamily="34" charset="-122"/>
                          <a:ea typeface="微软雅黑" pitchFamily="34" charset="-122"/>
                          <a:cs typeface="Times New Roman"/>
                        </a:rPr>
                        <a:t>）、会员</a:t>
                      </a:r>
                      <a:r>
                        <a:rPr lang="en-US" sz="1500" kern="100">
                          <a:latin typeface="微软雅黑" pitchFamily="34" charset="-122"/>
                          <a:ea typeface="微软雅黑" pitchFamily="34" charset="-122"/>
                          <a:cs typeface="Times New Roman"/>
                        </a:rPr>
                        <a:t>D</a:t>
                      </a:r>
                      <a:r>
                        <a:rPr lang="zh-CN" sz="1500" kern="100">
                          <a:latin typeface="微软雅黑" pitchFamily="34" charset="-122"/>
                          <a:ea typeface="微软雅黑" pitchFamily="34" charset="-122"/>
                          <a:cs typeface="Times New Roman"/>
                        </a:rPr>
                        <a:t>（</a:t>
                      </a:r>
                      <a:r>
                        <a:rPr lang="en-US" sz="1500" kern="100">
                          <a:latin typeface="微软雅黑" pitchFamily="34" charset="-122"/>
                          <a:ea typeface="微软雅黑" pitchFamily="34" charset="-122"/>
                          <a:cs typeface="Times New Roman"/>
                        </a:rPr>
                        <a:t>0.62</a:t>
                      </a:r>
                      <a:r>
                        <a:rPr lang="zh-CN" sz="1500" kern="100">
                          <a:latin typeface="微软雅黑" pitchFamily="34" charset="-122"/>
                          <a:ea typeface="微软雅黑" pitchFamily="34" charset="-122"/>
                          <a:cs typeface="Times New Roman"/>
                        </a:rPr>
                        <a:t>）、会员</a:t>
                      </a:r>
                      <a:r>
                        <a:rPr lang="en-US" sz="1500" kern="100">
                          <a:latin typeface="微软雅黑" pitchFamily="34" charset="-122"/>
                          <a:ea typeface="微软雅黑" pitchFamily="34" charset="-122"/>
                          <a:cs typeface="Times New Roman"/>
                        </a:rPr>
                        <a:t>A</a:t>
                      </a:r>
                      <a:r>
                        <a:rPr lang="zh-CN" sz="1500" kern="100">
                          <a:latin typeface="微软雅黑" pitchFamily="34" charset="-122"/>
                          <a:ea typeface="微软雅黑" pitchFamily="34" charset="-122"/>
                          <a:cs typeface="Times New Roman"/>
                        </a:rPr>
                        <a:t>（</a:t>
                      </a:r>
                      <a:r>
                        <a:rPr lang="en-US" sz="1500" kern="100">
                          <a:latin typeface="微软雅黑" pitchFamily="34" charset="-122"/>
                          <a:ea typeface="微软雅黑" pitchFamily="34" charset="-122"/>
                          <a:cs typeface="Times New Roman"/>
                        </a:rPr>
                        <a:t>0.61</a:t>
                      </a:r>
                      <a:r>
                        <a:rPr lang="zh-CN" sz="1500" kern="100">
                          <a:latin typeface="微软雅黑" pitchFamily="34" charset="-122"/>
                          <a:ea typeface="微软雅黑" pitchFamily="34" charset="-122"/>
                          <a:cs typeface="Times New Roman"/>
                        </a:rPr>
                        <a:t>）</a:t>
                      </a:r>
                    </a:p>
                  </a:txBody>
                  <a:tcPr marL="51435" marR="51435" marT="0" marB="0" anchor="ctr">
                    <a:lnL>
                      <a:noFill/>
                    </a:lnL>
                    <a:lnR>
                      <a:noFill/>
                    </a:lnR>
                    <a:lnT>
                      <a:noFill/>
                    </a:lnT>
                    <a:lnB>
                      <a:noFill/>
                    </a:lnB>
                  </a:tcPr>
                </a:tc>
                <a:tc>
                  <a:txBody>
                    <a:bodyPr/>
                    <a:lstStyle/>
                    <a:p>
                      <a:pPr algn="l">
                        <a:spcAft>
                          <a:spcPts val="0"/>
                        </a:spcAft>
                      </a:pPr>
                      <a:r>
                        <a:rPr lang="zh-CN" sz="1500" kern="100" dirty="0">
                          <a:latin typeface="微软雅黑" pitchFamily="34" charset="-122"/>
                          <a:ea typeface="微软雅黑" pitchFamily="34" charset="-122"/>
                          <a:cs typeface="Times New Roman"/>
                        </a:rPr>
                        <a:t>（</a:t>
                      </a:r>
                      <a:r>
                        <a:rPr lang="en-US" sz="1500" kern="100" dirty="0">
                          <a:latin typeface="微软雅黑" pitchFamily="34" charset="-122"/>
                          <a:ea typeface="微软雅黑" pitchFamily="34" charset="-122"/>
                          <a:cs typeface="Times New Roman"/>
                        </a:rPr>
                        <a:t>0.67+0.62+0.61</a:t>
                      </a:r>
                      <a:r>
                        <a:rPr lang="zh-CN" sz="1500" kern="100" dirty="0">
                          <a:latin typeface="微软雅黑" pitchFamily="34" charset="-122"/>
                          <a:ea typeface="微软雅黑" pitchFamily="34" charset="-122"/>
                          <a:cs typeface="Times New Roman"/>
                        </a:rPr>
                        <a:t>）</a:t>
                      </a:r>
                      <a:r>
                        <a:rPr lang="en-US" sz="1500" kern="100" dirty="0">
                          <a:latin typeface="微软雅黑" pitchFamily="34" charset="-122"/>
                          <a:ea typeface="微软雅黑" pitchFamily="34" charset="-122"/>
                          <a:cs typeface="Times New Roman"/>
                        </a:rPr>
                        <a:t>/ 3 = 0.63</a:t>
                      </a:r>
                      <a:endParaRPr lang="zh-CN" sz="1500" kern="100" dirty="0">
                        <a:latin typeface="微软雅黑" pitchFamily="34" charset="-122"/>
                        <a:ea typeface="微软雅黑" pitchFamily="34" charset="-122"/>
                        <a:cs typeface="Times New Roman"/>
                      </a:endParaRPr>
                    </a:p>
                  </a:txBody>
                  <a:tcPr marL="51435" marR="51435" marT="0" marB="0" anchor="ctr">
                    <a:lnL>
                      <a:noFill/>
                    </a:lnL>
                    <a:lnR>
                      <a:noFill/>
                    </a:lnR>
                    <a:lnT>
                      <a:noFill/>
                    </a:lnT>
                    <a:lnB>
                      <a:noFill/>
                    </a:lnB>
                  </a:tcPr>
                </a:tc>
                <a:extLst>
                  <a:ext uri="{0D108BD9-81ED-4DB2-BD59-A6C34878D82A}">
                    <a16:rowId xmlns:a16="http://schemas.microsoft.com/office/drawing/2014/main" val="10002"/>
                  </a:ext>
                </a:extLst>
              </a:tr>
              <a:tr h="621069">
                <a:tc>
                  <a:txBody>
                    <a:bodyPr/>
                    <a:lstStyle/>
                    <a:p>
                      <a:pPr algn="l">
                        <a:spcAft>
                          <a:spcPts val="0"/>
                        </a:spcAft>
                      </a:pPr>
                      <a:r>
                        <a:rPr lang="zh-CN" sz="1500" kern="100" dirty="0">
                          <a:latin typeface="微软雅黑" pitchFamily="34" charset="-122"/>
                          <a:ea typeface="微软雅黑" pitchFamily="34" charset="-122"/>
                          <a:cs typeface="Times New Roman"/>
                        </a:rPr>
                        <a:t>会员</a:t>
                      </a:r>
                      <a:r>
                        <a:rPr lang="en-US" sz="1500" kern="100" dirty="0">
                          <a:latin typeface="微软雅黑" pitchFamily="34" charset="-122"/>
                          <a:ea typeface="微软雅黑" pitchFamily="34" charset="-122"/>
                          <a:cs typeface="Times New Roman"/>
                        </a:rPr>
                        <a:t>F</a:t>
                      </a:r>
                      <a:endParaRPr lang="zh-CN" sz="1500" kern="100" dirty="0">
                        <a:latin typeface="微软雅黑" pitchFamily="34" charset="-122"/>
                        <a:ea typeface="微软雅黑" pitchFamily="34" charset="-122"/>
                        <a:cs typeface="Times New Roman"/>
                      </a:endParaRPr>
                    </a:p>
                  </a:txBody>
                  <a:tcPr marL="51435" marR="5143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500" kern="100" dirty="0">
                          <a:latin typeface="微软雅黑" pitchFamily="34" charset="-122"/>
                          <a:ea typeface="微软雅黑" pitchFamily="34" charset="-122"/>
                          <a:cs typeface="Times New Roman"/>
                        </a:rPr>
                        <a:t>会员</a:t>
                      </a:r>
                      <a:r>
                        <a:rPr lang="en-US" sz="1500" kern="100" dirty="0">
                          <a:latin typeface="微软雅黑" pitchFamily="34" charset="-122"/>
                          <a:ea typeface="微软雅黑" pitchFamily="34" charset="-122"/>
                          <a:cs typeface="Times New Roman"/>
                        </a:rPr>
                        <a:t>C</a:t>
                      </a:r>
                      <a:r>
                        <a:rPr lang="zh-CN" sz="1500" kern="100" dirty="0">
                          <a:latin typeface="微软雅黑" pitchFamily="34" charset="-122"/>
                          <a:ea typeface="微软雅黑" pitchFamily="34" charset="-122"/>
                          <a:cs typeface="Times New Roman"/>
                        </a:rPr>
                        <a:t>（</a:t>
                      </a:r>
                      <a:r>
                        <a:rPr lang="en-US" sz="1500" kern="100" dirty="0">
                          <a:latin typeface="微软雅黑" pitchFamily="34" charset="-122"/>
                          <a:ea typeface="微软雅黑" pitchFamily="34" charset="-122"/>
                          <a:cs typeface="Times New Roman"/>
                        </a:rPr>
                        <a:t>0.93</a:t>
                      </a:r>
                      <a:r>
                        <a:rPr lang="zh-CN" sz="1500" kern="100" dirty="0">
                          <a:latin typeface="微软雅黑" pitchFamily="34" charset="-122"/>
                          <a:ea typeface="微软雅黑" pitchFamily="34" charset="-122"/>
                          <a:cs typeface="Times New Roman"/>
                        </a:rPr>
                        <a:t>）、会员</a:t>
                      </a:r>
                      <a:r>
                        <a:rPr lang="en-US" sz="1500" kern="100" dirty="0">
                          <a:latin typeface="微软雅黑" pitchFamily="34" charset="-122"/>
                          <a:ea typeface="微软雅黑" pitchFamily="34" charset="-122"/>
                          <a:cs typeface="Times New Roman"/>
                        </a:rPr>
                        <a:t>D</a:t>
                      </a:r>
                      <a:r>
                        <a:rPr lang="zh-CN" sz="1500" kern="100" dirty="0">
                          <a:latin typeface="微软雅黑" pitchFamily="34" charset="-122"/>
                          <a:ea typeface="微软雅黑" pitchFamily="34" charset="-122"/>
                          <a:cs typeface="Times New Roman"/>
                        </a:rPr>
                        <a:t>（</a:t>
                      </a:r>
                      <a:r>
                        <a:rPr lang="en-US" sz="1500" kern="100" dirty="0">
                          <a:latin typeface="微软雅黑" pitchFamily="34" charset="-122"/>
                          <a:ea typeface="微软雅黑" pitchFamily="34" charset="-122"/>
                          <a:cs typeface="Times New Roman"/>
                        </a:rPr>
                        <a:t>0.77</a:t>
                      </a:r>
                      <a:r>
                        <a:rPr lang="zh-CN" sz="1500" kern="100" dirty="0">
                          <a:latin typeface="微软雅黑" pitchFamily="34" charset="-122"/>
                          <a:ea typeface="微软雅黑" pitchFamily="34" charset="-122"/>
                          <a:cs typeface="Times New Roman"/>
                        </a:rPr>
                        <a:t>）、会员</a:t>
                      </a:r>
                      <a:r>
                        <a:rPr lang="en-US" sz="1500" kern="100" dirty="0">
                          <a:latin typeface="微软雅黑" pitchFamily="34" charset="-122"/>
                          <a:ea typeface="微软雅黑" pitchFamily="34" charset="-122"/>
                          <a:cs typeface="Times New Roman"/>
                        </a:rPr>
                        <a:t>B</a:t>
                      </a:r>
                      <a:r>
                        <a:rPr lang="zh-CN" sz="1500" kern="100" dirty="0">
                          <a:latin typeface="微软雅黑" pitchFamily="34" charset="-122"/>
                          <a:ea typeface="微软雅黑" pitchFamily="34" charset="-122"/>
                          <a:cs typeface="Times New Roman"/>
                        </a:rPr>
                        <a:t>（</a:t>
                      </a:r>
                      <a:r>
                        <a:rPr lang="en-US" sz="1500" kern="100" dirty="0">
                          <a:latin typeface="微软雅黑" pitchFamily="34" charset="-122"/>
                          <a:ea typeface="微软雅黑" pitchFamily="34" charset="-122"/>
                          <a:cs typeface="Times New Roman"/>
                        </a:rPr>
                        <a:t>0.67</a:t>
                      </a:r>
                      <a:r>
                        <a:rPr lang="zh-CN" sz="1500" kern="100" dirty="0">
                          <a:latin typeface="微软雅黑" pitchFamily="34" charset="-122"/>
                          <a:ea typeface="微软雅黑" pitchFamily="34" charset="-122"/>
                          <a:cs typeface="Times New Roman"/>
                        </a:rPr>
                        <a:t>）</a:t>
                      </a:r>
                    </a:p>
                  </a:txBody>
                  <a:tcPr marL="51435" marR="5143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500" kern="100" dirty="0">
                          <a:latin typeface="微软雅黑" pitchFamily="34" charset="-122"/>
                          <a:ea typeface="微软雅黑" pitchFamily="34" charset="-122"/>
                          <a:cs typeface="Times New Roman"/>
                        </a:rPr>
                        <a:t>（</a:t>
                      </a:r>
                      <a:r>
                        <a:rPr lang="en-US" sz="1500" kern="100" dirty="0">
                          <a:latin typeface="微软雅黑" pitchFamily="34" charset="-122"/>
                          <a:ea typeface="微软雅黑" pitchFamily="34" charset="-122"/>
                          <a:cs typeface="Times New Roman"/>
                        </a:rPr>
                        <a:t>0.77+0.67</a:t>
                      </a:r>
                      <a:r>
                        <a:rPr lang="zh-CN" sz="1500" kern="100" dirty="0">
                          <a:latin typeface="微软雅黑" pitchFamily="34" charset="-122"/>
                          <a:ea typeface="微软雅黑" pitchFamily="34" charset="-122"/>
                          <a:cs typeface="Times New Roman"/>
                        </a:rPr>
                        <a:t>）</a:t>
                      </a:r>
                      <a:r>
                        <a:rPr lang="en-US" sz="1500" kern="100" dirty="0">
                          <a:latin typeface="微软雅黑" pitchFamily="34" charset="-122"/>
                          <a:ea typeface="微软雅黑" pitchFamily="34" charset="-122"/>
                          <a:cs typeface="Times New Roman"/>
                        </a:rPr>
                        <a:t>/ 2 = 0.72</a:t>
                      </a:r>
                      <a:endParaRPr lang="zh-CN" sz="1500" kern="100" dirty="0">
                        <a:latin typeface="微软雅黑" pitchFamily="34" charset="-122"/>
                        <a:ea typeface="微软雅黑" pitchFamily="34" charset="-122"/>
                        <a:cs typeface="Times New Roman"/>
                      </a:endParaRPr>
                    </a:p>
                  </a:txBody>
                  <a:tcPr marL="51435" marR="51435"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37967034"/>
      </p:ext>
    </p:extLst>
  </p:cSld>
  <p:clrMapOvr>
    <a:masterClrMapping/>
  </p:clrMapOvr>
  <p:transition advTm="0"/>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3539" y="1726115"/>
            <a:ext cx="8316924" cy="4247317"/>
          </a:xfrm>
          <a:prstGeom prst="rect">
            <a:avLst/>
          </a:prstGeom>
        </p:spPr>
        <p:txBody>
          <a:bodyPr wrap="square">
            <a:spAutoFit/>
          </a:bodyPr>
          <a:lstStyle/>
          <a:p>
            <a:pPr marL="342900" indent="-342900">
              <a:spcBef>
                <a:spcPts val="0"/>
              </a:spcBef>
              <a:buClr>
                <a:srgbClr val="538CD5"/>
              </a:buClr>
              <a:buFont typeface="Wingdings" pitchFamily="2" charset="2"/>
              <a:buChar char="p"/>
            </a:pPr>
            <a:r>
              <a:rPr lang="en-US" altLang="zh-CN" sz="2400" dirty="0">
                <a:solidFill>
                  <a:srgbClr val="000000"/>
                </a:solidFill>
                <a:latin typeface="微软雅黑" pitchFamily="34" charset="-122"/>
                <a:ea typeface="微软雅黑" pitchFamily="34" charset="-122"/>
                <a:sym typeface="+mn-lt"/>
              </a:rPr>
              <a:t>K</a:t>
            </a:r>
            <a:r>
              <a:rPr lang="zh-CN" altLang="zh-CN" sz="2400" dirty="0">
                <a:solidFill>
                  <a:srgbClr val="000000"/>
                </a:solidFill>
                <a:latin typeface="微软雅黑" pitchFamily="34" charset="-122"/>
                <a:ea typeface="微软雅黑" pitchFamily="34" charset="-122"/>
                <a:sym typeface="+mn-lt"/>
              </a:rPr>
              <a:t>近邻</a:t>
            </a:r>
            <a:r>
              <a:rPr lang="zh-CN" altLang="en-US" sz="2400" dirty="0">
                <a:solidFill>
                  <a:srgbClr val="000000"/>
                </a:solidFill>
                <a:latin typeface="微软雅黑" pitchFamily="34" charset="-122"/>
                <a:ea typeface="微软雅黑" pitchFamily="34" charset="-122"/>
                <a:sym typeface="微软雅黑" pitchFamily="34" charset="-122"/>
              </a:rPr>
              <a:t>算法总结</a:t>
            </a:r>
          </a:p>
          <a:p>
            <a:pPr marL="685800" lvl="1" indent="-342900">
              <a:spcBef>
                <a:spcPts val="0"/>
              </a:spcBef>
              <a:buClr>
                <a:srgbClr val="538CD5"/>
              </a:buClr>
              <a:buFont typeface="Wingdings" pitchFamily="2" charset="2"/>
              <a:buChar char="n"/>
            </a:pPr>
            <a:r>
              <a:rPr lang="zh-CN" altLang="en-US" sz="2100" dirty="0">
                <a:solidFill>
                  <a:srgbClr val="000000"/>
                </a:solidFill>
                <a:latin typeface="微软雅黑" pitchFamily="34" charset="-122"/>
                <a:ea typeface="微软雅黑" pitchFamily="34" charset="-122"/>
                <a:sym typeface="微软雅黑" pitchFamily="34" charset="-122"/>
              </a:rPr>
              <a:t>优点：</a:t>
            </a:r>
            <a:endParaRPr lang="en-US" altLang="zh-CN" sz="2100" dirty="0">
              <a:solidFill>
                <a:srgbClr val="000000"/>
              </a:solidFill>
              <a:latin typeface="微软雅黑" pitchFamily="34" charset="-122"/>
              <a:ea typeface="微软雅黑" pitchFamily="34" charset="-122"/>
              <a:sym typeface="微软雅黑" pitchFamily="34" charset="-122"/>
            </a:endParaRPr>
          </a:p>
          <a:p>
            <a:pPr marL="1167765" lvl="2" indent="-342900">
              <a:spcBef>
                <a:spcPts val="0"/>
              </a:spcBef>
              <a:buClr>
                <a:srgbClr val="538CD5"/>
              </a:buClr>
              <a:buFont typeface="Wingdings" pitchFamily="2" charset="2"/>
              <a:buChar char="Ø"/>
            </a:pPr>
            <a:r>
              <a:rPr lang="zh-CN" altLang="zh-CN" sz="2100" dirty="0">
                <a:latin typeface="微软雅黑" pitchFamily="34" charset="-122"/>
                <a:ea typeface="微软雅黑" pitchFamily="34" charset="-122"/>
              </a:rPr>
              <a:t>简单，便于理解和实现</a:t>
            </a:r>
            <a:endParaRPr lang="en-US" altLang="zh-CN" sz="2100" dirty="0">
              <a:latin typeface="微软雅黑" pitchFamily="34" charset="-122"/>
              <a:ea typeface="微软雅黑" pitchFamily="34" charset="-122"/>
            </a:endParaRPr>
          </a:p>
          <a:p>
            <a:pPr marL="1167765" lvl="2" indent="-342900">
              <a:spcBef>
                <a:spcPts val="0"/>
              </a:spcBef>
              <a:buClr>
                <a:srgbClr val="538CD5"/>
              </a:buClr>
              <a:buFont typeface="Wingdings" pitchFamily="2" charset="2"/>
              <a:buChar char="Ø"/>
            </a:pPr>
            <a:r>
              <a:rPr lang="zh-CN" altLang="zh-CN" sz="2100" dirty="0">
                <a:latin typeface="微软雅黑" pitchFamily="34" charset="-122"/>
                <a:ea typeface="微软雅黑" pitchFamily="34" charset="-122"/>
              </a:rPr>
              <a:t>应用范围广</a:t>
            </a:r>
            <a:endParaRPr lang="en-US" altLang="zh-CN" sz="2100" dirty="0">
              <a:latin typeface="微软雅黑" pitchFamily="34" charset="-122"/>
              <a:ea typeface="微软雅黑" pitchFamily="34" charset="-122"/>
            </a:endParaRPr>
          </a:p>
          <a:p>
            <a:pPr marL="1167765" lvl="2" indent="-342900">
              <a:spcBef>
                <a:spcPts val="0"/>
              </a:spcBef>
              <a:buClr>
                <a:srgbClr val="538CD5"/>
              </a:buClr>
              <a:buFont typeface="Wingdings" pitchFamily="2" charset="2"/>
              <a:buChar char="Ø"/>
            </a:pPr>
            <a:r>
              <a:rPr lang="zh-CN" altLang="zh-CN" sz="2100" dirty="0">
                <a:latin typeface="微软雅黑" pitchFamily="34" charset="-122"/>
                <a:ea typeface="微软雅黑" pitchFamily="34" charset="-122"/>
              </a:rPr>
              <a:t>分类效果好</a:t>
            </a:r>
            <a:endParaRPr lang="en-US" altLang="zh-CN" sz="2100" dirty="0">
              <a:latin typeface="微软雅黑" pitchFamily="34" charset="-122"/>
              <a:ea typeface="微软雅黑" pitchFamily="34" charset="-122"/>
            </a:endParaRPr>
          </a:p>
          <a:p>
            <a:pPr marL="1167765" lvl="2" indent="-342900">
              <a:spcBef>
                <a:spcPts val="0"/>
              </a:spcBef>
              <a:buClr>
                <a:srgbClr val="538CD5"/>
              </a:buClr>
              <a:buFont typeface="Wingdings" pitchFamily="2" charset="2"/>
              <a:buChar char="Ø"/>
            </a:pPr>
            <a:r>
              <a:rPr lang="zh-CN" altLang="zh-CN" sz="2100" dirty="0">
                <a:latin typeface="微软雅黑" pitchFamily="34" charset="-122"/>
                <a:ea typeface="微软雅黑" pitchFamily="34" charset="-122"/>
              </a:rPr>
              <a:t>无须进行参数估计</a:t>
            </a:r>
            <a:endParaRPr lang="en-US" altLang="zh-CN" sz="2100" dirty="0">
              <a:latin typeface="微软雅黑" pitchFamily="34" charset="-122"/>
              <a:ea typeface="微软雅黑" pitchFamily="34" charset="-122"/>
            </a:endParaRPr>
          </a:p>
          <a:p>
            <a:pPr marL="685800" lvl="1" indent="-342900">
              <a:spcBef>
                <a:spcPts val="0"/>
              </a:spcBef>
              <a:buClr>
                <a:srgbClr val="538CD5"/>
              </a:buClr>
              <a:buFont typeface="Wingdings" pitchFamily="2" charset="2"/>
              <a:buChar char="n"/>
            </a:pPr>
            <a:r>
              <a:rPr lang="zh-CN" altLang="en-US" sz="2100" dirty="0">
                <a:solidFill>
                  <a:srgbClr val="000000"/>
                </a:solidFill>
                <a:latin typeface="微软雅黑" pitchFamily="34" charset="-122"/>
                <a:ea typeface="微软雅黑" pitchFamily="34" charset="-122"/>
                <a:sym typeface="微软雅黑" pitchFamily="34" charset="-122"/>
              </a:rPr>
              <a:t>缺点：</a:t>
            </a:r>
            <a:endParaRPr lang="en-US" altLang="zh-CN" sz="2100" dirty="0">
              <a:solidFill>
                <a:srgbClr val="000000"/>
              </a:solidFill>
              <a:latin typeface="微软雅黑" pitchFamily="34" charset="-122"/>
              <a:ea typeface="微软雅黑" pitchFamily="34" charset="-122"/>
              <a:sym typeface="微软雅黑" pitchFamily="34" charset="-122"/>
            </a:endParaRPr>
          </a:p>
          <a:p>
            <a:pPr marL="1167765" lvl="2" indent="-342900">
              <a:spcBef>
                <a:spcPts val="0"/>
              </a:spcBef>
              <a:buClr>
                <a:srgbClr val="538CD5"/>
              </a:buClr>
              <a:buFont typeface="Wingdings" pitchFamily="2" charset="2"/>
              <a:buChar char="Ø"/>
            </a:pPr>
            <a:r>
              <a:rPr lang="zh-CN" altLang="zh-CN" sz="2100" dirty="0">
                <a:latin typeface="微软雅黑" pitchFamily="34" charset="-122"/>
                <a:ea typeface="微软雅黑" pitchFamily="34" charset="-122"/>
              </a:rPr>
              <a:t>样本小时误差难控制</a:t>
            </a:r>
            <a:endParaRPr lang="en-US" altLang="zh-CN" sz="2100" dirty="0">
              <a:latin typeface="微软雅黑" pitchFamily="34" charset="-122"/>
              <a:ea typeface="微软雅黑" pitchFamily="34" charset="-122"/>
            </a:endParaRPr>
          </a:p>
          <a:p>
            <a:pPr marL="1167765" lvl="2" indent="-342900">
              <a:spcBef>
                <a:spcPts val="0"/>
              </a:spcBef>
              <a:buClr>
                <a:srgbClr val="538CD5"/>
              </a:buClr>
              <a:buFont typeface="Wingdings" pitchFamily="2" charset="2"/>
              <a:buChar char="Ø"/>
            </a:pPr>
            <a:r>
              <a:rPr lang="zh-CN" altLang="zh-CN" sz="2100" dirty="0">
                <a:latin typeface="微软雅黑" pitchFamily="34" charset="-122"/>
                <a:ea typeface="微软雅黑" pitchFamily="34" charset="-122"/>
              </a:rPr>
              <a:t>存储所有样本，需要较大存储空间</a:t>
            </a:r>
            <a:endParaRPr lang="en-US" altLang="zh-CN" sz="2100" dirty="0">
              <a:latin typeface="微软雅黑" pitchFamily="34" charset="-122"/>
              <a:ea typeface="微软雅黑" pitchFamily="34" charset="-122"/>
            </a:endParaRPr>
          </a:p>
          <a:p>
            <a:pPr marL="1167765" lvl="2" indent="-342900">
              <a:spcBef>
                <a:spcPts val="0"/>
              </a:spcBef>
              <a:buClr>
                <a:srgbClr val="538CD5"/>
              </a:buClr>
              <a:buFont typeface="Wingdings" pitchFamily="2" charset="2"/>
              <a:buChar char="Ø"/>
            </a:pPr>
            <a:r>
              <a:rPr lang="zh-CN" altLang="zh-CN" sz="2100" dirty="0">
                <a:latin typeface="微软雅黑" pitchFamily="34" charset="-122"/>
                <a:ea typeface="微软雅黑" pitchFamily="34" charset="-122"/>
              </a:rPr>
              <a:t>对于大样本的计算量大</a:t>
            </a:r>
            <a:endParaRPr lang="en-US" altLang="zh-CN" sz="2100" dirty="0">
              <a:latin typeface="微软雅黑" pitchFamily="34" charset="-122"/>
              <a:ea typeface="微软雅黑" pitchFamily="34" charset="-122"/>
            </a:endParaRPr>
          </a:p>
          <a:p>
            <a:pPr marL="1167765" lvl="2" indent="-342900">
              <a:spcBef>
                <a:spcPts val="0"/>
              </a:spcBef>
              <a:buClr>
                <a:srgbClr val="538CD5"/>
              </a:buClr>
              <a:buFont typeface="Wingdings" pitchFamily="2" charset="2"/>
              <a:buChar char="Ø"/>
            </a:pPr>
            <a:r>
              <a:rPr lang="en-US" altLang="zh-CN" sz="2100" i="1" dirty="0">
                <a:latin typeface="微软雅黑" pitchFamily="34" charset="-122"/>
                <a:ea typeface="微软雅黑" pitchFamily="34" charset="-122"/>
              </a:rPr>
              <a:t>K</a:t>
            </a:r>
            <a:r>
              <a:rPr lang="zh-CN" altLang="zh-CN" sz="2100" dirty="0">
                <a:latin typeface="微软雅黑" pitchFamily="34" charset="-122"/>
                <a:ea typeface="微软雅黑" pitchFamily="34" charset="-122"/>
              </a:rPr>
              <a:t>值的设定也对算法的结果有较大的影响</a:t>
            </a:r>
            <a:endParaRPr lang="en-US" altLang="zh-CN" sz="2100" dirty="0">
              <a:latin typeface="微软雅黑" pitchFamily="34" charset="-122"/>
              <a:ea typeface="微软雅黑" pitchFamily="34" charset="-122"/>
            </a:endParaRPr>
          </a:p>
          <a:p>
            <a:pPr marL="1650206" lvl="3" indent="-342900">
              <a:spcBef>
                <a:spcPts val="0"/>
              </a:spcBef>
              <a:buClr>
                <a:srgbClr val="538CD5"/>
              </a:buClr>
              <a:buFont typeface="Arial" pitchFamily="34" charset="0"/>
              <a:buChar char="•"/>
            </a:pPr>
            <a:r>
              <a:rPr lang="zh-CN" altLang="zh-CN" dirty="0">
                <a:latin typeface="微软雅黑" pitchFamily="34" charset="-122"/>
                <a:ea typeface="微软雅黑" pitchFamily="34" charset="-122"/>
              </a:rPr>
              <a:t>如果</a:t>
            </a:r>
            <a:r>
              <a:rPr lang="en-US" altLang="zh-CN" i="1" dirty="0">
                <a:latin typeface="微软雅黑" pitchFamily="34" charset="-122"/>
                <a:ea typeface="微软雅黑" pitchFamily="34" charset="-122"/>
              </a:rPr>
              <a:t>K</a:t>
            </a:r>
            <a:r>
              <a:rPr lang="zh-CN" altLang="zh-CN" dirty="0">
                <a:latin typeface="微软雅黑" pitchFamily="34" charset="-122"/>
                <a:ea typeface="微软雅黑" pitchFamily="34" charset="-122"/>
              </a:rPr>
              <a:t>值过小，将会对数据中存在的噪声过于敏感；</a:t>
            </a:r>
            <a:endParaRPr lang="en-US" altLang="zh-CN" dirty="0">
              <a:latin typeface="微软雅黑" pitchFamily="34" charset="-122"/>
              <a:ea typeface="微软雅黑" pitchFamily="34" charset="-122"/>
            </a:endParaRPr>
          </a:p>
          <a:p>
            <a:pPr marL="1650206" lvl="3" indent="-342900">
              <a:spcBef>
                <a:spcPts val="0"/>
              </a:spcBef>
              <a:buClr>
                <a:srgbClr val="538CD5"/>
              </a:buClr>
              <a:buFont typeface="Arial" pitchFamily="34" charset="0"/>
              <a:buChar char="•"/>
            </a:pPr>
            <a:r>
              <a:rPr lang="zh-CN" altLang="zh-CN" dirty="0">
                <a:latin typeface="微软雅黑" pitchFamily="34" charset="-122"/>
                <a:ea typeface="微软雅黑" pitchFamily="34" charset="-122"/>
              </a:rPr>
              <a:t>如果</a:t>
            </a:r>
            <a:r>
              <a:rPr lang="en-US" altLang="zh-CN" i="1" dirty="0">
                <a:latin typeface="微软雅黑" pitchFamily="34" charset="-122"/>
                <a:ea typeface="微软雅黑" pitchFamily="34" charset="-122"/>
              </a:rPr>
              <a:t>K</a:t>
            </a:r>
            <a:r>
              <a:rPr lang="zh-CN" altLang="zh-CN" dirty="0">
                <a:latin typeface="微软雅黑" pitchFamily="34" charset="-122"/>
                <a:ea typeface="微软雅黑" pitchFamily="34" charset="-122"/>
              </a:rPr>
              <a:t>值过大，近邻中可能包含属于其他类的样本</a:t>
            </a:r>
            <a:endParaRPr lang="zh-CN" altLang="en-US" dirty="0">
              <a:solidFill>
                <a:srgbClr val="000000"/>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3697759774"/>
      </p:ext>
    </p:extLst>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ox(in)">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circle(in)">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6"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arn(inHorizontal)">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dissolve">
                                      <p:cBhvr>
                                        <p:cTn id="30" dur="500"/>
                                        <p:tgtEl>
                                          <p:spTgt spid="3">
                                            <p:txEl>
                                              <p:pRg st="6" end="6"/>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dissolve">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dissolv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dissolv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dissolve">
                                      <p:cBhvr>
                                        <p:cTn id="48" dur="500"/>
                                        <p:tgtEl>
                                          <p:spTgt spid="3">
                                            <p:txEl>
                                              <p:pRg st="10" end="10"/>
                                            </p:txEl>
                                          </p:spTgt>
                                        </p:tgtEl>
                                      </p:cBhvr>
                                    </p:animEffect>
                                  </p:childTnLst>
                                </p:cTn>
                              </p:par>
                              <p:par>
                                <p:cTn id="49" presetID="9" presetClass="entr" presetSubtype="0"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dissolve">
                                      <p:cBhvr>
                                        <p:cTn id="51" dur="500"/>
                                        <p:tgtEl>
                                          <p:spTgt spid="3">
                                            <p:txEl>
                                              <p:pRg st="11" end="11"/>
                                            </p:txEl>
                                          </p:spTgt>
                                        </p:tgtEl>
                                      </p:cBhvr>
                                    </p:animEffect>
                                  </p:childTnLst>
                                </p:cTn>
                              </p:par>
                              <p:par>
                                <p:cTn id="52" presetID="9" presetClass="entr" presetSubtype="0" fill="hold" nodeType="withEffect">
                                  <p:stCondLst>
                                    <p:cond delay="0"/>
                                  </p:stCondLst>
                                  <p:childTnLst>
                                    <p:set>
                                      <p:cBhvr>
                                        <p:cTn id="53" dur="1" fill="hold">
                                          <p:stCondLst>
                                            <p:cond delay="0"/>
                                          </p:stCondLst>
                                        </p:cTn>
                                        <p:tgtEl>
                                          <p:spTgt spid="3">
                                            <p:txEl>
                                              <p:pRg st="12" end="12"/>
                                            </p:txEl>
                                          </p:spTgt>
                                        </p:tgtEl>
                                        <p:attrNameLst>
                                          <p:attrName>style.visibility</p:attrName>
                                        </p:attrNameLst>
                                      </p:cBhvr>
                                      <p:to>
                                        <p:strVal val="visible"/>
                                      </p:to>
                                    </p:set>
                                    <p:animEffect transition="in" filter="dissolve">
                                      <p:cBhvr>
                                        <p:cTn id="54"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5275" y="1065384"/>
            <a:ext cx="9174044" cy="5029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副标题 4"/>
          <p:cNvSpPr txBox="1">
            <a:spLocks/>
          </p:cNvSpPr>
          <p:nvPr/>
        </p:nvSpPr>
        <p:spPr bwMode="auto">
          <a:xfrm>
            <a:off x="1906471" y="2477198"/>
            <a:ext cx="5801507" cy="1319943"/>
          </a:xfrm>
          <a:prstGeom prst="rect">
            <a:avLst/>
          </a:prstGeom>
          <a:noFill/>
          <a:ln w="9525">
            <a:noFill/>
            <a:miter lim="800000"/>
            <a:headEnd/>
            <a:tailEnd/>
          </a:ln>
        </p:spPr>
        <p:txBody>
          <a:bodyPr lIns="72325" tIns="36162" rIns="72325" bIns="36162"/>
          <a:lstStyle/>
          <a:p>
            <a:pPr algn="ctr"/>
            <a:r>
              <a:rPr lang="zh-CN" altLang="en-US" sz="4725" dirty="0">
                <a:solidFill>
                  <a:schemeClr val="accent3"/>
                </a:solidFill>
                <a:effectLst>
                  <a:outerShdw blurRad="38100" dist="38100" dir="2700000" algn="tl">
                    <a:srgbClr val="C0C0C0"/>
                  </a:outerShdw>
                </a:effectLst>
                <a:latin typeface="微软雅黑" pitchFamily="34" charset="-122"/>
                <a:ea typeface="微软雅黑" pitchFamily="34" charset="-122"/>
              </a:rPr>
              <a:t>分类模型的评价</a:t>
            </a:r>
            <a:endParaRPr lang="en-US" altLang="zh-CN" sz="4725" dirty="0">
              <a:solidFill>
                <a:schemeClr val="accent3"/>
              </a:solidFill>
              <a:effectLst>
                <a:outerShdw blurRad="38100" dist="38100" dir="2700000" algn="tl">
                  <a:srgbClr val="C0C0C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37651637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par>
                                <p:cTn id="8" presetID="0" presetClass="path" presetSubtype="0" accel="50000" decel="50000" fill="hold" nodeType="withEffect">
                                  <p:stCondLst>
                                    <p:cond delay="0"/>
                                  </p:stCondLst>
                                  <p:childTnLst>
                                    <p:animMotion origin="layout" path="M -0.90955 5.64292E-6 L 3.05556E-6 5.64292E-6 " pathEditMode="relative" ptsTypes="AA">
                                      <p:cBhvr>
                                        <p:cTn id="9"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zh-CN" altLang="en-US" dirty="0"/>
              <a:t>分类模型的评价</a:t>
            </a:r>
          </a:p>
        </p:txBody>
      </p:sp>
      <p:sp>
        <p:nvSpPr>
          <p:cNvPr id="372739" name="Rectangle 3"/>
          <p:cNvSpPr>
            <a:spLocks noGrp="1" noChangeArrowheads="1"/>
          </p:cNvSpPr>
          <p:nvPr>
            <p:ph idx="1"/>
          </p:nvPr>
        </p:nvSpPr>
        <p:spPr/>
        <p:txBody>
          <a:bodyPr/>
          <a:lstStyle/>
          <a:p>
            <a:r>
              <a:rPr lang="zh-CN" altLang="en-US" dirty="0"/>
              <a:t>分类模型性能评价指标 </a:t>
            </a:r>
          </a:p>
          <a:p>
            <a:pPr lvl="1"/>
            <a:r>
              <a:rPr lang="zh-CN" altLang="en-US" b="1" dirty="0"/>
              <a:t>分类准确率</a:t>
            </a:r>
            <a:r>
              <a:rPr lang="zh-CN" altLang="en-US" dirty="0"/>
              <a:t> </a:t>
            </a:r>
          </a:p>
          <a:p>
            <a:pPr lvl="1"/>
            <a:r>
              <a:rPr lang="zh-CN" altLang="en-US" b="1" dirty="0"/>
              <a:t>计算复杂度</a:t>
            </a:r>
            <a:r>
              <a:rPr lang="zh-CN" altLang="en-US" dirty="0"/>
              <a:t> </a:t>
            </a:r>
          </a:p>
          <a:p>
            <a:pPr lvl="1"/>
            <a:r>
              <a:rPr lang="zh-CN" altLang="en-US" b="1" dirty="0"/>
              <a:t>可解释性</a:t>
            </a:r>
          </a:p>
          <a:p>
            <a:pPr lvl="1"/>
            <a:r>
              <a:rPr lang="zh-CN" altLang="en-US" b="1" dirty="0"/>
              <a:t>可伸缩性</a:t>
            </a:r>
          </a:p>
          <a:p>
            <a:pPr lvl="1"/>
            <a:r>
              <a:rPr lang="zh-CN" altLang="en-US" b="1" dirty="0"/>
              <a:t>稳定性 </a:t>
            </a:r>
          </a:p>
          <a:p>
            <a:pPr lvl="1"/>
            <a:r>
              <a:rPr lang="zh-CN" altLang="en-US" b="1" dirty="0"/>
              <a:t>鲁棒性</a:t>
            </a:r>
            <a:endParaRPr lang="zh-CN" altLang="en-US" dirty="0"/>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65</a:t>
            </a:fld>
            <a:endParaRPr lang="zh-CN" altLang="zh-CN"/>
          </a:p>
        </p:txBody>
      </p:sp>
    </p:spTree>
    <p:extLst>
      <p:ext uri="{BB962C8B-B14F-4D97-AF65-F5344CB8AC3E}">
        <p14:creationId xmlns:p14="http://schemas.microsoft.com/office/powerpoint/2010/main" val="16920528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r>
              <a:rPr lang="zh-CN" altLang="en-US"/>
              <a:t>分类准确度</a:t>
            </a:r>
          </a:p>
        </p:txBody>
      </p:sp>
      <p:sp>
        <p:nvSpPr>
          <p:cNvPr id="382979" name="Rectangle 3"/>
          <p:cNvSpPr>
            <a:spLocks noGrp="1" noChangeArrowheads="1"/>
          </p:cNvSpPr>
          <p:nvPr>
            <p:ph idx="1"/>
          </p:nvPr>
        </p:nvSpPr>
        <p:spPr/>
        <p:txBody>
          <a:bodyPr/>
          <a:lstStyle/>
          <a:p>
            <a:r>
              <a:rPr lang="zh-CN" altLang="en-US"/>
              <a:t>分类模型的性能常根据模型正确预测和错误预测的检验记录的百分比来进行评估。</a:t>
            </a:r>
          </a:p>
          <a:p>
            <a:pPr lvl="1"/>
            <a:r>
              <a:rPr lang="zh-CN" altLang="en-US"/>
              <a:t>方法是建立一个混合矩阵，根据混合矩阵来计算分类模型的分类准确率和分类差错率。</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66</a:t>
            </a:fld>
            <a:endParaRPr lang="zh-CN" altLang="zh-CN"/>
          </a:p>
        </p:txBody>
      </p:sp>
    </p:spTree>
    <p:extLst>
      <p:ext uri="{BB962C8B-B14F-4D97-AF65-F5344CB8AC3E}">
        <p14:creationId xmlns:p14="http://schemas.microsoft.com/office/powerpoint/2010/main" val="19490340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body" sz="half" idx="1"/>
          </p:nvPr>
        </p:nvSpPr>
        <p:spPr>
          <a:xfrm>
            <a:off x="1" y="1166517"/>
            <a:ext cx="9454865" cy="399302"/>
          </a:xfrm>
        </p:spPr>
        <p:txBody>
          <a:bodyPr>
            <a:normAutofit fontScale="92500" lnSpcReduction="10000"/>
          </a:bodyPr>
          <a:lstStyle/>
          <a:p>
            <a:pPr lvl="1"/>
            <a:r>
              <a:rPr lang="zh-CN" altLang="en-US"/>
              <a:t>一个描述二元分类问题的混淆矩阵如表：</a:t>
            </a:r>
          </a:p>
          <a:p>
            <a:endParaRPr lang="en-US" altLang="zh-CN" sz="2475"/>
          </a:p>
        </p:txBody>
      </p:sp>
      <p:graphicFrame>
        <p:nvGraphicFramePr>
          <p:cNvPr id="384003" name="Group 3"/>
          <p:cNvGraphicFramePr>
            <a:graphicFrameLocks noGrp="1"/>
          </p:cNvGraphicFramePr>
          <p:nvPr>
            <p:ph sz="half" idx="2"/>
            <p:extLst>
              <p:ext uri="{D42A27DB-BD31-4B8C-83A1-F6EECF244321}">
                <p14:modId xmlns:p14="http://schemas.microsoft.com/office/powerpoint/2010/main" val="4291197759"/>
              </p:ext>
            </p:extLst>
          </p:nvPr>
        </p:nvGraphicFramePr>
        <p:xfrm>
          <a:off x="1116770" y="1456085"/>
          <a:ext cx="7350250" cy="1380976"/>
        </p:xfrm>
        <a:graphic>
          <a:graphicData uri="http://schemas.openxmlformats.org/drawingml/2006/table">
            <a:tbl>
              <a:tblPr/>
              <a:tblGrid>
                <a:gridCol w="1339454">
                  <a:extLst>
                    <a:ext uri="{9D8B030D-6E8A-4147-A177-3AD203B41FA5}">
                      <a16:colId xmlns:a16="http://schemas.microsoft.com/office/drawing/2014/main" val="20000"/>
                    </a:ext>
                  </a:extLst>
                </a:gridCol>
                <a:gridCol w="483877">
                  <a:extLst>
                    <a:ext uri="{9D8B030D-6E8A-4147-A177-3AD203B41FA5}">
                      <a16:colId xmlns:a16="http://schemas.microsoft.com/office/drawing/2014/main" val="20001"/>
                    </a:ext>
                  </a:extLst>
                </a:gridCol>
                <a:gridCol w="3271614">
                  <a:extLst>
                    <a:ext uri="{9D8B030D-6E8A-4147-A177-3AD203B41FA5}">
                      <a16:colId xmlns:a16="http://schemas.microsoft.com/office/drawing/2014/main" val="20002"/>
                    </a:ext>
                  </a:extLst>
                </a:gridCol>
                <a:gridCol w="2255305">
                  <a:extLst>
                    <a:ext uri="{9D8B030D-6E8A-4147-A177-3AD203B41FA5}">
                      <a16:colId xmlns:a16="http://schemas.microsoft.com/office/drawing/2014/main" val="20003"/>
                    </a:ext>
                  </a:extLst>
                </a:gridCol>
              </a:tblGrid>
              <a:tr h="341542">
                <a:tc rowSpan="2" gridSpan="2">
                  <a:txBody>
                    <a:bodyPr/>
                    <a:lstStyle>
                      <a:lvl1pPr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290513"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520700"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712788" defTabSz="912813">
                        <a:spcBef>
                          <a:spcPct val="20000"/>
                        </a:spcBef>
                        <a:buFont typeface="Arial" pitchFamily="34" charset="0"/>
                        <a:defRPr b="1">
                          <a:solidFill>
                            <a:srgbClr val="008000"/>
                          </a:solidFill>
                          <a:latin typeface="Segoe"/>
                          <a:ea typeface="宋体" pitchFamily="2" charset="-122"/>
                        </a:defRPr>
                      </a:lvl4pPr>
                      <a:lvl5pPr marL="955675" defTabSz="912813">
                        <a:lnSpc>
                          <a:spcPct val="110000"/>
                        </a:lnSpc>
                        <a:spcBef>
                          <a:spcPct val="20000"/>
                        </a:spcBef>
                        <a:buFont typeface="Arial" pitchFamily="34" charset="0"/>
                        <a:defRPr>
                          <a:solidFill>
                            <a:schemeClr val="bg1"/>
                          </a:solidFill>
                          <a:latin typeface="Segoe"/>
                          <a:ea typeface="宋体" pitchFamily="2" charset="-122"/>
                        </a:defRPr>
                      </a:lvl5pPr>
                      <a:lvl6pPr marL="1412875"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1870075"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327275"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2784475"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0" marR="0" lvl="0" indent="0" algn="l" defTabSz="912813" rtl="0" eaLnBrk="1" fontAlgn="base" latinLnBrk="0" hangingPunct="1">
                        <a:lnSpc>
                          <a:spcPct val="100000"/>
                        </a:lnSpc>
                        <a:spcBef>
                          <a:spcPct val="20000"/>
                        </a:spcBef>
                        <a:spcAft>
                          <a:spcPct val="0"/>
                        </a:spcAft>
                        <a:buClr>
                          <a:srgbClr val="CC9900"/>
                        </a:buClr>
                        <a:buSzPct val="65000"/>
                        <a:buFont typeface="Wingdings" pitchFamily="2" charset="2"/>
                        <a:buNone/>
                        <a:tabLst/>
                      </a:pPr>
                      <a:endParaRPr kumimoji="0" lang="zh-CN" altLang="zh-CN" sz="1600" b="1" i="0" u="none" strike="noStrike" cap="none" normalizeH="0" baseline="0" dirty="0">
                        <a:ln>
                          <a:noFill/>
                        </a:ln>
                        <a:solidFill>
                          <a:schemeClr val="tx1"/>
                        </a:solidFill>
                        <a:effectLst/>
                        <a:latin typeface="Segoe"/>
                        <a:ea typeface="宋体" pitchFamily="2" charset="-122"/>
                      </a:endParaRPr>
                    </a:p>
                  </a:txBody>
                  <a:tcPr marL="96441" marR="96441" marT="36164" marB="3616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tc gridSpan="2">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ctr" defTabSz="912813"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Segoe"/>
                          <a:ea typeface="宋体" pitchFamily="2" charset="-122"/>
                        </a:rPr>
                        <a:t>预测类别</a:t>
                      </a:r>
                      <a:r>
                        <a:rPr kumimoji="0" lang="zh-CN" altLang="en-US" sz="1600" b="0" i="0" u="none" strike="noStrike" cap="none" normalizeH="0" baseline="0">
                          <a:ln>
                            <a:noFill/>
                          </a:ln>
                          <a:solidFill>
                            <a:schemeClr val="tx1"/>
                          </a:solidFill>
                          <a:effectLst/>
                          <a:latin typeface="Segoe"/>
                          <a:ea typeface="宋体" pitchFamily="2" charset="-122"/>
                        </a:rPr>
                        <a:t> </a:t>
                      </a:r>
                    </a:p>
                  </a:txBody>
                  <a:tcPr marL="96441" marR="96441" marT="36164" marB="3616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337524">
                <a:tc gridSpan="2" vMerge="1">
                  <a:txBody>
                    <a:bodyPr/>
                    <a:lstStyle/>
                    <a:p>
                      <a:endParaRPr lang="zh-CN" altLang="en-US"/>
                    </a:p>
                  </a:txBody>
                  <a:tcPr/>
                </a:tc>
                <a:tc hMerge="1" vMerge="1">
                  <a:txBody>
                    <a:bodyPr/>
                    <a:lstStyle/>
                    <a:p>
                      <a:endParaRPr lang="zh-CN" altLang="en-US"/>
                    </a:p>
                  </a:txBody>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20000"/>
                        </a:spcBef>
                        <a:spcAft>
                          <a:spcPct val="0"/>
                        </a:spcAft>
                        <a:buClr>
                          <a:srgbClr val="CC9900"/>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p>
                  </a:txBody>
                  <a:tcPr marL="96441" marR="96441" marT="36164" marB="3616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20000"/>
                        </a:spcBef>
                        <a:spcAft>
                          <a:spcPct val="0"/>
                        </a:spcAft>
                        <a:buClr>
                          <a:srgbClr val="CC9900"/>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L="96441" marR="96441" marT="36164" marB="3616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3415">
                <a:tc rowSpan="2">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Segoe"/>
                          <a:ea typeface="宋体" pitchFamily="2" charset="-122"/>
                        </a:rPr>
                        <a:t>实际类别</a:t>
                      </a:r>
                      <a:r>
                        <a:rPr kumimoji="0" lang="zh-CN" altLang="en-US" sz="1600" b="0" i="0" u="none" strike="noStrike" cap="none" normalizeH="0" baseline="0">
                          <a:ln>
                            <a:noFill/>
                          </a:ln>
                          <a:solidFill>
                            <a:schemeClr val="tx1"/>
                          </a:solidFill>
                          <a:effectLst/>
                          <a:latin typeface="Segoe"/>
                          <a:ea typeface="宋体" pitchFamily="2" charset="-122"/>
                        </a:rPr>
                        <a:t> </a:t>
                      </a:r>
                    </a:p>
                  </a:txBody>
                  <a:tcPr marL="96441" marR="96441" marT="36164" marB="3616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20000"/>
                        </a:spcBef>
                        <a:spcAft>
                          <a:spcPct val="0"/>
                        </a:spcAft>
                        <a:buClr>
                          <a:srgbClr val="CC9900"/>
                        </a:buClr>
                        <a:buSzPct val="65000"/>
                        <a:buFont typeface="Wingdings" pitchFamily="2" charset="2"/>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p>
                  </a:txBody>
                  <a:tcPr marL="96441" marR="96441" marT="36164" marB="3616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ctr" defTabSz="912813"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Segoe"/>
                          <a:ea typeface="宋体" pitchFamily="2" charset="-122"/>
                        </a:rPr>
                        <a:t>正确的正例</a:t>
                      </a:r>
                      <a:r>
                        <a:rPr kumimoji="0" lang="en-US" altLang="zh-CN" sz="1600" b="1" i="0" u="none" strike="noStrike" cap="none" normalizeH="0" baseline="0" dirty="0">
                          <a:ln>
                            <a:noFill/>
                          </a:ln>
                          <a:solidFill>
                            <a:schemeClr val="tx1"/>
                          </a:solidFill>
                          <a:effectLst/>
                          <a:latin typeface="Segoe"/>
                          <a:ea typeface="宋体" pitchFamily="2" charset="-122"/>
                        </a:rPr>
                        <a:t>(TP)</a:t>
                      </a:r>
                      <a:r>
                        <a:rPr kumimoji="0" lang="en-US" altLang="zh-CN" sz="1600" b="0" i="0" u="none" strike="noStrike" cap="none" normalizeH="0" baseline="0" dirty="0">
                          <a:ln>
                            <a:noFill/>
                          </a:ln>
                          <a:solidFill>
                            <a:schemeClr val="tx1"/>
                          </a:solidFill>
                          <a:effectLst/>
                          <a:latin typeface="Segoe"/>
                          <a:ea typeface="宋体" pitchFamily="2" charset="-122"/>
                        </a:rPr>
                        <a:t> </a:t>
                      </a:r>
                    </a:p>
                  </a:txBody>
                  <a:tcPr marL="96441" marR="96441" marT="36164" marB="3616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ctr" defTabSz="912813"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Segoe"/>
                          <a:ea typeface="宋体" pitchFamily="2" charset="-122"/>
                        </a:rPr>
                        <a:t>错误的负例</a:t>
                      </a:r>
                      <a:r>
                        <a:rPr kumimoji="0" lang="en-US" altLang="zh-CN" sz="1600" b="1" i="0" u="none" strike="noStrike" cap="none" normalizeH="0" baseline="0">
                          <a:ln>
                            <a:noFill/>
                          </a:ln>
                          <a:solidFill>
                            <a:schemeClr val="tx1"/>
                          </a:solidFill>
                          <a:effectLst/>
                          <a:latin typeface="Segoe"/>
                          <a:ea typeface="宋体" pitchFamily="2" charset="-122"/>
                        </a:rPr>
                        <a:t>(FN) </a:t>
                      </a:r>
                    </a:p>
                  </a:txBody>
                  <a:tcPr marL="96441" marR="96441" marT="36164" marB="3616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5742">
                <a:tc vMerge="1">
                  <a:txBody>
                    <a:bodyPr/>
                    <a:lstStyle/>
                    <a:p>
                      <a:endParaRPr lang="zh-CN" altLang="en-US"/>
                    </a:p>
                  </a:txBody>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20000"/>
                        </a:spcBef>
                        <a:spcAft>
                          <a:spcPct val="0"/>
                        </a:spcAft>
                        <a:buClr>
                          <a:srgbClr val="CC9900"/>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L="96441" marR="96441" marT="36164" marB="3616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ctr" defTabSz="912813"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Segoe"/>
                          <a:ea typeface="宋体" pitchFamily="2" charset="-122"/>
                        </a:rPr>
                        <a:t>错误的正例</a:t>
                      </a:r>
                      <a:r>
                        <a:rPr kumimoji="0" lang="en-US" altLang="zh-CN" sz="1600" b="1" i="0" u="none" strike="noStrike" cap="none" normalizeH="0" baseline="0" dirty="0">
                          <a:ln>
                            <a:noFill/>
                          </a:ln>
                          <a:solidFill>
                            <a:schemeClr val="tx1"/>
                          </a:solidFill>
                          <a:effectLst/>
                          <a:latin typeface="Segoe"/>
                          <a:ea typeface="宋体" pitchFamily="2" charset="-122"/>
                        </a:rPr>
                        <a:t>(FP)</a:t>
                      </a:r>
                      <a:r>
                        <a:rPr kumimoji="0" lang="en-US" altLang="zh-CN" sz="2000" b="0" i="0" u="none" strike="noStrike" cap="none" normalizeH="0" baseline="0" dirty="0">
                          <a:ln>
                            <a:noFill/>
                          </a:ln>
                          <a:solidFill>
                            <a:schemeClr val="tx1"/>
                          </a:solidFill>
                          <a:effectLst/>
                          <a:latin typeface="Segoe"/>
                          <a:ea typeface="宋体" pitchFamily="2" charset="-122"/>
                        </a:rPr>
                        <a:t> </a:t>
                      </a:r>
                    </a:p>
                  </a:txBody>
                  <a:tcPr marL="96441" marR="96441" marT="36164" marB="3616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ctr" defTabSz="912813"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Segoe"/>
                          <a:ea typeface="宋体" pitchFamily="2" charset="-122"/>
                        </a:rPr>
                        <a:t>正确的负例</a:t>
                      </a:r>
                      <a:r>
                        <a:rPr kumimoji="0" lang="en-US" altLang="zh-CN" sz="1600" b="1" i="0" u="none" strike="noStrike" cap="none" normalizeH="0" baseline="0" dirty="0">
                          <a:ln>
                            <a:noFill/>
                          </a:ln>
                          <a:solidFill>
                            <a:schemeClr val="tx1"/>
                          </a:solidFill>
                          <a:effectLst/>
                          <a:latin typeface="Segoe"/>
                          <a:ea typeface="宋体" pitchFamily="2" charset="-122"/>
                        </a:rPr>
                        <a:t>(TN)</a:t>
                      </a:r>
                      <a:r>
                        <a:rPr kumimoji="0" lang="en-US" altLang="zh-CN" sz="2000" b="0" i="0" u="none" strike="noStrike" cap="none" normalizeH="0" baseline="0" dirty="0">
                          <a:ln>
                            <a:noFill/>
                          </a:ln>
                          <a:solidFill>
                            <a:schemeClr val="tx1"/>
                          </a:solidFill>
                          <a:effectLst/>
                          <a:latin typeface="Segoe"/>
                          <a:ea typeface="宋体" pitchFamily="2" charset="-122"/>
                        </a:rPr>
                        <a:t> </a:t>
                      </a:r>
                    </a:p>
                  </a:txBody>
                  <a:tcPr marL="96441" marR="96441" marT="36164" marB="3616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灯片编号占位符 1"/>
          <p:cNvSpPr>
            <a:spLocks noGrp="1"/>
          </p:cNvSpPr>
          <p:nvPr>
            <p:ph type="sldNum" sz="quarter" idx="11"/>
          </p:nvPr>
        </p:nvSpPr>
        <p:spPr>
          <a:xfrm>
            <a:off x="6712241" y="6022880"/>
            <a:ext cx="2169319" cy="288131"/>
          </a:xfrm>
        </p:spPr>
        <p:txBody>
          <a:bodyPr/>
          <a:lstStyle/>
          <a:p>
            <a:pPr>
              <a:defRPr/>
            </a:pPr>
            <a:fld id="{CD0003F9-8D14-449E-93A5-C20DE59D6FFF}" type="slidenum">
              <a:rPr lang="en-US" altLang="zh-CN" smtClean="0"/>
              <a:pPr>
                <a:defRPr/>
              </a:pPr>
              <a:t>67</a:t>
            </a:fld>
            <a:endParaRPr lang="en-US" altLang="zh-CN"/>
          </a:p>
        </p:txBody>
      </p:sp>
      <p:sp>
        <p:nvSpPr>
          <p:cNvPr id="384026" name="Rectangle 26"/>
          <p:cNvSpPr>
            <a:spLocks noChangeArrowheads="1"/>
          </p:cNvSpPr>
          <p:nvPr/>
        </p:nvSpPr>
        <p:spPr bwMode="auto">
          <a:xfrm>
            <a:off x="0" y="3051314"/>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p>
            <a:endParaRPr lang="zh-CN" altLang="en-US"/>
          </a:p>
        </p:txBody>
      </p:sp>
      <p:sp>
        <p:nvSpPr>
          <p:cNvPr id="384028" name="Rectangle 28"/>
          <p:cNvSpPr>
            <a:spLocks noChangeArrowheads="1"/>
          </p:cNvSpPr>
          <p:nvPr/>
        </p:nvSpPr>
        <p:spPr bwMode="auto">
          <a:xfrm>
            <a:off x="0" y="3058848"/>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p>
            <a:endParaRPr lang="zh-CN" altLang="en-US"/>
          </a:p>
        </p:txBody>
      </p:sp>
      <p:sp>
        <p:nvSpPr>
          <p:cNvPr id="10" name="Rectangle 3"/>
          <p:cNvSpPr txBox="1">
            <a:spLocks noChangeArrowheads="1"/>
          </p:cNvSpPr>
          <p:nvPr/>
        </p:nvSpPr>
        <p:spPr>
          <a:xfrm>
            <a:off x="873993" y="2988737"/>
            <a:ext cx="8125458" cy="3360169"/>
          </a:xfrm>
          <a:prstGeom prst="rect">
            <a:avLst/>
          </a:prstGeom>
          <a:ln/>
        </p:spPr>
        <p:txBody>
          <a:bodyPr vert="horz" lIns="68580" tIns="34290" rIns="68580" bIns="3429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zh-CN" altLang="en-US" sz="2175" dirty="0"/>
              <a:t>正确的正例(</a:t>
            </a:r>
            <a:r>
              <a:rPr lang="zh-CN" altLang="en-US" sz="2175" b="1" dirty="0">
                <a:solidFill>
                  <a:srgbClr val="008000"/>
                </a:solidFill>
              </a:rPr>
              <a:t>T</a:t>
            </a:r>
            <a:r>
              <a:rPr lang="zh-CN" altLang="en-US" sz="2175" dirty="0"/>
              <a:t>rue </a:t>
            </a:r>
            <a:r>
              <a:rPr lang="zh-CN" altLang="en-US" sz="2175" b="1" dirty="0">
                <a:solidFill>
                  <a:schemeClr val="hlink"/>
                </a:solidFill>
              </a:rPr>
              <a:t>P</a:t>
            </a:r>
            <a:r>
              <a:rPr lang="zh-CN" altLang="en-US" sz="2175" dirty="0"/>
              <a:t>ositive)：    实际为正例   预测为正例</a:t>
            </a:r>
          </a:p>
          <a:p>
            <a:pPr fontAlgn="auto">
              <a:spcAft>
                <a:spcPts val="0"/>
              </a:spcAft>
            </a:pPr>
            <a:r>
              <a:rPr lang="zh-CN" altLang="en-US" sz="2250" dirty="0"/>
              <a:t>正确的负例(</a:t>
            </a:r>
            <a:r>
              <a:rPr lang="zh-CN" altLang="en-US" sz="2250" b="1" dirty="0">
                <a:solidFill>
                  <a:srgbClr val="008000"/>
                </a:solidFill>
              </a:rPr>
              <a:t>T</a:t>
            </a:r>
            <a:r>
              <a:rPr lang="zh-CN" altLang="en-US" sz="2250" dirty="0"/>
              <a:t>rue </a:t>
            </a:r>
            <a:r>
              <a:rPr lang="zh-CN" altLang="en-US" sz="2250" b="1" dirty="0">
                <a:solidFill>
                  <a:schemeClr val="hlink"/>
                </a:solidFill>
              </a:rPr>
              <a:t>N</a:t>
            </a:r>
            <a:r>
              <a:rPr lang="zh-CN" altLang="en-US" sz="2250" dirty="0"/>
              <a:t>egative)：实际为负例   预测为负例</a:t>
            </a:r>
          </a:p>
          <a:p>
            <a:pPr fontAlgn="auto">
              <a:spcAft>
                <a:spcPts val="0"/>
              </a:spcAft>
            </a:pPr>
            <a:r>
              <a:rPr lang="zh-CN" altLang="en-US" sz="2250" dirty="0"/>
              <a:t>错误的正例(</a:t>
            </a:r>
            <a:r>
              <a:rPr lang="zh-CN" altLang="en-US" sz="2250" b="1" dirty="0">
                <a:solidFill>
                  <a:srgbClr val="008000"/>
                </a:solidFill>
              </a:rPr>
              <a:t>F</a:t>
            </a:r>
            <a:r>
              <a:rPr lang="zh-CN" altLang="en-US" sz="2250" dirty="0"/>
              <a:t>alse </a:t>
            </a:r>
            <a:r>
              <a:rPr lang="zh-CN" altLang="en-US" sz="2250" b="1" dirty="0">
                <a:solidFill>
                  <a:schemeClr val="hlink"/>
                </a:solidFill>
              </a:rPr>
              <a:t>P</a:t>
            </a:r>
            <a:r>
              <a:rPr lang="zh-CN" altLang="en-US" sz="2250" dirty="0"/>
              <a:t>ositive)：  实际为负例   预测为正例</a:t>
            </a:r>
          </a:p>
          <a:p>
            <a:pPr fontAlgn="auto">
              <a:spcAft>
                <a:spcPts val="0"/>
              </a:spcAft>
            </a:pPr>
            <a:r>
              <a:rPr lang="zh-CN" altLang="en-US" sz="2250" dirty="0"/>
              <a:t>错误的负例(</a:t>
            </a:r>
            <a:r>
              <a:rPr lang="zh-CN" altLang="en-US" sz="2250" b="1" dirty="0">
                <a:solidFill>
                  <a:srgbClr val="008000"/>
                </a:solidFill>
              </a:rPr>
              <a:t>F</a:t>
            </a:r>
            <a:r>
              <a:rPr lang="zh-CN" altLang="en-US" sz="2250" dirty="0"/>
              <a:t>alse </a:t>
            </a:r>
            <a:r>
              <a:rPr lang="zh-CN" altLang="en-US" sz="2250" b="1" dirty="0">
                <a:solidFill>
                  <a:schemeClr val="hlink"/>
                </a:solidFill>
              </a:rPr>
              <a:t>N</a:t>
            </a:r>
            <a:r>
              <a:rPr lang="zh-CN" altLang="en-US" sz="2250" dirty="0"/>
              <a:t>egative)：实际为正例   预测为负例</a:t>
            </a:r>
          </a:p>
          <a:p>
            <a:pPr lvl="1" fontAlgn="auto">
              <a:spcAft>
                <a:spcPts val="0"/>
              </a:spcAft>
            </a:pPr>
            <a:endParaRPr lang="zh-CN" altLang="en-US" sz="1875" dirty="0">
              <a:ea typeface="华文新魏" pitchFamily="2" charset="-122"/>
            </a:endParaRPr>
          </a:p>
          <a:p>
            <a:pPr fontAlgn="auto">
              <a:spcAft>
                <a:spcPts val="0"/>
              </a:spcAft>
            </a:pPr>
            <a:endParaRPr lang="zh-CN" altLang="en-US" sz="1875" dirty="0"/>
          </a:p>
          <a:p>
            <a:pPr fontAlgn="auto">
              <a:spcAft>
                <a:spcPts val="0"/>
              </a:spcAft>
            </a:pPr>
            <a:r>
              <a:rPr lang="zh-CN" altLang="en-US" sz="2250" dirty="0"/>
              <a:t>预测是否正确    预测结果</a:t>
            </a:r>
          </a:p>
          <a:p>
            <a:pPr fontAlgn="auto">
              <a:spcAft>
                <a:spcPts val="0"/>
              </a:spcAft>
            </a:pPr>
            <a:r>
              <a:rPr lang="zh-CN" altLang="en-US" sz="2250" dirty="0"/>
              <a:t>比如预测未知动物是鸟类还是爬行动物，正例代表爬行动物，负例代表</a:t>
            </a:r>
            <a:r>
              <a:rPr lang="zh-CN" altLang="en-US" sz="2250" b="1" dirty="0"/>
              <a:t>非</a:t>
            </a:r>
            <a:r>
              <a:rPr lang="zh-CN" altLang="en-US" sz="2250" dirty="0"/>
              <a:t>爬行动物，请大家阐述 TP=10，TN=8，FN=3，FP=2是什么意义</a:t>
            </a:r>
          </a:p>
        </p:txBody>
      </p:sp>
      <p:sp>
        <p:nvSpPr>
          <p:cNvPr id="11" name="Rectangle 4"/>
          <p:cNvSpPr>
            <a:spLocks noChangeArrowheads="1"/>
          </p:cNvSpPr>
          <p:nvPr/>
        </p:nvSpPr>
        <p:spPr bwMode="auto">
          <a:xfrm>
            <a:off x="1149623" y="2914247"/>
            <a:ext cx="482836" cy="1512168"/>
          </a:xfrm>
          <a:prstGeom prst="rect">
            <a:avLst/>
          </a:prstGeom>
          <a:noFill/>
          <a:ln w="9525" cap="flat" cmpd="sng">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lstStyle/>
          <a:p>
            <a:endParaRPr lang="zh-CN" altLang="en-US"/>
          </a:p>
        </p:txBody>
      </p:sp>
      <p:sp>
        <p:nvSpPr>
          <p:cNvPr id="12" name="Rectangle 5"/>
          <p:cNvSpPr>
            <a:spLocks noChangeArrowheads="1"/>
          </p:cNvSpPr>
          <p:nvPr/>
        </p:nvSpPr>
        <p:spPr bwMode="auto">
          <a:xfrm>
            <a:off x="1921602" y="2914248"/>
            <a:ext cx="558862" cy="1512167"/>
          </a:xfrm>
          <a:prstGeom prst="rect">
            <a:avLst/>
          </a:prstGeom>
          <a:noFill/>
          <a:ln w="9525" cap="flat" cmpd="sng">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lstStyle/>
          <a:p>
            <a:endParaRPr lang="zh-CN" altLang="en-US"/>
          </a:p>
        </p:txBody>
      </p:sp>
      <p:sp>
        <p:nvSpPr>
          <p:cNvPr id="13" name="Line 6"/>
          <p:cNvSpPr>
            <a:spLocks noChangeShapeType="1"/>
          </p:cNvSpPr>
          <p:nvPr/>
        </p:nvSpPr>
        <p:spPr bwMode="auto">
          <a:xfrm>
            <a:off x="2246497" y="4426415"/>
            <a:ext cx="1444740" cy="512313"/>
          </a:xfrm>
          <a:prstGeom prst="line">
            <a:avLst/>
          </a:prstGeom>
          <a:noFill/>
          <a:ln w="63500" cap="flat" cmpd="sng">
            <a:solidFill>
              <a:srgbClr val="C0C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lstStyle/>
          <a:p>
            <a:endParaRPr lang="zh-CN" altLang="en-US"/>
          </a:p>
        </p:txBody>
      </p:sp>
      <p:sp>
        <p:nvSpPr>
          <p:cNvPr id="14" name="Line 7"/>
          <p:cNvSpPr>
            <a:spLocks noChangeShapeType="1"/>
          </p:cNvSpPr>
          <p:nvPr/>
        </p:nvSpPr>
        <p:spPr bwMode="auto">
          <a:xfrm>
            <a:off x="1543207" y="4427305"/>
            <a:ext cx="378395" cy="570074"/>
          </a:xfrm>
          <a:prstGeom prst="line">
            <a:avLst/>
          </a:prstGeom>
          <a:noFill/>
          <a:ln w="63500" cap="flat" cmpd="sng">
            <a:solidFill>
              <a:srgbClr val="C0C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lstStyle/>
          <a:p>
            <a:endParaRPr lang="zh-CN" altLang="en-US"/>
          </a:p>
        </p:txBody>
      </p:sp>
    </p:spTree>
    <p:extLst>
      <p:ext uri="{BB962C8B-B14F-4D97-AF65-F5344CB8AC3E}">
        <p14:creationId xmlns:p14="http://schemas.microsoft.com/office/powerpoint/2010/main" val="11458959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25" name="Rectangle 25"/>
          <p:cNvSpPr>
            <a:spLocks noChangeArrowheads="1"/>
          </p:cNvSpPr>
          <p:nvPr/>
        </p:nvSpPr>
        <p:spPr bwMode="auto">
          <a:xfrm>
            <a:off x="1" y="1186055"/>
            <a:ext cx="9454865" cy="28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02" tIns="43051" rIns="86102" bIns="43051"/>
          <a:lstStyle>
            <a:lvl1pPr marL="288925" indent="-288925" defTabSz="912813">
              <a:spcBef>
                <a:spcPct val="20000"/>
              </a:spcBef>
              <a:buClr>
                <a:srgbClr val="CC9900"/>
              </a:buClr>
              <a:buSzPct val="65000"/>
              <a:buFont typeface="Wingdings" pitchFamily="2" charset="2"/>
              <a:buChar char="n"/>
              <a:defRPr sz="27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buChar char="q"/>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buChar char="n"/>
              <a:defRPr sz="2000">
                <a:solidFill>
                  <a:srgbClr val="A50021"/>
                </a:solidFill>
                <a:latin typeface="Segoe"/>
                <a:ea typeface="宋体" pitchFamily="2" charset="-122"/>
              </a:defRPr>
            </a:lvl3pPr>
            <a:lvl4pPr marL="954088" indent="-241300" defTabSz="912813">
              <a:spcBef>
                <a:spcPct val="20000"/>
              </a:spcBef>
              <a:buFont typeface="Arial" pitchFamily="34" charset="0"/>
              <a:buChar char="•"/>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buChar char="•"/>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buChar char="•"/>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buChar char="•"/>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buChar char="•"/>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buChar char="•"/>
              <a:defRPr>
                <a:solidFill>
                  <a:schemeClr val="bg1"/>
                </a:solidFill>
                <a:latin typeface="Segoe"/>
                <a:ea typeface="宋体" pitchFamily="2" charset="-122"/>
              </a:defRPr>
            </a:lvl9pPr>
          </a:lstStyle>
          <a:p>
            <a:pPr lvl="1"/>
            <a:r>
              <a:rPr lang="zh-CN" altLang="en-US" sz="2475"/>
              <a:t>此时，分类准确率和分类差错率为：</a:t>
            </a:r>
            <a:endParaRPr lang="zh-CN" altLang="en-US" sz="2175"/>
          </a:p>
        </p:txBody>
      </p:sp>
      <p:sp>
        <p:nvSpPr>
          <p:cNvPr id="384026" name="Rectangle 26"/>
          <p:cNvSpPr>
            <a:spLocks noChangeArrowheads="1"/>
          </p:cNvSpPr>
          <p:nvPr/>
        </p:nvSpPr>
        <p:spPr bwMode="auto">
          <a:xfrm>
            <a:off x="0" y="1290376"/>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p>
            <a:endParaRPr lang="zh-CN" altLang="en-US"/>
          </a:p>
        </p:txBody>
      </p:sp>
      <p:graphicFrame>
        <p:nvGraphicFramePr>
          <p:cNvPr id="384027" name="Object 27"/>
          <p:cNvGraphicFramePr>
            <a:graphicFrameLocks noChangeAspect="1"/>
          </p:cNvGraphicFramePr>
          <p:nvPr>
            <p:extLst>
              <p:ext uri="{D42A27DB-BD31-4B8C-83A1-F6EECF244321}">
                <p14:modId xmlns:p14="http://schemas.microsoft.com/office/powerpoint/2010/main" val="2025514427"/>
              </p:ext>
            </p:extLst>
          </p:nvPr>
        </p:nvGraphicFramePr>
        <p:xfrm>
          <a:off x="1707803" y="1757384"/>
          <a:ext cx="4785197" cy="612767"/>
        </p:xfrm>
        <a:graphic>
          <a:graphicData uri="http://schemas.openxmlformats.org/presentationml/2006/ole">
            <mc:AlternateContent xmlns:mc="http://schemas.openxmlformats.org/markup-compatibility/2006">
              <mc:Choice xmlns:v="urn:schemas-microsoft-com:vml" Requires="v">
                <p:oleObj spid="_x0000_s9338" name="公式" r:id="rId4" imgW="2286000" imgH="419100" progId="Equation.3">
                  <p:embed/>
                </p:oleObj>
              </mc:Choice>
              <mc:Fallback>
                <p:oleObj name="公式" r:id="rId4" imgW="22860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7803" y="1757384"/>
                        <a:ext cx="4785197" cy="6127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4028" name="Rectangle 28"/>
          <p:cNvSpPr>
            <a:spLocks noChangeArrowheads="1"/>
          </p:cNvSpPr>
          <p:nvPr/>
        </p:nvSpPr>
        <p:spPr bwMode="auto">
          <a:xfrm>
            <a:off x="0" y="129791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p>
            <a:endParaRPr lang="zh-CN" altLang="en-US"/>
          </a:p>
        </p:txBody>
      </p:sp>
      <p:graphicFrame>
        <p:nvGraphicFramePr>
          <p:cNvPr id="384029" name="Object 29"/>
          <p:cNvGraphicFramePr>
            <a:graphicFrameLocks noChangeAspect="1"/>
          </p:cNvGraphicFramePr>
          <p:nvPr>
            <p:extLst>
              <p:ext uri="{D42A27DB-BD31-4B8C-83A1-F6EECF244321}">
                <p14:modId xmlns:p14="http://schemas.microsoft.com/office/powerpoint/2010/main" val="2840217950"/>
              </p:ext>
            </p:extLst>
          </p:nvPr>
        </p:nvGraphicFramePr>
        <p:xfrm>
          <a:off x="1024681" y="2617517"/>
          <a:ext cx="6531509" cy="556262"/>
        </p:xfrm>
        <a:graphic>
          <a:graphicData uri="http://schemas.openxmlformats.org/presentationml/2006/ole">
            <mc:AlternateContent xmlns:mc="http://schemas.openxmlformats.org/markup-compatibility/2006">
              <mc:Choice xmlns:v="urn:schemas-microsoft-com:vml" Requires="v">
                <p:oleObj spid="_x0000_s9339" name="公式" r:id="rId6" imgW="3213100" imgH="393700" progId="Equation.3">
                  <p:embed/>
                </p:oleObj>
              </mc:Choice>
              <mc:Fallback>
                <p:oleObj name="公式" r:id="rId6" imgW="3213100" imgH="3937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4681" y="2617517"/>
                        <a:ext cx="6531509" cy="55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1"/>
          </p:nvPr>
        </p:nvSpPr>
        <p:spPr/>
        <p:txBody>
          <a:bodyPr/>
          <a:lstStyle/>
          <a:p>
            <a:pPr>
              <a:defRPr/>
            </a:pPr>
            <a:fld id="{CD0003F9-8D14-449E-93A5-C20DE59D6FFF}" type="slidenum">
              <a:rPr lang="en-US" altLang="zh-CN" smtClean="0"/>
              <a:pPr>
                <a:defRPr/>
              </a:pPr>
              <a:t>68</a:t>
            </a:fld>
            <a:endParaRPr lang="en-US" altLang="zh-CN"/>
          </a:p>
        </p:txBody>
      </p:sp>
    </p:spTree>
    <p:extLst>
      <p:ext uri="{BB962C8B-B14F-4D97-AF65-F5344CB8AC3E}">
        <p14:creationId xmlns:p14="http://schemas.microsoft.com/office/powerpoint/2010/main" val="563986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501552" y="1024037"/>
            <a:ext cx="8317706" cy="1047750"/>
          </a:xfrm>
        </p:spPr>
        <p:txBody>
          <a:bodyPr/>
          <a:lstStyle/>
          <a:p>
            <a:r>
              <a:rPr lang="zh-CN" altLang="en-US" dirty="0"/>
              <a:t>其它度量指标</a:t>
            </a:r>
          </a:p>
        </p:txBody>
      </p:sp>
      <p:sp>
        <p:nvSpPr>
          <p:cNvPr id="385027" name="Rectangle 3"/>
          <p:cNvSpPr>
            <a:spLocks noGrp="1" noChangeArrowheads="1"/>
          </p:cNvSpPr>
          <p:nvPr>
            <p:ph idx="1"/>
          </p:nvPr>
        </p:nvSpPr>
        <p:spPr>
          <a:xfrm>
            <a:off x="1" y="1850856"/>
            <a:ext cx="9379520" cy="740844"/>
          </a:xfrm>
        </p:spPr>
        <p:txBody>
          <a:bodyPr>
            <a:normAutofit lnSpcReduction="10000"/>
          </a:bodyPr>
          <a:lstStyle/>
          <a:p>
            <a:r>
              <a:rPr lang="zh-CN" altLang="en-US" sz="2400" dirty="0"/>
              <a:t>查准率</a:t>
            </a:r>
            <a:r>
              <a:rPr lang="en-US" altLang="zh-CN" sz="2400" dirty="0"/>
              <a:t>(Precision)</a:t>
            </a:r>
            <a:r>
              <a:rPr lang="zh-CN" altLang="en-US" sz="2400" dirty="0"/>
              <a:t>定义为正确分类的正例个数占</a:t>
            </a:r>
            <a:r>
              <a:rPr lang="zh-CN" altLang="en-US" sz="2400" b="1" dirty="0"/>
              <a:t>分类为正例的样本个数</a:t>
            </a:r>
            <a:r>
              <a:rPr lang="zh-CN" altLang="en-US" sz="2400" dirty="0"/>
              <a:t>的比例：</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69</a:t>
            </a:fld>
            <a:endParaRPr lang="zh-CN" altLang="zh-CN"/>
          </a:p>
        </p:txBody>
      </p:sp>
      <p:sp>
        <p:nvSpPr>
          <p:cNvPr id="385028" name="Rectangle 4"/>
          <p:cNvSpPr>
            <a:spLocks noChangeArrowheads="1"/>
          </p:cNvSpPr>
          <p:nvPr/>
        </p:nvSpPr>
        <p:spPr bwMode="auto">
          <a:xfrm>
            <a:off x="0" y="3328878"/>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p>
            <a:endParaRPr lang="zh-CN" altLang="en-US"/>
          </a:p>
        </p:txBody>
      </p:sp>
      <p:graphicFrame>
        <p:nvGraphicFramePr>
          <p:cNvPr id="385029" name="Object 5"/>
          <p:cNvGraphicFramePr>
            <a:graphicFrameLocks noChangeAspect="1"/>
          </p:cNvGraphicFramePr>
          <p:nvPr/>
        </p:nvGraphicFramePr>
        <p:xfrm>
          <a:off x="2392599" y="2684619"/>
          <a:ext cx="3567968" cy="728288"/>
        </p:xfrm>
        <a:graphic>
          <a:graphicData uri="http://schemas.openxmlformats.org/presentationml/2006/ole">
            <mc:AlternateContent xmlns:mc="http://schemas.openxmlformats.org/markup-compatibility/2006">
              <mc:Choice xmlns:v="urn:schemas-microsoft-com:vml" Requires="v">
                <p:oleObj spid="_x0000_s10333" name="公式" r:id="rId3" imgW="1345616" imgH="393529" progId="Equation.3">
                  <p:embed/>
                </p:oleObj>
              </mc:Choice>
              <mc:Fallback>
                <p:oleObj name="公式" r:id="rId3" imgW="1345616"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2599" y="2684619"/>
                        <a:ext cx="3567968" cy="728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5030" name="Rectangle 6"/>
          <p:cNvSpPr>
            <a:spLocks noChangeArrowheads="1"/>
          </p:cNvSpPr>
          <p:nvPr/>
        </p:nvSpPr>
        <p:spPr bwMode="auto">
          <a:xfrm>
            <a:off x="86967" y="3502060"/>
            <a:ext cx="9557096" cy="740844"/>
          </a:xfrm>
          <a:prstGeom prst="rect">
            <a:avLst/>
          </a:prstGeom>
        </p:spPr>
        <p:txBody>
          <a:bodyPr vert="horz" lIns="68580" tIns="34290" rIns="68580" bIns="34290" rtlCol="0">
            <a:noAutofit/>
          </a:bodyPr>
          <a:lstStyle/>
          <a:p>
            <a:pPr marL="171450" indent="-171450">
              <a:lnSpc>
                <a:spcPct val="90000"/>
              </a:lnSpc>
              <a:spcBef>
                <a:spcPts val="750"/>
              </a:spcBef>
              <a:buFont typeface="Arial" panose="020B0604020202020204" pitchFamily="34" charset="0"/>
              <a:buChar char="•"/>
            </a:pPr>
            <a:r>
              <a:rPr lang="zh-CN" altLang="en-US" sz="2400" dirty="0">
                <a:latin typeface="+mn-lt"/>
                <a:ea typeface="+mn-ea"/>
              </a:rPr>
              <a:t>查全率</a:t>
            </a:r>
            <a:r>
              <a:rPr lang="en-US" altLang="zh-CN" sz="2400" dirty="0">
                <a:latin typeface="+mn-lt"/>
                <a:ea typeface="+mn-ea"/>
              </a:rPr>
              <a:t>(Recall</a:t>
            </a:r>
            <a:r>
              <a:rPr lang="zh-CN" altLang="en-US" sz="2400" dirty="0">
                <a:latin typeface="+mn-lt"/>
                <a:ea typeface="+mn-ea"/>
              </a:rPr>
              <a:t>，召回率</a:t>
            </a:r>
            <a:r>
              <a:rPr lang="en-US" altLang="zh-CN" sz="2400" dirty="0">
                <a:latin typeface="+mn-lt"/>
                <a:ea typeface="+mn-ea"/>
              </a:rPr>
              <a:t>)</a:t>
            </a:r>
            <a:r>
              <a:rPr lang="zh-CN" altLang="en-US" sz="2400" dirty="0">
                <a:latin typeface="+mn-lt"/>
                <a:ea typeface="+mn-ea"/>
              </a:rPr>
              <a:t>定义为正确分类的正例个数占</a:t>
            </a:r>
            <a:r>
              <a:rPr lang="zh-CN" altLang="en-US" sz="2400" b="1" dirty="0">
                <a:latin typeface="+mn-lt"/>
                <a:ea typeface="+mn-ea"/>
              </a:rPr>
              <a:t>实际正例个数</a:t>
            </a:r>
            <a:r>
              <a:rPr lang="zh-CN" altLang="en-US" sz="2400" dirty="0">
                <a:latin typeface="+mn-lt"/>
                <a:ea typeface="+mn-ea"/>
              </a:rPr>
              <a:t>的比例 ：</a:t>
            </a:r>
            <a:endParaRPr lang="en-US" altLang="zh-CN" sz="2400" dirty="0">
              <a:latin typeface="+mn-lt"/>
              <a:ea typeface="+mn-ea"/>
            </a:endParaRPr>
          </a:p>
          <a:p>
            <a:pPr>
              <a:lnSpc>
                <a:spcPct val="90000"/>
              </a:lnSpc>
              <a:spcBef>
                <a:spcPts val="750"/>
              </a:spcBef>
            </a:pPr>
            <a:r>
              <a:rPr lang="en-US" altLang="zh-CN" sz="2400" dirty="0">
                <a:latin typeface="+mn-lt"/>
                <a:ea typeface="+mn-ea"/>
              </a:rPr>
              <a:t>                                 Recall=TP / (TP+FN)</a:t>
            </a:r>
            <a:endParaRPr lang="zh-CN" altLang="en-US" sz="2400" dirty="0">
              <a:latin typeface="+mn-lt"/>
              <a:ea typeface="+mn-ea"/>
            </a:endParaRPr>
          </a:p>
        </p:txBody>
      </p:sp>
      <p:sp>
        <p:nvSpPr>
          <p:cNvPr id="385031" name="Rectangle 7"/>
          <p:cNvSpPr>
            <a:spLocks noChangeArrowheads="1"/>
          </p:cNvSpPr>
          <p:nvPr/>
        </p:nvSpPr>
        <p:spPr bwMode="auto">
          <a:xfrm>
            <a:off x="0" y="3321344"/>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p>
            <a:endParaRPr lang="zh-CN" altLang="en-US"/>
          </a:p>
        </p:txBody>
      </p:sp>
    </p:spTree>
    <p:extLst>
      <p:ext uri="{BB962C8B-B14F-4D97-AF65-F5344CB8AC3E}">
        <p14:creationId xmlns:p14="http://schemas.microsoft.com/office/powerpoint/2010/main" val="798824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p:txBody>
          <a:bodyPr/>
          <a:lstStyle/>
          <a:p>
            <a:r>
              <a:rPr lang="zh-CN" altLang="en-US" b="1">
                <a:effectLst>
                  <a:outerShdw blurRad="38100" dist="38100" dir="2700000" algn="tl">
                    <a:srgbClr val="C0C0C0"/>
                  </a:outerShdw>
                </a:effectLst>
                <a:ea typeface="隶书" pitchFamily="49" charset="-122"/>
              </a:rPr>
              <a:t>第一步：建立模型</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7</a:t>
            </a:fld>
            <a:endParaRPr lang="zh-CN" altLang="zh-CN"/>
          </a:p>
        </p:txBody>
      </p:sp>
      <p:grpSp>
        <p:nvGrpSpPr>
          <p:cNvPr id="781315" name="Group 3"/>
          <p:cNvGrpSpPr>
            <a:grpSpLocks/>
          </p:cNvGrpSpPr>
          <p:nvPr/>
        </p:nvGrpSpPr>
        <p:grpSpPr bwMode="auto">
          <a:xfrm>
            <a:off x="2156521" y="2198677"/>
            <a:ext cx="1791518" cy="1191629"/>
            <a:chOff x="1283" y="1118"/>
            <a:chExt cx="1070" cy="949"/>
          </a:xfrm>
        </p:grpSpPr>
        <p:pic>
          <p:nvPicPr>
            <p:cNvPr id="781316"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3" y="1118"/>
              <a:ext cx="1070" cy="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1317" name="Rectangle 5"/>
            <p:cNvSpPr>
              <a:spLocks noChangeArrowheads="1"/>
            </p:cNvSpPr>
            <p:nvPr/>
          </p:nvSpPr>
          <p:spPr bwMode="auto">
            <a:xfrm>
              <a:off x="1347" y="1399"/>
              <a:ext cx="934" cy="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nchor="ctr">
              <a:spAutoFit/>
            </a:bodyPr>
            <a:lstStyle/>
            <a:p>
              <a:pPr algn="ctr" eaLnBrk="0" hangingPunct="0"/>
              <a:r>
                <a:rPr lang="zh-CN" altLang="en-US" sz="1875">
                  <a:latin typeface="Times New Roman" pitchFamily="18" charset="0"/>
                </a:rPr>
                <a:t>训练数</a:t>
              </a:r>
            </a:p>
            <a:p>
              <a:pPr algn="ctr" eaLnBrk="0" hangingPunct="0"/>
              <a:r>
                <a:rPr lang="zh-CN" altLang="en-US" sz="1875">
                  <a:latin typeface="Times New Roman" pitchFamily="18" charset="0"/>
                </a:rPr>
                <a:t>据集</a:t>
              </a:r>
            </a:p>
          </p:txBody>
        </p:sp>
      </p:grpSp>
      <p:graphicFrame>
        <p:nvGraphicFramePr>
          <p:cNvPr id="781318" name="Object 6"/>
          <p:cNvGraphicFramePr>
            <a:graphicFrameLocks/>
          </p:cNvGraphicFramePr>
          <p:nvPr/>
        </p:nvGraphicFramePr>
        <p:xfrm>
          <a:off x="313099" y="3821000"/>
          <a:ext cx="5734534" cy="1973911"/>
        </p:xfrm>
        <a:graphic>
          <a:graphicData uri="http://schemas.openxmlformats.org/presentationml/2006/ole">
            <mc:AlternateContent xmlns:mc="http://schemas.openxmlformats.org/markup-compatibility/2006">
              <mc:Choice xmlns:v="urn:schemas-microsoft-com:vml" Requires="v">
                <p:oleObj spid="_x0000_s2123" name="工作表" r:id="rId4" imgW="5437080" imgH="2495520" progId="Excel.Sheet.8">
                  <p:embed/>
                </p:oleObj>
              </mc:Choice>
              <mc:Fallback>
                <p:oleObj name="工作表" r:id="rId4" imgW="5437080" imgH="2495520"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099" y="3821000"/>
                        <a:ext cx="5734534" cy="1973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1319" name="Line 7"/>
          <p:cNvSpPr>
            <a:spLocks noChangeShapeType="1"/>
          </p:cNvSpPr>
          <p:nvPr/>
        </p:nvSpPr>
        <p:spPr bwMode="auto">
          <a:xfrm flipH="1">
            <a:off x="331515" y="3255950"/>
            <a:ext cx="1734592" cy="5537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325" tIns="36162" rIns="72325" bIns="36162" anchor="ctr"/>
          <a:lstStyle/>
          <a:p>
            <a:endParaRPr lang="zh-CN" altLang="en-US"/>
          </a:p>
        </p:txBody>
      </p:sp>
      <p:sp>
        <p:nvSpPr>
          <p:cNvPr id="781320" name="Line 8"/>
          <p:cNvSpPr>
            <a:spLocks noChangeShapeType="1"/>
          </p:cNvSpPr>
          <p:nvPr/>
        </p:nvSpPr>
        <p:spPr bwMode="auto">
          <a:xfrm>
            <a:off x="3949713" y="3255950"/>
            <a:ext cx="2136428" cy="5537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325" tIns="36162" rIns="72325" bIns="36162" anchor="ctr"/>
          <a:lstStyle/>
          <a:p>
            <a:endParaRPr lang="zh-CN" altLang="en-US"/>
          </a:p>
        </p:txBody>
      </p:sp>
      <p:sp>
        <p:nvSpPr>
          <p:cNvPr id="781321" name="Rectangle 9"/>
          <p:cNvSpPr>
            <a:spLocks noChangeArrowheads="1"/>
          </p:cNvSpPr>
          <p:nvPr/>
        </p:nvSpPr>
        <p:spPr bwMode="auto">
          <a:xfrm>
            <a:off x="7276340" y="2227333"/>
            <a:ext cx="1108878" cy="36208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827" tIns="36414" rIns="72827" bIns="36414" anchor="ctr">
            <a:spAutoFit/>
          </a:bodyPr>
          <a:lstStyle/>
          <a:p>
            <a:pPr algn="ctr" eaLnBrk="0" hangingPunct="0"/>
            <a:r>
              <a:rPr lang="zh-CN" altLang="en-US" sz="1875">
                <a:latin typeface="Times New Roman" pitchFamily="18" charset="0"/>
              </a:rPr>
              <a:t>分类算法</a:t>
            </a:r>
          </a:p>
        </p:txBody>
      </p:sp>
      <p:sp>
        <p:nvSpPr>
          <p:cNvPr id="781322" name="AutoShape 10"/>
          <p:cNvSpPr>
            <a:spLocks noChangeArrowheads="1"/>
          </p:cNvSpPr>
          <p:nvPr/>
        </p:nvSpPr>
        <p:spPr bwMode="auto">
          <a:xfrm rot="20460000">
            <a:off x="4475449" y="2435997"/>
            <a:ext cx="1747986" cy="382979"/>
          </a:xfrm>
          <a:prstGeom prst="rightArrow">
            <a:avLst>
              <a:gd name="adj1" fmla="val 50000"/>
              <a:gd name="adj2" fmla="val 85605"/>
            </a:avLst>
          </a:prstGeom>
          <a:solidFill>
            <a:srgbClr val="2597B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325" tIns="36162" rIns="72325" bIns="36162" anchor="ctr"/>
          <a:lstStyle/>
          <a:p>
            <a:endParaRPr lang="zh-CN" altLang="en-US"/>
          </a:p>
        </p:txBody>
      </p:sp>
      <p:sp>
        <p:nvSpPr>
          <p:cNvPr id="781323" name="Rectangle 11"/>
          <p:cNvSpPr>
            <a:spLocks noChangeArrowheads="1"/>
          </p:cNvSpPr>
          <p:nvPr/>
        </p:nvSpPr>
        <p:spPr bwMode="auto">
          <a:xfrm>
            <a:off x="6282036" y="5001368"/>
            <a:ext cx="2354219" cy="939161"/>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827" tIns="36414" rIns="72827" bIns="36414" anchor="ctr">
            <a:spAutoFit/>
          </a:bodyPr>
          <a:lstStyle/>
          <a:p>
            <a:pPr eaLnBrk="0" hangingPunct="0"/>
            <a:r>
              <a:rPr lang="en-US" altLang="zh-CN" sz="1875">
                <a:latin typeface="Times New Roman" pitchFamily="18" charset="0"/>
              </a:rPr>
              <a:t>IF rank = ‘professor’</a:t>
            </a:r>
          </a:p>
          <a:p>
            <a:pPr eaLnBrk="0" hangingPunct="0"/>
            <a:r>
              <a:rPr lang="en-US" altLang="zh-CN" sz="1875">
                <a:latin typeface="Times New Roman" pitchFamily="18" charset="0"/>
              </a:rPr>
              <a:t>OR years &gt; 6</a:t>
            </a:r>
          </a:p>
          <a:p>
            <a:pPr eaLnBrk="0" hangingPunct="0"/>
            <a:r>
              <a:rPr lang="en-US" altLang="zh-CN" sz="1875">
                <a:latin typeface="Times New Roman" pitchFamily="18" charset="0"/>
              </a:rPr>
              <a:t>THEN tenured = ‘yes’ </a:t>
            </a:r>
          </a:p>
        </p:txBody>
      </p:sp>
      <p:grpSp>
        <p:nvGrpSpPr>
          <p:cNvPr id="781324" name="Group 12"/>
          <p:cNvGrpSpPr>
            <a:grpSpLocks/>
          </p:cNvGrpSpPr>
          <p:nvPr/>
        </p:nvGrpSpPr>
        <p:grpSpPr bwMode="auto">
          <a:xfrm>
            <a:off x="6841257" y="3338824"/>
            <a:ext cx="1992437" cy="1191629"/>
            <a:chOff x="4081" y="2026"/>
            <a:chExt cx="1190" cy="949"/>
          </a:xfrm>
        </p:grpSpPr>
        <p:pic>
          <p:nvPicPr>
            <p:cNvPr id="781325" name="Picture 13"/>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81" y="2026"/>
              <a:ext cx="1190" cy="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1326" name="Rectangle 14"/>
            <p:cNvSpPr>
              <a:spLocks noChangeArrowheads="1"/>
            </p:cNvSpPr>
            <p:nvPr/>
          </p:nvSpPr>
          <p:spPr bwMode="auto">
            <a:xfrm>
              <a:off x="4340" y="2422"/>
              <a:ext cx="658"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spAutoFit/>
            </a:bodyPr>
            <a:lstStyle/>
            <a:p>
              <a:pPr algn="ctr" eaLnBrk="0" hangingPunct="0"/>
              <a:r>
                <a:rPr lang="zh-CN" altLang="en-US" sz="1875">
                  <a:latin typeface="Times New Roman" pitchFamily="18" charset="0"/>
                </a:rPr>
                <a:t>分类规则</a:t>
              </a:r>
            </a:p>
          </p:txBody>
        </p:sp>
      </p:grpSp>
      <p:sp>
        <p:nvSpPr>
          <p:cNvPr id="781327" name="Line 15"/>
          <p:cNvSpPr>
            <a:spLocks noChangeShapeType="1"/>
          </p:cNvSpPr>
          <p:nvPr/>
        </p:nvSpPr>
        <p:spPr bwMode="auto">
          <a:xfrm flipH="1">
            <a:off x="6280361" y="4450091"/>
            <a:ext cx="560896" cy="56505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325" tIns="36162" rIns="72325" bIns="36162" anchor="ctr"/>
          <a:lstStyle/>
          <a:p>
            <a:endParaRPr lang="zh-CN" altLang="en-US"/>
          </a:p>
        </p:txBody>
      </p:sp>
      <p:sp>
        <p:nvSpPr>
          <p:cNvPr id="781328" name="Line 16"/>
          <p:cNvSpPr>
            <a:spLocks noChangeShapeType="1"/>
          </p:cNvSpPr>
          <p:nvPr/>
        </p:nvSpPr>
        <p:spPr bwMode="auto">
          <a:xfrm>
            <a:off x="8835369" y="4388563"/>
            <a:ext cx="609452" cy="62532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325" tIns="36162" rIns="72325" bIns="36162" anchor="ctr"/>
          <a:lstStyle/>
          <a:p>
            <a:endParaRPr lang="zh-CN" altLang="en-US"/>
          </a:p>
        </p:txBody>
      </p:sp>
      <p:sp>
        <p:nvSpPr>
          <p:cNvPr id="781329" name="AutoShape 17"/>
          <p:cNvSpPr>
            <a:spLocks noChangeArrowheads="1"/>
          </p:cNvSpPr>
          <p:nvPr/>
        </p:nvSpPr>
        <p:spPr bwMode="auto">
          <a:xfrm>
            <a:off x="7542797" y="2832788"/>
            <a:ext cx="575965" cy="468365"/>
          </a:xfrm>
          <a:prstGeom prst="downArrow">
            <a:avLst>
              <a:gd name="adj1" fmla="val 50000"/>
              <a:gd name="adj2" fmla="val 27118"/>
            </a:avLst>
          </a:prstGeom>
          <a:solidFill>
            <a:srgbClr val="2597B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325" tIns="36162" rIns="72325" bIns="36162" anchor="ctr"/>
          <a:lstStyle/>
          <a:p>
            <a:endParaRPr lang="zh-CN" altLang="en-US"/>
          </a:p>
        </p:txBody>
      </p:sp>
    </p:spTree>
    <p:extLst>
      <p:ext uri="{BB962C8B-B14F-4D97-AF65-F5344CB8AC3E}">
        <p14:creationId xmlns:p14="http://schemas.microsoft.com/office/powerpoint/2010/main" val="82860272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sz="half" idx="1"/>
          </p:nvPr>
        </p:nvSpPr>
        <p:spPr>
          <a:xfrm>
            <a:off x="873993" y="1908616"/>
            <a:ext cx="8125458" cy="3587445"/>
          </a:xfrm>
          <a:ln/>
        </p:spPr>
        <p:txBody>
          <a:bodyPr>
            <a:normAutofit/>
          </a:bodyPr>
          <a:lstStyle/>
          <a:p>
            <a:pPr marL="171450" lvl="1">
              <a:spcBef>
                <a:spcPts val="750"/>
              </a:spcBef>
            </a:pPr>
            <a:r>
              <a:rPr lang="zh-CN" altLang="en-US" sz="2175" dirty="0">
                <a:solidFill>
                  <a:schemeClr val="hlink"/>
                </a:solidFill>
              </a:rPr>
              <a:t>查全率（召回率）</a:t>
            </a:r>
            <a:r>
              <a:rPr lang="zh-CN" altLang="en-US" sz="2175" dirty="0"/>
              <a:t>    TP/(TP+FN)</a:t>
            </a:r>
          </a:p>
          <a:p>
            <a:pPr lvl="1">
              <a:lnSpc>
                <a:spcPct val="90000"/>
              </a:lnSpc>
            </a:pPr>
            <a:r>
              <a:rPr lang="zh-CN" altLang="en-US" sz="1875" dirty="0">
                <a:latin typeface="华文新魏" pitchFamily="2" charset="-122"/>
                <a:ea typeface="华文新魏" pitchFamily="2" charset="-122"/>
              </a:rPr>
              <a:t>数据集共有13只爬行动物，其中10只被正确预测为爬行动物，查全率为10/13</a:t>
            </a:r>
          </a:p>
          <a:p>
            <a:r>
              <a:rPr lang="zh-CN" altLang="en-US" sz="2175" dirty="0">
                <a:solidFill>
                  <a:schemeClr val="hlink"/>
                </a:solidFill>
              </a:rPr>
              <a:t>查准率:</a:t>
            </a:r>
            <a:r>
              <a:rPr lang="zh-CN" altLang="en-US" sz="2175" dirty="0"/>
              <a:t>   TP/(TP+FP)</a:t>
            </a:r>
          </a:p>
          <a:p>
            <a:pPr lvl="1">
              <a:lnSpc>
                <a:spcPct val="90000"/>
              </a:lnSpc>
            </a:pPr>
            <a:r>
              <a:rPr lang="zh-CN" altLang="en-US" sz="1875" dirty="0">
                <a:latin typeface="华文新魏" pitchFamily="2" charset="-122"/>
                <a:ea typeface="华文新魏" pitchFamily="2" charset="-122"/>
              </a:rPr>
              <a:t>分类器预测了12只动物为爬行动物，其中10只确实是爬行动物，查准率为10/12</a:t>
            </a:r>
          </a:p>
          <a:p>
            <a:pPr>
              <a:lnSpc>
                <a:spcPct val="90000"/>
              </a:lnSpc>
            </a:pPr>
            <a:r>
              <a:rPr lang="zh-CN" altLang="en-US" sz="2250" dirty="0">
                <a:solidFill>
                  <a:schemeClr val="hlink"/>
                </a:solidFill>
              </a:rPr>
              <a:t>准确率</a:t>
            </a:r>
            <a:r>
              <a:rPr lang="zh-CN" altLang="en-US" sz="2250" dirty="0"/>
              <a:t>:    (TP+TN)/(TP+TN+FN+FP)</a:t>
            </a:r>
          </a:p>
          <a:p>
            <a:pPr lvl="1">
              <a:lnSpc>
                <a:spcPct val="90000"/>
              </a:lnSpc>
            </a:pPr>
            <a:r>
              <a:rPr lang="zh-CN" altLang="en-US" sz="1875" dirty="0">
                <a:latin typeface="华文新魏" pitchFamily="2" charset="-122"/>
                <a:ea typeface="华文新魏" pitchFamily="2" charset="-122"/>
              </a:rPr>
              <a:t>数据集包含23只动物，其中18只预测为正确的分类，准确率为18/23</a:t>
            </a:r>
          </a:p>
          <a:p>
            <a:pPr>
              <a:lnSpc>
                <a:spcPct val="90000"/>
              </a:lnSpc>
              <a:buFont typeface="Wingdings" pitchFamily="2" charset="2"/>
              <a:buNone/>
            </a:pPr>
            <a:endParaRPr lang="zh-CN" altLang="en-US" sz="2175" dirty="0"/>
          </a:p>
          <a:p>
            <a:pPr>
              <a:lnSpc>
                <a:spcPct val="90000"/>
              </a:lnSpc>
            </a:pPr>
            <a:endParaRPr lang="zh-CN" altLang="en-US" sz="2250" dirty="0"/>
          </a:p>
        </p:txBody>
      </p:sp>
      <p:sp>
        <p:nvSpPr>
          <p:cNvPr id="4" name="日期占位符 4"/>
          <p:cNvSpPr>
            <a:spLocks noGrp="1"/>
          </p:cNvSpPr>
          <p:nvPr>
            <p:ph type="dt" sz="half" idx="10"/>
          </p:nvPr>
        </p:nvSpPr>
        <p:spPr/>
        <p:txBody>
          <a:bodyPr/>
          <a:lstStyle/>
          <a:p>
            <a:fld id="{37FA6154-D605-4D26-B588-D4FDA08E0883}" type="datetime10">
              <a:rPr lang="zh-CN" altLang="en-US"/>
              <a:pPr/>
              <a:t>19:30</a:t>
            </a:fld>
            <a:endParaRPr lang="zh-CN" altLang="en-US"/>
          </a:p>
        </p:txBody>
      </p:sp>
      <p:sp>
        <p:nvSpPr>
          <p:cNvPr id="5" name="灯片编号占位符 6"/>
          <p:cNvSpPr>
            <a:spLocks noGrp="1"/>
          </p:cNvSpPr>
          <p:nvPr>
            <p:ph type="sldNum" sz="quarter" idx="11"/>
          </p:nvPr>
        </p:nvSpPr>
        <p:spPr>
          <a:xfrm>
            <a:off x="7634883" y="5966936"/>
            <a:ext cx="2009180" cy="361633"/>
          </a:xfrm>
          <a:prstGeom prst="rect">
            <a:avLst/>
          </a:prstGeom>
        </p:spPr>
        <p:txBody>
          <a:bodyPr vert="horz" lIns="86102" tIns="43051" rIns="86102" bIns="43051" rtlCol="0" anchor="ctr"/>
          <a:lstStyle/>
          <a:p>
            <a:fld id="{5FB38056-F3D9-4F89-9E82-1B969295DF1F}" type="slidenum">
              <a:rPr lang="zh-CN" altLang="en-US"/>
              <a:pPr/>
              <a:t>70</a:t>
            </a:fld>
            <a:endParaRPr lang="en-US" altLang="zh-CN"/>
          </a:p>
        </p:txBody>
      </p:sp>
    </p:spTree>
    <p:extLst>
      <p:ext uri="{BB962C8B-B14F-4D97-AF65-F5344CB8AC3E}">
        <p14:creationId xmlns:p14="http://schemas.microsoft.com/office/powerpoint/2010/main" val="190910315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2338" name="Rectangle 2"/>
          <p:cNvSpPr>
            <a:spLocks noGrp="1" noChangeArrowheads="1"/>
          </p:cNvSpPr>
          <p:nvPr>
            <p:ph type="title"/>
          </p:nvPr>
        </p:nvSpPr>
        <p:spPr/>
        <p:txBody>
          <a:bodyPr/>
          <a:lstStyle/>
          <a:p>
            <a:r>
              <a:rPr lang="zh-CN" altLang="en-US" b="1">
                <a:effectLst>
                  <a:outerShdw blurRad="38100" dist="38100" dir="2700000" algn="tl">
                    <a:srgbClr val="C0C0C0"/>
                  </a:outerShdw>
                </a:effectLst>
                <a:ea typeface="隶书" pitchFamily="49" charset="-122"/>
              </a:rPr>
              <a:t>第二步：用模型进行分类</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8</a:t>
            </a:fld>
            <a:endParaRPr lang="zh-CN" altLang="zh-CN"/>
          </a:p>
        </p:txBody>
      </p:sp>
      <p:grpSp>
        <p:nvGrpSpPr>
          <p:cNvPr id="782339" name="Group 3"/>
          <p:cNvGrpSpPr>
            <a:grpSpLocks/>
          </p:cNvGrpSpPr>
          <p:nvPr/>
        </p:nvGrpSpPr>
        <p:grpSpPr bwMode="auto">
          <a:xfrm>
            <a:off x="4696458" y="1942521"/>
            <a:ext cx="1992437" cy="1191629"/>
            <a:chOff x="2800" y="989"/>
            <a:chExt cx="1190" cy="949"/>
          </a:xfrm>
        </p:grpSpPr>
        <p:pic>
          <p:nvPicPr>
            <p:cNvPr id="782340"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0" y="989"/>
              <a:ext cx="1190" cy="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2341" name="Rectangle 5"/>
            <p:cNvSpPr>
              <a:spLocks noChangeArrowheads="1"/>
            </p:cNvSpPr>
            <p:nvPr/>
          </p:nvSpPr>
          <p:spPr bwMode="auto">
            <a:xfrm>
              <a:off x="3059" y="1385"/>
              <a:ext cx="658"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spAutoFit/>
            </a:bodyPr>
            <a:lstStyle/>
            <a:p>
              <a:pPr algn="ctr" eaLnBrk="0" hangingPunct="0"/>
              <a:r>
                <a:rPr lang="zh-CN" altLang="en-US" sz="1875">
                  <a:latin typeface="Times New Roman" pitchFamily="18" charset="0"/>
                </a:rPr>
                <a:t>分类规则</a:t>
              </a:r>
            </a:p>
          </p:txBody>
        </p:sp>
      </p:grpSp>
      <p:grpSp>
        <p:nvGrpSpPr>
          <p:cNvPr id="782342" name="Group 6"/>
          <p:cNvGrpSpPr>
            <a:grpSpLocks/>
          </p:cNvGrpSpPr>
          <p:nvPr/>
        </p:nvGrpSpPr>
        <p:grpSpPr bwMode="auto">
          <a:xfrm>
            <a:off x="2283769" y="2864181"/>
            <a:ext cx="1791518" cy="1191629"/>
            <a:chOff x="1359" y="1723"/>
            <a:chExt cx="1070" cy="949"/>
          </a:xfrm>
        </p:grpSpPr>
        <p:pic>
          <p:nvPicPr>
            <p:cNvPr id="782343" name="Picture 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59" y="1723"/>
              <a:ext cx="1070" cy="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2344" name="Rectangle 8"/>
            <p:cNvSpPr>
              <a:spLocks noChangeArrowheads="1"/>
            </p:cNvSpPr>
            <p:nvPr/>
          </p:nvSpPr>
          <p:spPr bwMode="auto">
            <a:xfrm>
              <a:off x="1423" y="2119"/>
              <a:ext cx="934"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nchor="ctr">
              <a:spAutoFit/>
            </a:bodyPr>
            <a:lstStyle/>
            <a:p>
              <a:pPr algn="ctr" eaLnBrk="0" hangingPunct="0"/>
              <a:r>
                <a:rPr lang="zh-CN" altLang="en-US" sz="1875">
                  <a:latin typeface="Times New Roman" pitchFamily="18" charset="0"/>
                </a:rPr>
                <a:t>测试集</a:t>
              </a:r>
            </a:p>
          </p:txBody>
        </p:sp>
      </p:grpSp>
      <p:graphicFrame>
        <p:nvGraphicFramePr>
          <p:cNvPr id="782345" name="Object 9"/>
          <p:cNvGraphicFramePr>
            <a:graphicFrameLocks/>
          </p:cNvGraphicFramePr>
          <p:nvPr/>
        </p:nvGraphicFramePr>
        <p:xfrm>
          <a:off x="490577" y="4497804"/>
          <a:ext cx="5736208" cy="1396304"/>
        </p:xfrm>
        <a:graphic>
          <a:graphicData uri="http://schemas.openxmlformats.org/presentationml/2006/ole">
            <mc:AlternateContent xmlns:mc="http://schemas.openxmlformats.org/markup-compatibility/2006">
              <mc:Choice xmlns:v="urn:schemas-microsoft-com:vml" Requires="v">
                <p:oleObj spid="_x0000_s3147" name="Worksheet" r:id="rId5" imgW="5438520" imgH="1765080" progId="Excel.Sheet.8">
                  <p:embed/>
                </p:oleObj>
              </mc:Choice>
              <mc:Fallback>
                <p:oleObj name="Worksheet" r:id="rId5" imgW="5438520" imgH="1765080" progId="Excel.Sheet.8">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0577" y="4497804"/>
                        <a:ext cx="5736208" cy="139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2346" name="Line 10"/>
          <p:cNvSpPr>
            <a:spLocks noChangeShapeType="1"/>
          </p:cNvSpPr>
          <p:nvPr/>
        </p:nvSpPr>
        <p:spPr bwMode="auto">
          <a:xfrm flipH="1">
            <a:off x="458764" y="3921454"/>
            <a:ext cx="1734592" cy="5537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325" tIns="36162" rIns="72325" bIns="36162" anchor="ctr"/>
          <a:lstStyle/>
          <a:p>
            <a:endParaRPr lang="zh-CN" altLang="en-US"/>
          </a:p>
        </p:txBody>
      </p:sp>
      <p:sp>
        <p:nvSpPr>
          <p:cNvPr id="782347" name="Line 11"/>
          <p:cNvSpPr>
            <a:spLocks noChangeShapeType="1"/>
          </p:cNvSpPr>
          <p:nvPr/>
        </p:nvSpPr>
        <p:spPr bwMode="auto">
          <a:xfrm>
            <a:off x="4076961" y="3921454"/>
            <a:ext cx="2136428" cy="5537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325" tIns="36162" rIns="72325" bIns="36162" anchor="ctr"/>
          <a:lstStyle/>
          <a:p>
            <a:endParaRPr lang="zh-CN" altLang="en-US"/>
          </a:p>
        </p:txBody>
      </p:sp>
      <p:sp>
        <p:nvSpPr>
          <p:cNvPr id="782348" name="AutoShape 12"/>
          <p:cNvSpPr>
            <a:spLocks noChangeArrowheads="1"/>
          </p:cNvSpPr>
          <p:nvPr/>
        </p:nvSpPr>
        <p:spPr bwMode="auto">
          <a:xfrm>
            <a:off x="8227592" y="4656018"/>
            <a:ext cx="575965" cy="468365"/>
          </a:xfrm>
          <a:prstGeom prst="downArrow">
            <a:avLst>
              <a:gd name="adj1" fmla="val 50000"/>
              <a:gd name="adj2" fmla="val 27118"/>
            </a:avLst>
          </a:prstGeom>
          <a:solidFill>
            <a:srgbClr val="2597B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325" tIns="36162" rIns="72325" bIns="36162" anchor="ctr"/>
          <a:lstStyle/>
          <a:p>
            <a:endParaRPr lang="zh-CN" altLang="en-US"/>
          </a:p>
        </p:txBody>
      </p:sp>
      <p:sp>
        <p:nvSpPr>
          <p:cNvPr id="782349" name="Freeform 13"/>
          <p:cNvSpPr>
            <a:spLocks/>
          </p:cNvSpPr>
          <p:nvPr/>
        </p:nvSpPr>
        <p:spPr bwMode="auto">
          <a:xfrm>
            <a:off x="6888138" y="2419674"/>
            <a:ext cx="992870" cy="606488"/>
          </a:xfrm>
          <a:custGeom>
            <a:avLst/>
            <a:gdLst>
              <a:gd name="T0" fmla="*/ 0 w 593"/>
              <a:gd name="T1" fmla="*/ 34 h 483"/>
              <a:gd name="T2" fmla="*/ 200 w 593"/>
              <a:gd name="T3" fmla="*/ 0 h 483"/>
              <a:gd name="T4" fmla="*/ 159 w 593"/>
              <a:gd name="T5" fmla="*/ 58 h 483"/>
              <a:gd name="T6" fmla="*/ 515 w 593"/>
              <a:gd name="T7" fmla="*/ 306 h 483"/>
              <a:gd name="T8" fmla="*/ 555 w 593"/>
              <a:gd name="T9" fmla="*/ 248 h 483"/>
              <a:gd name="T10" fmla="*/ 592 w 593"/>
              <a:gd name="T11" fmla="*/ 448 h 483"/>
              <a:gd name="T12" fmla="*/ 392 w 593"/>
              <a:gd name="T13" fmla="*/ 482 h 483"/>
              <a:gd name="T14" fmla="*/ 433 w 593"/>
              <a:gd name="T15" fmla="*/ 424 h 483"/>
              <a:gd name="T16" fmla="*/ 77 w 593"/>
              <a:gd name="T17" fmla="*/ 176 h 483"/>
              <a:gd name="T18" fmla="*/ 37 w 593"/>
              <a:gd name="T19" fmla="*/ 234 h 483"/>
              <a:gd name="T20" fmla="*/ 0 w 593"/>
              <a:gd name="T21" fmla="*/ 34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3" h="483">
                <a:moveTo>
                  <a:pt x="0" y="34"/>
                </a:moveTo>
                <a:lnTo>
                  <a:pt x="200" y="0"/>
                </a:lnTo>
                <a:lnTo>
                  <a:pt x="159" y="58"/>
                </a:lnTo>
                <a:lnTo>
                  <a:pt x="515" y="306"/>
                </a:lnTo>
                <a:lnTo>
                  <a:pt x="555" y="248"/>
                </a:lnTo>
                <a:lnTo>
                  <a:pt x="592" y="448"/>
                </a:lnTo>
                <a:lnTo>
                  <a:pt x="392" y="482"/>
                </a:lnTo>
                <a:lnTo>
                  <a:pt x="433" y="424"/>
                </a:lnTo>
                <a:lnTo>
                  <a:pt x="77" y="176"/>
                </a:lnTo>
                <a:lnTo>
                  <a:pt x="37" y="234"/>
                </a:lnTo>
                <a:lnTo>
                  <a:pt x="0" y="34"/>
                </a:lnTo>
              </a:path>
            </a:pathLst>
          </a:custGeom>
          <a:solidFill>
            <a:srgbClr val="2597B8"/>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325" tIns="36162" rIns="72325" bIns="36162"/>
          <a:lstStyle/>
          <a:p>
            <a:endParaRPr lang="zh-CN" altLang="en-US"/>
          </a:p>
        </p:txBody>
      </p:sp>
      <p:grpSp>
        <p:nvGrpSpPr>
          <p:cNvPr id="782350" name="Group 14"/>
          <p:cNvGrpSpPr>
            <a:grpSpLocks/>
          </p:cNvGrpSpPr>
          <p:nvPr/>
        </p:nvGrpSpPr>
        <p:grpSpPr bwMode="auto">
          <a:xfrm>
            <a:off x="7018735" y="3222047"/>
            <a:ext cx="1878583" cy="645413"/>
            <a:chOff x="4187" y="2008"/>
            <a:chExt cx="1122" cy="514"/>
          </a:xfrm>
        </p:grpSpPr>
        <p:pic>
          <p:nvPicPr>
            <p:cNvPr id="782351" name="Picture 15"/>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87" y="2008"/>
              <a:ext cx="1122" cy="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2352" name="Rectangle 16"/>
            <p:cNvSpPr>
              <a:spLocks noChangeArrowheads="1"/>
            </p:cNvSpPr>
            <p:nvPr/>
          </p:nvSpPr>
          <p:spPr bwMode="auto">
            <a:xfrm>
              <a:off x="4414" y="2152"/>
              <a:ext cx="658"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spAutoFit/>
            </a:bodyPr>
            <a:lstStyle/>
            <a:p>
              <a:pPr algn="ctr" eaLnBrk="0" hangingPunct="0"/>
              <a:r>
                <a:rPr lang="zh-CN" altLang="en-US" sz="1875">
                  <a:latin typeface="Times New Roman" pitchFamily="18" charset="0"/>
                </a:rPr>
                <a:t>未知数据</a:t>
              </a:r>
            </a:p>
          </p:txBody>
        </p:sp>
      </p:grpSp>
      <p:sp>
        <p:nvSpPr>
          <p:cNvPr id="782353" name="Rectangle 17"/>
          <p:cNvSpPr>
            <a:spLocks noChangeArrowheads="1"/>
          </p:cNvSpPr>
          <p:nvPr/>
        </p:nvSpPr>
        <p:spPr bwMode="auto">
          <a:xfrm>
            <a:off x="6990377" y="4072133"/>
            <a:ext cx="1925255" cy="36208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827" tIns="36414" rIns="72827" bIns="36414">
            <a:spAutoFit/>
          </a:bodyPr>
          <a:lstStyle/>
          <a:p>
            <a:pPr algn="ctr" eaLnBrk="0" hangingPunct="0"/>
            <a:r>
              <a:rPr lang="en-US" altLang="zh-CN" sz="1875">
                <a:latin typeface="Times New Roman" pitchFamily="18" charset="0"/>
              </a:rPr>
              <a:t>(Jeff, Professor, 4)</a:t>
            </a:r>
          </a:p>
        </p:txBody>
      </p:sp>
      <p:sp>
        <p:nvSpPr>
          <p:cNvPr id="782354" name="Line 18"/>
          <p:cNvSpPr>
            <a:spLocks noChangeShapeType="1"/>
          </p:cNvSpPr>
          <p:nvPr/>
        </p:nvSpPr>
        <p:spPr bwMode="auto">
          <a:xfrm flipH="1">
            <a:off x="6513090" y="3788352"/>
            <a:ext cx="497273" cy="31140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325" tIns="36162" rIns="72325" bIns="36162" anchor="ctr"/>
          <a:lstStyle/>
          <a:p>
            <a:endParaRPr lang="zh-CN" altLang="en-US"/>
          </a:p>
        </p:txBody>
      </p:sp>
      <p:sp>
        <p:nvSpPr>
          <p:cNvPr id="782355" name="Line 19"/>
          <p:cNvSpPr>
            <a:spLocks noChangeShapeType="1"/>
          </p:cNvSpPr>
          <p:nvPr/>
        </p:nvSpPr>
        <p:spPr bwMode="auto">
          <a:xfrm>
            <a:off x="8919085" y="3788352"/>
            <a:ext cx="383418" cy="27624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325" tIns="36162" rIns="72325" bIns="36162" anchor="ctr"/>
          <a:lstStyle/>
          <a:p>
            <a:endParaRPr lang="zh-CN" altLang="en-US"/>
          </a:p>
        </p:txBody>
      </p:sp>
      <p:sp>
        <p:nvSpPr>
          <p:cNvPr id="782356" name="Freeform 20"/>
          <p:cNvSpPr>
            <a:spLocks/>
          </p:cNvSpPr>
          <p:nvPr/>
        </p:nvSpPr>
        <p:spPr bwMode="auto">
          <a:xfrm>
            <a:off x="3552900" y="2307919"/>
            <a:ext cx="951012" cy="469620"/>
          </a:xfrm>
          <a:custGeom>
            <a:avLst/>
            <a:gdLst>
              <a:gd name="T0" fmla="*/ 567 w 568"/>
              <a:gd name="T1" fmla="*/ 59 h 374"/>
              <a:gd name="T2" fmla="*/ 503 w 568"/>
              <a:gd name="T3" fmla="*/ 220 h 374"/>
              <a:gd name="T4" fmla="*/ 478 w 568"/>
              <a:gd name="T5" fmla="*/ 165 h 374"/>
              <a:gd name="T6" fmla="*/ 138 w 568"/>
              <a:gd name="T7" fmla="*/ 318 h 374"/>
              <a:gd name="T8" fmla="*/ 163 w 568"/>
              <a:gd name="T9" fmla="*/ 373 h 374"/>
              <a:gd name="T10" fmla="*/ 0 w 568"/>
              <a:gd name="T11" fmla="*/ 314 h 374"/>
              <a:gd name="T12" fmla="*/ 64 w 568"/>
              <a:gd name="T13" fmla="*/ 153 h 374"/>
              <a:gd name="T14" fmla="*/ 89 w 568"/>
              <a:gd name="T15" fmla="*/ 208 h 374"/>
              <a:gd name="T16" fmla="*/ 429 w 568"/>
              <a:gd name="T17" fmla="*/ 55 h 374"/>
              <a:gd name="T18" fmla="*/ 404 w 568"/>
              <a:gd name="T19" fmla="*/ 0 h 374"/>
              <a:gd name="T20" fmla="*/ 567 w 568"/>
              <a:gd name="T21" fmla="*/ 59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8" h="374">
                <a:moveTo>
                  <a:pt x="567" y="59"/>
                </a:moveTo>
                <a:lnTo>
                  <a:pt x="503" y="220"/>
                </a:lnTo>
                <a:lnTo>
                  <a:pt x="478" y="165"/>
                </a:lnTo>
                <a:lnTo>
                  <a:pt x="138" y="318"/>
                </a:lnTo>
                <a:lnTo>
                  <a:pt x="163" y="373"/>
                </a:lnTo>
                <a:lnTo>
                  <a:pt x="0" y="314"/>
                </a:lnTo>
                <a:lnTo>
                  <a:pt x="64" y="153"/>
                </a:lnTo>
                <a:lnTo>
                  <a:pt x="89" y="208"/>
                </a:lnTo>
                <a:lnTo>
                  <a:pt x="429" y="55"/>
                </a:lnTo>
                <a:lnTo>
                  <a:pt x="404" y="0"/>
                </a:lnTo>
                <a:lnTo>
                  <a:pt x="567" y="59"/>
                </a:lnTo>
              </a:path>
            </a:pathLst>
          </a:custGeom>
          <a:solidFill>
            <a:srgbClr val="2597B8"/>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325" tIns="36162" rIns="72325" bIns="36162"/>
          <a:lstStyle/>
          <a:p>
            <a:endParaRPr lang="zh-CN" altLang="en-US"/>
          </a:p>
        </p:txBody>
      </p:sp>
      <p:pic>
        <p:nvPicPr>
          <p:cNvPr id="782357" name="Picture 21"/>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150573" y="5239905"/>
            <a:ext cx="760140" cy="49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2358" name="Rectangle 22"/>
          <p:cNvSpPr>
            <a:spLocks noChangeArrowheads="1"/>
          </p:cNvSpPr>
          <p:nvPr/>
        </p:nvSpPr>
        <p:spPr bwMode="auto">
          <a:xfrm>
            <a:off x="6766035" y="4623372"/>
            <a:ext cx="1216985" cy="419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827" tIns="36414" rIns="72827" bIns="36414">
            <a:spAutoFit/>
          </a:bodyPr>
          <a:lstStyle/>
          <a:p>
            <a:pPr algn="ctr" eaLnBrk="0" hangingPunct="0"/>
            <a:r>
              <a:rPr lang="en-US" altLang="zh-CN" sz="2250">
                <a:latin typeface="Times New Roman" pitchFamily="18" charset="0"/>
              </a:rPr>
              <a:t>Tenured?</a:t>
            </a:r>
          </a:p>
        </p:txBody>
      </p:sp>
    </p:spTree>
    <p:extLst>
      <p:ext uri="{BB962C8B-B14F-4D97-AF65-F5344CB8AC3E}">
        <p14:creationId xmlns:p14="http://schemas.microsoft.com/office/powerpoint/2010/main" val="264181317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64"/>
          <p:cNvSpPr txBox="1"/>
          <p:nvPr/>
        </p:nvSpPr>
        <p:spPr>
          <a:xfrm>
            <a:off x="2853279" y="1024037"/>
            <a:ext cx="2338973" cy="511614"/>
          </a:xfrm>
          <a:prstGeom prst="rect">
            <a:avLst/>
          </a:prstGeom>
          <a:noFill/>
        </p:spPr>
        <p:txBody>
          <a:bodyPr wrap="none" lIns="72326" tIns="36163" rIns="72326" bIns="36163" rtlCol="0">
            <a:spAutoFit/>
          </a:bodyPr>
          <a:lstStyle>
            <a:defPPr>
              <a:defRPr lang="zh-CN"/>
            </a:defPPr>
            <a:lvl1pPr defTabSz="963930">
              <a:defRPr sz="3600">
                <a:solidFill>
                  <a:srgbClr val="E7E6E6">
                    <a:lumMod val="25000"/>
                  </a:srgbClr>
                </a:solidFill>
                <a:latin typeface="微软雅黑" panose="020B0503020204020204" pitchFamily="34" charset="-122"/>
                <a:ea typeface="微软雅黑" panose="020B0503020204020204" pitchFamily="34" charset="-122"/>
                <a:cs typeface="+mn-ea"/>
              </a:defRPr>
            </a:lvl1pPr>
          </a:lstStyle>
          <a:p>
            <a:r>
              <a:rPr lang="zh-CN" altLang="en-US" sz="2850" dirty="0">
                <a:sym typeface="+mn-lt"/>
              </a:rPr>
              <a:t>分类分析方法</a:t>
            </a:r>
          </a:p>
        </p:txBody>
      </p:sp>
      <p:sp>
        <p:nvSpPr>
          <p:cNvPr id="6" name="TextBox 3"/>
          <p:cNvSpPr>
            <a:spLocks noChangeArrowheads="1"/>
          </p:cNvSpPr>
          <p:nvPr/>
        </p:nvSpPr>
        <p:spPr bwMode="auto">
          <a:xfrm>
            <a:off x="393539" y="1780120"/>
            <a:ext cx="8478942" cy="738664"/>
          </a:xfrm>
          <a:prstGeom prst="rect">
            <a:avLst/>
          </a:prstGeom>
          <a:solidFill>
            <a:srgbClr val="FFFF00"/>
          </a:solidFill>
          <a:ln w="25400" cap="flat" cmpd="sng">
            <a:solidFill>
              <a:srgbClr val="4F81BD"/>
            </a:solidFill>
            <a:miter lim="800000"/>
            <a:headEnd/>
            <a:tailEnd/>
          </a:ln>
          <a:effectLst/>
        </p:spPr>
        <p:txBody>
          <a:bodyPr wrap="square">
            <a:spAutoFit/>
          </a:bodyPr>
          <a:lstStyle/>
          <a:p>
            <a:pPr defTabSz="685800" fontAlgn="auto">
              <a:spcBef>
                <a:spcPts val="0"/>
              </a:spcBef>
              <a:spcAft>
                <a:spcPts val="0"/>
              </a:spcAft>
              <a:defRPr/>
            </a:pPr>
            <a:r>
              <a:rPr lang="zh-CN" altLang="en-US" sz="2100" kern="0" dirty="0">
                <a:solidFill>
                  <a:srgbClr val="000000"/>
                </a:solidFill>
                <a:latin typeface="微软雅黑" pitchFamily="34" charset="-122"/>
                <a:ea typeface="微软雅黑" pitchFamily="34" charset="-122"/>
                <a:sym typeface="微软雅黑" pitchFamily="34" charset="-122"/>
              </a:rPr>
              <a:t>分类的目的是根据数据集的特点构造一个</a:t>
            </a:r>
            <a:r>
              <a:rPr lang="zh-CN" altLang="en-US" sz="2100" kern="0" dirty="0">
                <a:solidFill>
                  <a:srgbClr val="C00000"/>
                </a:solidFill>
                <a:latin typeface="微软雅黑" pitchFamily="34" charset="-122"/>
                <a:ea typeface="微软雅黑" pitchFamily="34" charset="-122"/>
                <a:sym typeface="微软雅黑" pitchFamily="34" charset="-122"/>
              </a:rPr>
              <a:t>分类器</a:t>
            </a:r>
            <a:r>
              <a:rPr lang="zh-CN" altLang="en-US" sz="2100" kern="0" dirty="0">
                <a:solidFill>
                  <a:srgbClr val="000000"/>
                </a:solidFill>
                <a:latin typeface="微软雅黑" pitchFamily="34" charset="-122"/>
                <a:ea typeface="微软雅黑" pitchFamily="34" charset="-122"/>
                <a:sym typeface="微软雅黑" pitchFamily="34" charset="-122"/>
              </a:rPr>
              <a:t>，把未知类别的样本映射到给定类别中的某一个。</a:t>
            </a:r>
            <a:endParaRPr lang="zh-CN" altLang="en-US" sz="2700" kern="0" dirty="0">
              <a:solidFill>
                <a:sysClr val="windowText" lastClr="000000"/>
              </a:solidFill>
            </a:endParaRPr>
          </a:p>
        </p:txBody>
      </p:sp>
      <p:sp>
        <p:nvSpPr>
          <p:cNvPr id="2" name="矩形 1"/>
          <p:cNvSpPr/>
          <p:nvPr/>
        </p:nvSpPr>
        <p:spPr>
          <a:xfrm>
            <a:off x="177516" y="2647612"/>
            <a:ext cx="9397043" cy="2677656"/>
          </a:xfrm>
          <a:prstGeom prst="rect">
            <a:avLst/>
          </a:prstGeom>
        </p:spPr>
        <p:txBody>
          <a:bodyPr wrap="square">
            <a:spAutoFit/>
          </a:bodyPr>
          <a:lstStyle/>
          <a:p>
            <a:pPr marL="342900" indent="-342900">
              <a:lnSpc>
                <a:spcPct val="80000"/>
              </a:lnSpc>
              <a:spcBef>
                <a:spcPct val="100000"/>
              </a:spcBef>
              <a:buClr>
                <a:srgbClr val="538CD5"/>
              </a:buClr>
              <a:buFont typeface="Arial" panose="020B0604020202020204" pitchFamily="34" charset="0"/>
              <a:buChar char="•"/>
            </a:pPr>
            <a:r>
              <a:rPr lang="zh-CN" altLang="en-US" sz="2100" dirty="0">
                <a:solidFill>
                  <a:srgbClr val="000000"/>
                </a:solidFill>
                <a:latin typeface="微软雅黑" pitchFamily="34" charset="-122"/>
                <a:ea typeface="微软雅黑" pitchFamily="34" charset="-122"/>
                <a:sym typeface="微软雅黑" pitchFamily="34" charset="-122"/>
              </a:rPr>
              <a:t>单一的分类方法主要包括：</a:t>
            </a:r>
          </a:p>
          <a:p>
            <a:pPr marL="685800" lvl="1" indent="-342900">
              <a:lnSpc>
                <a:spcPct val="80000"/>
              </a:lnSpc>
              <a:spcBef>
                <a:spcPct val="100000"/>
              </a:spcBef>
              <a:buClr>
                <a:srgbClr val="538CD5"/>
              </a:buClr>
              <a:buFont typeface="Wingdings" pitchFamily="2" charset="2"/>
              <a:buChar char="n"/>
            </a:pPr>
            <a:r>
              <a:rPr lang="zh-CN" altLang="en-US" sz="2100" dirty="0">
                <a:solidFill>
                  <a:srgbClr val="FF0000"/>
                </a:solidFill>
                <a:latin typeface="微软雅黑" pitchFamily="34" charset="-122"/>
                <a:ea typeface="微软雅黑" pitchFamily="34" charset="-122"/>
                <a:sym typeface="微软雅黑" pitchFamily="34" charset="-122"/>
              </a:rPr>
              <a:t>决策树、K-近邻、贝叶斯</a:t>
            </a:r>
            <a:r>
              <a:rPr lang="zh-CN" altLang="en-US" sz="2100" dirty="0">
                <a:latin typeface="微软雅黑" pitchFamily="34" charset="-122"/>
                <a:ea typeface="微软雅黑" pitchFamily="34" charset="-122"/>
                <a:sym typeface="微软雅黑" pitchFamily="34" charset="-122"/>
              </a:rPr>
              <a:t>、支持向量机、基于关联规则的分类</a:t>
            </a:r>
            <a:r>
              <a:rPr lang="zh-CN" altLang="en-US" sz="2100" dirty="0">
                <a:solidFill>
                  <a:srgbClr val="000000"/>
                </a:solidFill>
                <a:latin typeface="微软雅黑" pitchFamily="34" charset="-122"/>
                <a:ea typeface="微软雅黑" pitchFamily="34" charset="-122"/>
                <a:sym typeface="微软雅黑" pitchFamily="34" charset="-122"/>
              </a:rPr>
              <a:t>等</a:t>
            </a:r>
          </a:p>
          <a:p>
            <a:pPr marL="342900" indent="-342900">
              <a:lnSpc>
                <a:spcPct val="80000"/>
              </a:lnSpc>
              <a:spcBef>
                <a:spcPct val="100000"/>
              </a:spcBef>
              <a:buClr>
                <a:srgbClr val="538CD5"/>
              </a:buClr>
              <a:buFont typeface="Arial" panose="020B0604020202020204" pitchFamily="34" charset="0"/>
              <a:buChar char="•"/>
            </a:pPr>
            <a:r>
              <a:rPr lang="zh-CN" altLang="en-US" sz="2100" dirty="0">
                <a:solidFill>
                  <a:srgbClr val="000000"/>
                </a:solidFill>
                <a:latin typeface="微软雅黑" pitchFamily="34" charset="-122"/>
                <a:ea typeface="微软雅黑" pitchFamily="34" charset="-122"/>
                <a:sym typeface="微软雅黑" pitchFamily="34" charset="-122"/>
              </a:rPr>
              <a:t>集成学习算法：组合单一分类方法</a:t>
            </a:r>
          </a:p>
          <a:p>
            <a:pPr marL="685800" lvl="1" indent="-342900">
              <a:lnSpc>
                <a:spcPct val="80000"/>
              </a:lnSpc>
              <a:spcBef>
                <a:spcPct val="100000"/>
              </a:spcBef>
              <a:buClr>
                <a:srgbClr val="538CD5"/>
              </a:buClr>
              <a:buFont typeface="Wingdings" pitchFamily="2" charset="2"/>
              <a:buChar char="n"/>
            </a:pPr>
            <a:r>
              <a:rPr lang="zh-CN" altLang="en-US" sz="2100" dirty="0">
                <a:latin typeface="微软雅黑" pitchFamily="34" charset="-122"/>
                <a:ea typeface="微软雅黑" pitchFamily="34" charset="-122"/>
                <a:sym typeface="微软雅黑" pitchFamily="34" charset="-122"/>
              </a:rPr>
              <a:t>如Bagging和Boosting等</a:t>
            </a:r>
          </a:p>
          <a:p>
            <a:pPr marL="342900" indent="-342900">
              <a:lnSpc>
                <a:spcPct val="80000"/>
              </a:lnSpc>
              <a:spcBef>
                <a:spcPct val="100000"/>
              </a:spcBef>
              <a:buClr>
                <a:srgbClr val="538CD5"/>
              </a:buClr>
              <a:buFont typeface="Arial" panose="020B0604020202020204" pitchFamily="34" charset="0"/>
              <a:buChar char="•"/>
            </a:pPr>
            <a:r>
              <a:rPr lang="zh-CN" altLang="en-US" sz="2100" dirty="0">
                <a:solidFill>
                  <a:srgbClr val="000000"/>
                </a:solidFill>
                <a:latin typeface="微软雅黑" pitchFamily="34" charset="-122"/>
                <a:ea typeface="微软雅黑" pitchFamily="34" charset="-122"/>
                <a:sym typeface="微软雅黑" pitchFamily="34" charset="-122"/>
              </a:rPr>
              <a:t>分类算法需要对训练数据集进行</a:t>
            </a:r>
            <a:r>
              <a:rPr lang="zh-CN" altLang="en-US" sz="2100" dirty="0">
                <a:solidFill>
                  <a:srgbClr val="FF0000"/>
                </a:solidFill>
                <a:latin typeface="微软雅黑" pitchFamily="34" charset="-122"/>
                <a:ea typeface="微软雅黑" pitchFamily="34" charset="-122"/>
                <a:sym typeface="微软雅黑" pitchFamily="34" charset="-122"/>
              </a:rPr>
              <a:t>标识</a:t>
            </a:r>
            <a:r>
              <a:rPr lang="zh-CN" altLang="en-US" sz="2100" dirty="0">
                <a:solidFill>
                  <a:srgbClr val="000000"/>
                </a:solidFill>
                <a:latin typeface="微软雅黑" pitchFamily="34" charset="-122"/>
                <a:ea typeface="微软雅黑" pitchFamily="34" charset="-122"/>
                <a:sym typeface="微软雅黑" pitchFamily="34" charset="-122"/>
              </a:rPr>
              <a:t>、即事先确定好类别，属于</a:t>
            </a:r>
            <a:r>
              <a:rPr lang="zh-CN" altLang="en-US" sz="2100" dirty="0">
                <a:solidFill>
                  <a:srgbClr val="FF0000"/>
                </a:solidFill>
                <a:latin typeface="微软雅黑" pitchFamily="34" charset="-122"/>
                <a:ea typeface="微软雅黑" pitchFamily="34" charset="-122"/>
                <a:sym typeface="微软雅黑" pitchFamily="34" charset="-122"/>
              </a:rPr>
              <a:t>监督学习</a:t>
            </a:r>
          </a:p>
        </p:txBody>
      </p:sp>
    </p:spTree>
    <p:extLst>
      <p:ext uri="{BB962C8B-B14F-4D97-AF65-F5344CB8AC3E}">
        <p14:creationId xmlns:p14="http://schemas.microsoft.com/office/powerpoint/2010/main" val="283095399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5" dur="500"/>
                                        <p:tgtEl>
                                          <p:spTgt spid="2">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自定义设计方案">
  <a:themeElements>
    <a:clrScheme name="自定义 372">
      <a:dk1>
        <a:sysClr val="windowText" lastClr="000000"/>
      </a:dk1>
      <a:lt1>
        <a:sysClr val="window" lastClr="FFFFFF"/>
      </a:lt1>
      <a:dk2>
        <a:srgbClr val="44546A"/>
      </a:dk2>
      <a:lt2>
        <a:srgbClr val="E7E6E6"/>
      </a:lt2>
      <a:accent1>
        <a:srgbClr val="007DDD"/>
      </a:accent1>
      <a:accent2>
        <a:srgbClr val="00B0F2"/>
      </a:accent2>
      <a:accent3>
        <a:srgbClr val="007DDD"/>
      </a:accent3>
      <a:accent4>
        <a:srgbClr val="00B0F2"/>
      </a:accent4>
      <a:accent5>
        <a:srgbClr val="007DDD"/>
      </a:accent5>
      <a:accent6>
        <a:srgbClr val="00B0F2"/>
      </a:accent6>
      <a:hlink>
        <a:srgbClr val="007DDD"/>
      </a:hlink>
      <a:folHlink>
        <a:srgbClr val="00B0F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a:defRPr sz="2800" dirty="0">
            <a:solidFill>
              <a:srgbClr val="E7E6E6">
                <a:lumMod val="25000"/>
              </a:srgbClr>
            </a:solidFill>
            <a:latin typeface="微软雅黑" panose="020B0503020204020204" pitchFamily="34" charset="-122"/>
            <a:ea typeface="微软雅黑" panose="020B0503020204020204" pitchFamily="34" charset="-122"/>
            <a:cs typeface="+mn-ea"/>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lobe">
  <a:themeElements>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自定义设计方案">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7357</Words>
  <Application>Microsoft Office PowerPoint</Application>
  <PresentationFormat>自定义</PresentationFormat>
  <Paragraphs>925</Paragraphs>
  <Slides>70</Slides>
  <Notes>40</Notes>
  <HiddenSlides>0</HiddenSlides>
  <MMClips>0</MMClips>
  <ScaleCrop>false</ScaleCrop>
  <HeadingPairs>
    <vt:vector size="8" baseType="variant">
      <vt:variant>
        <vt:lpstr>已用的字体</vt:lpstr>
      </vt:variant>
      <vt:variant>
        <vt:i4>16</vt:i4>
      </vt:variant>
      <vt:variant>
        <vt:lpstr>主题</vt:lpstr>
      </vt:variant>
      <vt:variant>
        <vt:i4>3</vt:i4>
      </vt:variant>
      <vt:variant>
        <vt:lpstr>嵌入 OLE 服务器</vt:lpstr>
      </vt:variant>
      <vt:variant>
        <vt:i4>4</vt:i4>
      </vt:variant>
      <vt:variant>
        <vt:lpstr>幻灯片标题</vt:lpstr>
      </vt:variant>
      <vt:variant>
        <vt:i4>70</vt:i4>
      </vt:variant>
    </vt:vector>
  </HeadingPairs>
  <TitlesOfParts>
    <vt:vector size="93" baseType="lpstr">
      <vt:lpstr>Segoe</vt:lpstr>
      <vt:lpstr>方正粗宋简体</vt:lpstr>
      <vt:lpstr>黑体</vt:lpstr>
      <vt:lpstr>华康俪金黑W8(P)</vt:lpstr>
      <vt:lpstr>华文新魏</vt:lpstr>
      <vt:lpstr>华文中宋</vt:lpstr>
      <vt:lpstr>楷体_GB2312</vt:lpstr>
      <vt:lpstr>宋体</vt:lpstr>
      <vt:lpstr>微软雅黑</vt:lpstr>
      <vt:lpstr>Arial</vt:lpstr>
      <vt:lpstr>Calibri</vt:lpstr>
      <vt:lpstr>Calibri Light</vt:lpstr>
      <vt:lpstr>Cambria Math</vt:lpstr>
      <vt:lpstr>Times New Roman</vt:lpstr>
      <vt:lpstr>Verdana</vt:lpstr>
      <vt:lpstr>Wingdings</vt:lpstr>
      <vt:lpstr>1_自定义设计方案</vt:lpstr>
      <vt:lpstr>Globe</vt:lpstr>
      <vt:lpstr>2_自定义设计方案</vt:lpstr>
      <vt:lpstr>工作表</vt:lpstr>
      <vt:lpstr>Worksheet</vt:lpstr>
      <vt:lpstr>公式</vt:lpstr>
      <vt:lpstr>Microsoft 公式 3.0</vt:lpstr>
      <vt:lpstr>PowerPoint 演示文稿</vt:lpstr>
      <vt:lpstr>PowerPoint 演示文稿</vt:lpstr>
      <vt:lpstr>PowerPoint 演示文稿</vt:lpstr>
      <vt:lpstr>分类的概述</vt:lpstr>
      <vt:lpstr>PowerPoint 演示文稿</vt:lpstr>
      <vt:lpstr>分类的步骤</vt:lpstr>
      <vt:lpstr>第一步：建立模型</vt:lpstr>
      <vt:lpstr>第二步：用模型进行分类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贝叶斯分类方法</vt:lpstr>
      <vt:lpstr>贝叶斯定理</vt:lpstr>
      <vt:lpstr>例:</vt:lpstr>
      <vt:lpstr>贝叶斯定理(续)</vt:lpstr>
      <vt:lpstr>PowerPoint 演示文稿</vt:lpstr>
      <vt:lpstr>朴素贝叶斯分类算法</vt:lpstr>
      <vt:lpstr>朴素贝叶斯分类算法(续)</vt:lpstr>
      <vt:lpstr>PowerPoint 演示文稿</vt:lpstr>
      <vt:lpstr>PowerPoint 演示文稿</vt:lpstr>
      <vt:lpstr>朴素贝叶斯分类算法的基本描述</vt:lpstr>
      <vt:lpstr>朴素贝叶斯分类算法演示</vt:lpstr>
      <vt:lpstr>PowerPoint 演示文稿</vt:lpstr>
      <vt:lpstr>PowerPoint 演示文稿</vt:lpstr>
      <vt:lpstr>PowerPoint 演示文稿</vt:lpstr>
      <vt:lpstr>PowerPoint 演示文稿</vt:lpstr>
      <vt:lpstr>朴素贝叶斯分类算法的优缺点</vt:lpstr>
      <vt:lpstr>PowerPoint 演示文稿</vt:lpstr>
      <vt:lpstr>PowerPoint 演示文稿</vt:lpstr>
      <vt:lpstr>K-最近邻分类方法概述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分类模型的评价</vt:lpstr>
      <vt:lpstr>分类准确度</vt:lpstr>
      <vt:lpstr>PowerPoint 演示文稿</vt:lpstr>
      <vt:lpstr>PowerPoint 演示文稿</vt:lpstr>
      <vt:lpstr>其它度量指标</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subject>熊猫办公</dc:subject>
  <dc:creator/>
  <cp:keywords>tukuppt; tukppt</cp:keywords>
  <cp:lastModifiedBy/>
  <cp:revision>1</cp:revision>
  <dcterms:created xsi:type="dcterms:W3CDTF">2016-10-17T14:00:00Z</dcterms:created>
  <dcterms:modified xsi:type="dcterms:W3CDTF">2023-05-17T11:49:22Z</dcterms:modified>
  <cp:category>tukuppt</cp:category>
  <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