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 id="2147483677" r:id="rId3"/>
  </p:sldMasterIdLst>
  <p:notesMasterIdLst>
    <p:notesMasterId r:id="rId73"/>
  </p:notesMasterIdLst>
  <p:handoutMasterIdLst>
    <p:handoutMasterId r:id="rId74"/>
  </p:handoutMasterIdLst>
  <p:sldIdLst>
    <p:sldId id="3498" r:id="rId4"/>
    <p:sldId id="3499" r:id="rId5"/>
    <p:sldId id="3500" r:id="rId6"/>
    <p:sldId id="3501" r:id="rId7"/>
    <p:sldId id="3502" r:id="rId8"/>
    <p:sldId id="3503" r:id="rId9"/>
    <p:sldId id="3504" r:id="rId10"/>
    <p:sldId id="3505" r:id="rId11"/>
    <p:sldId id="3565" r:id="rId12"/>
    <p:sldId id="3506" r:id="rId13"/>
    <p:sldId id="3507" r:id="rId14"/>
    <p:sldId id="3564" r:id="rId15"/>
    <p:sldId id="3559" r:id="rId16"/>
    <p:sldId id="3508" r:id="rId17"/>
    <p:sldId id="3509" r:id="rId18"/>
    <p:sldId id="3510" r:id="rId19"/>
    <p:sldId id="3511" r:id="rId20"/>
    <p:sldId id="3512" r:id="rId21"/>
    <p:sldId id="3560" r:id="rId22"/>
    <p:sldId id="3513" r:id="rId23"/>
    <p:sldId id="3514" r:id="rId24"/>
    <p:sldId id="3515" r:id="rId25"/>
    <p:sldId id="3516" r:id="rId26"/>
    <p:sldId id="3517" r:id="rId27"/>
    <p:sldId id="3518" r:id="rId28"/>
    <p:sldId id="3561" r:id="rId29"/>
    <p:sldId id="3566" r:id="rId30"/>
    <p:sldId id="3519" r:id="rId31"/>
    <p:sldId id="3520" r:id="rId32"/>
    <p:sldId id="3521" r:id="rId33"/>
    <p:sldId id="3522" r:id="rId34"/>
    <p:sldId id="3523" r:id="rId35"/>
    <p:sldId id="3524" r:id="rId36"/>
    <p:sldId id="3525" r:id="rId37"/>
    <p:sldId id="3526" r:id="rId38"/>
    <p:sldId id="3527" r:id="rId39"/>
    <p:sldId id="3528" r:id="rId40"/>
    <p:sldId id="3529" r:id="rId41"/>
    <p:sldId id="3530" r:id="rId42"/>
    <p:sldId id="3531" r:id="rId43"/>
    <p:sldId id="3532" r:id="rId44"/>
    <p:sldId id="3533" r:id="rId45"/>
    <p:sldId id="3534" r:id="rId46"/>
    <p:sldId id="3535" r:id="rId47"/>
    <p:sldId id="3536" r:id="rId48"/>
    <p:sldId id="3537" r:id="rId49"/>
    <p:sldId id="3538" r:id="rId50"/>
    <p:sldId id="3539" r:id="rId51"/>
    <p:sldId id="3540" r:id="rId52"/>
    <p:sldId id="3541" r:id="rId53"/>
    <p:sldId id="3542" r:id="rId54"/>
    <p:sldId id="3543" r:id="rId55"/>
    <p:sldId id="3544" r:id="rId56"/>
    <p:sldId id="3545" r:id="rId57"/>
    <p:sldId id="3546" r:id="rId58"/>
    <p:sldId id="3547" r:id="rId59"/>
    <p:sldId id="3548" r:id="rId60"/>
    <p:sldId id="3563" r:id="rId61"/>
    <p:sldId id="3549" r:id="rId62"/>
    <p:sldId id="3550" r:id="rId63"/>
    <p:sldId id="3562" r:id="rId64"/>
    <p:sldId id="3551" r:id="rId65"/>
    <p:sldId id="3552" r:id="rId66"/>
    <p:sldId id="3553" r:id="rId67"/>
    <p:sldId id="3554" r:id="rId68"/>
    <p:sldId id="3555" r:id="rId69"/>
    <p:sldId id="3556" r:id="rId70"/>
    <p:sldId id="3557" r:id="rId71"/>
    <p:sldId id="3558" r:id="rId72"/>
  </p:sldIdLst>
  <p:sldSz cx="96440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orient="horz" pos="4228" userDrawn="1">
          <p15:clr>
            <a:srgbClr val="A4A3A4"/>
          </p15:clr>
        </p15:guide>
        <p15:guide id="3" pos="3038" userDrawn="1">
          <p15:clr>
            <a:srgbClr val="A4A3A4"/>
          </p15:clr>
        </p15:guide>
        <p15:guide id="4" pos="418" userDrawn="1">
          <p15:clr>
            <a:srgbClr val="A4A3A4"/>
          </p15:clr>
        </p15:guide>
        <p15:guide id="5" pos="5691" userDrawn="1">
          <p15:clr>
            <a:srgbClr val="A4A3A4"/>
          </p15:clr>
        </p15:guide>
        <p15:guide id="6" pos="282" userDrawn="1">
          <p15:clr>
            <a:srgbClr val="A4A3A4"/>
          </p15:clr>
        </p15:guide>
        <p15:guide id="7"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88" d="100"/>
          <a:sy n="88" d="100"/>
        </p:scale>
        <p:origin x="1072" y="64"/>
      </p:cViewPr>
      <p:guideLst>
        <p:guide orient="horz" pos="328"/>
        <p:guide orient="horz" pos="4228"/>
        <p:guide pos="3038"/>
        <p:guide pos="41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2023/4/27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对第一个用户读过的</a:t>
            </a:r>
            <a:r>
              <a:rPr lang="en-US" altLang="zh-CN" dirty="0"/>
              <a:t>3</a:t>
            </a:r>
            <a:r>
              <a:rPr lang="zh-CN" altLang="en-US" dirty="0"/>
              <a:t>本书，分别列出项最相似的</a:t>
            </a:r>
            <a:r>
              <a:rPr lang="en-US" altLang="zh-CN" dirty="0"/>
              <a:t>2</a:t>
            </a:r>
            <a:r>
              <a:rPr lang="zh-CN" altLang="en-US" dirty="0"/>
              <a:t>本，这里一共是</a:t>
            </a:r>
            <a:r>
              <a:rPr lang="en-US" altLang="zh-CN" dirty="0"/>
              <a:t>4</a:t>
            </a:r>
            <a:r>
              <a:rPr lang="zh-CN" altLang="en-US" dirty="0"/>
              <a:t>本书，分别对这</a:t>
            </a:r>
            <a:r>
              <a:rPr lang="en-US" altLang="zh-CN" dirty="0"/>
              <a:t>4</a:t>
            </a:r>
            <a:r>
              <a:rPr lang="zh-CN" altLang="en-US" dirty="0"/>
              <a:t>本书中没读过的</a:t>
            </a:r>
            <a:r>
              <a:rPr lang="en-US" altLang="zh-CN" dirty="0"/>
              <a:t>2</a:t>
            </a:r>
            <a:r>
              <a:rPr lang="zh-CN" altLang="en-US" dirty="0"/>
              <a:t>本书，计算推荐值</a:t>
            </a:r>
          </a:p>
        </p:txBody>
      </p:sp>
    </p:spTree>
    <p:extLst>
      <p:ext uri="{BB962C8B-B14F-4D97-AF65-F5344CB8AC3E}">
        <p14:creationId xmlns:p14="http://schemas.microsoft.com/office/powerpoint/2010/main" val="127526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zh-CN" altLang="en-US" dirty="0"/>
              <a:t>对第一个用户读过的</a:t>
            </a:r>
            <a:r>
              <a:rPr lang="en-US" altLang="zh-CN" dirty="0"/>
              <a:t>3</a:t>
            </a:r>
            <a:r>
              <a:rPr lang="zh-CN" altLang="en-US" dirty="0"/>
              <a:t>本书，分别列出内容最相似的</a:t>
            </a:r>
            <a:r>
              <a:rPr lang="en-US" altLang="zh-CN" dirty="0"/>
              <a:t>2</a:t>
            </a:r>
            <a:r>
              <a:rPr lang="zh-CN" altLang="en-US" dirty="0"/>
              <a:t>本，这里一共是</a:t>
            </a:r>
            <a:r>
              <a:rPr lang="en-US" altLang="zh-CN" dirty="0"/>
              <a:t>4</a:t>
            </a:r>
            <a:r>
              <a:rPr lang="zh-CN" altLang="en-US" dirty="0"/>
              <a:t>本书，分别对这</a:t>
            </a:r>
            <a:r>
              <a:rPr lang="en-US" altLang="zh-CN" dirty="0"/>
              <a:t>4</a:t>
            </a:r>
            <a:r>
              <a:rPr lang="zh-CN" altLang="en-US" dirty="0"/>
              <a:t>本书中没读过的</a:t>
            </a:r>
            <a:r>
              <a:rPr lang="en-US" altLang="zh-CN" dirty="0"/>
              <a:t>2</a:t>
            </a:r>
            <a:r>
              <a:rPr lang="zh-CN" altLang="en-US" dirty="0"/>
              <a:t>本书，计算推荐值</a:t>
            </a:r>
          </a:p>
          <a:p>
            <a:endParaRPr lang="zh-CN" altLang="en-US" dirty="0"/>
          </a:p>
        </p:txBody>
      </p:sp>
    </p:spTree>
    <p:extLst>
      <p:ext uri="{BB962C8B-B14F-4D97-AF65-F5344CB8AC3E}">
        <p14:creationId xmlns:p14="http://schemas.microsoft.com/office/powerpoint/2010/main" val="274381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基于内容的推荐</a:t>
            </a:r>
            <a:r>
              <a:rPr lang="en-US" altLang="zh-CN" dirty="0"/>
              <a:t>CB</a:t>
            </a:r>
            <a:r>
              <a:rPr lang="zh-CN" altLang="en-US" dirty="0"/>
              <a:t>：</a:t>
            </a:r>
            <a:r>
              <a:rPr lang="en-US" altLang="zh-CN" dirty="0"/>
              <a:t>content-based,</a:t>
            </a:r>
            <a:r>
              <a:rPr lang="zh-CN" altLang="en-US" dirty="0"/>
              <a:t>协同过滤</a:t>
            </a:r>
            <a:r>
              <a:rPr lang="en-US" altLang="zh-CN" dirty="0"/>
              <a:t>CF</a:t>
            </a:r>
            <a:r>
              <a:rPr lang="zh-CN" altLang="en-US" dirty="0"/>
              <a:t>：</a:t>
            </a:r>
            <a:r>
              <a:rPr lang="en-US" altLang="zh-CN" dirty="0"/>
              <a:t>collaborative filtering,</a:t>
            </a:r>
            <a:r>
              <a:rPr lang="zh-CN" altLang="en-US" dirty="0"/>
              <a:t>隐语义模型</a:t>
            </a:r>
            <a:r>
              <a:rPr lang="en-US" altLang="zh-CN" dirty="0"/>
              <a:t>(LFM, latent factor model)</a:t>
            </a:r>
            <a:r>
              <a:rPr lang="zh-CN" altLang="en-US" dirty="0"/>
              <a:t>推荐</a:t>
            </a:r>
          </a:p>
        </p:txBody>
      </p:sp>
    </p:spTree>
    <p:extLst>
      <p:ext uri="{BB962C8B-B14F-4D97-AF65-F5344CB8AC3E}">
        <p14:creationId xmlns:p14="http://schemas.microsoft.com/office/powerpoint/2010/main" val="60474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https://www.sohu.com/a/217325720_163476</a:t>
            </a:r>
          </a:p>
          <a:p>
            <a:r>
              <a:rPr lang="zh-CN" altLang="en-US" dirty="0"/>
              <a:t>用户维度 主要包括用户的人口统计学信息、活跃度以及是不是新用户等；</a:t>
            </a:r>
          </a:p>
          <a:p>
            <a:r>
              <a:rPr lang="zh-CN" altLang="en-US" dirty="0"/>
              <a:t>物品维度 包括物品的属性信息、流行度、平均分以及是不是新加入的物品等；</a:t>
            </a:r>
          </a:p>
          <a:p>
            <a:r>
              <a:rPr lang="zh-CN" altLang="en-US" dirty="0"/>
              <a:t>时间维度 包括季节，是工作日还是周末，白天还是晚上等；</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174972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根据用户处理同类邮件的操作习惯和发件人级别判断哪些邮件对于用户而言是重要的</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11753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15607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15607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缺省为</a:t>
            </a:r>
            <a:r>
              <a:rPr lang="en-US" altLang="zh-CN" dirty="0"/>
              <a:t>0</a:t>
            </a:r>
            <a:endParaRPr lang="zh-CN" altLang="en-US" dirty="0"/>
          </a:p>
        </p:txBody>
      </p:sp>
    </p:spTree>
    <p:extLst>
      <p:ext uri="{BB962C8B-B14F-4D97-AF65-F5344CB8AC3E}">
        <p14:creationId xmlns:p14="http://schemas.microsoft.com/office/powerpoint/2010/main" val="70444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6110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a:t>看列：</a:t>
            </a:r>
            <a:r>
              <a:rPr lang="en-US" altLang="zh-CN"/>
              <a:t>(</a:t>
            </a:r>
            <a:r>
              <a:rPr lang="en-US" altLang="zh-CN" dirty="0"/>
              <a:t>5</a:t>
            </a:r>
            <a:r>
              <a:rPr lang="zh-CN" altLang="en-US" dirty="0"/>
              <a:t>*</a:t>
            </a:r>
            <a:r>
              <a:rPr lang="en-US" altLang="zh-CN" dirty="0"/>
              <a:t>4+4*5)/</a:t>
            </a:r>
            <a:r>
              <a:rPr lang="en-US" altLang="zh-CN" dirty="0" err="1"/>
              <a:t>sqrt</a:t>
            </a:r>
            <a:r>
              <a:rPr lang="en-US" altLang="zh-CN" dirty="0"/>
              <a:t>((4*4+5*5+4*4)*(4*4+5*5+2*2))=0.8</a:t>
            </a:r>
            <a:endParaRPr lang="zh-CN" altLang="en-US" dirty="0"/>
          </a:p>
        </p:txBody>
      </p:sp>
    </p:spTree>
    <p:extLst>
      <p:ext uri="{BB962C8B-B14F-4D97-AF65-F5344CB8AC3E}">
        <p14:creationId xmlns:p14="http://schemas.microsoft.com/office/powerpoint/2010/main" val="408634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2204" y="289641"/>
            <a:ext cx="8679657"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pPr lvl="0"/>
            <a:endParaRPr lang="zh-CN" altLang="en-US" noProof="0"/>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92991"/>
            <a:ext cx="2169914"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92991"/>
            <a:ext cx="6349008"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497689247"/>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31719371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77350517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05415100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23041080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2493B995-9F6C-407E-9827-220B29A9100B}" type="slidenum">
              <a:rPr lang="en-US" altLang="zh-CN" smtClean="0"/>
              <a:pPr>
                <a:defRPr/>
              </a:pPr>
              <a:t>‹#›</a:t>
            </a:fld>
            <a:endParaRPr lang="en-US" altLang="zh-CN"/>
          </a:p>
        </p:txBody>
      </p:sp>
    </p:spTree>
    <p:extLst>
      <p:ext uri="{BB962C8B-B14F-4D97-AF65-F5344CB8AC3E}">
        <p14:creationId xmlns:p14="http://schemas.microsoft.com/office/powerpoint/2010/main" val="37165846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12167049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4518108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8433895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524595287"/>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210989558"/>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236345" y="354936"/>
            <a:ext cx="7172772" cy="4607466"/>
          </a:xfrm>
          <a:prstGeom prst="rect">
            <a:avLst/>
          </a:prstGeom>
        </p:spPr>
        <p:txBody>
          <a:bodyPr lIns="48216" tIns="24108" rIns="48216" bIns="24108" anchor="t">
            <a:noAutofit/>
          </a:bodyPr>
          <a:lstStyle/>
          <a:p>
            <a:endParaRPr/>
          </a:p>
        </p:txBody>
      </p:sp>
      <p:sp>
        <p:nvSpPr>
          <p:cNvPr id="21" name="Shape 21"/>
          <p:cNvSpPr>
            <a:spLocks noGrp="1"/>
          </p:cNvSpPr>
          <p:nvPr>
            <p:ph type="title"/>
          </p:nvPr>
        </p:nvSpPr>
        <p:spPr>
          <a:xfrm>
            <a:off x="251148" y="4982492"/>
            <a:ext cx="9141768" cy="1058110"/>
          </a:xfrm>
          <a:prstGeom prst="rect">
            <a:avLst/>
          </a:prstGeom>
        </p:spPr>
        <p:txBody>
          <a:bodyPr anchor="b"/>
          <a:lstStyle/>
          <a:p>
            <a:r>
              <a:t>标题文本</a:t>
            </a:r>
          </a:p>
        </p:txBody>
      </p:sp>
      <p:sp>
        <p:nvSpPr>
          <p:cNvPr id="22" name="Shape 22"/>
          <p:cNvSpPr>
            <a:spLocks noGrp="1"/>
          </p:cNvSpPr>
          <p:nvPr>
            <p:ph type="body" sz="quarter" idx="1"/>
          </p:nvPr>
        </p:nvSpPr>
        <p:spPr>
          <a:xfrm>
            <a:off x="251148" y="6074087"/>
            <a:ext cx="9141768" cy="837112"/>
          </a:xfrm>
          <a:prstGeom prst="rect">
            <a:avLst/>
          </a:prstGeom>
        </p:spPr>
        <p:txBody>
          <a:bodyPr anchor="t"/>
          <a:lstStyle>
            <a:lvl1pPr marL="0" indent="0" algn="ctr">
              <a:spcBef>
                <a:spcPts val="0"/>
              </a:spcBef>
              <a:buSzTx/>
              <a:buNone/>
              <a:defRPr sz="1725"/>
            </a:lvl1pPr>
            <a:lvl2pPr marL="0" indent="90406" algn="ctr">
              <a:spcBef>
                <a:spcPts val="0"/>
              </a:spcBef>
              <a:buSzTx/>
              <a:buNone/>
              <a:defRPr sz="1725"/>
            </a:lvl2pPr>
            <a:lvl3pPr marL="0" indent="180812" algn="ctr">
              <a:spcBef>
                <a:spcPts val="0"/>
              </a:spcBef>
              <a:buSzTx/>
              <a:buNone/>
              <a:defRPr sz="1725"/>
            </a:lvl3pPr>
            <a:lvl4pPr marL="0" indent="271217" algn="ctr">
              <a:spcBef>
                <a:spcPts val="0"/>
              </a:spcBef>
              <a:buSzTx/>
              <a:buNone/>
              <a:defRPr sz="1725"/>
            </a:lvl4pPr>
            <a:lvl5pPr marL="0" indent="361622" algn="ctr">
              <a:spcBef>
                <a:spcPts val="0"/>
              </a:spcBef>
              <a:buSzTx/>
              <a:buNone/>
              <a:defRPr sz="1725"/>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7341785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236345" y="354936"/>
            <a:ext cx="7172772" cy="4607466"/>
          </a:xfrm>
          <a:prstGeom prst="rect">
            <a:avLst/>
          </a:prstGeom>
        </p:spPr>
        <p:txBody>
          <a:bodyPr lIns="48216" tIns="24108" rIns="48216" bIns="24108" anchor="t">
            <a:noAutofit/>
          </a:bodyPr>
          <a:lstStyle/>
          <a:p>
            <a:endParaRPr/>
          </a:p>
        </p:txBody>
      </p:sp>
      <p:sp>
        <p:nvSpPr>
          <p:cNvPr id="21" name="Shape 21"/>
          <p:cNvSpPr>
            <a:spLocks noGrp="1"/>
          </p:cNvSpPr>
          <p:nvPr>
            <p:ph type="title"/>
          </p:nvPr>
        </p:nvSpPr>
        <p:spPr>
          <a:xfrm>
            <a:off x="251148" y="4982492"/>
            <a:ext cx="9141768" cy="1058110"/>
          </a:xfrm>
          <a:prstGeom prst="rect">
            <a:avLst/>
          </a:prstGeom>
        </p:spPr>
        <p:txBody>
          <a:bodyPr anchor="b"/>
          <a:lstStyle/>
          <a:p>
            <a:r>
              <a:t>标题文本</a:t>
            </a:r>
          </a:p>
        </p:txBody>
      </p:sp>
      <p:sp>
        <p:nvSpPr>
          <p:cNvPr id="22" name="Shape 22"/>
          <p:cNvSpPr>
            <a:spLocks noGrp="1"/>
          </p:cNvSpPr>
          <p:nvPr>
            <p:ph type="body" sz="quarter" idx="1"/>
          </p:nvPr>
        </p:nvSpPr>
        <p:spPr>
          <a:xfrm>
            <a:off x="251148" y="6074087"/>
            <a:ext cx="9141768" cy="837112"/>
          </a:xfrm>
          <a:prstGeom prst="rect">
            <a:avLst/>
          </a:prstGeom>
        </p:spPr>
        <p:txBody>
          <a:bodyPr anchor="t"/>
          <a:lstStyle>
            <a:lvl1pPr marL="0" indent="0" algn="ctr">
              <a:spcBef>
                <a:spcPts val="0"/>
              </a:spcBef>
              <a:buSzTx/>
              <a:buNone/>
              <a:defRPr sz="1725"/>
            </a:lvl1pPr>
            <a:lvl2pPr marL="0" indent="90406" algn="ctr">
              <a:spcBef>
                <a:spcPts val="0"/>
              </a:spcBef>
              <a:buSzTx/>
              <a:buNone/>
              <a:defRPr sz="1725"/>
            </a:lvl2pPr>
            <a:lvl3pPr marL="0" indent="180812" algn="ctr">
              <a:spcBef>
                <a:spcPts val="0"/>
              </a:spcBef>
              <a:buSzTx/>
              <a:buNone/>
              <a:defRPr sz="1725"/>
            </a:lvl3pPr>
            <a:lvl4pPr marL="0" indent="271217" algn="ctr">
              <a:spcBef>
                <a:spcPts val="0"/>
              </a:spcBef>
              <a:buSzTx/>
              <a:buNone/>
              <a:defRPr sz="1725"/>
            </a:lvl4pPr>
            <a:lvl5pPr marL="0" indent="361622" algn="ctr">
              <a:spcBef>
                <a:spcPts val="0"/>
              </a:spcBef>
              <a:buSzTx/>
              <a:buNone/>
              <a:defRPr sz="1725"/>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63403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
            <a:ext cx="9649087"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723305" y="1784724"/>
            <a:ext cx="8197454" cy="1831602"/>
          </a:xfrm>
        </p:spPr>
        <p:txBody>
          <a:bodyPr anchor="b"/>
          <a:lstStyle>
            <a:lvl1pPr>
              <a:defRPr sz="51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446610" y="4098502"/>
            <a:ext cx="6750844"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lvl1pPr>
            <a:lvl2pPr marL="430511" indent="0">
              <a:buNone/>
              <a:defRPr sz="1725"/>
            </a:lvl2pPr>
            <a:lvl3pPr marL="861022" indent="0">
              <a:buNone/>
              <a:defRPr sz="1500"/>
            </a:lvl3pPr>
            <a:lvl4pPr marL="1291533" indent="0">
              <a:buNone/>
              <a:defRPr sz="1350"/>
            </a:lvl4pPr>
            <a:lvl5pPr marL="1722044" indent="0">
              <a:buNone/>
              <a:defRPr sz="1350"/>
            </a:lvl5pPr>
            <a:lvl6pPr marL="2152555" indent="0">
              <a:buNone/>
              <a:defRPr sz="1350"/>
            </a:lvl6pPr>
            <a:lvl7pPr marL="2583066" indent="0">
              <a:buNone/>
              <a:defRPr sz="1350"/>
            </a:lvl7pPr>
            <a:lvl8pPr marL="3013577" indent="0">
              <a:buNone/>
              <a:defRPr sz="1350"/>
            </a:lvl8pPr>
            <a:lvl9pPr marL="3444088" indent="0">
              <a:buNone/>
              <a:defRPr sz="135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3" r:id="rId4"/>
    <p:sldLayoutId id="2147483674" r:id="rId5"/>
    <p:sldLayoutId id="2147483676" r:id="rId6"/>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675" y="1"/>
            <a:ext cx="9649086"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482204" y="292991"/>
            <a:ext cx="8679657"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482204"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975">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3295055" y="6589749"/>
            <a:ext cx="3053954"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975">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6911579"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975">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482204" y="1687620"/>
            <a:ext cx="8679657"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lvl1pPr algn="ctr" rtl="0" eaLnBrk="0" fontAlgn="base" hangingPunct="0">
        <a:spcBef>
          <a:spcPct val="0"/>
        </a:spcBef>
        <a:spcAft>
          <a:spcPct val="0"/>
        </a:spcAft>
        <a:defRPr sz="4125" b="1">
          <a:solidFill>
            <a:schemeClr val="folHlink"/>
          </a:solidFill>
          <a:latin typeface="+mj-lt"/>
          <a:ea typeface="+mj-ea"/>
          <a:cs typeface="+mj-cs"/>
        </a:defRPr>
      </a:lvl1pPr>
      <a:lvl2pPr algn="ctr" rtl="0" eaLnBrk="0" fontAlgn="base" hangingPunct="0">
        <a:spcBef>
          <a:spcPct val="0"/>
        </a:spcBef>
        <a:spcAft>
          <a:spcPct val="0"/>
        </a:spcAft>
        <a:defRPr sz="4125" b="1">
          <a:solidFill>
            <a:schemeClr val="folHlink"/>
          </a:solidFill>
          <a:latin typeface="Arial" pitchFamily="34" charset="0"/>
          <a:ea typeface="黑体" pitchFamily="2" charset="-122"/>
        </a:defRPr>
      </a:lvl2pPr>
      <a:lvl3pPr algn="ctr" rtl="0" eaLnBrk="0" fontAlgn="base" hangingPunct="0">
        <a:spcBef>
          <a:spcPct val="0"/>
        </a:spcBef>
        <a:spcAft>
          <a:spcPct val="0"/>
        </a:spcAft>
        <a:defRPr sz="4125" b="1">
          <a:solidFill>
            <a:schemeClr val="folHlink"/>
          </a:solidFill>
          <a:latin typeface="Arial" pitchFamily="34" charset="0"/>
          <a:ea typeface="黑体" pitchFamily="2" charset="-122"/>
        </a:defRPr>
      </a:lvl3pPr>
      <a:lvl4pPr algn="ctr" rtl="0" eaLnBrk="0" fontAlgn="base" hangingPunct="0">
        <a:spcBef>
          <a:spcPct val="0"/>
        </a:spcBef>
        <a:spcAft>
          <a:spcPct val="0"/>
        </a:spcAft>
        <a:defRPr sz="4125" b="1">
          <a:solidFill>
            <a:schemeClr val="folHlink"/>
          </a:solidFill>
          <a:latin typeface="Arial" pitchFamily="34" charset="0"/>
          <a:ea typeface="黑体" pitchFamily="2" charset="-122"/>
        </a:defRPr>
      </a:lvl4pPr>
      <a:lvl5pPr algn="ctr" rtl="0" eaLnBrk="0" fontAlgn="base" hangingPunct="0">
        <a:spcBef>
          <a:spcPct val="0"/>
        </a:spcBef>
        <a:spcAft>
          <a:spcPct val="0"/>
        </a:spcAft>
        <a:defRPr sz="4125" b="1">
          <a:solidFill>
            <a:schemeClr val="folHlink"/>
          </a:solidFill>
          <a:latin typeface="Arial" pitchFamily="34" charset="0"/>
          <a:ea typeface="黑体" pitchFamily="2" charset="-122"/>
        </a:defRPr>
      </a:lvl5pPr>
      <a:lvl6pPr marL="430511" algn="ctr" rtl="0" fontAlgn="base">
        <a:spcBef>
          <a:spcPct val="0"/>
        </a:spcBef>
        <a:spcAft>
          <a:spcPct val="0"/>
        </a:spcAft>
        <a:defRPr sz="4125" b="1">
          <a:solidFill>
            <a:schemeClr val="folHlink"/>
          </a:solidFill>
          <a:latin typeface="Arial" pitchFamily="34" charset="0"/>
          <a:ea typeface="黑体" pitchFamily="2" charset="-122"/>
        </a:defRPr>
      </a:lvl6pPr>
      <a:lvl7pPr marL="861022" algn="ctr" rtl="0" fontAlgn="base">
        <a:spcBef>
          <a:spcPct val="0"/>
        </a:spcBef>
        <a:spcAft>
          <a:spcPct val="0"/>
        </a:spcAft>
        <a:defRPr sz="4125" b="1">
          <a:solidFill>
            <a:schemeClr val="folHlink"/>
          </a:solidFill>
          <a:latin typeface="Arial" pitchFamily="34" charset="0"/>
          <a:ea typeface="黑体" pitchFamily="2" charset="-122"/>
        </a:defRPr>
      </a:lvl7pPr>
      <a:lvl8pPr marL="1291533" algn="ctr" rtl="0" fontAlgn="base">
        <a:spcBef>
          <a:spcPct val="0"/>
        </a:spcBef>
        <a:spcAft>
          <a:spcPct val="0"/>
        </a:spcAft>
        <a:defRPr sz="4125" b="1">
          <a:solidFill>
            <a:schemeClr val="folHlink"/>
          </a:solidFill>
          <a:latin typeface="Arial" pitchFamily="34" charset="0"/>
          <a:ea typeface="黑体" pitchFamily="2" charset="-122"/>
        </a:defRPr>
      </a:lvl8pPr>
      <a:lvl9pPr marL="1722044" algn="ctr" rtl="0" fontAlgn="base">
        <a:spcBef>
          <a:spcPct val="0"/>
        </a:spcBef>
        <a:spcAft>
          <a:spcPct val="0"/>
        </a:spcAft>
        <a:defRPr sz="4125" b="1">
          <a:solidFill>
            <a:schemeClr val="folHlink"/>
          </a:solidFill>
          <a:latin typeface="Arial" pitchFamily="34" charset="0"/>
          <a:ea typeface="黑体" pitchFamily="2" charset="-122"/>
        </a:defRPr>
      </a:lvl9pPr>
    </p:titleStyle>
    <p:bodyStyle>
      <a:lvl1pPr marL="322883" indent="-322883" algn="l" rtl="0" eaLnBrk="0" fontAlgn="base" hangingPunct="0">
        <a:spcBef>
          <a:spcPct val="20000"/>
        </a:spcBef>
        <a:spcAft>
          <a:spcPct val="0"/>
        </a:spcAft>
        <a:buClr>
          <a:schemeClr val="hlink"/>
        </a:buClr>
        <a:buSzPct val="60000"/>
        <a:buFont typeface="Wingdings" pitchFamily="2" charset="2"/>
        <a:buChar char="n"/>
        <a:defRPr sz="3000" b="1">
          <a:solidFill>
            <a:schemeClr val="folHlink"/>
          </a:solidFill>
          <a:latin typeface="+mn-lt"/>
          <a:ea typeface="+mn-ea"/>
          <a:cs typeface="+mn-cs"/>
        </a:defRPr>
      </a:lvl1pPr>
      <a:lvl2pPr marL="699581" indent="-269069" algn="l" rtl="0" eaLnBrk="0" fontAlgn="base" hangingPunct="0">
        <a:spcBef>
          <a:spcPct val="20000"/>
        </a:spcBef>
        <a:spcAft>
          <a:spcPct val="0"/>
        </a:spcAft>
        <a:buClr>
          <a:schemeClr val="tx1"/>
        </a:buClr>
        <a:buChar char="•"/>
        <a:defRPr sz="2625" b="1">
          <a:solidFill>
            <a:schemeClr val="tx1"/>
          </a:solidFill>
          <a:latin typeface="+mn-lt"/>
          <a:ea typeface="+mn-ea"/>
        </a:defRPr>
      </a:lvl2pPr>
      <a:lvl3pPr marL="1076278" indent="-215255" algn="l" rtl="0" eaLnBrk="0" fontAlgn="base" hangingPunct="0">
        <a:spcBef>
          <a:spcPct val="20000"/>
        </a:spcBef>
        <a:spcAft>
          <a:spcPct val="0"/>
        </a:spcAft>
        <a:buClr>
          <a:schemeClr val="accent2"/>
        </a:buClr>
        <a:buSzPct val="60000"/>
        <a:buFont typeface="Wingdings" pitchFamily="2" charset="2"/>
        <a:buChar char="n"/>
        <a:defRPr sz="2250" b="1">
          <a:solidFill>
            <a:schemeClr val="tx1"/>
          </a:solidFill>
          <a:latin typeface="+mn-lt"/>
          <a:ea typeface="+mn-ea"/>
        </a:defRPr>
      </a:lvl3pPr>
      <a:lvl4pPr marL="1506788" indent="-215255" algn="l" rtl="0" eaLnBrk="0" fontAlgn="base" hangingPunct="0">
        <a:spcBef>
          <a:spcPct val="20000"/>
        </a:spcBef>
        <a:spcAft>
          <a:spcPct val="0"/>
        </a:spcAft>
        <a:buClr>
          <a:schemeClr val="tx2"/>
        </a:buClr>
        <a:buChar char="•"/>
        <a:defRPr sz="1875" b="1">
          <a:solidFill>
            <a:schemeClr val="tx1"/>
          </a:solidFill>
          <a:latin typeface="+mn-lt"/>
          <a:ea typeface="+mn-ea"/>
        </a:defRPr>
      </a:lvl4pPr>
      <a:lvl5pPr marL="1937300" indent="-215255" algn="l" rtl="0" eaLnBrk="0" fontAlgn="base" hangingPunct="0">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5pPr>
      <a:lvl6pPr marL="2367810"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6pPr>
      <a:lvl7pPr marL="2798321"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7pPr>
      <a:lvl8pPr marL="322883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8pPr>
      <a:lvl9pPr marL="365934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9958749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mc:AlternateContent xmlns:mc="http://schemas.openxmlformats.org/markup-compatibility/2006" xmlns:p14="http://schemas.microsoft.com/office/powerpoint/2010/main">
    <mc:Choice Requires="p14">
      <p:transition spd="slow" p14:dur="1750">
        <p:push dir="u"/>
      </p:transition>
    </mc:Choice>
    <mc:Fallback xmlns="">
      <p:transition spd="slow" advTm="0">
        <p:push dir="u"/>
      </p:transition>
    </mc:Fallback>
  </mc:AlternateContent>
  <p:hf hdr="0" ftr="0" dt="0"/>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3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3.xml"/><Relationship Id="rId5" Type="http://schemas.openxmlformats.org/officeDocument/2006/relationships/image" Target="../media/image16.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3.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3.xml"/><Relationship Id="rId5" Type="http://schemas.openxmlformats.org/officeDocument/2006/relationships/image" Target="../media/image19.png"/><Relationship Id="rId4" Type="http://schemas.openxmlformats.org/officeDocument/2006/relationships/hyperlink" Target="http://link.zhihu.com/?target=http://en.wikipedia.org/wiki/Slope_On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3.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3.xml"/><Relationship Id="rId5" Type="http://schemas.openxmlformats.org/officeDocument/2006/relationships/image" Target="../media/image2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3.xml"/><Relationship Id="rId5" Type="http://schemas.openxmlformats.org/officeDocument/2006/relationships/image" Target="../media/image22.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3.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hyperlink" Target="http://www.geekpark.net/cast/view/150041" TargetMode="External"/><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3" Type="http://schemas.openxmlformats.org/officeDocument/2006/relationships/hyperlink" Target="http://images.cnblogs.com/cnblogs_com/breezedeus/201204/201204101405273048.png" TargetMode="External"/><Relationship Id="rId2" Type="http://schemas.openxmlformats.org/officeDocument/2006/relationships/image" Target="../media/image1.jpeg"/><Relationship Id="rId1" Type="http://schemas.openxmlformats.org/officeDocument/2006/relationships/slideLayout" Target="../slideLayouts/slideLayout33.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cdn1.infoqstatic.com/statics_s2_20160301-0105u6/resource/articles/recommendation-algorithm-overview-part03/zh/resources/1004004.jpg" TargetMode="External"/><Relationship Id="rId1" Type="http://schemas.openxmlformats.org/officeDocument/2006/relationships/slideLayout" Target="../slideLayouts/slideLayout33.xml"/><Relationship Id="rId5" Type="http://schemas.openxmlformats.org/officeDocument/2006/relationships/image" Target="../media/image32.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3.xml"/><Relationship Id="rId6" Type="http://schemas.openxmlformats.org/officeDocument/2006/relationships/image" Target="../media/image1.jpeg"/><Relationship Id="rId5" Type="http://schemas.openxmlformats.org/officeDocument/2006/relationships/image" Target="../media/image35.png"/><Relationship Id="rId4" Type="http://schemas.openxmlformats.org/officeDocument/2006/relationships/hyperlink" Target="http://cdn1.infoqstatic.com/statics_s2_20160301-0105u6/resource/articles/recommendation-algorithm-overview-part03/zh/resources/1004006.jp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jpeg"/><Relationship Id="rId7" Type="http://schemas.openxmlformats.org/officeDocument/2006/relationships/image" Target="../media/image40.wmf"/><Relationship Id="rId2" Type="http://schemas.openxmlformats.org/officeDocument/2006/relationships/slideLayout" Target="../slideLayouts/slideLayout3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9.wmf"/><Relationship Id="rId4" Type="http://schemas.openxmlformats.org/officeDocument/2006/relationships/oleObject" Target="../embeddings/oleObject1.bin"/><Relationship Id="rId9" Type="http://schemas.openxmlformats.org/officeDocument/2006/relationships/image" Target="../media/image41.wmf"/></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7.xml.rels><?xml version="1.0" encoding="UTF-8" standalone="yes"?>
<Relationships xmlns="http://schemas.openxmlformats.org/package/2006/relationships"><Relationship Id="rId3" Type="http://schemas.openxmlformats.org/officeDocument/2006/relationships/hyperlink" Target="http://goo.gl/58o4LV" TargetMode="External"/><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1" y="4589472"/>
            <a:ext cx="9644063" cy="1227748"/>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325" tIns="36162" rIns="72325" bIns="36162" rtlCol="0" anchor="ctr">
            <a:noAutofit/>
          </a:bodyPr>
          <a:lstStyle/>
          <a:p>
            <a:pPr algn="ctr"/>
            <a:endParaRPr lang="zh-CN" altLang="en-US" sz="1425"/>
          </a:p>
        </p:txBody>
      </p:sp>
      <p:sp>
        <p:nvSpPr>
          <p:cNvPr id="70" name="文本框 69"/>
          <p:cNvSpPr txBox="1"/>
          <p:nvPr/>
        </p:nvSpPr>
        <p:spPr>
          <a:xfrm>
            <a:off x="1986088" y="1895869"/>
            <a:ext cx="5800941" cy="800152"/>
          </a:xfrm>
          <a:prstGeom prst="rect">
            <a:avLst/>
          </a:prstGeom>
          <a:noFill/>
        </p:spPr>
        <p:txBody>
          <a:bodyPr wrap="square" lIns="72325" tIns="36162" rIns="72325" bIns="36162" rtlCol="0">
            <a:spAutoFit/>
          </a:bodyPr>
          <a:lstStyle/>
          <a:p>
            <a:pPr algn="dist"/>
            <a:r>
              <a:rPr lang="zh-CN" altLang="en-US" sz="4725"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3020172" y="3386433"/>
            <a:ext cx="3598067" cy="442362"/>
          </a:xfrm>
          <a:prstGeom prst="rect">
            <a:avLst/>
          </a:prstGeom>
          <a:noFill/>
        </p:spPr>
        <p:txBody>
          <a:bodyPr wrap="square" lIns="72325" tIns="36162" rIns="72325" bIns="36162" rtlCol="0">
            <a:spAutoFit/>
          </a:bodyPr>
          <a:lstStyle/>
          <a:p>
            <a:pPr algn="dist"/>
            <a:r>
              <a:rPr lang="zh-CN" altLang="en-US" sz="2400" dirty="0">
                <a:latin typeface="微软雅黑" pitchFamily="34" charset="-122"/>
                <a:ea typeface="微软雅黑" pitchFamily="34" charset="-122"/>
              </a:rPr>
              <a:t>第四章   推荐系统</a:t>
            </a:r>
          </a:p>
        </p:txBody>
      </p:sp>
      <p:sp>
        <p:nvSpPr>
          <p:cNvPr id="102" name="文本框 101"/>
          <p:cNvSpPr txBox="1"/>
          <p:nvPr/>
        </p:nvSpPr>
        <p:spPr>
          <a:xfrm>
            <a:off x="3020170" y="5020763"/>
            <a:ext cx="3340826" cy="361571"/>
          </a:xfrm>
          <a:prstGeom prst="rect">
            <a:avLst/>
          </a:prstGeom>
          <a:noFill/>
        </p:spPr>
        <p:txBody>
          <a:bodyPr wrap="square" lIns="72325" tIns="36162" rIns="72325" bIns="36162" rtlCol="0">
            <a:spAutoFit/>
          </a:bodyPr>
          <a:lstStyle/>
          <a:p>
            <a:pPr algn="ctr"/>
            <a:r>
              <a:rPr lang="zh-CN" altLang="en-US" sz="1875"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41716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4112504" y="1285177"/>
            <a:ext cx="5267226"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1"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推荐系统的概念</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70781" y="1848972"/>
            <a:ext cx="9349772" cy="4142447"/>
          </a:xfrm>
          <a:prstGeom prst="rect">
            <a:avLst/>
          </a:prstGeom>
          <a:noFill/>
          <a:ln w="9525">
            <a:noFill/>
            <a:miter lim="800000"/>
            <a:headEnd/>
            <a:tailEnd/>
          </a:ln>
        </p:spPr>
        <p:txBody>
          <a:bodyPr wrap="square" lIns="36162" tIns="18081" rIns="36162" bIns="18081">
            <a:spAutoFit/>
          </a:bodyPr>
          <a:lstStyle/>
          <a:p>
            <a:pPr algn="l">
              <a:lnSpc>
                <a:spcPct val="150000"/>
              </a:lnSpc>
              <a:buClr>
                <a:srgbClr val="FF0000"/>
              </a:buClr>
              <a:buFont typeface="Wingdings" pitchFamily="2" charset="2"/>
              <a:buChar char="p"/>
            </a:pPr>
            <a:r>
              <a:rPr lang="zh-CN" altLang="en-US" dirty="0"/>
              <a:t>   目前被广泛引用的推荐</a:t>
            </a:r>
            <a:r>
              <a:rPr lang="zh-CN" altLang="en-US" dirty="0">
                <a:latin typeface="微软雅黑" pitchFamily="34" charset="-122"/>
                <a:ea typeface="微软雅黑" pitchFamily="34" charset="-122"/>
              </a:rPr>
              <a:t>系统的</a:t>
            </a:r>
            <a:r>
              <a:rPr lang="zh-CN" altLang="en-US" b="1" dirty="0">
                <a:latin typeface="微软雅黑" pitchFamily="34" charset="-122"/>
                <a:ea typeface="微软雅黑" pitchFamily="34" charset="-122"/>
              </a:rPr>
              <a:t>非形式化概念</a:t>
            </a:r>
            <a:r>
              <a:rPr lang="zh-CN" altLang="en-US" dirty="0">
                <a:latin typeface="微软雅黑" pitchFamily="34" charset="-122"/>
                <a:ea typeface="微软雅黑" pitchFamily="34" charset="-122"/>
              </a:rPr>
              <a:t>是</a:t>
            </a:r>
            <a:r>
              <a:rPr lang="en-US" dirty="0" err="1">
                <a:latin typeface="微软雅黑" pitchFamily="34" charset="-122"/>
                <a:ea typeface="微软雅黑" pitchFamily="34" charset="-122"/>
              </a:rPr>
              <a:t>Resnick</a:t>
            </a:r>
            <a:r>
              <a:rPr lang="zh-CN" altLang="en-US" dirty="0">
                <a:latin typeface="微软雅黑" pitchFamily="34" charset="-122"/>
                <a:ea typeface="微软雅黑" pitchFamily="34" charset="-122"/>
              </a:rPr>
              <a:t>和</a:t>
            </a:r>
            <a:r>
              <a:rPr lang="en-US" dirty="0">
                <a:latin typeface="微软雅黑" pitchFamily="34" charset="-122"/>
                <a:ea typeface="微软雅黑" pitchFamily="34" charset="-122"/>
              </a:rPr>
              <a:t>Varian</a:t>
            </a:r>
            <a:r>
              <a:rPr lang="zh-CN" altLang="en-US" dirty="0"/>
              <a:t>在</a:t>
            </a:r>
            <a:r>
              <a:rPr lang="en-US" dirty="0"/>
              <a:t>1997</a:t>
            </a:r>
            <a:r>
              <a:rPr lang="zh-CN" altLang="en-US" dirty="0"/>
              <a:t>年给出的：</a:t>
            </a:r>
            <a:endParaRPr lang="en-US" altLang="zh-CN" dirty="0"/>
          </a:p>
          <a:p>
            <a:pPr algn="l">
              <a:lnSpc>
                <a:spcPct val="150000"/>
              </a:lnSpc>
            </a:pPr>
            <a:r>
              <a:rPr lang="en-US" b="1" dirty="0">
                <a:solidFill>
                  <a:srgbClr val="002060"/>
                </a:solidFill>
              </a:rPr>
              <a:t>[8] </a:t>
            </a:r>
            <a:r>
              <a:rPr lang="en-US" dirty="0" err="1">
                <a:solidFill>
                  <a:srgbClr val="002060"/>
                </a:solidFill>
              </a:rPr>
              <a:t>Resnick</a:t>
            </a:r>
            <a:r>
              <a:rPr lang="en-US" dirty="0">
                <a:solidFill>
                  <a:srgbClr val="002060"/>
                </a:solidFill>
              </a:rPr>
              <a:t> P, Varian HR. </a:t>
            </a:r>
            <a:r>
              <a:rPr lang="en-US" b="1" dirty="0">
                <a:solidFill>
                  <a:srgbClr val="002060"/>
                </a:solidFill>
              </a:rPr>
              <a:t>Recommender systems. Communications of the ACM</a:t>
            </a:r>
            <a:r>
              <a:rPr lang="en-US" dirty="0">
                <a:solidFill>
                  <a:srgbClr val="002060"/>
                </a:solidFill>
              </a:rPr>
              <a:t>, 1997,40(3):56−58. </a:t>
            </a:r>
          </a:p>
          <a:p>
            <a:pPr algn="l">
              <a:lnSpc>
                <a:spcPct val="150000"/>
              </a:lnSpc>
            </a:pPr>
            <a:r>
              <a:rPr lang="en-US" altLang="zh-CN" dirty="0">
                <a:latin typeface="华文中宋" pitchFamily="2" charset="-122"/>
                <a:ea typeface="华文中宋" pitchFamily="2" charset="-122"/>
              </a:rPr>
              <a:t>——</a:t>
            </a:r>
            <a:r>
              <a:rPr lang="en-US" dirty="0">
                <a:latin typeface="华文中宋" pitchFamily="2" charset="-122"/>
                <a:ea typeface="华文中宋" pitchFamily="2" charset="-122"/>
              </a:rPr>
              <a:t>“</a:t>
            </a:r>
            <a:r>
              <a:rPr lang="zh-CN" altLang="en-US" dirty="0">
                <a:latin typeface="华文中宋" pitchFamily="2" charset="-122"/>
                <a:ea typeface="华文中宋" pitchFamily="2" charset="-122"/>
              </a:rPr>
              <a:t>它是利用电子商务网站向客户提供商品信息和建议，帮助用户决定应该购买什么产品，模拟销售人员帮助客户完成购买过程</a:t>
            </a:r>
            <a:r>
              <a:rPr lang="en-US" dirty="0"/>
              <a:t>”</a:t>
            </a:r>
            <a:r>
              <a:rPr lang="zh-CN" altLang="en-US" dirty="0"/>
              <a:t>。</a:t>
            </a:r>
            <a:endParaRPr lang="en-US" altLang="zh-CN" dirty="0"/>
          </a:p>
          <a:p>
            <a:pPr algn="l">
              <a:lnSpc>
                <a:spcPct val="150000"/>
              </a:lnSpc>
              <a:buClr>
                <a:srgbClr val="FF0000"/>
              </a:buClr>
              <a:buFont typeface="Wingdings" pitchFamily="2" charset="2"/>
              <a:buChar char="p"/>
            </a:pPr>
            <a:r>
              <a:rPr lang="zh-CN" altLang="en-US" dirty="0">
                <a:solidFill>
                  <a:srgbClr val="002060"/>
                </a:solidFill>
              </a:rPr>
              <a:t>   推荐有</a:t>
            </a:r>
            <a:r>
              <a:rPr lang="en-US" dirty="0">
                <a:solidFill>
                  <a:srgbClr val="002060"/>
                </a:solidFill>
              </a:rPr>
              <a:t>3</a:t>
            </a:r>
            <a:r>
              <a:rPr lang="zh-CN" altLang="en-US" dirty="0">
                <a:solidFill>
                  <a:srgbClr val="002060"/>
                </a:solidFill>
              </a:rPr>
              <a:t>个组成要素：</a:t>
            </a:r>
            <a:r>
              <a:rPr lang="zh-CN" altLang="en-US" b="1" dirty="0">
                <a:solidFill>
                  <a:srgbClr val="002060"/>
                </a:solidFill>
              </a:rPr>
              <a:t>推荐候选对象</a:t>
            </a:r>
            <a:r>
              <a:rPr lang="zh-CN" altLang="en-US" dirty="0">
                <a:solidFill>
                  <a:srgbClr val="002060"/>
                </a:solidFill>
              </a:rPr>
              <a:t>、</a:t>
            </a:r>
            <a:r>
              <a:rPr lang="zh-CN" altLang="en-US" b="1" dirty="0">
                <a:solidFill>
                  <a:srgbClr val="002060"/>
                </a:solidFill>
              </a:rPr>
              <a:t>用户</a:t>
            </a:r>
            <a:r>
              <a:rPr lang="zh-CN" altLang="en-US" dirty="0">
                <a:solidFill>
                  <a:srgbClr val="002060"/>
                </a:solidFill>
              </a:rPr>
              <a:t>、</a:t>
            </a:r>
            <a:r>
              <a:rPr lang="zh-CN" altLang="en-US" b="1" dirty="0">
                <a:solidFill>
                  <a:srgbClr val="002060"/>
                </a:solidFill>
              </a:rPr>
              <a:t>推荐方法</a:t>
            </a:r>
            <a:r>
              <a:rPr lang="zh-CN" altLang="en-US" dirty="0">
                <a:solidFill>
                  <a:srgbClr val="002060"/>
                </a:solidFill>
              </a:rPr>
              <a:t>。</a:t>
            </a:r>
            <a:endParaRPr lang="en-US" altLang="zh-CN" dirty="0">
              <a:solidFill>
                <a:srgbClr val="002060"/>
              </a:solidFill>
            </a:endParaRPr>
          </a:p>
          <a:p>
            <a:pPr algn="l">
              <a:lnSpc>
                <a:spcPct val="150000"/>
              </a:lnSpc>
              <a:buClr>
                <a:srgbClr val="FF0000"/>
              </a:buClr>
              <a:buFont typeface="Arial" pitchFamily="34" charset="0"/>
              <a:buChar char="•"/>
            </a:pPr>
            <a:r>
              <a:rPr lang="zh-CN" altLang="en-US" dirty="0"/>
              <a:t>  </a:t>
            </a:r>
            <a:r>
              <a:rPr lang="zh-CN" altLang="en-US" dirty="0">
                <a:latin typeface="华文中宋" pitchFamily="2" charset="-122"/>
                <a:ea typeface="华文中宋" pitchFamily="2" charset="-122"/>
              </a:rPr>
              <a:t>用户可以向推荐系统主动提供个人偏好信息或推荐请求，或者用户不提供，而是推荐系统主动采集。</a:t>
            </a:r>
            <a:endParaRPr lang="en-US" altLang="zh-CN"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dirty="0">
                <a:latin typeface="华文中宋" pitchFamily="2" charset="-122"/>
                <a:ea typeface="华文中宋" pitchFamily="2" charset="-122"/>
              </a:rPr>
              <a:t>  推荐系统可以使用不同的推荐策略进行推荐，如将采集到的个性化信息和对象数据进行计算得到推荐结果，或者直接基于已建模的知识数据库进行推荐。</a:t>
            </a:r>
            <a:endParaRPr lang="en-US" altLang="zh-CN"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dirty="0">
                <a:latin typeface="华文中宋" pitchFamily="2" charset="-122"/>
                <a:ea typeface="华文中宋" pitchFamily="2" charset="-122"/>
              </a:rPr>
              <a:t>  推荐系统将推荐结果返回给用户使用。</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10</a:t>
            </a:fld>
            <a:endParaRPr lang="en-US" altLang="zh-CN"/>
          </a:p>
        </p:txBody>
      </p:sp>
    </p:spTree>
    <p:extLst>
      <p:ext uri="{BB962C8B-B14F-4D97-AF65-F5344CB8AC3E}">
        <p14:creationId xmlns:p14="http://schemas.microsoft.com/office/powerpoint/2010/main" val="14723227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4112504" y="1285177"/>
            <a:ext cx="5267226"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1"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推荐系统的概念</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4" name="图片 13" descr="http://www.biaodianfu.com/wp-content/uploads/2012/01/Recommendation-system-general-model.png"/>
          <p:cNvPicPr/>
          <p:nvPr/>
        </p:nvPicPr>
        <p:blipFill>
          <a:blip r:embed="rId3" cstate="print"/>
          <a:srcRect/>
          <a:stretch>
            <a:fillRect/>
          </a:stretch>
        </p:blipFill>
        <p:spPr bwMode="auto">
          <a:xfrm>
            <a:off x="667337" y="1662594"/>
            <a:ext cx="8105318" cy="4634978"/>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11</a:t>
            </a:fld>
            <a:endParaRPr lang="en-US" altLang="zh-CN"/>
          </a:p>
        </p:txBody>
      </p:sp>
    </p:spTree>
    <p:extLst>
      <p:ext uri="{BB962C8B-B14F-4D97-AF65-F5344CB8AC3E}">
        <p14:creationId xmlns:p14="http://schemas.microsoft.com/office/powerpoint/2010/main" val="34272881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82203" y="2169796"/>
            <a:ext cx="7875985" cy="3854902"/>
          </a:xfrm>
        </p:spPr>
        <p:txBody>
          <a:bodyPr>
            <a:normAutofit lnSpcReduction="10000"/>
          </a:bodyPr>
          <a:lstStyle/>
          <a:p>
            <a:pPr eaLnBrk="1" hangingPunct="1">
              <a:lnSpc>
                <a:spcPct val="80000"/>
              </a:lnSpc>
              <a:buSzPct val="100000"/>
              <a:buFont typeface="Wingdings" pitchFamily="2" charset="2"/>
              <a:buChar char="Ø"/>
            </a:pPr>
            <a:r>
              <a:rPr lang="zh-CN" altLang="en-US" sz="1875" dirty="0">
                <a:latin typeface="宋体" pitchFamily="2" charset="-122"/>
              </a:rPr>
              <a:t>推荐系统有3个重要的模块：</a:t>
            </a:r>
            <a:r>
              <a:rPr lang="zh-CN" altLang="en-US" sz="1875" dirty="0">
                <a:solidFill>
                  <a:srgbClr val="FF0000"/>
                </a:solidFill>
                <a:latin typeface="宋体" pitchFamily="2" charset="-122"/>
              </a:rPr>
              <a:t>用户建模</a:t>
            </a:r>
            <a:r>
              <a:rPr lang="zh-CN" altLang="en-US" sz="1875" dirty="0">
                <a:latin typeface="宋体" pitchFamily="2" charset="-122"/>
              </a:rPr>
              <a:t>模块、</a:t>
            </a:r>
            <a:r>
              <a:rPr lang="zh-CN" altLang="en-US" sz="1875" dirty="0">
                <a:latin typeface="宋体" pitchFamily="2" charset="-122"/>
                <a:sym typeface="Arial" charset="0"/>
              </a:rPr>
              <a:t>推荐</a:t>
            </a:r>
            <a:r>
              <a:rPr lang="zh-CN" altLang="en-US" sz="1875" dirty="0">
                <a:solidFill>
                  <a:srgbClr val="FF0000"/>
                </a:solidFill>
                <a:latin typeface="宋体" pitchFamily="2" charset="-122"/>
                <a:sym typeface="Arial" charset="0"/>
              </a:rPr>
              <a:t>对象</a:t>
            </a:r>
            <a:r>
              <a:rPr lang="zh-CN" altLang="en-US" sz="1875" dirty="0">
                <a:solidFill>
                  <a:srgbClr val="FF0000"/>
                </a:solidFill>
                <a:latin typeface="宋体" pitchFamily="2" charset="-122"/>
              </a:rPr>
              <a:t>建模</a:t>
            </a:r>
            <a:r>
              <a:rPr lang="zh-CN" altLang="en-US" sz="1875" dirty="0">
                <a:latin typeface="宋体" pitchFamily="2" charset="-122"/>
              </a:rPr>
              <a:t>模块、</a:t>
            </a:r>
            <a:r>
              <a:rPr lang="zh-CN" altLang="en-US" sz="1875" dirty="0">
                <a:solidFill>
                  <a:srgbClr val="FF0000"/>
                </a:solidFill>
                <a:latin typeface="宋体" pitchFamily="2" charset="-122"/>
                <a:sym typeface="Arial" charset="0"/>
              </a:rPr>
              <a:t>推荐算法</a:t>
            </a:r>
            <a:r>
              <a:rPr lang="zh-CN" altLang="en-US" sz="1875" dirty="0">
                <a:latin typeface="宋体" pitchFamily="2" charset="-122"/>
              </a:rPr>
              <a:t>模块。</a:t>
            </a:r>
          </a:p>
          <a:p>
            <a:pPr eaLnBrk="1" hangingPunct="1">
              <a:lnSpc>
                <a:spcPct val="80000"/>
              </a:lnSpc>
              <a:buSzPct val="100000"/>
              <a:buFont typeface="Wingdings" pitchFamily="2" charset="2"/>
              <a:buChar char="Ø"/>
            </a:pPr>
            <a:endParaRPr lang="zh-CN" altLang="en-US" sz="1875" dirty="0">
              <a:latin typeface="宋体" pitchFamily="2" charset="-122"/>
            </a:endParaRPr>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endParaRPr lang="zh-CN" altLang="en-US" sz="1725" dirty="0"/>
          </a:p>
          <a:p>
            <a:pPr eaLnBrk="1" hangingPunct="1">
              <a:lnSpc>
                <a:spcPct val="80000"/>
              </a:lnSpc>
              <a:buSzPct val="100000"/>
              <a:buFont typeface="Wingdings" pitchFamily="2" charset="2"/>
              <a:buChar char="Ø"/>
            </a:pPr>
            <a:r>
              <a:rPr lang="zh-CN" altLang="en-US" sz="1875" dirty="0"/>
              <a:t>推荐系统把</a:t>
            </a:r>
            <a:r>
              <a:rPr lang="zh-CN" altLang="en-US" sz="1875" dirty="0">
                <a:solidFill>
                  <a:srgbClr val="FF0000"/>
                </a:solidFill>
              </a:rPr>
              <a:t>用户模型中兴趣需求信息</a:t>
            </a:r>
            <a:r>
              <a:rPr lang="zh-CN" altLang="en-US" sz="1875" dirty="0"/>
              <a:t>和</a:t>
            </a:r>
            <a:r>
              <a:rPr lang="zh-CN" altLang="en-US" sz="1875" dirty="0">
                <a:solidFill>
                  <a:srgbClr val="FF0000"/>
                </a:solidFill>
              </a:rPr>
              <a:t>推荐对象模型中的特征信息</a:t>
            </a:r>
            <a:r>
              <a:rPr lang="zh-CN" altLang="en-US" sz="1875" dirty="0"/>
              <a:t>匹配，同时使用相应的推荐算法进行计算筛选，找到用户可能感兴趣的推荐对象，然后推荐给用户。</a:t>
            </a:r>
          </a:p>
          <a:p>
            <a:pPr eaLnBrk="1" hangingPunct="1">
              <a:lnSpc>
                <a:spcPct val="80000"/>
              </a:lnSpc>
              <a:buSzPct val="100000"/>
              <a:buFont typeface="Wingdings" pitchFamily="2" charset="2"/>
              <a:buNone/>
            </a:pPr>
            <a:endParaRPr lang="zh-CN" altLang="en-US" sz="1875" dirty="0">
              <a:latin typeface="华文楷体" pitchFamily="2" charset="-122"/>
            </a:endParaRPr>
          </a:p>
        </p:txBody>
      </p:sp>
      <p:pic>
        <p:nvPicPr>
          <p:cNvPr id="11268" name="Picture 4" descr="QQ截图20140414163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393" y="3046252"/>
            <a:ext cx="4691435" cy="176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2467942" y="5781097"/>
            <a:ext cx="4783523" cy="36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zh-CN" altLang="zh-CN"/>
          </a:p>
        </p:txBody>
      </p:sp>
      <p:sp>
        <p:nvSpPr>
          <p:cNvPr id="11270" name="Text Box 6"/>
          <p:cNvSpPr txBox="1">
            <a:spLocks noChangeArrowheads="1"/>
          </p:cNvSpPr>
          <p:nvPr/>
        </p:nvSpPr>
        <p:spPr bwMode="auto">
          <a:xfrm>
            <a:off x="3455789" y="4756472"/>
            <a:ext cx="2884848" cy="36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dirty="0">
                <a:latin typeface="华文楷体" pitchFamily="2" charset="-122"/>
                <a:ea typeface="华文楷体" pitchFamily="2" charset="-122"/>
              </a:rPr>
              <a:t>   推荐系统通用模型</a:t>
            </a:r>
          </a:p>
        </p:txBody>
      </p:sp>
    </p:spTree>
    <p:extLst>
      <p:ext uri="{BB962C8B-B14F-4D97-AF65-F5344CB8AC3E}">
        <p14:creationId xmlns:p14="http://schemas.microsoft.com/office/powerpoint/2010/main" val="241253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4112504" y="1285177"/>
            <a:ext cx="5267226"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13324" y="1059156"/>
            <a:ext cx="1194736"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用户建模</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 y="1641883"/>
            <a:ext cx="9644063" cy="2957123"/>
          </a:xfrm>
          <a:prstGeom prst="rect">
            <a:avLst/>
          </a:prstGeom>
          <a:noFill/>
          <a:ln w="9525">
            <a:noFill/>
            <a:miter lim="800000"/>
            <a:headEnd/>
            <a:tailEnd/>
          </a:ln>
        </p:spPr>
        <p:txBody>
          <a:bodyPr wrap="square" lIns="36162" tIns="18081" rIns="36162" bIns="18081">
            <a:spAutoFit/>
          </a:bodyPr>
          <a:lstStyle/>
          <a:p>
            <a:pPr algn="l">
              <a:lnSpc>
                <a:spcPct val="150000"/>
              </a:lnSpc>
              <a:buClr>
                <a:srgbClr val="FF0000"/>
              </a:buClr>
              <a:buFont typeface="Wingdings" pitchFamily="2" charset="2"/>
              <a:buChar char="p"/>
            </a:pPr>
            <a:r>
              <a:rPr lang="zh-CN" altLang="en-US" dirty="0"/>
              <a:t>  用户模型反映用户的兴趣偏好。用户兴趣的反馈可分为显性反馈和隐性反馈。</a:t>
            </a:r>
            <a:endParaRPr lang="en-US" altLang="zh-CN" dirty="0"/>
          </a:p>
          <a:p>
            <a:pPr>
              <a:lnSpc>
                <a:spcPct val="150000"/>
              </a:lnSpc>
              <a:spcBef>
                <a:spcPts val="475"/>
              </a:spcBef>
              <a:buClr>
                <a:srgbClr val="FF0000"/>
              </a:buClr>
              <a:buFont typeface="Wingdings" pitchFamily="2" charset="2"/>
              <a:buChar char="p"/>
            </a:pPr>
            <a:r>
              <a:rPr lang="zh-CN" altLang="en-US" dirty="0"/>
              <a:t>  </a:t>
            </a:r>
            <a:r>
              <a:rPr lang="zh-CN" altLang="en-US" b="1" dirty="0"/>
              <a:t>显性反馈</a:t>
            </a:r>
            <a:r>
              <a:rPr lang="zh-CN" altLang="en-US" dirty="0"/>
              <a:t>包含两种方式：用户定制和用户评分。</a:t>
            </a:r>
            <a:endParaRPr lang="en-US" altLang="zh-CN" dirty="0"/>
          </a:p>
          <a:p>
            <a:pPr algn="l">
              <a:lnSpc>
                <a:spcPct val="150000"/>
              </a:lnSpc>
              <a:buClr>
                <a:srgbClr val="FF0000"/>
              </a:buClr>
              <a:buFont typeface="Arial" pitchFamily="34" charset="0"/>
              <a:buChar char="•"/>
            </a:pPr>
            <a:r>
              <a:rPr lang="zh-CN" altLang="en-US" dirty="0"/>
              <a:t>   用户定制是指用户对系统所列问题的回答，如年龄、性别、职业等。</a:t>
            </a:r>
            <a:endParaRPr lang="en-US" altLang="zh-CN" dirty="0"/>
          </a:p>
          <a:p>
            <a:pPr algn="l">
              <a:lnSpc>
                <a:spcPct val="150000"/>
              </a:lnSpc>
              <a:buClr>
                <a:srgbClr val="FF0000"/>
              </a:buClr>
              <a:buFont typeface="Arial" pitchFamily="34" charset="0"/>
              <a:buChar char="•"/>
            </a:pPr>
            <a:r>
              <a:rPr lang="zh-CN" altLang="en-US" dirty="0"/>
              <a:t>   评分又分为两级评分和多级评分。例如，在</a:t>
            </a:r>
            <a:r>
              <a:rPr lang="en-US" altLang="zh-CN" dirty="0" err="1"/>
              <a:t>YahooNews</a:t>
            </a:r>
            <a:r>
              <a:rPr lang="zh-CN" altLang="en-US" dirty="0"/>
              <a:t>中采用两级评分：喜欢（</a:t>
            </a:r>
            <a:r>
              <a:rPr lang="en-US" altLang="zh-CN" dirty="0"/>
              <a:t>more like this</a:t>
            </a:r>
            <a:r>
              <a:rPr lang="zh-CN" altLang="en-US" dirty="0"/>
              <a:t>）和不喜欢（</a:t>
            </a:r>
            <a:r>
              <a:rPr lang="en-US" altLang="zh-CN" dirty="0"/>
              <a:t>less like this</a:t>
            </a:r>
            <a:r>
              <a:rPr lang="zh-CN" altLang="en-US" dirty="0"/>
              <a:t>）。多级评分可以更详细地描述对某个产品的喜欢程度，如</a:t>
            </a:r>
            <a:r>
              <a:rPr lang="en-US" altLang="zh-CN" dirty="0" err="1"/>
              <a:t>GroupLens</a:t>
            </a:r>
            <a:r>
              <a:rPr lang="zh-CN" altLang="en-US" dirty="0"/>
              <a:t>中用户对新闻的喜好程度可评价为</a:t>
            </a:r>
            <a:r>
              <a:rPr lang="en-US" altLang="zh-CN" dirty="0"/>
              <a:t>1~5</a:t>
            </a:r>
            <a:r>
              <a:rPr lang="zh-CN" altLang="en-US" dirty="0"/>
              <a:t>分。 </a:t>
            </a:r>
            <a:r>
              <a:rPr lang="en-US" altLang="zh-CN" dirty="0"/>
              <a:t>News Dude</a:t>
            </a:r>
            <a:r>
              <a:rPr lang="zh-CN" altLang="en-US" dirty="0"/>
              <a:t>支持用户的</a:t>
            </a:r>
            <a:r>
              <a:rPr lang="en-US" altLang="zh-CN" dirty="0"/>
              <a:t>4</a:t>
            </a:r>
            <a:r>
              <a:rPr lang="zh-CN" altLang="en-US" dirty="0"/>
              <a:t>级反馈：感兴趣、不感兴趣、已知道、想了解更多，然后进行归一化处理。</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13</a:t>
            </a:fld>
            <a:endParaRPr lang="en-US" altLang="zh-CN"/>
          </a:p>
        </p:txBody>
      </p:sp>
    </p:spTree>
    <p:extLst>
      <p:ext uri="{BB962C8B-B14F-4D97-AF65-F5344CB8AC3E}">
        <p14:creationId xmlns:p14="http://schemas.microsoft.com/office/powerpoint/2010/main" val="21727679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4112504" y="1285177"/>
            <a:ext cx="5267226"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13324" y="1059156"/>
            <a:ext cx="1194736"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用户建模</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 y="1641884"/>
            <a:ext cx="9644063" cy="3441293"/>
          </a:xfrm>
          <a:prstGeom prst="rect">
            <a:avLst/>
          </a:prstGeom>
          <a:noFill/>
          <a:ln w="9525">
            <a:noFill/>
            <a:miter lim="800000"/>
            <a:headEnd/>
            <a:tailEnd/>
          </a:ln>
        </p:spPr>
        <p:txBody>
          <a:bodyPr wrap="square" lIns="36162" tIns="18081" rIns="36162" bIns="18081">
            <a:spAutoFit/>
          </a:bodyPr>
          <a:lstStyle/>
          <a:p>
            <a:pPr algn="l">
              <a:lnSpc>
                <a:spcPct val="150000"/>
              </a:lnSpc>
              <a:buClr>
                <a:srgbClr val="FF0000"/>
              </a:buClr>
              <a:buFont typeface="Wingdings" pitchFamily="2" charset="2"/>
              <a:buChar char="p"/>
            </a:pPr>
            <a:r>
              <a:rPr lang="zh-CN" altLang="en-US" dirty="0"/>
              <a:t>很多时候用户不能够准确地提供个人偏好或者不愿意显性提供个人偏好，更不愿意经常维护个人的偏好。</a:t>
            </a:r>
            <a:r>
              <a:rPr lang="zh-CN" altLang="en-US" b="1" dirty="0"/>
              <a:t>隐性反馈</a:t>
            </a:r>
            <a:r>
              <a:rPr lang="zh-CN" altLang="en-US" dirty="0"/>
              <a:t>往往能够正确地体现用户的偏好以及偏好的变化。</a:t>
            </a:r>
            <a:endParaRPr lang="en-US" altLang="zh-CN" dirty="0"/>
          </a:p>
          <a:p>
            <a:pPr>
              <a:lnSpc>
                <a:spcPct val="150000"/>
              </a:lnSpc>
              <a:spcBef>
                <a:spcPts val="475"/>
              </a:spcBef>
              <a:buClr>
                <a:srgbClr val="FF0000"/>
              </a:buClr>
              <a:buFont typeface="Arial" pitchFamily="34" charset="0"/>
              <a:buChar char="•"/>
            </a:pPr>
            <a:r>
              <a:rPr lang="zh-CN" altLang="en-US" dirty="0"/>
              <a:t>   常用的隐性反馈信息有：是否点击、停留时间、点击时间、点击地点、是否加入收藏、评论内容（可推测用户的心情）、用户的搜索内容、社交网络、流行趋势、点击顺序等。</a:t>
            </a:r>
            <a:endParaRPr lang="en-US" altLang="zh-CN" dirty="0"/>
          </a:p>
          <a:p>
            <a:pPr>
              <a:lnSpc>
                <a:spcPct val="150000"/>
              </a:lnSpc>
              <a:spcBef>
                <a:spcPts val="475"/>
              </a:spcBef>
              <a:buClr>
                <a:srgbClr val="FF0000"/>
              </a:buClr>
              <a:buFont typeface="Arial" pitchFamily="34" charset="0"/>
              <a:buChar char="•"/>
            </a:pPr>
            <a:r>
              <a:rPr lang="zh-CN" altLang="en-US" dirty="0"/>
              <a:t>   在协同过滤推荐方法中，常常把用户的</a:t>
            </a:r>
            <a:r>
              <a:rPr lang="zh-CN" altLang="en-US" b="1" dirty="0"/>
              <a:t>隐性反馈转化为用户对产品的评分</a:t>
            </a:r>
            <a:r>
              <a:rPr lang="zh-CN" altLang="en-US" dirty="0"/>
              <a:t>。例如，</a:t>
            </a:r>
            <a:r>
              <a:rPr lang="en-US" altLang="zh-CN" dirty="0"/>
              <a:t>Google News</a:t>
            </a:r>
            <a:r>
              <a:rPr lang="zh-CN" altLang="en-US" dirty="0"/>
              <a:t>中用户阅读过的新闻记为喜欢，评分为</a:t>
            </a:r>
            <a:r>
              <a:rPr lang="en-US" altLang="zh-CN" dirty="0"/>
              <a:t>1</a:t>
            </a:r>
            <a:r>
              <a:rPr lang="zh-CN" altLang="en-US" dirty="0"/>
              <a:t>；没有阅读过的评分为</a:t>
            </a:r>
            <a:r>
              <a:rPr lang="en-US" altLang="zh-CN" dirty="0"/>
              <a:t>0</a:t>
            </a:r>
            <a:r>
              <a:rPr lang="zh-CN" altLang="en-US" dirty="0"/>
              <a:t>。</a:t>
            </a:r>
            <a:r>
              <a:rPr lang="en-US" altLang="zh-CN" dirty="0"/>
              <a:t>Daily Learner</a:t>
            </a:r>
            <a:r>
              <a:rPr lang="zh-CN" altLang="en-US" dirty="0"/>
              <a:t>系统中用户点击了新闻标题评分为</a:t>
            </a:r>
            <a:r>
              <a:rPr lang="en-US" altLang="zh-CN" dirty="0"/>
              <a:t>0.8</a:t>
            </a:r>
            <a:r>
              <a:rPr lang="zh-CN" altLang="en-US" dirty="0"/>
              <a:t>分，阅读完全文则评分上升到</a:t>
            </a:r>
            <a:r>
              <a:rPr lang="en-US" altLang="zh-CN" dirty="0"/>
              <a:t>1</a:t>
            </a:r>
            <a:r>
              <a:rPr lang="zh-CN" altLang="en-US" dirty="0"/>
              <a:t>分；若用户跳过了系统推荐的新闻，则从系统预测评分中减去</a:t>
            </a:r>
            <a:r>
              <a:rPr lang="en-US" altLang="zh-CN" dirty="0"/>
              <a:t>0.2</a:t>
            </a:r>
            <a:r>
              <a:rPr lang="zh-CN" altLang="en-US" dirty="0"/>
              <a:t>分作为最终评分。</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14</a:t>
            </a:fld>
            <a:endParaRPr lang="en-US" altLang="zh-CN"/>
          </a:p>
        </p:txBody>
      </p:sp>
    </p:spTree>
    <p:extLst>
      <p:ext uri="{BB962C8B-B14F-4D97-AF65-F5344CB8AC3E}">
        <p14:creationId xmlns:p14="http://schemas.microsoft.com/office/powerpoint/2010/main" val="6592882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4112504" y="1285177"/>
            <a:ext cx="5267226"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13324" y="1059156"/>
            <a:ext cx="1194736"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用户建模</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16646" y="1848972"/>
            <a:ext cx="8741654" cy="3008419"/>
          </a:xfrm>
          <a:prstGeom prst="rect">
            <a:avLst/>
          </a:prstGeom>
          <a:noFill/>
          <a:ln w="9525">
            <a:noFill/>
            <a:miter lim="800000"/>
            <a:headEnd/>
            <a:tailEnd/>
          </a:ln>
        </p:spPr>
        <p:txBody>
          <a:bodyPr wrap="square" lIns="36162" tIns="18081" rIns="36162" bIns="18081">
            <a:spAutoFit/>
          </a:bodyPr>
          <a:lstStyle/>
          <a:p>
            <a:pPr algn="l">
              <a:lnSpc>
                <a:spcPct val="150000"/>
              </a:lnSpc>
              <a:buClr>
                <a:srgbClr val="FF0000"/>
              </a:buClr>
              <a:buFont typeface="Wingdings" pitchFamily="2" charset="2"/>
              <a:buChar char="p"/>
            </a:pPr>
            <a:r>
              <a:rPr lang="zh-CN" altLang="en-US" dirty="0"/>
              <a:t>  用户的兴趣可分为</a:t>
            </a:r>
            <a:r>
              <a:rPr lang="zh-CN" altLang="en-US" b="1" dirty="0"/>
              <a:t>长期兴趣和短期兴趣</a:t>
            </a:r>
            <a:r>
              <a:rPr lang="zh-CN" altLang="en-US" dirty="0"/>
              <a:t>。</a:t>
            </a:r>
            <a:endParaRPr lang="en-US" altLang="zh-CN" dirty="0"/>
          </a:p>
          <a:p>
            <a:pPr algn="l">
              <a:lnSpc>
                <a:spcPct val="150000"/>
              </a:lnSpc>
              <a:buClr>
                <a:srgbClr val="FF0000"/>
              </a:buClr>
              <a:buFont typeface="Arial" pitchFamily="34" charset="0"/>
              <a:buChar char="•"/>
            </a:pPr>
            <a:r>
              <a:rPr lang="zh-CN" altLang="en-US" dirty="0"/>
              <a:t>   长期兴趣反映用户的真实兴趣；</a:t>
            </a:r>
            <a:endParaRPr lang="en-US" altLang="zh-CN" dirty="0"/>
          </a:p>
          <a:p>
            <a:pPr algn="l">
              <a:lnSpc>
                <a:spcPct val="150000"/>
              </a:lnSpc>
              <a:buClr>
                <a:srgbClr val="FF0000"/>
              </a:buClr>
              <a:buFont typeface="Arial" pitchFamily="34" charset="0"/>
              <a:buChar char="•"/>
            </a:pPr>
            <a:r>
              <a:rPr lang="zh-CN" altLang="en-US" dirty="0"/>
              <a:t>   短期兴趣常与热点话题相关联且经常改变，从最近的历史行为中学习到的短期兴趣模型可快速反映用户兴趣的变化。</a:t>
            </a:r>
            <a:endParaRPr lang="en-US" altLang="zh-CN" dirty="0"/>
          </a:p>
          <a:p>
            <a:pPr>
              <a:lnSpc>
                <a:spcPct val="150000"/>
              </a:lnSpc>
              <a:spcBef>
                <a:spcPts val="949"/>
              </a:spcBef>
              <a:buClr>
                <a:srgbClr val="FF0000"/>
              </a:buClr>
              <a:buFont typeface="Wingdings" pitchFamily="2" charset="2"/>
              <a:buChar char="p"/>
            </a:pPr>
            <a:r>
              <a:rPr lang="zh-CN" altLang="en-US" dirty="0"/>
              <a:t>  常用的模型有向量空间模型、语义网络模型、基于分类器的模型等。由于用户的兴趣常受物品本身周期性、热点事件、突发事件的影响，变化性很大。所以，需要经常更新用户模型。</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15</a:t>
            </a:fld>
            <a:endParaRPr lang="en-US" altLang="zh-CN"/>
          </a:p>
        </p:txBody>
      </p:sp>
    </p:spTree>
    <p:extLst>
      <p:ext uri="{BB962C8B-B14F-4D97-AF65-F5344CB8AC3E}">
        <p14:creationId xmlns:p14="http://schemas.microsoft.com/office/powerpoint/2010/main" val="16454459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2661536" y="1250018"/>
            <a:ext cx="6718195" cy="35159"/>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12873" y="1059156"/>
            <a:ext cx="1279694"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a:solidFill>
                  <a:schemeClr val="bg1"/>
                </a:solidFill>
                <a:latin typeface="微软雅黑" pitchFamily="34" charset="-122"/>
                <a:ea typeface="微软雅黑" pitchFamily="34" charset="-122"/>
                <a:cs typeface="Chalkduster"/>
                <a:sym typeface="Chalkduster"/>
              </a:rPr>
              <a:t>推荐算法</a:t>
            </a:r>
            <a:r>
              <a:rPr lang="zh-CN" altLang="zh-CN" sz="225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921373"/>
          </a:xfrm>
          <a:prstGeom prst="rect">
            <a:avLst/>
          </a:prstGeom>
          <a:noFill/>
          <a:ln w="9525">
            <a:noFill/>
            <a:miter lim="800000"/>
            <a:headEnd/>
            <a:tailEnd/>
          </a:ln>
        </p:spPr>
        <p:txBody>
          <a:bodyPr lIns="36162" tIns="18081" rIns="36162" bIns="18081">
            <a:spAutoFit/>
          </a:bodyPr>
          <a:lstStyle/>
          <a:p>
            <a:pPr>
              <a:lnSpc>
                <a:spcPts val="2017"/>
              </a:lnSpc>
              <a:spcBef>
                <a:spcPts val="712"/>
              </a:spcBef>
              <a:spcAft>
                <a:spcPts val="237"/>
              </a:spcAft>
            </a:pPr>
            <a:r>
              <a:rPr lang="zh-CN" altLang="en-US" dirty="0">
                <a:latin typeface="微软雅黑" pitchFamily="34" charset="-122"/>
                <a:ea typeface="微软雅黑" pitchFamily="34" charset="-122"/>
              </a:rPr>
              <a:t>        推荐算法是整个推荐系统中最核心、最关键的部分，很大程度上决定了推荐系统性能的优劣。</a:t>
            </a:r>
            <a:endParaRPr lang="en-US" altLang="zh-CN" dirty="0">
              <a:latin typeface="微软雅黑" pitchFamily="34" charset="-122"/>
              <a:ea typeface="微软雅黑" pitchFamily="34" charset="-122"/>
            </a:endParaRPr>
          </a:p>
          <a:p>
            <a:pPr>
              <a:lnSpc>
                <a:spcPts val="2017"/>
              </a:lnSpc>
              <a:spcBef>
                <a:spcPts val="712"/>
              </a:spcBef>
              <a:spcAft>
                <a:spcPts val="237"/>
              </a:spcAft>
            </a:pPr>
            <a:r>
              <a:rPr lang="zh-CN" altLang="en-US" dirty="0">
                <a:latin typeface="微软雅黑" pitchFamily="34" charset="-122"/>
                <a:ea typeface="微软雅黑" pitchFamily="34" charset="-122"/>
              </a:rPr>
              <a:t>目前，主要的推荐方法包括：</a:t>
            </a:r>
            <a:endParaRPr lang="en-US" altLang="zh-CN" dirty="0">
              <a:latin typeface="微软雅黑" pitchFamily="34" charset="-122"/>
              <a:ea typeface="微软雅黑" pitchFamily="34" charset="-122"/>
            </a:endParaRPr>
          </a:p>
        </p:txBody>
      </p:sp>
      <p:sp>
        <p:nvSpPr>
          <p:cNvPr id="18" name="矩形 17"/>
          <p:cNvSpPr/>
          <p:nvPr/>
        </p:nvSpPr>
        <p:spPr>
          <a:xfrm>
            <a:off x="685601" y="2799000"/>
            <a:ext cx="4822031" cy="3439370"/>
          </a:xfrm>
          <a:prstGeom prst="rect">
            <a:avLst/>
          </a:prstGeom>
        </p:spPr>
        <p:txBody>
          <a:bodyPr lIns="36162" tIns="18081" rIns="36162" bIns="18081">
            <a:spAutoFit/>
          </a:bodyPr>
          <a:lstStyle/>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基于人口统计学的推荐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协同过滤推荐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基于内容的推荐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基于关联规则的推荐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基于效用的推荐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基于知识的推荐</a:t>
            </a:r>
            <a:endParaRPr lang="en-US" altLang="zh-CN" dirty="0">
              <a:latin typeface="微软雅黑" pitchFamily="34" charset="-122"/>
              <a:ea typeface="微软雅黑" pitchFamily="34" charset="-122"/>
            </a:endParaRPr>
          </a:p>
          <a:p>
            <a:pPr>
              <a:lnSpc>
                <a:spcPct val="150000"/>
              </a:lnSpc>
              <a:spcBef>
                <a:spcPts val="712"/>
              </a:spcBef>
              <a:buClr>
                <a:srgbClr val="FF0000"/>
              </a:buClr>
              <a:buFont typeface="Wingdings" pitchFamily="2" charset="2"/>
              <a:buChar char="Ø"/>
            </a:pPr>
            <a:r>
              <a:rPr lang="zh-CN" altLang="en-US" dirty="0">
                <a:latin typeface="微软雅黑" pitchFamily="34" charset="-122"/>
                <a:ea typeface="微软雅黑" pitchFamily="34" charset="-122"/>
              </a:rPr>
              <a:t>  混合推荐</a:t>
            </a:r>
            <a:endParaRPr lang="zh-CN" altLang="en-US"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16</a:t>
            </a:fld>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608" y="2314467"/>
            <a:ext cx="5578073" cy="187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253363" y="4961947"/>
            <a:ext cx="1631776" cy="923330"/>
          </a:xfrm>
          <a:prstGeom prst="rect">
            <a:avLst/>
          </a:prstGeom>
        </p:spPr>
        <p:txBody>
          <a:bodyPr wrap="square">
            <a:spAutoFit/>
          </a:bodyPr>
          <a:lstStyle/>
          <a:p>
            <a:r>
              <a:rPr lang="en-US" altLang="zh-CN" dirty="0"/>
              <a:t>3</a:t>
            </a:r>
            <a:r>
              <a:rPr lang="zh-CN" altLang="en-US" dirty="0"/>
              <a:t>种联系用户和物品的推荐系统</a:t>
            </a:r>
          </a:p>
        </p:txBody>
      </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125" y="4189255"/>
            <a:ext cx="3452813" cy="188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428682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www.ibm.com/developerworks/cn/web/1103_zhaoct_recommstudy1/image005.jpg"/>
          <p:cNvPicPr/>
          <p:nvPr/>
        </p:nvPicPr>
        <p:blipFill>
          <a:blip r:embed="rId2" cstate="print"/>
          <a:srcRect/>
          <a:stretch>
            <a:fillRect/>
          </a:stretch>
        </p:blipFill>
        <p:spPr bwMode="auto">
          <a:xfrm>
            <a:off x="5281241" y="2293547"/>
            <a:ext cx="4343273" cy="3227086"/>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3895512" y="1285177"/>
            <a:ext cx="5484218"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39" y="1059156"/>
            <a:ext cx="2925978"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基于人口统计学的推荐</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73363" y="1670988"/>
            <a:ext cx="5176795" cy="4535183"/>
          </a:xfrm>
          <a:prstGeom prst="rect">
            <a:avLst/>
          </a:prstGeom>
          <a:noFill/>
          <a:ln w="9525">
            <a:noFill/>
            <a:miter lim="800000"/>
            <a:headEnd/>
            <a:tailEnd/>
          </a:ln>
        </p:spPr>
        <p:txBody>
          <a:bodyPr wrap="square" lIns="36162" tIns="18081" rIns="36162" bIns="18081">
            <a:spAutoFit/>
          </a:bodyPr>
          <a:lstStyle/>
          <a:p>
            <a:pPr>
              <a:lnSpc>
                <a:spcPct val="150000"/>
              </a:lnSpc>
              <a:spcBef>
                <a:spcPts val="237"/>
              </a:spcBef>
              <a:spcAft>
                <a:spcPts val="237"/>
              </a:spcAft>
            </a:pPr>
            <a:r>
              <a:rPr lang="zh-CN" altLang="en-US" dirty="0">
                <a:latin typeface="微软雅黑" pitchFamily="34" charset="-122"/>
                <a:ea typeface="微软雅黑" pitchFamily="34" charset="-122"/>
              </a:rPr>
              <a:t>　　最为简单的一种推荐算法，只是简单的</a:t>
            </a:r>
            <a:r>
              <a:rPr lang="zh-CN" altLang="en-US" dirty="0">
                <a:solidFill>
                  <a:srgbClr val="FF0000"/>
                </a:solidFill>
                <a:latin typeface="微软雅黑" pitchFamily="34" charset="-122"/>
                <a:ea typeface="微软雅黑" pitchFamily="34" charset="-122"/>
              </a:rPr>
              <a:t>根据系统用户的基本信息发现用户的相关程度</a:t>
            </a:r>
            <a:r>
              <a:rPr lang="zh-CN" altLang="en-US" dirty="0">
                <a:latin typeface="微软雅黑" pitchFamily="34" charset="-122"/>
                <a:ea typeface="微软雅黑" pitchFamily="34" charset="-122"/>
              </a:rPr>
              <a:t>，然后将相似用户喜爱的其他物品推荐给当前用户。</a:t>
            </a:r>
            <a:endParaRPr lang="en-US" altLang="zh-CN" dirty="0">
              <a:latin typeface="微软雅黑" pitchFamily="34" charset="-122"/>
              <a:ea typeface="微软雅黑" pitchFamily="34" charset="-122"/>
            </a:endParaRPr>
          </a:p>
          <a:p>
            <a:pPr>
              <a:lnSpc>
                <a:spcPct val="150000"/>
              </a:lnSpc>
              <a:spcAft>
                <a:spcPts val="237"/>
              </a:spcAft>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系统首先会根据用户的属性建模，如年龄，性别，兴趣等信息。根据这些特征计算用户间的相似度。若系统通过计算发现用户</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比较相似。就会把</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喜欢的物品推荐给</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a:t>
            </a:r>
          </a:p>
          <a:p>
            <a:pPr>
              <a:lnSpc>
                <a:spcPts val="1898"/>
              </a:lnSpc>
              <a:spcBef>
                <a:spcPts val="712"/>
              </a:spcBef>
              <a:spcAft>
                <a:spcPts val="237"/>
              </a:spcAft>
            </a:pPr>
            <a:r>
              <a:rPr lang="zh-CN" altLang="en-US" dirty="0">
                <a:latin typeface="微软雅黑" pitchFamily="34" charset="-122"/>
                <a:ea typeface="微软雅黑" pitchFamily="34" charset="-122"/>
              </a:rPr>
              <a:t>　　</a:t>
            </a:r>
            <a:r>
              <a:rPr lang="zh-CN" altLang="en-US" u="sng" dirty="0">
                <a:latin typeface="微软雅黑" pitchFamily="34" charset="-122"/>
                <a:ea typeface="微软雅黑" pitchFamily="34" charset="-122"/>
              </a:rPr>
              <a:t>优势：</a:t>
            </a:r>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不需要历史数据，没有冷启动问题</a:t>
            </a:r>
          </a:p>
          <a:p>
            <a:pPr>
              <a:lnSpc>
                <a:spcPts val="1898"/>
              </a:lnSpc>
              <a:spcBef>
                <a:spcPts val="712"/>
              </a:spcBef>
              <a:spcAft>
                <a:spcPts val="237"/>
              </a:spcAft>
            </a:pP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b </a:t>
            </a:r>
            <a:r>
              <a:rPr lang="zh-CN" altLang="en-US" dirty="0">
                <a:latin typeface="微软雅黑" pitchFamily="34" charset="-122"/>
                <a:ea typeface="微软雅黑" pitchFamily="34" charset="-122"/>
              </a:rPr>
              <a:t>不依赖于物品的属性，因此其他领域的问题都可无缝接入。</a:t>
            </a:r>
          </a:p>
          <a:p>
            <a:pPr>
              <a:lnSpc>
                <a:spcPts val="1898"/>
              </a:lnSpc>
              <a:spcBef>
                <a:spcPts val="712"/>
              </a:spcBef>
              <a:spcAft>
                <a:spcPts val="237"/>
              </a:spcAft>
            </a:pPr>
            <a:r>
              <a:rPr lang="zh-CN" altLang="en-US" dirty="0">
                <a:latin typeface="微软雅黑" pitchFamily="34" charset="-122"/>
                <a:ea typeface="微软雅黑" pitchFamily="34" charset="-122"/>
              </a:rPr>
              <a:t>　　</a:t>
            </a:r>
            <a:r>
              <a:rPr lang="zh-CN" altLang="en-US" u="sng" dirty="0">
                <a:latin typeface="微软雅黑" pitchFamily="34" charset="-122"/>
                <a:ea typeface="微软雅黑" pitchFamily="34" charset="-122"/>
              </a:rPr>
              <a:t>不足：</a:t>
            </a:r>
            <a:r>
              <a:rPr lang="zh-CN" altLang="en-US" dirty="0">
                <a:latin typeface="微软雅黑" pitchFamily="34" charset="-122"/>
                <a:ea typeface="微软雅黑" pitchFamily="34" charset="-122"/>
              </a:rPr>
              <a:t>算法比较粗糙，效果很难令人满意，只适合简单的推荐。</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17</a:t>
            </a:fld>
            <a:endParaRPr lang="en-US" altLang="zh-CN"/>
          </a:p>
        </p:txBody>
      </p:sp>
    </p:spTree>
    <p:extLst>
      <p:ext uri="{BB962C8B-B14F-4D97-AF65-F5344CB8AC3E}">
        <p14:creationId xmlns:p14="http://schemas.microsoft.com/office/powerpoint/2010/main" val="33140417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8815" y="1059156"/>
            <a:ext cx="177181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37701"/>
            <a:ext cx="8586104" cy="3106586"/>
          </a:xfrm>
          <a:prstGeom prst="rect">
            <a:avLst/>
          </a:prstGeom>
          <a:noFill/>
          <a:ln w="9525">
            <a:noFill/>
            <a:miter lim="800000"/>
            <a:headEnd/>
            <a:tailEnd/>
          </a:ln>
        </p:spPr>
        <p:txBody>
          <a:bodyPr lIns="36162" tIns="18081" rIns="36162" bIns="18081">
            <a:spAutoFit/>
          </a:bodyPr>
          <a:lstStyle/>
          <a:p>
            <a:pPr>
              <a:lnSpc>
                <a:spcPts val="2373"/>
              </a:lnSpc>
              <a:spcBef>
                <a:spcPts val="475"/>
              </a:spcBef>
              <a:buClr>
                <a:srgbClr val="FF0000"/>
              </a:buClr>
            </a:pPr>
            <a:r>
              <a:rPr lang="zh-CN" altLang="en-US" dirty="0"/>
              <a:t>       协同过滤技术是由</a:t>
            </a:r>
            <a:r>
              <a:rPr lang="en-US" altLang="zh-CN" dirty="0"/>
              <a:t>David Goldberg</a:t>
            </a:r>
            <a:r>
              <a:rPr lang="zh-CN" altLang="en-US" dirty="0"/>
              <a:t>在</a:t>
            </a:r>
            <a:r>
              <a:rPr lang="en-US" altLang="zh-CN" dirty="0"/>
              <a:t>1992</a:t>
            </a:r>
            <a:r>
              <a:rPr lang="zh-CN" altLang="en-US" dirty="0"/>
              <a:t>年提出的，是目前个性化推荐系统中应用最为成功和广泛的技术。</a:t>
            </a:r>
            <a:endParaRPr lang="en-US" altLang="zh-CN" dirty="0"/>
          </a:p>
          <a:p>
            <a:pPr marL="257175" indent="-257175">
              <a:lnSpc>
                <a:spcPts val="2373"/>
              </a:lnSpc>
              <a:spcBef>
                <a:spcPts val="475"/>
              </a:spcBef>
              <a:buClr>
                <a:srgbClr val="FF0000"/>
              </a:buClr>
              <a:buFont typeface="Arial" panose="020B0604020202020204" pitchFamily="34" charset="0"/>
              <a:buChar char="•"/>
            </a:pPr>
            <a:r>
              <a:rPr lang="zh-CN" altLang="en-US" u="sng" dirty="0"/>
              <a:t>核心思想</a:t>
            </a:r>
            <a:r>
              <a:rPr lang="zh-CN" altLang="en-US" dirty="0"/>
              <a:t>：如果两个用户对于一些项（</a:t>
            </a:r>
            <a:r>
              <a:rPr lang="en-US" altLang="zh-CN" dirty="0"/>
              <a:t>item</a:t>
            </a:r>
            <a:r>
              <a:rPr lang="zh-CN" altLang="en-US" dirty="0"/>
              <a:t>）的评分</a:t>
            </a:r>
            <a:r>
              <a:rPr lang="zh-CN" altLang="en-US" dirty="0">
                <a:solidFill>
                  <a:srgbClr val="FF0000"/>
                </a:solidFill>
              </a:rPr>
              <a:t>相似程度</a:t>
            </a:r>
            <a:r>
              <a:rPr lang="zh-CN" altLang="en-US" dirty="0"/>
              <a:t>较高，那么一个用户对于一个新项的评分很有可能类似于另一个用户。</a:t>
            </a:r>
            <a:endParaRPr lang="en-US" altLang="zh-CN" dirty="0"/>
          </a:p>
          <a:p>
            <a:pPr marL="257175" indent="-257175">
              <a:lnSpc>
                <a:spcPts val="2373"/>
              </a:lnSpc>
              <a:spcBef>
                <a:spcPts val="475"/>
              </a:spcBef>
              <a:buClr>
                <a:srgbClr val="FF0000"/>
              </a:buClr>
              <a:buFont typeface="Arial" panose="020B0604020202020204" pitchFamily="34" charset="0"/>
              <a:buChar char="•"/>
            </a:pPr>
            <a:r>
              <a:rPr lang="zh-CN" altLang="en-US" u="sng" dirty="0"/>
              <a:t>简介</a:t>
            </a:r>
            <a:r>
              <a:rPr lang="zh-CN" altLang="en-US" dirty="0"/>
              <a:t>：通过在用户的一系列行为中寻找特定模式来产生用户特殊推荐</a:t>
            </a:r>
          </a:p>
          <a:p>
            <a:pPr marL="257175" indent="-257175">
              <a:lnSpc>
                <a:spcPts val="2373"/>
              </a:lnSpc>
              <a:spcBef>
                <a:spcPts val="475"/>
              </a:spcBef>
              <a:buClr>
                <a:srgbClr val="FF0000"/>
              </a:buClr>
              <a:buFont typeface="Arial" panose="020B0604020202020204" pitchFamily="34" charset="0"/>
              <a:buChar char="•"/>
            </a:pPr>
            <a:r>
              <a:rPr lang="zh-CN" altLang="en-US" u="sng" dirty="0"/>
              <a:t>输入</a:t>
            </a:r>
            <a:r>
              <a:rPr lang="zh-CN" altLang="en-US" dirty="0"/>
              <a:t>：仅仅依赖于惯用数据（例如评价、购买、下载等用户偏好行为）</a:t>
            </a:r>
          </a:p>
          <a:p>
            <a:pPr>
              <a:lnSpc>
                <a:spcPts val="2373"/>
              </a:lnSpc>
              <a:spcBef>
                <a:spcPts val="475"/>
              </a:spcBef>
              <a:buClr>
                <a:srgbClr val="FF0000"/>
              </a:buClr>
            </a:pPr>
            <a:endParaRPr lang="en-US" altLang="zh-CN" u="sng" dirty="0"/>
          </a:p>
          <a:p>
            <a:pPr>
              <a:lnSpc>
                <a:spcPts val="2373"/>
              </a:lnSpc>
              <a:spcBef>
                <a:spcPts val="475"/>
              </a:spcBef>
              <a:buClr>
                <a:srgbClr val="FF0000"/>
              </a:buClr>
            </a:pPr>
            <a:r>
              <a:rPr lang="zh-CN" altLang="en-US" u="sng" dirty="0"/>
              <a:t>注意</a:t>
            </a:r>
            <a:r>
              <a:rPr lang="zh-CN" altLang="en-US" dirty="0"/>
              <a:t>：该算法不依赖于项的任何附加信息或者用户的任何附加信息（例如人口统计相关数据）。</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18</a:t>
            </a:fld>
            <a:endParaRPr lang="en-US" altLang="zh-CN"/>
          </a:p>
        </p:txBody>
      </p:sp>
    </p:spTree>
    <p:extLst>
      <p:ext uri="{BB962C8B-B14F-4D97-AF65-F5344CB8AC3E}">
        <p14:creationId xmlns:p14="http://schemas.microsoft.com/office/powerpoint/2010/main" val="274502771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8815" y="1059156"/>
            <a:ext cx="177181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37701"/>
            <a:ext cx="8586104" cy="2405753"/>
          </a:xfrm>
          <a:prstGeom prst="rect">
            <a:avLst/>
          </a:prstGeom>
          <a:noFill/>
          <a:ln w="9525">
            <a:noFill/>
            <a:miter lim="800000"/>
            <a:headEnd/>
            <a:tailEnd/>
          </a:ln>
        </p:spPr>
        <p:txBody>
          <a:bodyPr lIns="36162" tIns="18081" rIns="36162" bIns="18081">
            <a:spAutoFit/>
          </a:bodyPr>
          <a:lstStyle/>
          <a:p>
            <a:pPr>
              <a:lnSpc>
                <a:spcPts val="2373"/>
              </a:lnSpc>
              <a:spcBef>
                <a:spcPts val="475"/>
              </a:spcBef>
              <a:buClr>
                <a:srgbClr val="FF0000"/>
              </a:buClr>
            </a:pPr>
            <a:r>
              <a:rPr lang="zh-CN" altLang="en-US" u="sng" dirty="0"/>
              <a:t>类型</a:t>
            </a:r>
            <a:r>
              <a:rPr lang="zh-CN" altLang="en-US" dirty="0"/>
              <a:t>：</a:t>
            </a:r>
          </a:p>
          <a:p>
            <a:pPr marL="257175" indent="-257175">
              <a:lnSpc>
                <a:spcPts val="2373"/>
              </a:lnSpc>
              <a:buClr>
                <a:srgbClr val="FF0000"/>
              </a:buClr>
              <a:buFont typeface="Arial" panose="020B0604020202020204" pitchFamily="34" charset="0"/>
              <a:buChar char="•"/>
            </a:pPr>
            <a:r>
              <a:rPr lang="zh-CN" altLang="en-US" dirty="0">
                <a:solidFill>
                  <a:srgbClr val="002060"/>
                </a:solidFill>
              </a:rPr>
              <a:t>基于邻域的协同过滤</a:t>
            </a:r>
            <a:r>
              <a:rPr lang="zh-CN" altLang="en-US" dirty="0"/>
              <a:t>（基于用户的、基于项的）</a:t>
            </a:r>
            <a:endParaRPr lang="en-US" altLang="zh-CN" dirty="0"/>
          </a:p>
          <a:p>
            <a:pPr>
              <a:lnSpc>
                <a:spcPts val="2373"/>
              </a:lnSpc>
              <a:buClr>
                <a:srgbClr val="FF0000"/>
              </a:buClr>
            </a:pPr>
            <a:r>
              <a:rPr lang="en-US" altLang="zh-CN" dirty="0"/>
              <a:t>——</a:t>
            </a:r>
            <a:r>
              <a:rPr lang="zh-CN" altLang="en-US" dirty="0">
                <a:latin typeface="华文中宋" pitchFamily="2" charset="-122"/>
                <a:ea typeface="华文中宋" pitchFamily="2" charset="-122"/>
              </a:rPr>
              <a:t>即基于内存的</a:t>
            </a:r>
            <a:r>
              <a:rPr lang="en-US" dirty="0">
                <a:latin typeface="华文中宋" pitchFamily="2" charset="-122"/>
                <a:ea typeface="华文中宋" pitchFamily="2" charset="-122"/>
              </a:rPr>
              <a:t>CF</a:t>
            </a:r>
            <a:r>
              <a:rPr lang="zh-CN" altLang="en-US" dirty="0">
                <a:latin typeface="华文中宋" pitchFamily="2" charset="-122"/>
                <a:ea typeface="华文中宋" pitchFamily="2" charset="-122"/>
              </a:rPr>
              <a:t>，是使用用户对已有项的评分直接预测该用户对新项的评分。 </a:t>
            </a:r>
          </a:p>
          <a:p>
            <a:pPr marL="257175" indent="-257175">
              <a:lnSpc>
                <a:spcPts val="2373"/>
              </a:lnSpc>
              <a:buClr>
                <a:srgbClr val="FF0000"/>
              </a:buClr>
              <a:buFont typeface="Arial" panose="020B0604020202020204" pitchFamily="34" charset="0"/>
              <a:buChar char="•"/>
            </a:pPr>
            <a:r>
              <a:rPr lang="zh-CN" altLang="en-US" dirty="0">
                <a:solidFill>
                  <a:srgbClr val="002060"/>
                </a:solidFill>
              </a:rPr>
              <a:t>基于模型的协同过滤</a:t>
            </a:r>
            <a:r>
              <a:rPr lang="zh-CN" altLang="en-US" dirty="0"/>
              <a:t>（矩阵因子分解、贝叶斯网络、基于聚类的方法、基于回归的方法）</a:t>
            </a:r>
            <a:endParaRPr lang="en-US" altLang="zh-CN" dirty="0"/>
          </a:p>
          <a:p>
            <a:pPr>
              <a:lnSpc>
                <a:spcPts val="2057"/>
              </a:lnSpc>
              <a:buClr>
                <a:srgbClr val="FF0000"/>
              </a:buClr>
            </a:pPr>
            <a:r>
              <a:rPr lang="en-US" altLang="zh-CN" dirty="0"/>
              <a:t>——</a:t>
            </a:r>
            <a:r>
              <a:rPr lang="zh-CN" altLang="en-US" dirty="0">
                <a:latin typeface="华文中宋" pitchFamily="2" charset="-122"/>
                <a:ea typeface="华文中宋" pitchFamily="2" charset="-122"/>
              </a:rPr>
              <a:t>利用历史评分数据，学习出预测模型，预测对新项的评分。通常的方式是使用机器学习算法，找出用户与项的相互作用模型，从而找出数据中的特定模式。</a:t>
            </a:r>
            <a:endParaRPr lang="zh-CN" altLang="en-US" dirty="0"/>
          </a:p>
          <a:p>
            <a:pPr>
              <a:lnSpc>
                <a:spcPts val="2373"/>
              </a:lnSpc>
              <a:buClr>
                <a:srgbClr val="FF0000"/>
              </a:buClr>
            </a:pPr>
            <a:r>
              <a:rPr lang="en-US" altLang="zh-CN" dirty="0"/>
              <a:t>	</a:t>
            </a:r>
            <a:endParaRPr lang="zh-CN" altLang="en-US"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19</a:t>
            </a:fld>
            <a:endParaRPr lang="en-US" altLang="zh-CN"/>
          </a:p>
        </p:txBody>
      </p:sp>
    </p:spTree>
    <p:extLst>
      <p:ext uri="{BB962C8B-B14F-4D97-AF65-F5344CB8AC3E}">
        <p14:creationId xmlns:p14="http://schemas.microsoft.com/office/powerpoint/2010/main" val="39859589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2661536" y="1250018"/>
            <a:ext cx="6718195" cy="35159"/>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13006" y="1059156"/>
            <a:ext cx="1279694"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a:t>
            </a:r>
            <a:r>
              <a:rPr lang="zh-CN" altLang="zh-CN" sz="225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3543198" y="1793293"/>
            <a:ext cx="4943228" cy="3660584"/>
          </a:xfrm>
          <a:prstGeom prst="rect">
            <a:avLst/>
          </a:prstGeom>
          <a:noFill/>
          <a:ln w="9525">
            <a:noFill/>
            <a:miter lim="800000"/>
            <a:headEnd/>
            <a:tailEnd/>
          </a:ln>
        </p:spPr>
        <p:txBody>
          <a:bodyPr wrap="square" lIns="36162" tIns="18081" rIns="36162" bIns="18081">
            <a:spAutoFit/>
          </a:bodyPr>
          <a:lstStyle/>
          <a:p>
            <a:pPr>
              <a:lnSpc>
                <a:spcPct val="150000"/>
              </a:lnSpc>
              <a:spcBef>
                <a:spcPts val="712"/>
              </a:spcBef>
              <a:buClr>
                <a:srgbClr val="FF0000"/>
              </a:buClr>
              <a:buFont typeface="Wingdings" pitchFamily="2" charset="2"/>
              <a:buChar char="p"/>
            </a:pPr>
            <a:r>
              <a:rPr lang="zh-CN" altLang="en-US" sz="2400" dirty="0"/>
              <a:t>  推荐系统概述</a:t>
            </a:r>
            <a:endParaRPr lang="en-US" altLang="zh-CN" sz="2400" dirty="0"/>
          </a:p>
          <a:p>
            <a:pPr>
              <a:lnSpc>
                <a:spcPct val="150000"/>
              </a:lnSpc>
              <a:spcBef>
                <a:spcPts val="712"/>
              </a:spcBef>
              <a:buClr>
                <a:srgbClr val="FF0000"/>
              </a:buClr>
              <a:buFont typeface="Wingdings" pitchFamily="2" charset="2"/>
              <a:buChar char="p"/>
            </a:pPr>
            <a:r>
              <a:rPr lang="zh-CN" altLang="en-US" sz="2400" dirty="0"/>
              <a:t>  推荐系统的应用</a:t>
            </a:r>
            <a:endParaRPr lang="en-US" altLang="zh-CN" sz="2400" dirty="0"/>
          </a:p>
          <a:p>
            <a:pPr>
              <a:lnSpc>
                <a:spcPct val="150000"/>
              </a:lnSpc>
              <a:spcBef>
                <a:spcPts val="712"/>
              </a:spcBef>
              <a:buClr>
                <a:srgbClr val="FF0000"/>
              </a:buClr>
              <a:buFont typeface="Wingdings" pitchFamily="2" charset="2"/>
              <a:buChar char="p"/>
            </a:pPr>
            <a:r>
              <a:rPr lang="zh-CN" altLang="en-US" sz="2400" dirty="0"/>
              <a:t>  推荐算法</a:t>
            </a:r>
            <a:endParaRPr lang="en-US" altLang="zh-CN" sz="2400" dirty="0"/>
          </a:p>
          <a:p>
            <a:pPr>
              <a:lnSpc>
                <a:spcPct val="150000"/>
              </a:lnSpc>
              <a:spcBef>
                <a:spcPts val="712"/>
              </a:spcBef>
              <a:buClr>
                <a:srgbClr val="FF0000"/>
              </a:buClr>
              <a:buFont typeface="Wingdings" pitchFamily="2" charset="2"/>
              <a:buChar char="p"/>
            </a:pPr>
            <a:r>
              <a:rPr lang="en-US" altLang="zh-CN" sz="2400" dirty="0"/>
              <a:t>  </a:t>
            </a:r>
            <a:r>
              <a:rPr lang="zh-CN" altLang="en-US" sz="2400" dirty="0"/>
              <a:t>推荐系统的评判标准</a:t>
            </a:r>
            <a:endParaRPr lang="en-US" altLang="zh-CN" sz="2400" dirty="0"/>
          </a:p>
          <a:p>
            <a:pPr>
              <a:lnSpc>
                <a:spcPct val="150000"/>
              </a:lnSpc>
              <a:spcBef>
                <a:spcPts val="712"/>
              </a:spcBef>
              <a:buClr>
                <a:srgbClr val="FF0000"/>
              </a:buClr>
            </a:pPr>
            <a:endParaRPr lang="en-US" altLang="zh-CN" sz="2400" dirty="0"/>
          </a:p>
          <a:p>
            <a:pPr>
              <a:lnSpc>
                <a:spcPct val="150000"/>
              </a:lnSpc>
              <a:spcAft>
                <a:spcPts val="237"/>
              </a:spcAft>
            </a:pPr>
            <a:r>
              <a:rPr lang="zh-CN" altLang="en-US" sz="2400" dirty="0"/>
              <a:t>    </a:t>
            </a:r>
            <a:endParaRPr lang="zh-CN" altLang="en-US" sz="24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a:t>
            </a:fld>
            <a:endParaRPr lang="en-US" altLang="zh-CN"/>
          </a:p>
        </p:txBody>
      </p:sp>
    </p:spTree>
    <p:extLst>
      <p:ext uri="{BB962C8B-B14F-4D97-AF65-F5344CB8AC3E}">
        <p14:creationId xmlns:p14="http://schemas.microsoft.com/office/powerpoint/2010/main" val="199977032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153836" y="1265714"/>
            <a:ext cx="5225894"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7545" y="1059156"/>
            <a:ext cx="321451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05" y="1685089"/>
            <a:ext cx="8999977" cy="464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903930" y="2171286"/>
            <a:ext cx="3526385" cy="594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gn="l"/>
            <a:r>
              <a:rPr lang="zh-CN" altLang="en-US" b="1" dirty="0">
                <a:solidFill>
                  <a:srgbClr val="002060"/>
                </a:solidFill>
              </a:rPr>
              <a:t> 预测过程</a:t>
            </a:r>
            <a:r>
              <a:rPr lang="zh-CN" altLang="en-US" dirty="0"/>
              <a:t>是预测用户对没有购买过的物品的可能打分值。</a:t>
            </a:r>
            <a:endParaRPr lang="en-US" altLang="zh-CN" dirty="0"/>
          </a:p>
        </p:txBody>
      </p:sp>
      <p:sp>
        <p:nvSpPr>
          <p:cNvPr id="16" name="TextBox 15"/>
          <p:cNvSpPr txBox="1"/>
          <p:nvPr/>
        </p:nvSpPr>
        <p:spPr>
          <a:xfrm>
            <a:off x="3903929" y="4318404"/>
            <a:ext cx="3457705" cy="11485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gn="l"/>
            <a:r>
              <a:rPr lang="zh-CN" altLang="en-US" b="1" dirty="0">
                <a:solidFill>
                  <a:srgbClr val="002060"/>
                </a:solidFill>
              </a:rPr>
              <a:t>       </a:t>
            </a:r>
            <a:endParaRPr lang="en-US" altLang="zh-CN" dirty="0"/>
          </a:p>
          <a:p>
            <a:pPr algn="l"/>
            <a:r>
              <a:rPr lang="zh-CN" altLang="en-US" b="1" dirty="0">
                <a:solidFill>
                  <a:srgbClr val="002060"/>
                </a:solidFill>
              </a:rPr>
              <a:t>推荐</a:t>
            </a:r>
            <a:r>
              <a:rPr lang="zh-CN" altLang="en-US" dirty="0"/>
              <a:t>是根据预测阶段的结果推荐用户最可能喜欢的一个或</a:t>
            </a:r>
            <a:r>
              <a:rPr lang="en-US" altLang="zh-CN" dirty="0"/>
              <a:t>Top-N</a:t>
            </a:r>
            <a:r>
              <a:rPr lang="zh-CN" altLang="en-US" dirty="0"/>
              <a:t>个物品。</a:t>
            </a:r>
            <a:endParaRPr lang="zh-CN" altLang="en-US"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20</a:t>
            </a:fld>
            <a:endParaRPr lang="en-US" altLang="zh-CN"/>
          </a:p>
        </p:txBody>
      </p:sp>
    </p:spTree>
    <p:extLst>
      <p:ext uri="{BB962C8B-B14F-4D97-AF65-F5344CB8AC3E}">
        <p14:creationId xmlns:p14="http://schemas.microsoft.com/office/powerpoint/2010/main" val="3531558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153836" y="1265714"/>
            <a:ext cx="5225894"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7545" y="1059156"/>
            <a:ext cx="321451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4024979"/>
          </a:xfrm>
          <a:prstGeom prst="rect">
            <a:avLst/>
          </a:prstGeom>
          <a:noFill/>
          <a:ln w="9525">
            <a:noFill/>
            <a:miter lim="800000"/>
            <a:headEnd/>
            <a:tailEnd/>
          </a:ln>
        </p:spPr>
        <p:txBody>
          <a:bodyPr lIns="36162" tIns="18081" rIns="36162" bIns="18081">
            <a:spAutoFit/>
          </a:bodyPr>
          <a:lstStyle/>
          <a:p>
            <a:pPr>
              <a:lnSpc>
                <a:spcPts val="2373"/>
              </a:lnSpc>
              <a:spcBef>
                <a:spcPts val="475"/>
              </a:spcBef>
              <a:buClr>
                <a:srgbClr val="FF0000"/>
              </a:buClr>
              <a:buFont typeface="Wingdings" pitchFamily="2" charset="2"/>
              <a:buChar char="Ø"/>
            </a:pPr>
            <a:r>
              <a:rPr lang="zh-CN" altLang="en-US" dirty="0"/>
              <a:t>  </a:t>
            </a:r>
            <a:r>
              <a:rPr lang="zh-CN" altLang="en-US" dirty="0">
                <a:solidFill>
                  <a:srgbClr val="FF0000"/>
                </a:solidFill>
              </a:rPr>
              <a:t>基于邻域的协同过滤算法可分为基于用户（</a:t>
            </a:r>
            <a:r>
              <a:rPr lang="en-US" dirty="0" err="1">
                <a:solidFill>
                  <a:srgbClr val="FF0000"/>
                </a:solidFill>
              </a:rPr>
              <a:t>UserCF</a:t>
            </a:r>
            <a:r>
              <a:rPr lang="zh-CN" altLang="en-US" dirty="0">
                <a:solidFill>
                  <a:srgbClr val="FF0000"/>
                </a:solidFill>
              </a:rPr>
              <a:t>）的和基于项（</a:t>
            </a:r>
            <a:r>
              <a:rPr lang="en-US" dirty="0" err="1">
                <a:solidFill>
                  <a:srgbClr val="FF0000"/>
                </a:solidFill>
              </a:rPr>
              <a:t>ItemCF</a:t>
            </a:r>
            <a:r>
              <a:rPr lang="zh-CN" altLang="en-US" dirty="0">
                <a:solidFill>
                  <a:srgbClr val="FF0000"/>
                </a:solidFill>
              </a:rPr>
              <a:t>）的两种</a:t>
            </a:r>
            <a:r>
              <a:rPr lang="zh-CN" altLang="en-US" dirty="0"/>
              <a:t>。</a:t>
            </a:r>
            <a:endParaRPr lang="en-US" altLang="zh-CN" dirty="0"/>
          </a:p>
          <a:p>
            <a:pPr>
              <a:lnSpc>
                <a:spcPts val="2373"/>
              </a:lnSpc>
              <a:spcBef>
                <a:spcPts val="475"/>
              </a:spcBef>
              <a:buClr>
                <a:srgbClr val="FF0000"/>
              </a:buClr>
              <a:buFont typeface="Wingdings" pitchFamily="2" charset="2"/>
              <a:buChar char="Ø"/>
            </a:pPr>
            <a:r>
              <a:rPr lang="en-US" altLang="zh-CN" dirty="0">
                <a:solidFill>
                  <a:srgbClr val="002060"/>
                </a:solidFill>
                <a:latin typeface="华文中宋" pitchFamily="2" charset="-122"/>
                <a:ea typeface="华文中宋" pitchFamily="2" charset="-122"/>
              </a:rPr>
              <a:t>  </a:t>
            </a:r>
            <a:r>
              <a:rPr lang="zh-CN" altLang="en-US" dirty="0">
                <a:solidFill>
                  <a:srgbClr val="002060"/>
                </a:solidFill>
                <a:latin typeface="华文中宋" pitchFamily="2" charset="-122"/>
                <a:ea typeface="华文中宋" pitchFamily="2" charset="-122"/>
              </a:rPr>
              <a:t>基于用户的算法：</a:t>
            </a:r>
            <a:r>
              <a:rPr lang="zh-CN" altLang="en-US" dirty="0">
                <a:latin typeface="华文中宋" pitchFamily="2" charset="-122"/>
                <a:ea typeface="华文中宋" pitchFamily="2" charset="-122"/>
              </a:rPr>
              <a:t>适用于</a:t>
            </a:r>
            <a:r>
              <a:rPr lang="en-US" altLang="zh-CN" dirty="0">
                <a:latin typeface="华文中宋" pitchFamily="2" charset="-122"/>
                <a:ea typeface="华文中宋" pitchFamily="2" charset="-122"/>
              </a:rPr>
              <a:t>item</a:t>
            </a:r>
            <a:r>
              <a:rPr lang="zh-CN" altLang="en-US" dirty="0">
                <a:latin typeface="华文中宋" pitchFamily="2" charset="-122"/>
                <a:ea typeface="华文中宋" pitchFamily="2" charset="-122"/>
              </a:rPr>
              <a:t>更新频繁的应用</a:t>
            </a:r>
            <a:r>
              <a:rPr lang="zh-CN" altLang="en-US" dirty="0">
                <a:solidFill>
                  <a:srgbClr val="002060"/>
                </a:solidFill>
                <a:latin typeface="华文中宋" pitchFamily="2" charset="-122"/>
                <a:ea typeface="华文中宋" pitchFamily="2" charset="-122"/>
              </a:rPr>
              <a:t>。</a:t>
            </a:r>
            <a:r>
              <a:rPr lang="zh-CN" altLang="en-US" dirty="0">
                <a:latin typeface="华文中宋" pitchFamily="2" charset="-122"/>
                <a:ea typeface="华文中宋" pitchFamily="2" charset="-122"/>
              </a:rPr>
              <a:t>根据用户对物品的行为，</a:t>
            </a:r>
            <a:r>
              <a:rPr lang="zh-CN" altLang="en-US" dirty="0">
                <a:solidFill>
                  <a:srgbClr val="FF0000"/>
                </a:solidFill>
                <a:latin typeface="华文中宋" pitchFamily="2" charset="-122"/>
                <a:ea typeface="华文中宋" pitchFamily="2" charset="-122"/>
              </a:rPr>
              <a:t>找出兴趣爱好相似的一些用户</a:t>
            </a:r>
            <a:r>
              <a:rPr lang="zh-CN" altLang="en-US" dirty="0">
                <a:latin typeface="华文中宋" pitchFamily="2" charset="-122"/>
                <a:ea typeface="华文中宋" pitchFamily="2" charset="-122"/>
              </a:rPr>
              <a:t>，将其中一个用户喜欢的东西推荐给另一个用户。</a:t>
            </a:r>
            <a:endParaRPr lang="en-US" altLang="zh-CN" dirty="0">
              <a:latin typeface="华文中宋" pitchFamily="2" charset="-122"/>
              <a:ea typeface="华文中宋" pitchFamily="2" charset="-122"/>
            </a:endParaRPr>
          </a:p>
          <a:p>
            <a:pPr>
              <a:lnSpc>
                <a:spcPts val="2373"/>
              </a:lnSpc>
              <a:spcBef>
                <a:spcPts val="475"/>
              </a:spcBef>
              <a:buClr>
                <a:srgbClr val="FF0000"/>
              </a:buClr>
            </a:pP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如，老张喜欢看的书有</a:t>
            </a:r>
            <a:r>
              <a:rPr lang="en-US" dirty="0">
                <a:latin typeface="华文楷体" pitchFamily="2" charset="-122"/>
                <a:ea typeface="华文楷体" pitchFamily="2" charset="-122"/>
              </a:rPr>
              <a:t>A</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B</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C</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D</a:t>
            </a:r>
            <a:r>
              <a:rPr lang="zh-CN" altLang="en-US" dirty="0">
                <a:latin typeface="华文楷体" pitchFamily="2" charset="-122"/>
                <a:ea typeface="华文楷体" pitchFamily="2" charset="-122"/>
              </a:rPr>
              <a:t>；老王喜欢看的书有</a:t>
            </a:r>
            <a:r>
              <a:rPr lang="en-US" dirty="0">
                <a:latin typeface="华文楷体" pitchFamily="2" charset="-122"/>
                <a:ea typeface="华文楷体" pitchFamily="2" charset="-122"/>
              </a:rPr>
              <a:t>A</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B</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C</a:t>
            </a:r>
            <a:r>
              <a:rPr lang="zh-CN" altLang="en-US" dirty="0">
                <a:latin typeface="华文楷体" pitchFamily="2" charset="-122"/>
                <a:ea typeface="华文楷体" pitchFamily="2" charset="-122"/>
              </a:rPr>
              <a:t>，</a:t>
            </a:r>
            <a:r>
              <a:rPr lang="en-US" dirty="0">
                <a:latin typeface="华文楷体" pitchFamily="2" charset="-122"/>
                <a:ea typeface="华文楷体" pitchFamily="2" charset="-122"/>
              </a:rPr>
              <a:t>E</a:t>
            </a:r>
            <a:r>
              <a:rPr lang="zh-CN" altLang="en-US" dirty="0">
                <a:latin typeface="华文楷体" pitchFamily="2" charset="-122"/>
                <a:ea typeface="华文楷体" pitchFamily="2" charset="-122"/>
              </a:rPr>
              <a:t>。通过这些数据我们可以判断老张和老王的口味略相似，于是给老张推荐</a:t>
            </a:r>
            <a:r>
              <a:rPr lang="en-US" dirty="0">
                <a:latin typeface="华文楷体" pitchFamily="2" charset="-122"/>
                <a:ea typeface="华文楷体" pitchFamily="2" charset="-122"/>
              </a:rPr>
              <a:t>E</a:t>
            </a:r>
            <a:r>
              <a:rPr lang="zh-CN" altLang="en-US" dirty="0">
                <a:latin typeface="华文楷体" pitchFamily="2" charset="-122"/>
                <a:ea typeface="华文楷体" pitchFamily="2" charset="-122"/>
              </a:rPr>
              <a:t>这本书，同时给老王推荐</a:t>
            </a:r>
            <a:r>
              <a:rPr lang="en-US" dirty="0">
                <a:latin typeface="华文楷体" pitchFamily="2" charset="-122"/>
                <a:ea typeface="华文楷体" pitchFamily="2" charset="-122"/>
              </a:rPr>
              <a:t>D</a:t>
            </a:r>
            <a:r>
              <a:rPr lang="zh-CN" altLang="en-US" dirty="0">
                <a:latin typeface="华文楷体" pitchFamily="2" charset="-122"/>
                <a:ea typeface="华文楷体" pitchFamily="2" charset="-122"/>
              </a:rPr>
              <a:t>这本书。</a:t>
            </a:r>
            <a:endParaRPr lang="en-US" altLang="zh-CN" dirty="0">
              <a:latin typeface="华文楷体" pitchFamily="2" charset="-122"/>
              <a:ea typeface="华文楷体" pitchFamily="2" charset="-122"/>
            </a:endParaRPr>
          </a:p>
          <a:p>
            <a:pPr>
              <a:lnSpc>
                <a:spcPts val="2373"/>
              </a:lnSpc>
              <a:spcBef>
                <a:spcPts val="949"/>
              </a:spcBef>
              <a:buClr>
                <a:srgbClr val="FF0000"/>
              </a:buClr>
              <a:buFont typeface="Wingdings" pitchFamily="2" charset="2"/>
              <a:buChar char="Ø"/>
            </a:pPr>
            <a:r>
              <a:rPr lang="zh-CN" altLang="en-US" dirty="0">
                <a:solidFill>
                  <a:srgbClr val="002060"/>
                </a:solidFill>
              </a:rPr>
              <a:t>  </a:t>
            </a:r>
            <a:r>
              <a:rPr lang="zh-CN" altLang="en-US" dirty="0">
                <a:solidFill>
                  <a:srgbClr val="002060"/>
                </a:solidFill>
                <a:latin typeface="华文中宋" pitchFamily="2" charset="-122"/>
                <a:ea typeface="华文中宋" pitchFamily="2" charset="-122"/>
              </a:rPr>
              <a:t>基于项的算法：</a:t>
            </a:r>
            <a:r>
              <a:rPr lang="zh-CN" altLang="en-US" dirty="0">
                <a:latin typeface="华文中宋" pitchFamily="2" charset="-122"/>
                <a:ea typeface="华文中宋" pitchFamily="2" charset="-122"/>
              </a:rPr>
              <a:t>适用于</a:t>
            </a:r>
            <a:r>
              <a:rPr lang="en-US" altLang="zh-CN" dirty="0">
                <a:latin typeface="华文中宋" pitchFamily="2" charset="-122"/>
                <a:ea typeface="华文中宋" pitchFamily="2" charset="-122"/>
              </a:rPr>
              <a:t>item</a:t>
            </a:r>
            <a:r>
              <a:rPr lang="zh-CN" altLang="en-US" dirty="0">
                <a:latin typeface="华文中宋" pitchFamily="2" charset="-122"/>
                <a:ea typeface="华文中宋" pitchFamily="2" charset="-122"/>
              </a:rPr>
              <a:t>的增长速度远小于</a:t>
            </a:r>
            <a:r>
              <a:rPr lang="en-US" altLang="zh-CN" dirty="0">
                <a:latin typeface="华文中宋" pitchFamily="2" charset="-122"/>
                <a:ea typeface="华文中宋" pitchFamily="2" charset="-122"/>
              </a:rPr>
              <a:t>user</a:t>
            </a:r>
            <a:r>
              <a:rPr lang="zh-CN" altLang="en-US" dirty="0">
                <a:latin typeface="华文中宋" pitchFamily="2" charset="-122"/>
                <a:ea typeface="华文中宋" pitchFamily="2" charset="-122"/>
              </a:rPr>
              <a:t>的增长速度的情况。根据用户的喜好先找出相似的物品，如果</a:t>
            </a:r>
            <a:r>
              <a:rPr lang="zh-CN" altLang="en-US" dirty="0">
                <a:solidFill>
                  <a:srgbClr val="FF0000"/>
                </a:solidFill>
                <a:latin typeface="华文中宋" pitchFamily="2" charset="-122"/>
                <a:ea typeface="华文中宋" pitchFamily="2" charset="-122"/>
              </a:rPr>
              <a:t>同时喜欢两个物品的人比较多的话，就认为这两个物品相似</a:t>
            </a:r>
            <a:r>
              <a:rPr lang="zh-CN" altLang="en-US" dirty="0">
                <a:latin typeface="华文中宋" pitchFamily="2" charset="-122"/>
                <a:ea typeface="华文中宋" pitchFamily="2" charset="-122"/>
              </a:rPr>
              <a:t>。并给用户推荐和他原有喜好类似的物品。这种相似是基于项的共同出现几率（例如用户买了</a:t>
            </a:r>
            <a:r>
              <a:rPr lang="en-US" altLang="zh-CN" dirty="0">
                <a:latin typeface="华文中宋" pitchFamily="2" charset="-122"/>
                <a:ea typeface="华文中宋" pitchFamily="2" charset="-122"/>
              </a:rPr>
              <a:t>X</a:t>
            </a:r>
            <a:r>
              <a:rPr lang="zh-CN" altLang="en-US" dirty="0">
                <a:latin typeface="华文中宋" pitchFamily="2" charset="-122"/>
                <a:ea typeface="华文中宋" pitchFamily="2" charset="-122"/>
              </a:rPr>
              <a:t>，同时时也买了</a:t>
            </a:r>
            <a:r>
              <a:rPr lang="en-US" altLang="zh-CN" dirty="0">
                <a:latin typeface="华文中宋" pitchFamily="2" charset="-122"/>
                <a:ea typeface="华文中宋" pitchFamily="2" charset="-122"/>
              </a:rPr>
              <a:t>Y</a:t>
            </a:r>
            <a:r>
              <a:rPr lang="zh-CN" altLang="en-US" dirty="0">
                <a:latin typeface="华文中宋" pitchFamily="2" charset="-122"/>
                <a:ea typeface="华文中宋" pitchFamily="2" charset="-122"/>
              </a:rPr>
              <a:t>）。</a:t>
            </a:r>
            <a:endParaRPr lang="en-US" altLang="zh-CN" dirty="0">
              <a:latin typeface="华文中宋" pitchFamily="2" charset="-122"/>
              <a:ea typeface="华文中宋" pitchFamily="2" charset="-122"/>
            </a:endParaRPr>
          </a:p>
          <a:p>
            <a:pPr>
              <a:lnSpc>
                <a:spcPts val="2373"/>
              </a:lnSpc>
              <a:spcBef>
                <a:spcPts val="475"/>
              </a:spcBef>
              <a:buClr>
                <a:srgbClr val="FF0000"/>
              </a:buClr>
            </a:pP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如，我们发现喜欢看</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从一到无穷大</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的人大都喜欢看</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什么是数学</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，那么如果你刚津津有味地看完</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从一到无穷大</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，我们就可以立马给你推荐</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什么是数学</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21</a:t>
            </a:fld>
            <a:endParaRPr lang="en-US" altLang="zh-CN"/>
          </a:p>
        </p:txBody>
      </p:sp>
    </p:spTree>
    <p:extLst>
      <p:ext uri="{BB962C8B-B14F-4D97-AF65-F5344CB8AC3E}">
        <p14:creationId xmlns:p14="http://schemas.microsoft.com/office/powerpoint/2010/main" val="26529707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153836" y="1265714"/>
            <a:ext cx="5225894"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7545" y="1059156"/>
            <a:ext cx="321451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996" y="2229933"/>
            <a:ext cx="4711813" cy="345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8138" y="2185299"/>
            <a:ext cx="4608485" cy="344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137751" y="1802226"/>
            <a:ext cx="4822031" cy="313514"/>
          </a:xfrm>
          <a:prstGeom prst="rect">
            <a:avLst/>
          </a:prstGeom>
        </p:spPr>
        <p:txBody>
          <a:bodyPr lIns="36162" tIns="18081" rIns="36162" bIns="18081">
            <a:spAutoFit/>
          </a:bodyPr>
          <a:lstStyle/>
          <a:p>
            <a:r>
              <a:rPr lang="zh-CN" altLang="en-US" dirty="0"/>
              <a:t>基于用户的协同过滤（</a:t>
            </a:r>
            <a:r>
              <a:rPr lang="en-US" dirty="0" err="1"/>
              <a:t>UserCF</a:t>
            </a:r>
            <a:r>
              <a:rPr lang="zh-CN" altLang="en-US" dirty="0"/>
              <a:t>）</a:t>
            </a:r>
          </a:p>
        </p:txBody>
      </p:sp>
      <p:sp>
        <p:nvSpPr>
          <p:cNvPr id="21" name="矩形 20"/>
          <p:cNvSpPr/>
          <p:nvPr/>
        </p:nvSpPr>
        <p:spPr>
          <a:xfrm>
            <a:off x="4723877" y="1790172"/>
            <a:ext cx="4822031" cy="313514"/>
          </a:xfrm>
          <a:prstGeom prst="rect">
            <a:avLst/>
          </a:prstGeom>
        </p:spPr>
        <p:txBody>
          <a:bodyPr lIns="36162" tIns="18081" rIns="36162" bIns="18081">
            <a:spAutoFit/>
          </a:bodyPr>
          <a:lstStyle/>
          <a:p>
            <a:r>
              <a:rPr lang="zh-CN" altLang="en-US" dirty="0"/>
              <a:t>基于项的协同过滤（</a:t>
            </a:r>
            <a:r>
              <a:rPr lang="en-US" dirty="0" err="1"/>
              <a:t>ItemCF</a:t>
            </a:r>
            <a:r>
              <a:rPr lang="zh-CN" altLang="en-US"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22</a:t>
            </a:fld>
            <a:endParaRPr lang="en-US" altLang="zh-CN"/>
          </a:p>
        </p:txBody>
      </p:sp>
    </p:spTree>
    <p:extLst>
      <p:ext uri="{BB962C8B-B14F-4D97-AF65-F5344CB8AC3E}">
        <p14:creationId xmlns:p14="http://schemas.microsoft.com/office/powerpoint/2010/main" val="47187777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153836" y="1265714"/>
            <a:ext cx="5225894"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7545" y="1059156"/>
            <a:ext cx="321451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6" name="图片 15" descr="http://write.epubit.com.cn/api/storage/getbykey/screenshow?key=150521001994c0bce737"/>
          <p:cNvPicPr/>
          <p:nvPr/>
        </p:nvPicPr>
        <p:blipFill>
          <a:blip r:embed="rId3" cstate="print"/>
          <a:srcRect/>
          <a:stretch>
            <a:fillRect/>
          </a:stretch>
        </p:blipFill>
        <p:spPr bwMode="auto">
          <a:xfrm>
            <a:off x="501581" y="1596350"/>
            <a:ext cx="8581064" cy="4732219"/>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23</a:t>
            </a:fld>
            <a:endParaRPr lang="en-US" altLang="zh-CN"/>
          </a:p>
        </p:txBody>
      </p:sp>
    </p:spTree>
    <p:extLst>
      <p:ext uri="{BB962C8B-B14F-4D97-AF65-F5344CB8AC3E}">
        <p14:creationId xmlns:p14="http://schemas.microsoft.com/office/powerpoint/2010/main" val="1689444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373120" y="1267096"/>
            <a:ext cx="400661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39"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84682"/>
            <a:ext cx="8586104" cy="4272931"/>
          </a:xfrm>
          <a:prstGeom prst="rect">
            <a:avLst/>
          </a:prstGeom>
          <a:noFill/>
          <a:ln w="9525">
            <a:noFill/>
            <a:miter lim="800000"/>
            <a:headEnd/>
            <a:tailEnd/>
          </a:ln>
        </p:spPr>
        <p:txBody>
          <a:bodyPr lIns="36162" tIns="18081" rIns="36162" bIns="18081">
            <a:spAutoFit/>
          </a:bodyPr>
          <a:lstStyle/>
          <a:p>
            <a:pPr>
              <a:lnSpc>
                <a:spcPts val="2570"/>
              </a:lnSpc>
              <a:spcBef>
                <a:spcPts val="1424"/>
              </a:spcBef>
              <a:spcAft>
                <a:spcPts val="475"/>
              </a:spcAft>
              <a:buClr>
                <a:srgbClr val="FF0000"/>
              </a:buClr>
            </a:pPr>
            <a:r>
              <a:rPr lang="zh-CN" altLang="en-US" dirty="0"/>
              <a:t>       该算法于</a:t>
            </a:r>
            <a:r>
              <a:rPr lang="en-US" altLang="zh-CN" dirty="0"/>
              <a:t>1992</a:t>
            </a:r>
            <a:r>
              <a:rPr lang="zh-CN" altLang="en-US" dirty="0"/>
              <a:t>年被提出并用于邮件过滤系统，两年后（</a:t>
            </a:r>
            <a:r>
              <a:rPr lang="en-US" altLang="zh-CN" dirty="0"/>
              <a:t>1994</a:t>
            </a:r>
            <a:r>
              <a:rPr lang="zh-CN" altLang="en-US" dirty="0"/>
              <a:t>年）被 </a:t>
            </a:r>
            <a:r>
              <a:rPr lang="en-US" altLang="zh-CN" dirty="0" err="1"/>
              <a:t>GroupLens</a:t>
            </a:r>
            <a:r>
              <a:rPr lang="en-US" altLang="zh-CN" dirty="0"/>
              <a:t> </a:t>
            </a:r>
            <a:r>
              <a:rPr lang="zh-CN" altLang="en-US" dirty="0"/>
              <a:t>用于新闻过滤。一直到</a:t>
            </a:r>
            <a:r>
              <a:rPr lang="en-US" altLang="zh-CN" dirty="0"/>
              <a:t>2000</a:t>
            </a:r>
            <a:r>
              <a:rPr lang="zh-CN" altLang="en-US" dirty="0"/>
              <a:t>年，该算法都是推荐系统领域最著名的算法。</a:t>
            </a:r>
            <a:endParaRPr lang="en-US" altLang="zh-CN" dirty="0"/>
          </a:p>
          <a:p>
            <a:pPr>
              <a:lnSpc>
                <a:spcPts val="2570"/>
              </a:lnSpc>
              <a:spcAft>
                <a:spcPts val="475"/>
              </a:spcAft>
              <a:buClr>
                <a:srgbClr val="FF0000"/>
              </a:buClr>
            </a:pPr>
            <a:r>
              <a:rPr lang="zh-CN" altLang="en-US" dirty="0"/>
              <a:t>      </a:t>
            </a:r>
            <a:r>
              <a:rPr lang="en-US" altLang="zh-CN" b="1" dirty="0" err="1">
                <a:solidFill>
                  <a:srgbClr val="002060"/>
                </a:solidFill>
              </a:rPr>
              <a:t>UserCF</a:t>
            </a:r>
            <a:r>
              <a:rPr lang="zh-CN" altLang="en-US" dirty="0"/>
              <a:t>算法是以人为本，可以分为两个步骤：</a:t>
            </a:r>
          </a:p>
          <a:p>
            <a:pPr>
              <a:lnSpc>
                <a:spcPts val="2570"/>
              </a:lnSpc>
              <a:spcAft>
                <a:spcPts val="475"/>
              </a:spcAft>
              <a:buClr>
                <a:srgbClr val="FF0000"/>
              </a:buClr>
            </a:pPr>
            <a:r>
              <a:rPr lang="en-US" altLang="zh-CN" dirty="0">
                <a:solidFill>
                  <a:srgbClr val="002060"/>
                </a:solidFill>
              </a:rPr>
              <a:t>1. </a:t>
            </a:r>
            <a:r>
              <a:rPr lang="zh-CN" altLang="en-US" dirty="0"/>
              <a:t>找到与目标用户兴趣相似的用户集合；</a:t>
            </a:r>
          </a:p>
          <a:p>
            <a:pPr>
              <a:lnSpc>
                <a:spcPts val="2570"/>
              </a:lnSpc>
              <a:spcAft>
                <a:spcPts val="475"/>
              </a:spcAft>
              <a:buClr>
                <a:srgbClr val="FF0000"/>
              </a:buClr>
            </a:pPr>
            <a:r>
              <a:rPr lang="en-US" altLang="zh-CN" dirty="0">
                <a:solidFill>
                  <a:srgbClr val="002060"/>
                </a:solidFill>
              </a:rPr>
              <a:t>2. </a:t>
            </a:r>
            <a:r>
              <a:rPr lang="zh-CN" altLang="en-US" dirty="0"/>
              <a:t>找到这个集合中用户喜欢的、并且目标用户没有听说过的物品推荐给目标用户。</a:t>
            </a:r>
            <a:endParaRPr lang="en-US" altLang="zh-CN" dirty="0"/>
          </a:p>
          <a:p>
            <a:pPr>
              <a:lnSpc>
                <a:spcPts val="2570"/>
              </a:lnSpc>
              <a:spcAft>
                <a:spcPts val="475"/>
              </a:spcAft>
              <a:buClr>
                <a:srgbClr val="FF0000"/>
              </a:buClr>
            </a:pPr>
            <a:r>
              <a:rPr lang="zh-CN" altLang="en-US" dirty="0"/>
              <a:t>      该算法最大的问题是如何判断并量化两个用户的相似性。</a:t>
            </a:r>
            <a:br>
              <a:rPr lang="en-US" dirty="0"/>
            </a:br>
            <a:r>
              <a:rPr lang="en-US" dirty="0">
                <a:latin typeface="华文中宋" pitchFamily="2" charset="-122"/>
                <a:ea typeface="华文中宋" pitchFamily="2" charset="-122"/>
              </a:rPr>
              <a:t>      </a:t>
            </a:r>
            <a:r>
              <a:rPr lang="zh-CN" altLang="en-US" dirty="0">
                <a:latin typeface="华文中宋" pitchFamily="2" charset="-122"/>
                <a:ea typeface="华文中宋" pitchFamily="2" charset="-122"/>
              </a:rPr>
              <a:t>例如，有</a:t>
            </a:r>
            <a:r>
              <a:rPr lang="en-US" dirty="0">
                <a:latin typeface="华文中宋" pitchFamily="2" charset="-122"/>
                <a:ea typeface="华文中宋" pitchFamily="2" charset="-122"/>
              </a:rPr>
              <a:t>3</a:t>
            </a:r>
            <a:r>
              <a:rPr lang="zh-CN" altLang="en-US" dirty="0">
                <a:latin typeface="华文中宋" pitchFamily="2" charset="-122"/>
                <a:ea typeface="华文中宋" pitchFamily="2" charset="-122"/>
              </a:rPr>
              <a:t>首歌：</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最炫民族风</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晴天</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a:t>
            </a:r>
            <a:r>
              <a:rPr lang="en-US" dirty="0">
                <a:latin typeface="华文中宋" pitchFamily="2" charset="-122"/>
                <a:ea typeface="华文中宋" pitchFamily="2" charset="-122"/>
              </a:rPr>
              <a:t>Hero</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br>
              <a:rPr lang="en-US" dirty="0">
                <a:latin typeface="华文中宋" pitchFamily="2" charset="-122"/>
                <a:ea typeface="华文中宋" pitchFamily="2" charset="-122"/>
              </a:rPr>
            </a:br>
            <a:r>
              <a:rPr lang="en-US" dirty="0">
                <a:latin typeface="华文中宋" pitchFamily="2" charset="-122"/>
                <a:ea typeface="华文中宋" pitchFamily="2" charset="-122"/>
              </a:rPr>
              <a:t>A</a:t>
            </a:r>
            <a:r>
              <a:rPr lang="zh-CN" altLang="en-US" dirty="0">
                <a:latin typeface="华文中宋" pitchFamily="2" charset="-122"/>
                <a:ea typeface="华文中宋" pitchFamily="2" charset="-122"/>
              </a:rPr>
              <a:t>君，收藏了</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最炫民族风</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，而遇到</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晴天</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a:t>
            </a:r>
            <a:r>
              <a:rPr lang="en-US" dirty="0">
                <a:latin typeface="华文中宋" pitchFamily="2" charset="-122"/>
                <a:ea typeface="华文中宋" pitchFamily="2" charset="-122"/>
              </a:rPr>
              <a:t>Hero</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则总是跳过；</a:t>
            </a:r>
            <a:br>
              <a:rPr lang="en-US" dirty="0">
                <a:latin typeface="华文中宋" pitchFamily="2" charset="-122"/>
                <a:ea typeface="华文中宋" pitchFamily="2" charset="-122"/>
              </a:rPr>
            </a:br>
            <a:r>
              <a:rPr lang="en-US" dirty="0">
                <a:latin typeface="华文中宋" pitchFamily="2" charset="-122"/>
                <a:ea typeface="华文中宋" pitchFamily="2" charset="-122"/>
              </a:rPr>
              <a:t>B</a:t>
            </a:r>
            <a:r>
              <a:rPr lang="zh-CN" altLang="en-US" dirty="0">
                <a:latin typeface="华文中宋" pitchFamily="2" charset="-122"/>
                <a:ea typeface="华文中宋" pitchFamily="2" charset="-122"/>
              </a:rPr>
              <a:t>君，经常单曲循环</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最炫民族风</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晴天</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会播放完，</a:t>
            </a:r>
            <a:r>
              <a:rPr lang="en-US" altLang="zh-CN" dirty="0">
                <a:latin typeface="华文中宋" pitchFamily="2" charset="-122"/>
                <a:ea typeface="华文中宋" pitchFamily="2" charset="-122"/>
              </a:rPr>
              <a:t>《</a:t>
            </a:r>
            <a:r>
              <a:rPr lang="en-US" dirty="0">
                <a:latin typeface="华文中宋" pitchFamily="2" charset="-122"/>
                <a:ea typeface="华文中宋" pitchFamily="2" charset="-122"/>
              </a:rPr>
              <a:t>Hero</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则拉黑了；</a:t>
            </a:r>
            <a:br>
              <a:rPr lang="en-US" dirty="0">
                <a:latin typeface="华文中宋" pitchFamily="2" charset="-122"/>
                <a:ea typeface="华文中宋" pitchFamily="2" charset="-122"/>
              </a:rPr>
            </a:br>
            <a:r>
              <a:rPr lang="en-US" dirty="0">
                <a:latin typeface="华文中宋" pitchFamily="2" charset="-122"/>
                <a:ea typeface="华文中宋" pitchFamily="2" charset="-122"/>
              </a:rPr>
              <a:t>C</a:t>
            </a:r>
            <a:r>
              <a:rPr lang="zh-CN" altLang="en-US" dirty="0">
                <a:latin typeface="华文中宋" pitchFamily="2" charset="-122"/>
                <a:ea typeface="华文中宋" pitchFamily="2" charset="-122"/>
              </a:rPr>
              <a:t>君，拉黑了</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最炫民族风</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，而</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晴天</a:t>
            </a:r>
            <a:r>
              <a:rPr lang="en-US" altLang="zh-CN" dirty="0">
                <a:latin typeface="华文中宋" pitchFamily="2" charset="-122"/>
                <a:ea typeface="华文中宋" pitchFamily="2" charset="-122"/>
              </a:rPr>
              <a:t>》《</a:t>
            </a:r>
            <a:r>
              <a:rPr lang="en-US" dirty="0">
                <a:latin typeface="华文中宋" pitchFamily="2" charset="-122"/>
                <a:ea typeface="华文中宋" pitchFamily="2" charset="-122"/>
              </a:rPr>
              <a:t>Hero</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都收藏了。</a:t>
            </a:r>
            <a:br>
              <a:rPr lang="en-US" dirty="0">
                <a:latin typeface="华文中宋" pitchFamily="2" charset="-122"/>
                <a:ea typeface="华文中宋" pitchFamily="2" charset="-122"/>
              </a:rPr>
            </a:br>
            <a:r>
              <a:rPr lang="en-US" dirty="0">
                <a:latin typeface="华文中宋" pitchFamily="2" charset="-122"/>
                <a:ea typeface="华文中宋" pitchFamily="2" charset="-122"/>
              </a:rPr>
              <a:t>      </a:t>
            </a:r>
            <a:r>
              <a:rPr lang="zh-CN" altLang="en-US" dirty="0">
                <a:latin typeface="华文中宋" pitchFamily="2" charset="-122"/>
                <a:ea typeface="华文中宋" pitchFamily="2" charset="-122"/>
              </a:rPr>
              <a:t>可见，</a:t>
            </a:r>
            <a:r>
              <a:rPr lang="en-US" dirty="0">
                <a:latin typeface="华文中宋" pitchFamily="2" charset="-122"/>
                <a:ea typeface="华文中宋" pitchFamily="2" charset="-122"/>
              </a:rPr>
              <a:t>A,B</a:t>
            </a:r>
            <a:r>
              <a:rPr lang="zh-CN" altLang="en-US" dirty="0">
                <a:latin typeface="华文中宋" pitchFamily="2" charset="-122"/>
                <a:ea typeface="华文中宋" pitchFamily="2" charset="-122"/>
              </a:rPr>
              <a:t>二位品味接近，</a:t>
            </a:r>
            <a:r>
              <a:rPr lang="en-US" dirty="0">
                <a:latin typeface="华文中宋" pitchFamily="2" charset="-122"/>
                <a:ea typeface="华文中宋" pitchFamily="2" charset="-122"/>
              </a:rPr>
              <a:t>C</a:t>
            </a:r>
            <a:r>
              <a:rPr lang="zh-CN" altLang="en-US" dirty="0">
                <a:latin typeface="华文中宋" pitchFamily="2" charset="-122"/>
                <a:ea typeface="华文中宋" pitchFamily="2" charset="-122"/>
              </a:rPr>
              <a:t>和他们很不一样。</a:t>
            </a:r>
            <a:br>
              <a:rPr lang="en-US" dirty="0">
                <a:latin typeface="华文中宋" pitchFamily="2" charset="-122"/>
                <a:ea typeface="华文中宋" pitchFamily="2" charset="-122"/>
              </a:rPr>
            </a:br>
            <a:r>
              <a:rPr lang="en-US" dirty="0">
                <a:latin typeface="华文中宋" pitchFamily="2" charset="-122"/>
                <a:ea typeface="华文中宋" pitchFamily="2" charset="-122"/>
              </a:rPr>
              <a:t>      </a:t>
            </a:r>
            <a:r>
              <a:rPr lang="zh-CN" altLang="en-US" dirty="0">
                <a:latin typeface="华文中宋" pitchFamily="2" charset="-122"/>
                <a:ea typeface="华文中宋" pitchFamily="2" charset="-122"/>
              </a:rPr>
              <a:t>那么问题来了，</a:t>
            </a:r>
            <a:r>
              <a:rPr lang="en-US" dirty="0">
                <a:latin typeface="华文中宋" pitchFamily="2" charset="-122"/>
                <a:ea typeface="华文中宋" pitchFamily="2" charset="-122"/>
              </a:rPr>
              <a:t>A</a:t>
            </a:r>
            <a:r>
              <a:rPr lang="zh-CN" altLang="en-US" dirty="0">
                <a:latin typeface="华文中宋" pitchFamily="2" charset="-122"/>
                <a:ea typeface="华文中宋" pitchFamily="2" charset="-122"/>
              </a:rPr>
              <a:t>，</a:t>
            </a:r>
            <a:r>
              <a:rPr lang="en-US" dirty="0">
                <a:latin typeface="华文中宋" pitchFamily="2" charset="-122"/>
                <a:ea typeface="华文中宋" pitchFamily="2" charset="-122"/>
              </a:rPr>
              <a:t>B</a:t>
            </a:r>
            <a:r>
              <a:rPr lang="zh-CN" altLang="en-US" dirty="0">
                <a:latin typeface="华文中宋" pitchFamily="2" charset="-122"/>
                <a:ea typeface="华文中宋" pitchFamily="2" charset="-122"/>
              </a:rPr>
              <a:t>到底有多相似，如何量化？</a:t>
            </a:r>
            <a:endParaRPr lang="zh-CN" altLang="en-US"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24</a:t>
            </a:fld>
            <a:endParaRPr lang="en-US" altLang="zh-CN"/>
          </a:p>
        </p:txBody>
      </p:sp>
    </p:spTree>
    <p:extLst>
      <p:ext uri="{BB962C8B-B14F-4D97-AF65-F5344CB8AC3E}">
        <p14:creationId xmlns:p14="http://schemas.microsoft.com/office/powerpoint/2010/main" val="33237667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3" descr="捕获.PNG"/>
          <p:cNvPicPr>
            <a:picLocks noChangeAspect="1"/>
          </p:cNvPicPr>
          <p:nvPr/>
        </p:nvPicPr>
        <p:blipFill>
          <a:blip r:embed="rId3" cstate="print"/>
          <a:srcRect/>
          <a:stretch>
            <a:fillRect/>
          </a:stretch>
        </p:blipFill>
        <p:spPr bwMode="auto">
          <a:xfrm>
            <a:off x="1464932" y="4701269"/>
            <a:ext cx="4681616" cy="1250215"/>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55784" y="1255382"/>
            <a:ext cx="3923946" cy="29795"/>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326561" y="1714650"/>
            <a:ext cx="8586104" cy="3021499"/>
          </a:xfrm>
          <a:prstGeom prst="rect">
            <a:avLst/>
          </a:prstGeom>
          <a:noFill/>
          <a:ln w="9525">
            <a:noFill/>
            <a:miter lim="800000"/>
            <a:headEnd/>
            <a:tailEnd/>
          </a:ln>
        </p:spPr>
        <p:txBody>
          <a:bodyPr lIns="36162" tIns="18081" rIns="36162" bIns="18081">
            <a:spAutoFit/>
          </a:bodyPr>
          <a:lstStyle/>
          <a:p>
            <a:pPr>
              <a:lnSpc>
                <a:spcPts val="2492"/>
              </a:lnSpc>
              <a:spcBef>
                <a:spcPts val="1424"/>
              </a:spcBef>
              <a:spcAft>
                <a:spcPts val="475"/>
              </a:spcAft>
              <a:buClr>
                <a:srgbClr val="FF0000"/>
              </a:buClr>
            </a:pPr>
            <a:r>
              <a:rPr lang="zh-CN" altLang="en-US" dirty="0"/>
              <a:t>       </a:t>
            </a:r>
            <a:br>
              <a:rPr lang="en-US" dirty="0"/>
            </a:br>
            <a:r>
              <a:rPr lang="en-US" dirty="0"/>
              <a:t>       </a:t>
            </a:r>
            <a:r>
              <a:rPr lang="zh-CN" altLang="en-US" dirty="0"/>
              <a:t>用向量夹角的余弦值来表示两个向量的相似程度，</a:t>
            </a:r>
            <a:r>
              <a:rPr lang="en-US" dirty="0"/>
              <a:t> 0</a:t>
            </a:r>
            <a:r>
              <a:rPr lang="zh-CN" altLang="en-US" dirty="0"/>
              <a:t>度角</a:t>
            </a:r>
            <a:r>
              <a:rPr lang="en-US" dirty="0"/>
              <a:t>(</a:t>
            </a:r>
            <a:r>
              <a:rPr lang="zh-CN" altLang="en-US" dirty="0"/>
              <a:t>表示两人完全一致</a:t>
            </a:r>
            <a:r>
              <a:rPr lang="en-US" dirty="0"/>
              <a:t>)</a:t>
            </a:r>
            <a:r>
              <a:rPr lang="zh-CN" altLang="en-US" dirty="0"/>
              <a:t>的余弦是</a:t>
            </a:r>
            <a:r>
              <a:rPr lang="en-US" dirty="0"/>
              <a:t>1</a:t>
            </a:r>
            <a:r>
              <a:rPr lang="zh-CN" altLang="en-US" dirty="0"/>
              <a:t>，</a:t>
            </a:r>
            <a:r>
              <a:rPr lang="en-US" dirty="0"/>
              <a:t> 180</a:t>
            </a:r>
            <a:r>
              <a:rPr lang="zh-CN" altLang="en-US" dirty="0"/>
              <a:t>度角</a:t>
            </a:r>
            <a:r>
              <a:rPr lang="en-US" dirty="0"/>
              <a:t>(</a:t>
            </a:r>
            <a:r>
              <a:rPr lang="zh-CN" altLang="en-US" dirty="0"/>
              <a:t>表示两人截然相反</a:t>
            </a:r>
            <a:r>
              <a:rPr lang="en-US" dirty="0"/>
              <a:t>)</a:t>
            </a:r>
            <a:r>
              <a:rPr lang="zh-CN" altLang="en-US" dirty="0"/>
              <a:t>的余弦是</a:t>
            </a:r>
            <a:r>
              <a:rPr lang="en-US" dirty="0"/>
              <a:t>-1</a:t>
            </a:r>
            <a:r>
              <a:rPr lang="zh-CN" altLang="en-US" dirty="0"/>
              <a:t>。</a:t>
            </a:r>
            <a:br>
              <a:rPr lang="en-US" dirty="0"/>
            </a:br>
            <a:endParaRPr lang="en-US" dirty="0"/>
          </a:p>
          <a:p>
            <a:pPr>
              <a:lnSpc>
                <a:spcPts val="2887"/>
              </a:lnSpc>
              <a:spcBef>
                <a:spcPts val="1424"/>
              </a:spcBef>
              <a:spcAft>
                <a:spcPts val="475"/>
              </a:spcAft>
              <a:buClr>
                <a:srgbClr val="FF0000"/>
              </a:buClr>
            </a:pPr>
            <a:br>
              <a:rPr lang="en-US" dirty="0"/>
            </a:br>
            <a:br>
              <a:rPr lang="en-US" dirty="0"/>
            </a:b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pic>
        <p:nvPicPr>
          <p:cNvPr id="15" name="图片 5" descr="捕获.PNG"/>
          <p:cNvPicPr>
            <a:picLocks noChangeAspect="1"/>
          </p:cNvPicPr>
          <p:nvPr/>
        </p:nvPicPr>
        <p:blipFill>
          <a:blip r:embed="rId5" cstate="print"/>
          <a:srcRect/>
          <a:stretch>
            <a:fillRect/>
          </a:stretch>
        </p:blipFill>
        <p:spPr bwMode="auto">
          <a:xfrm>
            <a:off x="1149623" y="2752229"/>
            <a:ext cx="5264788" cy="1633158"/>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25</a:t>
            </a:fld>
            <a:endParaRPr lang="en-US" altLang="zh-CN"/>
          </a:p>
        </p:txBody>
      </p:sp>
      <p:sp>
        <p:nvSpPr>
          <p:cNvPr id="17" name="TextBox 16"/>
          <p:cNvSpPr txBox="1"/>
          <p:nvPr/>
        </p:nvSpPr>
        <p:spPr>
          <a:xfrm>
            <a:off x="6450195" y="5103237"/>
            <a:ext cx="3193868"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altLang="zh-CN" sz="2400" dirty="0">
                <a:latin typeface="+mn-ea"/>
              </a:rPr>
              <a:t>Pearson</a:t>
            </a:r>
            <a:r>
              <a:rPr lang="zh-CN" altLang="en-US" sz="2400" dirty="0">
                <a:latin typeface="+mn-ea"/>
              </a:rPr>
              <a:t>相关系数</a:t>
            </a:r>
            <a:endParaRPr lang="zh-CN" altLang="en-US" sz="2400" dirty="0">
              <a:solidFill>
                <a:srgbClr val="000000"/>
              </a:solidFill>
              <a:latin typeface="+mn-lt"/>
              <a:ea typeface="+mn-ea"/>
              <a:sym typeface="Helvetica Light"/>
            </a:endParaRPr>
          </a:p>
        </p:txBody>
      </p:sp>
    </p:spTree>
    <p:extLst>
      <p:ext uri="{BB962C8B-B14F-4D97-AF65-F5344CB8AC3E}">
        <p14:creationId xmlns:p14="http://schemas.microsoft.com/office/powerpoint/2010/main" val="31189375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55784" y="1255382"/>
            <a:ext cx="3923946" cy="29795"/>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326561" y="1714650"/>
            <a:ext cx="8586104" cy="2187938"/>
          </a:xfrm>
          <a:prstGeom prst="rect">
            <a:avLst/>
          </a:prstGeom>
          <a:noFill/>
          <a:ln w="9525">
            <a:noFill/>
            <a:miter lim="800000"/>
            <a:headEnd/>
            <a:tailEnd/>
          </a:ln>
        </p:spPr>
        <p:txBody>
          <a:bodyPr lIns="36162" tIns="18081" rIns="36162" bIns="18081">
            <a:spAutoFit/>
          </a:bodyPr>
          <a:lstStyle/>
          <a:p>
            <a:pPr>
              <a:lnSpc>
                <a:spcPts val="2492"/>
              </a:lnSpc>
              <a:spcBef>
                <a:spcPts val="1424"/>
              </a:spcBef>
              <a:spcAft>
                <a:spcPts val="475"/>
              </a:spcAft>
              <a:buClr>
                <a:srgbClr val="FF0000"/>
              </a:buClr>
            </a:pPr>
            <a:r>
              <a:rPr lang="zh-CN" altLang="en-US" dirty="0"/>
              <a:t>       把三首歌想象成三维空间的三个维度，</a:t>
            </a:r>
            <a:r>
              <a:rPr lang="en-US" altLang="zh-CN" dirty="0"/>
              <a:t>《</a:t>
            </a:r>
            <a:r>
              <a:rPr lang="zh-CN" altLang="en-US" dirty="0"/>
              <a:t>最炫民族风</a:t>
            </a:r>
            <a:r>
              <a:rPr lang="en-US" altLang="zh-CN" dirty="0"/>
              <a:t>》</a:t>
            </a:r>
            <a:r>
              <a:rPr lang="zh-CN" altLang="en-US" dirty="0"/>
              <a:t>是</a:t>
            </a:r>
            <a:r>
              <a:rPr lang="en-US" dirty="0"/>
              <a:t>x</a:t>
            </a:r>
            <a:r>
              <a:rPr lang="zh-CN" altLang="en-US" dirty="0"/>
              <a:t>轴，</a:t>
            </a:r>
            <a:r>
              <a:rPr lang="en-US" altLang="zh-CN" dirty="0"/>
              <a:t>《</a:t>
            </a:r>
            <a:r>
              <a:rPr lang="zh-CN" altLang="en-US" dirty="0"/>
              <a:t>晴天</a:t>
            </a:r>
            <a:r>
              <a:rPr lang="en-US" altLang="zh-CN" dirty="0"/>
              <a:t>》</a:t>
            </a:r>
            <a:r>
              <a:rPr lang="zh-CN" altLang="en-US" dirty="0"/>
              <a:t>是</a:t>
            </a:r>
            <a:r>
              <a:rPr lang="en-US" dirty="0"/>
              <a:t>y</a:t>
            </a:r>
            <a:r>
              <a:rPr lang="zh-CN" altLang="en-US" dirty="0"/>
              <a:t>轴，</a:t>
            </a:r>
            <a:r>
              <a:rPr lang="en-US" altLang="zh-CN" dirty="0"/>
              <a:t>《</a:t>
            </a:r>
            <a:r>
              <a:rPr lang="en-US" dirty="0"/>
              <a:t>Hero</a:t>
            </a:r>
            <a:r>
              <a:rPr lang="en-US" altLang="zh-CN" dirty="0"/>
              <a:t>》</a:t>
            </a:r>
            <a:r>
              <a:rPr lang="zh-CN" altLang="en-US" dirty="0"/>
              <a:t>是</a:t>
            </a:r>
            <a:r>
              <a:rPr lang="en-US" dirty="0"/>
              <a:t>z</a:t>
            </a:r>
            <a:r>
              <a:rPr lang="zh-CN" altLang="en-US" dirty="0"/>
              <a:t>轴，对每首歌的喜欢程度即该维度上的坐标，并且对喜欢程度做量化</a:t>
            </a:r>
            <a:r>
              <a:rPr lang="en-US" dirty="0"/>
              <a:t>(</a:t>
            </a:r>
            <a:r>
              <a:rPr lang="zh-CN" altLang="en-US" dirty="0"/>
              <a:t>比如： 单曲循环</a:t>
            </a:r>
            <a:r>
              <a:rPr lang="en-US" dirty="0"/>
              <a:t>=5, </a:t>
            </a:r>
            <a:r>
              <a:rPr lang="zh-CN" altLang="en-US" dirty="0"/>
              <a:t>分享</a:t>
            </a:r>
            <a:r>
              <a:rPr lang="en-US" dirty="0"/>
              <a:t>=4, </a:t>
            </a:r>
            <a:r>
              <a:rPr lang="zh-CN" altLang="en-US" dirty="0"/>
              <a:t>收藏</a:t>
            </a:r>
            <a:r>
              <a:rPr lang="en-US" dirty="0"/>
              <a:t>=3, </a:t>
            </a:r>
            <a:r>
              <a:rPr lang="zh-CN" altLang="en-US" dirty="0"/>
              <a:t>主动播放</a:t>
            </a:r>
            <a:r>
              <a:rPr lang="en-US" dirty="0"/>
              <a:t>=2 , </a:t>
            </a:r>
            <a:r>
              <a:rPr lang="zh-CN" altLang="en-US" dirty="0"/>
              <a:t>听完</a:t>
            </a:r>
            <a:r>
              <a:rPr lang="en-US" dirty="0"/>
              <a:t>=1, </a:t>
            </a:r>
            <a:r>
              <a:rPr lang="zh-CN" altLang="en-US" dirty="0"/>
              <a:t>跳过</a:t>
            </a:r>
            <a:r>
              <a:rPr lang="en-US" dirty="0"/>
              <a:t>=-1 , </a:t>
            </a:r>
            <a:r>
              <a:rPr lang="zh-CN" altLang="en-US" dirty="0"/>
              <a:t>拉黑</a:t>
            </a:r>
            <a:r>
              <a:rPr lang="en-US" dirty="0"/>
              <a:t>=-5 )</a:t>
            </a:r>
            <a:r>
              <a:rPr lang="zh-CN" altLang="en-US" dirty="0"/>
              <a:t>。</a:t>
            </a:r>
            <a:endParaRPr lang="en-US" altLang="zh-CN" dirty="0"/>
          </a:p>
          <a:p>
            <a:pPr>
              <a:lnSpc>
                <a:spcPts val="2492"/>
              </a:lnSpc>
              <a:spcBef>
                <a:spcPts val="1424"/>
              </a:spcBef>
              <a:spcAft>
                <a:spcPts val="475"/>
              </a:spcAft>
              <a:buClr>
                <a:srgbClr val="FF0000"/>
              </a:buClr>
            </a:pPr>
            <a:br>
              <a:rPr lang="en-US" dirty="0"/>
            </a:br>
            <a:r>
              <a:rPr lang="en-US" dirty="0"/>
              <a:t>   </a:t>
            </a:r>
            <a:r>
              <a:rPr lang="zh-CN" altLang="en-US" dirty="0"/>
              <a:t>那么每个人的总体口味就是一个向量，</a:t>
            </a:r>
            <a:r>
              <a:rPr lang="en-US" dirty="0"/>
              <a:t>A</a:t>
            </a:r>
            <a:r>
              <a:rPr lang="zh-CN" altLang="en-US" dirty="0"/>
              <a:t>君是</a:t>
            </a:r>
            <a:r>
              <a:rPr lang="en-US" dirty="0"/>
              <a:t> (3,-1,-1)</a:t>
            </a:r>
            <a:r>
              <a:rPr lang="zh-CN" altLang="en-US" dirty="0"/>
              <a:t>，</a:t>
            </a:r>
            <a:r>
              <a:rPr lang="en-US" dirty="0"/>
              <a:t>B</a:t>
            </a:r>
            <a:r>
              <a:rPr lang="zh-CN" altLang="en-US" dirty="0"/>
              <a:t>君是</a:t>
            </a:r>
            <a:r>
              <a:rPr lang="en-US" dirty="0"/>
              <a:t>(5,1,-5)</a:t>
            </a:r>
            <a:r>
              <a:rPr lang="zh-CN" altLang="en-US" dirty="0"/>
              <a:t>，</a:t>
            </a:r>
            <a:r>
              <a:rPr lang="en-US" dirty="0"/>
              <a:t>C</a:t>
            </a:r>
            <a:r>
              <a:rPr lang="zh-CN" altLang="en-US" dirty="0"/>
              <a:t>君是</a:t>
            </a:r>
            <a:r>
              <a:rPr lang="en-US" dirty="0"/>
              <a:t>(-5,3,3)</a:t>
            </a: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sp>
        <p:nvSpPr>
          <p:cNvPr id="17" name="TextBox 16"/>
          <p:cNvSpPr txBox="1"/>
          <p:nvPr/>
        </p:nvSpPr>
        <p:spPr>
          <a:xfrm>
            <a:off x="332860" y="4311400"/>
            <a:ext cx="8950872" cy="1117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2768"/>
              </a:lnSpc>
            </a:pPr>
            <a:r>
              <a:rPr lang="en-US" dirty="0"/>
              <a:t>A</a:t>
            </a:r>
            <a:r>
              <a:rPr lang="zh-CN" altLang="en-US" dirty="0"/>
              <a:t>君</a:t>
            </a:r>
            <a:r>
              <a:rPr lang="en-US" dirty="0"/>
              <a:t>B</a:t>
            </a:r>
            <a:r>
              <a:rPr lang="zh-CN" altLang="en-US" dirty="0"/>
              <a:t>君夹角的余弦是</a:t>
            </a:r>
            <a:r>
              <a:rPr lang="en-US" dirty="0"/>
              <a:t>0.81</a:t>
            </a:r>
            <a:r>
              <a:rPr lang="zh-CN" altLang="en-US" dirty="0"/>
              <a:t>，</a:t>
            </a:r>
            <a:r>
              <a:rPr lang="en-US" dirty="0"/>
              <a:t>A</a:t>
            </a:r>
            <a:r>
              <a:rPr lang="zh-CN" altLang="en-US" dirty="0"/>
              <a:t>君</a:t>
            </a:r>
            <a:r>
              <a:rPr lang="en-US" dirty="0"/>
              <a:t>C</a:t>
            </a:r>
            <a:r>
              <a:rPr lang="zh-CN" altLang="en-US" dirty="0"/>
              <a:t>君夹角的余弦是</a:t>
            </a:r>
            <a:r>
              <a:rPr lang="en-US" dirty="0"/>
              <a:t> -0.97 .</a:t>
            </a:r>
            <a:br>
              <a:rPr lang="en-US" dirty="0"/>
            </a:br>
            <a:r>
              <a:rPr lang="en-US" dirty="0"/>
              <a:t>       </a:t>
            </a:r>
            <a:r>
              <a:rPr lang="zh-CN" altLang="en-US" dirty="0"/>
              <a:t>假设选取一百首种子歌曲，算出了各君之间的相似值，那么当发现</a:t>
            </a:r>
            <a:r>
              <a:rPr lang="en-US" dirty="0"/>
              <a:t>A</a:t>
            </a:r>
            <a:r>
              <a:rPr lang="zh-CN" altLang="en-US" dirty="0"/>
              <a:t>君还喜欢听的</a:t>
            </a:r>
            <a:r>
              <a:rPr lang="en-US" altLang="zh-CN" dirty="0"/>
              <a:t>《</a:t>
            </a:r>
            <a:r>
              <a:rPr lang="zh-CN" altLang="en-US" dirty="0"/>
              <a:t>小苹果</a:t>
            </a:r>
            <a:r>
              <a:rPr lang="en-US" altLang="zh-CN" dirty="0"/>
              <a:t>》</a:t>
            </a:r>
            <a:r>
              <a:rPr lang="zh-CN" altLang="en-US" dirty="0"/>
              <a:t>，而</a:t>
            </a:r>
            <a:r>
              <a:rPr lang="en-US" dirty="0"/>
              <a:t>B</a:t>
            </a:r>
            <a:r>
              <a:rPr lang="zh-CN" altLang="en-US" dirty="0"/>
              <a:t>君居然没听过，就可以向</a:t>
            </a:r>
            <a:r>
              <a:rPr lang="en-US" dirty="0"/>
              <a:t>B</a:t>
            </a:r>
            <a:r>
              <a:rPr lang="zh-CN" altLang="en-US" dirty="0"/>
              <a:t>君推荐了。</a:t>
            </a:r>
            <a:endParaRPr lang="zh-CN" altLang="en-US" dirty="0">
              <a:solidFill>
                <a:srgbClr val="000000"/>
              </a:solidFill>
              <a:latin typeface="+mn-lt"/>
              <a:ea typeface="+mn-ea"/>
              <a:sym typeface="Helvetica Light"/>
            </a:endParaRPr>
          </a:p>
        </p:txBody>
      </p:sp>
      <p:sp>
        <p:nvSpPr>
          <p:cNvPr id="19" name="灯片编号占位符 4"/>
          <p:cNvSpPr>
            <a:spLocks noGrp="1"/>
          </p:cNvSpPr>
          <p:nvPr>
            <p:ph type="sldNum" sz="quarter" idx="2"/>
          </p:nvPr>
        </p:nvSpPr>
        <p:spPr>
          <a:xfrm>
            <a:off x="6811566" y="5932092"/>
            <a:ext cx="2169319" cy="288131"/>
          </a:xfrm>
        </p:spPr>
        <p:txBody>
          <a:bodyPr/>
          <a:lstStyle/>
          <a:p>
            <a:fld id="{86CB4B4D-7CA3-9044-876B-883B54F8677D}" type="slidenum">
              <a:rPr lang="en-US" altLang="zh-CN" smtClean="0"/>
              <a:pPr/>
              <a:t>26</a:t>
            </a:fld>
            <a:endParaRPr lang="en-US" altLang="zh-CN"/>
          </a:p>
        </p:txBody>
      </p:sp>
    </p:spTree>
    <p:extLst>
      <p:ext uri="{BB962C8B-B14F-4D97-AF65-F5344CB8AC3E}">
        <p14:creationId xmlns:p14="http://schemas.microsoft.com/office/powerpoint/2010/main" val="11667462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86782" y="1245050"/>
            <a:ext cx="3892947" cy="401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99019" y="1873351"/>
            <a:ext cx="5187764" cy="589167"/>
          </a:xfrm>
          <a:prstGeom prst="rect">
            <a:avLst/>
          </a:prstGeom>
          <a:noFill/>
          <a:ln w="9525">
            <a:noFill/>
            <a:miter lim="800000"/>
            <a:headEnd/>
            <a:tailEnd/>
          </a:ln>
        </p:spPr>
        <p:txBody>
          <a:bodyPr wrap="square" lIns="36162" tIns="18081" rIns="36162" bIns="18081">
            <a:spAutoFit/>
          </a:bodyPr>
          <a:lstStyle/>
          <a:p>
            <a:pPr>
              <a:lnSpc>
                <a:spcPts val="2175"/>
              </a:lnSpc>
              <a:spcBef>
                <a:spcPts val="475"/>
              </a:spcBef>
              <a:spcAft>
                <a:spcPts val="475"/>
              </a:spcAft>
              <a:buClr>
                <a:srgbClr val="FF0000"/>
              </a:buClr>
            </a:pPr>
            <a:r>
              <a:rPr lang="zh-CN" altLang="en-US" dirty="0"/>
              <a:t>例：多个吃货在某美团的某家饭馆点餐，如下两道菜：可乐鸡翅，红烧肉</a:t>
            </a: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473709"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基于项的协同过滤算法（</a:t>
            </a:r>
            <a:r>
              <a:rPr lang="en-US" altLang="zh-CN" sz="2250" dirty="0" err="1">
                <a:solidFill>
                  <a:schemeClr val="bg1"/>
                </a:solidFill>
                <a:latin typeface="微软雅黑" pitchFamily="34" charset="-122"/>
                <a:ea typeface="微软雅黑" pitchFamily="34" charset="-122"/>
                <a:cs typeface="Chalkduster"/>
                <a:sym typeface="Chalkduster"/>
              </a:rPr>
              <a:t>ItemCF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sp>
        <p:nvSpPr>
          <p:cNvPr id="16" name="TextBox 15"/>
          <p:cNvSpPr txBox="1"/>
          <p:nvPr/>
        </p:nvSpPr>
        <p:spPr>
          <a:xfrm>
            <a:off x="289545" y="2871844"/>
            <a:ext cx="8690948" cy="18359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1978"/>
              </a:lnSpc>
            </a:pPr>
            <a:r>
              <a:rPr lang="zh-CN" altLang="en-US" dirty="0"/>
              <a:t>顾客吃过后，会有相关的星级评分。假设评分如下： </a:t>
            </a:r>
            <a:br>
              <a:rPr lang="zh-CN" altLang="en-US" dirty="0"/>
            </a:br>
            <a:r>
              <a:rPr lang="zh-CN" altLang="en-US" dirty="0"/>
              <a:t>评分 可乐鸡翅 红烧肉 </a:t>
            </a:r>
            <a:br>
              <a:rPr lang="zh-CN" altLang="en-US" dirty="0"/>
            </a:br>
            <a:r>
              <a:rPr lang="zh-CN" altLang="en-US" dirty="0"/>
              <a:t>小明 </a:t>
            </a:r>
            <a:r>
              <a:rPr lang="en-US" altLang="zh-CN" dirty="0"/>
              <a:t>4                 5 </a:t>
            </a:r>
            <a:br>
              <a:rPr lang="en-US" altLang="zh-CN" dirty="0"/>
            </a:br>
            <a:r>
              <a:rPr lang="zh-CN" altLang="en-US" dirty="0"/>
              <a:t>小红 </a:t>
            </a:r>
            <a:r>
              <a:rPr lang="en-US" altLang="zh-CN" dirty="0"/>
              <a:t>4                 3 </a:t>
            </a:r>
            <a:br>
              <a:rPr lang="en-US" altLang="zh-CN" dirty="0"/>
            </a:br>
            <a:r>
              <a:rPr lang="zh-CN" altLang="en-US" dirty="0"/>
              <a:t>小伟 </a:t>
            </a:r>
            <a:r>
              <a:rPr lang="en-US" altLang="zh-CN"/>
              <a:t>2                 3 </a:t>
            </a:r>
            <a:br>
              <a:rPr lang="en-US" altLang="zh-CN" dirty="0"/>
            </a:br>
            <a:r>
              <a:rPr lang="zh-CN" altLang="en-US" dirty="0"/>
              <a:t>小芳 </a:t>
            </a:r>
            <a:r>
              <a:rPr lang="en-US" altLang="zh-CN" dirty="0"/>
              <a:t>3                </a:t>
            </a:r>
            <a:r>
              <a:rPr lang="zh-CN" altLang="en-US" dirty="0"/>
              <a:t>？ </a:t>
            </a:r>
            <a:br>
              <a:rPr lang="zh-CN" altLang="en-US" dirty="0"/>
            </a:br>
            <a:r>
              <a:rPr lang="zh-CN" altLang="en-US" dirty="0"/>
              <a:t>问题：请猜测一下小芳可能会给“红烧肉”打多少分？</a:t>
            </a:r>
            <a:endParaRPr lang="zh-CN" altLang="en-US" dirty="0">
              <a:solidFill>
                <a:srgbClr val="002060"/>
              </a:solidFill>
              <a:latin typeface="+mn-lt"/>
              <a:ea typeface="+mn-ea"/>
              <a:sym typeface="Helvetica Light"/>
            </a:endParaRPr>
          </a:p>
        </p:txBody>
      </p:sp>
      <p:sp>
        <p:nvSpPr>
          <p:cNvPr id="19" name="TextBox 18"/>
          <p:cNvSpPr txBox="1"/>
          <p:nvPr/>
        </p:nvSpPr>
        <p:spPr>
          <a:xfrm>
            <a:off x="336371" y="5064869"/>
            <a:ext cx="8398214" cy="8100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1978"/>
              </a:lnSpc>
            </a:pPr>
            <a:r>
              <a:rPr lang="zh-CN" altLang="en-US" dirty="0"/>
              <a:t>思路：把两道菜的平均差值求出来，可乐鸡翅减去红烧肉的平均偏差：</a:t>
            </a:r>
            <a:r>
              <a:rPr lang="en-US" altLang="zh-CN" dirty="0"/>
              <a:t>[</a:t>
            </a:r>
            <a:r>
              <a:rPr lang="zh-CN" altLang="en-US" dirty="0"/>
              <a:t>（</a:t>
            </a:r>
            <a:r>
              <a:rPr lang="en-US" altLang="zh-CN" dirty="0"/>
              <a:t>4-5</a:t>
            </a:r>
            <a:r>
              <a:rPr lang="zh-CN" altLang="en-US" dirty="0"/>
              <a:t>）</a:t>
            </a:r>
            <a:r>
              <a:rPr lang="en-US" altLang="zh-CN" dirty="0"/>
              <a:t>+</a:t>
            </a:r>
            <a:r>
              <a:rPr lang="zh-CN" altLang="en-US" dirty="0"/>
              <a:t>（</a:t>
            </a:r>
            <a:r>
              <a:rPr lang="en-US" altLang="zh-CN" dirty="0"/>
              <a:t>4-3</a:t>
            </a:r>
            <a:r>
              <a:rPr lang="zh-CN" altLang="en-US" dirty="0"/>
              <a:t>）</a:t>
            </a:r>
            <a:r>
              <a:rPr lang="en-US" altLang="zh-CN" dirty="0"/>
              <a:t>+</a:t>
            </a:r>
            <a:r>
              <a:rPr lang="zh-CN" altLang="en-US" dirty="0"/>
              <a:t>（</a:t>
            </a:r>
            <a:r>
              <a:rPr lang="en-US" altLang="zh-CN" dirty="0"/>
              <a:t>2-3</a:t>
            </a:r>
            <a:r>
              <a:rPr lang="zh-CN" altLang="en-US" dirty="0"/>
              <a:t>）</a:t>
            </a:r>
            <a:r>
              <a:rPr lang="en-US" altLang="zh-CN" dirty="0"/>
              <a:t>]/3=-0.333</a:t>
            </a:r>
            <a:r>
              <a:rPr lang="zh-CN" altLang="en-US" dirty="0"/>
              <a:t>。一个新客户比如小芳，只吃了可乐鸡翅评分为</a:t>
            </a:r>
            <a:r>
              <a:rPr lang="en-US" altLang="zh-CN" dirty="0"/>
              <a:t>3</a:t>
            </a:r>
            <a:r>
              <a:rPr lang="zh-CN" altLang="en-US" dirty="0"/>
              <a:t>分，那么可以猜测她对红烧肉的评分为：</a:t>
            </a:r>
            <a:r>
              <a:rPr lang="en-US" altLang="zh-CN" dirty="0"/>
              <a:t>3-</a:t>
            </a:r>
            <a:r>
              <a:rPr lang="zh-CN" altLang="en-US" dirty="0"/>
              <a:t>（</a:t>
            </a:r>
            <a:r>
              <a:rPr lang="en-US" altLang="zh-CN" dirty="0"/>
              <a:t>-0.333</a:t>
            </a:r>
            <a:r>
              <a:rPr lang="zh-CN" altLang="en-US" dirty="0"/>
              <a:t>）</a:t>
            </a:r>
            <a:r>
              <a:rPr lang="en-US" altLang="zh-CN" dirty="0"/>
              <a:t>=3.333</a:t>
            </a:r>
            <a:endParaRPr lang="zh-CN" altLang="en-US" dirty="0">
              <a:solidFill>
                <a:srgbClr val="002060"/>
              </a:solidFill>
              <a:latin typeface="华文中宋" pitchFamily="2" charset="-122"/>
              <a:ea typeface="华文中宋" pitchFamily="2" charset="-122"/>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27</a:t>
            </a:fld>
            <a:endParaRPr lang="en-US" altLang="zh-C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3832" y="1761977"/>
            <a:ext cx="1850231" cy="124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7350" y="1761978"/>
            <a:ext cx="1535906" cy="136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5775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86782" y="1245050"/>
            <a:ext cx="3892947" cy="401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70781" y="1791976"/>
            <a:ext cx="4489232" cy="4231190"/>
          </a:xfrm>
          <a:prstGeom prst="rect">
            <a:avLst/>
          </a:prstGeom>
          <a:noFill/>
          <a:ln w="9525">
            <a:noFill/>
            <a:miter lim="800000"/>
            <a:headEnd/>
            <a:tailEnd/>
          </a:ln>
        </p:spPr>
        <p:txBody>
          <a:bodyPr wrap="square" lIns="36162" tIns="18081" rIns="36162" bIns="18081">
            <a:spAutoFit/>
          </a:bodyPr>
          <a:lstStyle/>
          <a:p>
            <a:pPr>
              <a:lnSpc>
                <a:spcPts val="2175"/>
              </a:lnSpc>
              <a:spcBef>
                <a:spcPts val="475"/>
              </a:spcBef>
              <a:spcAft>
                <a:spcPts val="475"/>
              </a:spcAft>
              <a:buClr>
                <a:srgbClr val="FF0000"/>
              </a:buClr>
            </a:pPr>
            <a:r>
              <a:rPr lang="en-US" altLang="zh-CN" b="1" dirty="0">
                <a:solidFill>
                  <a:srgbClr val="002060"/>
                </a:solidFill>
              </a:rPr>
              <a:t>       </a:t>
            </a:r>
            <a:r>
              <a:rPr lang="en-US" altLang="zh-CN" b="1" dirty="0" err="1">
                <a:solidFill>
                  <a:srgbClr val="002060"/>
                </a:solidFill>
              </a:rPr>
              <a:t>ItemCF</a:t>
            </a:r>
            <a:r>
              <a:rPr lang="zh-CN" altLang="en-US" dirty="0"/>
              <a:t>算法以物为本，直接建立各商品之间的相似度关系矩阵。</a:t>
            </a:r>
            <a:endParaRPr lang="en-US" altLang="zh-CN" dirty="0"/>
          </a:p>
          <a:p>
            <a:pPr>
              <a:lnSpc>
                <a:spcPts val="2175"/>
              </a:lnSpc>
              <a:spcBef>
                <a:spcPts val="475"/>
              </a:spcBef>
              <a:spcAft>
                <a:spcPts val="475"/>
              </a:spcAft>
              <a:buClr>
                <a:srgbClr val="FF0000"/>
              </a:buClr>
            </a:pPr>
            <a:r>
              <a:rPr lang="en-US" altLang="zh-CN" dirty="0"/>
              <a:t>       </a:t>
            </a:r>
            <a:r>
              <a:rPr lang="zh-CN" altLang="en-US" dirty="0"/>
              <a:t>最简单的就是</a:t>
            </a:r>
            <a:r>
              <a:rPr lang="en-US" altLang="zh-CN" dirty="0"/>
              <a:t> </a:t>
            </a:r>
            <a:r>
              <a:rPr lang="zh-CN" altLang="en-US" dirty="0"/>
              <a:t>斜率</a:t>
            </a:r>
            <a:r>
              <a:rPr lang="en-US" dirty="0"/>
              <a:t>=1 (</a:t>
            </a:r>
            <a:r>
              <a:rPr lang="en-US" dirty="0">
                <a:hlinkClick r:id="rId4"/>
              </a:rPr>
              <a:t>Slope One</a:t>
            </a:r>
            <a:r>
              <a:rPr lang="en-US" dirty="0"/>
              <a:t>) </a:t>
            </a:r>
            <a:r>
              <a:rPr lang="zh-CN" altLang="en-US" dirty="0"/>
              <a:t>算法。如，</a:t>
            </a:r>
            <a:r>
              <a:rPr lang="en-US" dirty="0" err="1"/>
              <a:t>amazon</a:t>
            </a:r>
            <a:r>
              <a:rPr lang="zh-CN" altLang="en-US" dirty="0"/>
              <a:t>发明了‘买了这个商品的人，也买了</a:t>
            </a:r>
            <a:r>
              <a:rPr lang="en-US" dirty="0"/>
              <a:t>xxx’</a:t>
            </a:r>
            <a:r>
              <a:rPr lang="zh-CN" altLang="en-US" dirty="0"/>
              <a:t>。</a:t>
            </a:r>
            <a:endParaRPr lang="en-US" altLang="zh-CN" dirty="0"/>
          </a:p>
          <a:p>
            <a:pPr>
              <a:lnSpc>
                <a:spcPts val="2175"/>
              </a:lnSpc>
              <a:spcBef>
                <a:spcPts val="475"/>
              </a:spcBef>
              <a:spcAft>
                <a:spcPts val="475"/>
              </a:spcAft>
              <a:buClr>
                <a:srgbClr val="FF0000"/>
              </a:buClr>
            </a:pPr>
            <a:r>
              <a:rPr lang="en-US" altLang="zh-CN" dirty="0"/>
              <a:t>Slope One</a:t>
            </a:r>
            <a:r>
              <a:rPr lang="zh-CN" altLang="en-US" dirty="0"/>
              <a:t>算法是基于不同物品之间的评分差的</a:t>
            </a:r>
            <a:r>
              <a:rPr lang="zh-CN" altLang="en-US" dirty="0">
                <a:solidFill>
                  <a:srgbClr val="FF0000"/>
                </a:solidFill>
              </a:rPr>
              <a:t>线性算法</a:t>
            </a:r>
            <a:r>
              <a:rPr lang="zh-CN" altLang="en-US" dirty="0"/>
              <a:t>，预测用户对物品评分的个性化算法。主要步骤： </a:t>
            </a:r>
            <a:br>
              <a:rPr lang="zh-CN" altLang="en-US" dirty="0"/>
            </a:br>
            <a:r>
              <a:rPr lang="en-US" altLang="zh-CN" dirty="0"/>
              <a:t>Step1:</a:t>
            </a:r>
            <a:r>
              <a:rPr lang="zh-CN" altLang="en-US" dirty="0"/>
              <a:t>计算物品之间的评分差的均值，记为物品间的评分偏差</a:t>
            </a:r>
            <a:r>
              <a:rPr lang="en-US" altLang="zh-CN" dirty="0"/>
              <a:t>(</a:t>
            </a:r>
            <a:r>
              <a:rPr lang="zh-CN" altLang="en-US" dirty="0"/>
              <a:t>两物品同时被评分</a:t>
            </a:r>
            <a:r>
              <a:rPr lang="en-US" altLang="zh-CN" dirty="0"/>
              <a:t>)</a:t>
            </a:r>
            <a:r>
              <a:rPr lang="zh-CN" altLang="en-US" dirty="0"/>
              <a:t>； </a:t>
            </a:r>
            <a:br>
              <a:rPr lang="zh-CN" altLang="en-US" dirty="0"/>
            </a:br>
            <a:r>
              <a:rPr lang="en-US" altLang="zh-CN" dirty="0"/>
              <a:t>Step2:</a:t>
            </a:r>
            <a:r>
              <a:rPr lang="zh-CN" altLang="en-US" dirty="0"/>
              <a:t>根据物品间的评分偏差和用户的历史评分，预测用户对未评分的物品的评分。 </a:t>
            </a:r>
            <a:br>
              <a:rPr lang="zh-CN" altLang="en-US" dirty="0"/>
            </a:br>
            <a:r>
              <a:rPr lang="en-US" altLang="zh-CN" dirty="0"/>
              <a:t>Step3:</a:t>
            </a:r>
            <a:r>
              <a:rPr lang="zh-CN" altLang="en-US" dirty="0"/>
              <a:t>将预测评分排序，取</a:t>
            </a:r>
            <a:r>
              <a:rPr lang="en-US" altLang="zh-CN" dirty="0" err="1"/>
              <a:t>topN</a:t>
            </a:r>
            <a:r>
              <a:rPr lang="zh-CN" altLang="en-US" dirty="0"/>
              <a:t>对应的物品推荐给用户。</a:t>
            </a: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473709"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基于项的协同过滤算法（</a:t>
            </a:r>
            <a:r>
              <a:rPr lang="en-US" altLang="zh-CN" sz="2250" dirty="0" err="1">
                <a:solidFill>
                  <a:schemeClr val="bg1"/>
                </a:solidFill>
                <a:latin typeface="微软雅黑" pitchFamily="34" charset="-122"/>
                <a:ea typeface="微软雅黑" pitchFamily="34" charset="-122"/>
                <a:cs typeface="Chalkduster"/>
                <a:sym typeface="Chalkduster"/>
              </a:rPr>
              <a:t>ItemCF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sp>
        <p:nvSpPr>
          <p:cNvPr id="16" name="TextBox 15"/>
          <p:cNvSpPr txBox="1"/>
          <p:nvPr/>
        </p:nvSpPr>
        <p:spPr>
          <a:xfrm>
            <a:off x="4885944" y="1750709"/>
            <a:ext cx="4520487" cy="553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1978"/>
              </a:lnSpc>
            </a:pPr>
            <a:r>
              <a:rPr lang="zh-CN" altLang="en-US" dirty="0">
                <a:solidFill>
                  <a:srgbClr val="002060"/>
                </a:solidFill>
                <a:latin typeface="华文中宋" pitchFamily="2" charset="-122"/>
                <a:ea typeface="华文中宋" pitchFamily="2" charset="-122"/>
              </a:rPr>
              <a:t>例：假设对新来的</a:t>
            </a:r>
            <a:r>
              <a:rPr lang="en-US" dirty="0">
                <a:solidFill>
                  <a:srgbClr val="002060"/>
                </a:solidFill>
                <a:latin typeface="华文中宋" pitchFamily="2" charset="-122"/>
                <a:ea typeface="华文中宋" pitchFamily="2" charset="-122"/>
              </a:rPr>
              <a:t>D</a:t>
            </a:r>
            <a:r>
              <a:rPr lang="zh-CN" altLang="en-US" dirty="0">
                <a:solidFill>
                  <a:srgbClr val="002060"/>
                </a:solidFill>
                <a:latin typeface="华文中宋" pitchFamily="2" charset="-122"/>
                <a:ea typeface="华文中宋" pitchFamily="2" charset="-122"/>
              </a:rPr>
              <a:t>君，只知道她喜欢最炫民族风，那么应给她推荐那首歌曲呢？</a:t>
            </a:r>
            <a:endParaRPr lang="zh-CN" altLang="en-US" dirty="0">
              <a:solidFill>
                <a:srgbClr val="002060"/>
              </a:solidFill>
              <a:latin typeface="+mn-lt"/>
              <a:ea typeface="+mn-ea"/>
              <a:sym typeface="Helvetica Light"/>
            </a:endParaRPr>
          </a:p>
        </p:txBody>
      </p:sp>
      <p:pic>
        <p:nvPicPr>
          <p:cNvPr id="103425" name="Picture 1"/>
          <p:cNvPicPr>
            <a:picLocks noChangeAspect="1" noChangeArrowheads="1"/>
          </p:cNvPicPr>
          <p:nvPr/>
        </p:nvPicPr>
        <p:blipFill>
          <a:blip r:embed="rId5" cstate="print"/>
          <a:srcRect/>
          <a:stretch>
            <a:fillRect/>
          </a:stretch>
        </p:blipFill>
        <p:spPr bwMode="auto">
          <a:xfrm>
            <a:off x="5162289" y="2513094"/>
            <a:ext cx="3986966" cy="2707484"/>
          </a:xfrm>
          <a:prstGeom prst="rect">
            <a:avLst/>
          </a:prstGeom>
          <a:noFill/>
          <a:ln w="9525">
            <a:noFill/>
            <a:miter lim="800000"/>
            <a:headEnd/>
            <a:tailEnd/>
          </a:ln>
        </p:spPr>
      </p:pic>
      <p:sp>
        <p:nvSpPr>
          <p:cNvPr id="19" name="TextBox 18"/>
          <p:cNvSpPr txBox="1"/>
          <p:nvPr/>
        </p:nvSpPr>
        <p:spPr>
          <a:xfrm>
            <a:off x="5162289" y="5205695"/>
            <a:ext cx="4466276" cy="8100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1978"/>
              </a:lnSpc>
            </a:pPr>
            <a:r>
              <a:rPr lang="zh-CN" altLang="en-US" dirty="0">
                <a:solidFill>
                  <a:srgbClr val="002060"/>
                </a:solidFill>
                <a:latin typeface="华文中宋" pitchFamily="2" charset="-122"/>
                <a:ea typeface="华文中宋" pitchFamily="2" charset="-122"/>
                <a:sym typeface="Helvetica Light"/>
              </a:rPr>
              <a:t>      可以预测</a:t>
            </a:r>
            <a:r>
              <a:rPr lang="en-US" altLang="zh-CN" dirty="0">
                <a:solidFill>
                  <a:srgbClr val="002060"/>
                </a:solidFill>
                <a:latin typeface="华文中宋" pitchFamily="2" charset="-122"/>
                <a:ea typeface="华文中宋" pitchFamily="2" charset="-122"/>
                <a:sym typeface="Helvetica Light"/>
              </a:rPr>
              <a:t>D</a:t>
            </a:r>
            <a:r>
              <a:rPr lang="zh-CN" altLang="en-US" dirty="0">
                <a:solidFill>
                  <a:srgbClr val="002060"/>
                </a:solidFill>
                <a:latin typeface="华文中宋" pitchFamily="2" charset="-122"/>
                <a:ea typeface="华文中宋" pitchFamily="2" charset="-122"/>
                <a:sym typeface="Helvetica Light"/>
              </a:rPr>
              <a:t>君对晴天的喜欢程度为</a:t>
            </a:r>
            <a:r>
              <a:rPr lang="en-US" altLang="zh-CN" dirty="0">
                <a:solidFill>
                  <a:srgbClr val="002060"/>
                </a:solidFill>
                <a:latin typeface="华文中宋" pitchFamily="2" charset="-122"/>
                <a:ea typeface="华文中宋" pitchFamily="2" charset="-122"/>
                <a:sym typeface="Helvetica Light"/>
              </a:rPr>
              <a:t>4+0=4</a:t>
            </a:r>
            <a:r>
              <a:rPr lang="zh-CN" altLang="en-US" dirty="0">
                <a:solidFill>
                  <a:srgbClr val="002060"/>
                </a:solidFill>
                <a:latin typeface="华文中宋" pitchFamily="2" charset="-122"/>
                <a:ea typeface="华文中宋" pitchFamily="2" charset="-122"/>
                <a:sym typeface="Helvetica Light"/>
              </a:rPr>
              <a:t>，对</a:t>
            </a:r>
            <a:r>
              <a:rPr lang="en-US" altLang="zh-CN" dirty="0">
                <a:solidFill>
                  <a:srgbClr val="002060"/>
                </a:solidFill>
                <a:latin typeface="华文中宋" pitchFamily="2" charset="-122"/>
                <a:ea typeface="华文中宋" pitchFamily="2" charset="-122"/>
                <a:sym typeface="Helvetica Light"/>
              </a:rPr>
              <a:t>Hero</a:t>
            </a:r>
            <a:r>
              <a:rPr lang="zh-CN" altLang="en-US" dirty="0">
                <a:solidFill>
                  <a:srgbClr val="002060"/>
                </a:solidFill>
                <a:latin typeface="华文中宋" pitchFamily="2" charset="-122"/>
                <a:ea typeface="华文中宋" pitchFamily="2" charset="-122"/>
                <a:sym typeface="Helvetica Light"/>
              </a:rPr>
              <a:t>的喜欢程度为</a:t>
            </a:r>
            <a:r>
              <a:rPr lang="en-US" altLang="zh-CN" dirty="0">
                <a:solidFill>
                  <a:srgbClr val="002060"/>
                </a:solidFill>
                <a:latin typeface="华文中宋" pitchFamily="2" charset="-122"/>
                <a:ea typeface="华文中宋" pitchFamily="2" charset="-122"/>
                <a:sym typeface="Helvetica Light"/>
              </a:rPr>
              <a:t>4+</a:t>
            </a:r>
            <a:r>
              <a:rPr lang="en-US" altLang="zh-CN" dirty="0">
                <a:solidFill>
                  <a:srgbClr val="002060"/>
                </a:solidFill>
                <a:latin typeface="华文中宋" pitchFamily="2" charset="-122"/>
                <a:ea typeface="华文中宋" pitchFamily="2" charset="-122"/>
              </a:rPr>
              <a:t>(</a:t>
            </a:r>
            <a:r>
              <a:rPr lang="en-US" altLang="zh-CN" dirty="0">
                <a:solidFill>
                  <a:srgbClr val="002060"/>
                </a:solidFill>
                <a:latin typeface="华文中宋" pitchFamily="2" charset="-122"/>
                <a:ea typeface="华文中宋" pitchFamily="2" charset="-122"/>
                <a:sym typeface="Helvetica Light"/>
              </a:rPr>
              <a:t>-2</a:t>
            </a:r>
            <a:r>
              <a:rPr lang="en-US" altLang="zh-CN" dirty="0">
                <a:solidFill>
                  <a:srgbClr val="002060"/>
                </a:solidFill>
                <a:latin typeface="华文中宋" pitchFamily="2" charset="-122"/>
                <a:ea typeface="华文中宋" pitchFamily="2" charset="-122"/>
              </a:rPr>
              <a:t>)</a:t>
            </a:r>
            <a:r>
              <a:rPr lang="en-US" altLang="zh-CN" dirty="0">
                <a:solidFill>
                  <a:srgbClr val="002060"/>
                </a:solidFill>
                <a:latin typeface="华文中宋" pitchFamily="2" charset="-122"/>
                <a:ea typeface="华文中宋" pitchFamily="2" charset="-122"/>
                <a:sym typeface="Helvetica Light"/>
              </a:rPr>
              <a:t>=2</a:t>
            </a:r>
            <a:r>
              <a:rPr lang="zh-CN" altLang="en-US" dirty="0">
                <a:solidFill>
                  <a:srgbClr val="002060"/>
                </a:solidFill>
                <a:latin typeface="华文中宋" pitchFamily="2" charset="-122"/>
                <a:ea typeface="华文中宋" pitchFamily="2" charset="-122"/>
                <a:sym typeface="Helvetica Light"/>
              </a:rPr>
              <a:t>。因此，向</a:t>
            </a:r>
            <a:r>
              <a:rPr lang="en-US" altLang="zh-CN" dirty="0">
                <a:solidFill>
                  <a:srgbClr val="002060"/>
                </a:solidFill>
                <a:latin typeface="华文中宋" pitchFamily="2" charset="-122"/>
                <a:ea typeface="华文中宋" pitchFamily="2" charset="-122"/>
                <a:sym typeface="Helvetica Light"/>
              </a:rPr>
              <a:t>D</a:t>
            </a:r>
            <a:r>
              <a:rPr lang="zh-CN" altLang="en-US" dirty="0">
                <a:solidFill>
                  <a:srgbClr val="002060"/>
                </a:solidFill>
                <a:latin typeface="华文中宋" pitchFamily="2" charset="-122"/>
                <a:ea typeface="华文中宋" pitchFamily="2" charset="-122"/>
                <a:sym typeface="Helvetica Light"/>
              </a:rPr>
              <a:t>君推荐晴天。</a:t>
            </a:r>
          </a:p>
        </p:txBody>
      </p:sp>
      <p:sp>
        <p:nvSpPr>
          <p:cNvPr id="5" name="灯片编号占位符 4"/>
          <p:cNvSpPr>
            <a:spLocks noGrp="1"/>
          </p:cNvSpPr>
          <p:nvPr>
            <p:ph type="sldNum" sz="quarter" idx="2"/>
          </p:nvPr>
        </p:nvSpPr>
        <p:spPr>
          <a:xfrm>
            <a:off x="7361532" y="5932092"/>
            <a:ext cx="2169319" cy="288131"/>
          </a:xfrm>
        </p:spPr>
        <p:txBody>
          <a:bodyPr/>
          <a:lstStyle/>
          <a:p>
            <a:fld id="{86CB4B4D-7CA3-9044-876B-883B54F8677D}" type="slidenum">
              <a:rPr lang="en-US" altLang="zh-CN" smtClean="0"/>
              <a:pPr/>
              <a:t>28</a:t>
            </a:fld>
            <a:endParaRPr lang="en-US" altLang="zh-CN"/>
          </a:p>
        </p:txBody>
      </p:sp>
    </p:spTree>
    <p:extLst>
      <p:ext uri="{BB962C8B-B14F-4D97-AF65-F5344CB8AC3E}">
        <p14:creationId xmlns:p14="http://schemas.microsoft.com/office/powerpoint/2010/main" val="9682392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86782" y="1245050"/>
            <a:ext cx="3892947" cy="401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15360" y="2324031"/>
            <a:ext cx="4594864" cy="3518430"/>
          </a:xfrm>
          <a:prstGeom prst="rect">
            <a:avLst/>
          </a:prstGeom>
          <a:noFill/>
          <a:ln w="9525">
            <a:noFill/>
            <a:miter lim="800000"/>
            <a:headEnd/>
            <a:tailEnd/>
          </a:ln>
        </p:spPr>
        <p:txBody>
          <a:bodyPr wrap="square" lIns="36162" tIns="18081" rIns="36162" bIns="18081">
            <a:spAutoFit/>
          </a:bodyPr>
          <a:lstStyle/>
          <a:p>
            <a:pPr>
              <a:lnSpc>
                <a:spcPts val="2175"/>
              </a:lnSpc>
              <a:spcBef>
                <a:spcPts val="475"/>
              </a:spcBef>
              <a:spcAft>
                <a:spcPts val="475"/>
              </a:spcAft>
              <a:buClr>
                <a:srgbClr val="FF0000"/>
              </a:buClr>
            </a:pPr>
            <a:r>
              <a:rPr lang="zh-CN" altLang="en-US" dirty="0"/>
              <a:t>       </a:t>
            </a:r>
            <a:r>
              <a:rPr lang="zh-CN" altLang="en-US" b="1" u="sng" dirty="0">
                <a:solidFill>
                  <a:srgbClr val="002060"/>
                </a:solidFill>
              </a:rPr>
              <a:t>优点</a:t>
            </a:r>
            <a:r>
              <a:rPr lang="zh-CN" altLang="en-US" b="1" dirty="0">
                <a:solidFill>
                  <a:srgbClr val="002060"/>
                </a:solidFill>
              </a:rPr>
              <a:t>：</a:t>
            </a:r>
            <a:endParaRPr lang="en-US" altLang="zh-CN" b="1" dirty="0">
              <a:solidFill>
                <a:srgbClr val="002060"/>
              </a:solidFill>
            </a:endParaRPr>
          </a:p>
          <a:p>
            <a:pPr>
              <a:lnSpc>
                <a:spcPts val="2175"/>
              </a:lnSpc>
              <a:spcBef>
                <a:spcPts val="475"/>
              </a:spcBef>
              <a:spcAft>
                <a:spcPts val="475"/>
              </a:spcAft>
              <a:buClr>
                <a:srgbClr val="FF0000"/>
              </a:buClr>
            </a:pPr>
            <a:r>
              <a:rPr lang="zh-CN" altLang="en-US" dirty="0"/>
              <a:t>       该算法很简单</a:t>
            </a:r>
            <a:r>
              <a:rPr lang="en-US" dirty="0"/>
              <a:t>, </a:t>
            </a:r>
            <a:r>
              <a:rPr lang="zh-CN" altLang="en-US" dirty="0"/>
              <a:t>易于实现</a:t>
            </a:r>
            <a:r>
              <a:rPr lang="en-US" dirty="0"/>
              <a:t>, </a:t>
            </a:r>
            <a:r>
              <a:rPr lang="zh-CN" altLang="en-US" dirty="0"/>
              <a:t>执行效率高，在只有很少数据的时候也能得到一个相对准确的推荐</a:t>
            </a:r>
            <a:r>
              <a:rPr lang="en-US" altLang="zh-CN" dirty="0"/>
              <a:t>, </a:t>
            </a:r>
            <a:r>
              <a:rPr lang="zh-CN" altLang="en-US" dirty="0"/>
              <a:t>这一点可以解决</a:t>
            </a:r>
            <a:r>
              <a:rPr lang="en-US" altLang="zh-CN" dirty="0"/>
              <a:t>Cold Start</a:t>
            </a:r>
            <a:r>
              <a:rPr lang="zh-CN" altLang="en-US" dirty="0"/>
              <a:t>的问题。</a:t>
            </a:r>
            <a:endParaRPr lang="en-US" altLang="zh-CN" dirty="0"/>
          </a:p>
          <a:p>
            <a:pPr>
              <a:lnSpc>
                <a:spcPts val="2175"/>
              </a:lnSpc>
              <a:spcBef>
                <a:spcPts val="475"/>
              </a:spcBef>
              <a:spcAft>
                <a:spcPts val="475"/>
              </a:spcAft>
              <a:buClr>
                <a:srgbClr val="FF0000"/>
              </a:buClr>
            </a:pPr>
            <a:r>
              <a:rPr lang="en-US" altLang="zh-CN" dirty="0"/>
              <a:t>       </a:t>
            </a:r>
            <a:r>
              <a:rPr lang="zh-CN" altLang="en-US" b="1" u="sng" dirty="0">
                <a:solidFill>
                  <a:srgbClr val="002060"/>
                </a:solidFill>
              </a:rPr>
              <a:t>缺点</a:t>
            </a:r>
            <a:r>
              <a:rPr lang="zh-CN" altLang="en-US" b="1" dirty="0">
                <a:solidFill>
                  <a:srgbClr val="002060"/>
                </a:solidFill>
              </a:rPr>
              <a:t>：</a:t>
            </a:r>
            <a:endParaRPr lang="en-US" altLang="zh-CN" b="1" dirty="0">
              <a:solidFill>
                <a:srgbClr val="002060"/>
              </a:solidFill>
            </a:endParaRPr>
          </a:p>
          <a:p>
            <a:pPr>
              <a:lnSpc>
                <a:spcPts val="2175"/>
              </a:lnSpc>
              <a:spcBef>
                <a:spcPts val="475"/>
              </a:spcBef>
              <a:spcAft>
                <a:spcPts val="475"/>
              </a:spcAft>
              <a:buClr>
                <a:srgbClr val="FF0000"/>
              </a:buClr>
            </a:pPr>
            <a:r>
              <a:rPr lang="zh-CN" altLang="en-US" dirty="0"/>
              <a:t>       该算法的效果不是很理想。因为，该算法总是</a:t>
            </a:r>
            <a:r>
              <a:rPr lang="zh-CN" altLang="en-US" dirty="0">
                <a:solidFill>
                  <a:srgbClr val="FF0000"/>
                </a:solidFill>
              </a:rPr>
              <a:t>把用户的口味和大众的平均口味作对等</a:t>
            </a:r>
            <a:r>
              <a:rPr lang="zh-CN" altLang="en-US" dirty="0"/>
              <a:t>，推荐出来的东西很难是非常个性化的。很容易让很多用户的推荐结果趋向一致。</a:t>
            </a:r>
            <a:endParaRPr lang="en-US" altLang="zh-CN" dirty="0"/>
          </a:p>
          <a:p>
            <a:pPr>
              <a:lnSpc>
                <a:spcPts val="2570"/>
              </a:lnSpc>
              <a:spcBef>
                <a:spcPts val="1424"/>
              </a:spcBef>
              <a:spcAft>
                <a:spcPts val="475"/>
              </a:spcAft>
              <a:buClr>
                <a:srgbClr val="FF0000"/>
              </a:buClr>
            </a:pP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887855" y="1059156"/>
            <a:ext cx="3208106" cy="386821"/>
          </a:xfrm>
          <a:prstGeom prst="rect">
            <a:avLst/>
          </a:prstGeom>
          <a:noFill/>
          <a:ln w="12700">
            <a:noFill/>
            <a:miter lim="400000"/>
            <a:headEnd/>
            <a:tailEnd/>
          </a:ln>
        </p:spPr>
        <p:txBody>
          <a:bodyPr wrap="none" lIns="20090" tIns="20090" rIns="20090" bIns="20090">
            <a:spAutoFit/>
          </a:bodyPr>
          <a:lstStyle/>
          <a:p>
            <a:r>
              <a:rPr lang="en-US" altLang="zh-CN" sz="2250" dirty="0">
                <a:solidFill>
                  <a:schemeClr val="bg1"/>
                </a:solidFill>
                <a:latin typeface="微软雅黑" pitchFamily="34" charset="-122"/>
                <a:ea typeface="微软雅黑" pitchFamily="34" charset="-122"/>
                <a:cs typeface="Chalkduster"/>
                <a:sym typeface="Chalkduster"/>
              </a:rPr>
              <a:t>Slope One</a:t>
            </a:r>
            <a:r>
              <a:rPr lang="zh-CN" altLang="en-US" sz="2250" dirty="0">
                <a:solidFill>
                  <a:schemeClr val="bg1"/>
                </a:solidFill>
                <a:latin typeface="微软雅黑" pitchFamily="34" charset="-122"/>
                <a:ea typeface="微软雅黑" pitchFamily="34" charset="-122"/>
                <a:cs typeface="Chalkduster"/>
                <a:sym typeface="Chalkduster"/>
              </a:rPr>
              <a:t>算法的优缺点</a:t>
            </a:r>
            <a:endParaRPr lang="zh-CN" altLang="zh-CN" sz="2250" dirty="0">
              <a:solidFill>
                <a:schemeClr val="bg1"/>
              </a:solidFill>
              <a:latin typeface="微软雅黑" pitchFamily="34" charset="-122"/>
              <a:ea typeface="微软雅黑" pitchFamily="34" charset="-122"/>
              <a:cs typeface="Chalkduster"/>
              <a:sym typeface="Chalkduster"/>
            </a:endParaRPr>
          </a:p>
        </p:txBody>
      </p:sp>
      <p:cxnSp>
        <p:nvCxnSpPr>
          <p:cNvPr id="18" name="直接连接符 17"/>
          <p:cNvCxnSpPr/>
          <p:nvPr/>
        </p:nvCxnSpPr>
        <p:spPr>
          <a:xfrm>
            <a:off x="9740504" y="2077378"/>
            <a:ext cx="361652" cy="3616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149506" name="Picture 2"/>
          <p:cNvPicPr>
            <a:picLocks noChangeAspect="1" noChangeArrowheads="1"/>
          </p:cNvPicPr>
          <p:nvPr/>
        </p:nvPicPr>
        <p:blipFill>
          <a:blip r:embed="rId3" cstate="print"/>
          <a:srcRect/>
          <a:stretch>
            <a:fillRect/>
          </a:stretch>
        </p:blipFill>
        <p:spPr bwMode="auto">
          <a:xfrm>
            <a:off x="4968952" y="2377232"/>
            <a:ext cx="4526366" cy="2826259"/>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29</a:t>
            </a:fld>
            <a:endParaRPr lang="en-US" altLang="zh-CN"/>
          </a:p>
        </p:txBody>
      </p:sp>
    </p:spTree>
    <p:extLst>
      <p:ext uri="{BB962C8B-B14F-4D97-AF65-F5344CB8AC3E}">
        <p14:creationId xmlns:p14="http://schemas.microsoft.com/office/powerpoint/2010/main" val="14939429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2661536" y="1250018"/>
            <a:ext cx="6718195" cy="35159"/>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8497" y="1059156"/>
            <a:ext cx="1856775"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推荐系统概述</a:t>
            </a:r>
            <a:r>
              <a:rPr lang="zh-CN" altLang="zh-CN" sz="225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61232" y="1923474"/>
            <a:ext cx="8927273" cy="3467904"/>
          </a:xfrm>
          <a:prstGeom prst="rect">
            <a:avLst/>
          </a:prstGeom>
          <a:noFill/>
          <a:ln w="9525">
            <a:noFill/>
            <a:miter lim="800000"/>
            <a:headEnd/>
            <a:tailEnd/>
          </a:ln>
        </p:spPr>
        <p:txBody>
          <a:bodyPr wrap="square" lIns="36162" tIns="18081" rIns="36162" bIns="18081">
            <a:spAutoFit/>
          </a:bodyPr>
          <a:lstStyle/>
          <a:p>
            <a:pPr>
              <a:lnSpc>
                <a:spcPct val="150000"/>
              </a:lnSpc>
              <a:spcBef>
                <a:spcPts val="1187"/>
              </a:spcBef>
              <a:buClr>
                <a:srgbClr val="FF0000"/>
              </a:buClr>
              <a:buFont typeface="Wingdings" pitchFamily="2" charset="2"/>
              <a:buChar char="p"/>
            </a:pPr>
            <a:r>
              <a:rPr lang="zh-CN" altLang="en-US" sz="2100" dirty="0"/>
              <a:t>  互联网规模和覆盖面的迅速增长带来了</a:t>
            </a:r>
            <a:r>
              <a:rPr lang="zh-CN" altLang="en-US" sz="2100" b="1" dirty="0"/>
              <a:t>信息超载</a:t>
            </a:r>
            <a:r>
              <a:rPr lang="zh-CN" altLang="en-US" sz="2100" dirty="0"/>
              <a:t>（</a:t>
            </a:r>
            <a:r>
              <a:rPr lang="en-US" sz="2100" dirty="0"/>
              <a:t>information overload</a:t>
            </a:r>
            <a:r>
              <a:rPr lang="zh-CN" altLang="en-US" sz="2100" dirty="0"/>
              <a:t>）问题：过量信息同时呈现使得用户无法从中获取对自己有用的部分，信息使用效率反而降低。</a:t>
            </a:r>
            <a:endParaRPr lang="en-US" altLang="zh-CN" sz="2100" dirty="0"/>
          </a:p>
          <a:p>
            <a:pPr>
              <a:lnSpc>
                <a:spcPct val="150000"/>
              </a:lnSpc>
              <a:spcBef>
                <a:spcPts val="712"/>
              </a:spcBef>
              <a:buClr>
                <a:srgbClr val="FF0000"/>
              </a:buClr>
              <a:buFont typeface="Wingdings" pitchFamily="2" charset="2"/>
              <a:buChar char="p"/>
            </a:pPr>
            <a:r>
              <a:rPr lang="zh-CN" altLang="en-US" sz="2100" dirty="0"/>
              <a:t>  现有的很多网络应用，如</a:t>
            </a:r>
            <a:r>
              <a:rPr lang="zh-CN" altLang="en-US" sz="2100" dirty="0">
                <a:solidFill>
                  <a:srgbClr val="002060"/>
                </a:solidFill>
              </a:rPr>
              <a:t>门户网站</a:t>
            </a:r>
            <a:r>
              <a:rPr lang="zh-CN" altLang="en-US" sz="2100" dirty="0"/>
              <a:t>、</a:t>
            </a:r>
            <a:r>
              <a:rPr lang="zh-CN" altLang="en-US" sz="2100" dirty="0">
                <a:solidFill>
                  <a:srgbClr val="002060"/>
                </a:solidFill>
              </a:rPr>
              <a:t>搜索引擎</a:t>
            </a:r>
            <a:r>
              <a:rPr lang="zh-CN" altLang="en-US" sz="2100" dirty="0"/>
              <a:t>和</a:t>
            </a:r>
            <a:r>
              <a:rPr lang="zh-CN" altLang="en-US" sz="2100" dirty="0">
                <a:solidFill>
                  <a:srgbClr val="002060"/>
                </a:solidFill>
              </a:rPr>
              <a:t>专业数据索引</a:t>
            </a:r>
            <a:r>
              <a:rPr lang="zh-CN" altLang="en-US" sz="2100" dirty="0"/>
              <a:t>本质上都是帮助用户过滤信息的手段。然而这些工具只满足主流需求，没有个性化的考虑，仍然无法很好地解决信息超载的问题。</a:t>
            </a:r>
            <a:endParaRPr lang="en-US" altLang="zh-CN" sz="2100" dirty="0"/>
          </a:p>
          <a:p>
            <a:pPr>
              <a:lnSpc>
                <a:spcPct val="150000"/>
              </a:lnSpc>
              <a:spcAft>
                <a:spcPts val="237"/>
              </a:spcAft>
            </a:pPr>
            <a:r>
              <a:rPr lang="zh-CN" altLang="en-US" sz="2100" dirty="0"/>
              <a:t>    </a:t>
            </a:r>
            <a:endParaRPr lang="zh-CN" altLang="en-US" sz="21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a:t>
            </a:fld>
            <a:endParaRPr lang="en-US" altLang="zh-CN"/>
          </a:p>
        </p:txBody>
      </p:sp>
    </p:spTree>
    <p:extLst>
      <p:ext uri="{BB962C8B-B14F-4D97-AF65-F5344CB8AC3E}">
        <p14:creationId xmlns:p14="http://schemas.microsoft.com/office/powerpoint/2010/main" val="416206401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69446" y="1267096"/>
            <a:ext cx="381028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33671" y="1590139"/>
            <a:ext cx="9288693" cy="2829139"/>
          </a:xfrm>
          <a:prstGeom prst="rect">
            <a:avLst/>
          </a:prstGeom>
          <a:noFill/>
          <a:ln w="9525">
            <a:noFill/>
            <a:miter lim="800000"/>
            <a:headEnd/>
            <a:tailEnd/>
          </a:ln>
        </p:spPr>
        <p:txBody>
          <a:bodyPr wrap="square" lIns="36162" tIns="18081" rIns="36162" bIns="18081">
            <a:spAutoFit/>
          </a:bodyPr>
          <a:lstStyle/>
          <a:p>
            <a:pPr>
              <a:lnSpc>
                <a:spcPts val="2492"/>
              </a:lnSpc>
              <a:spcBef>
                <a:spcPts val="1424"/>
              </a:spcBef>
              <a:spcAft>
                <a:spcPts val="475"/>
              </a:spcAft>
              <a:buClr>
                <a:srgbClr val="FF0000"/>
              </a:buClr>
            </a:pPr>
            <a:r>
              <a:rPr lang="zh-CN" altLang="en-US" dirty="0"/>
              <a:t>      假设有一组用户，他们表现出了对一组图书的喜好。用户对一本图书的喜好程度越高，就会给其更高的评分，范围是从</a:t>
            </a:r>
            <a:r>
              <a:rPr lang="en-US" altLang="zh-CN" dirty="0"/>
              <a:t>1</a:t>
            </a:r>
            <a:r>
              <a:rPr lang="zh-CN" altLang="en-US" dirty="0"/>
              <a:t>到</a:t>
            </a:r>
            <a:r>
              <a:rPr lang="en-US" altLang="zh-CN" dirty="0"/>
              <a:t>5</a:t>
            </a:r>
            <a:r>
              <a:rPr lang="zh-CN" altLang="en-US" dirty="0"/>
              <a:t>。通过一个矩阵来展示它，行代表用户，列代表图书。</a:t>
            </a:r>
            <a:r>
              <a:rPr lang="zh-CN" altLang="en-US" dirty="0">
                <a:solidFill>
                  <a:srgbClr val="FF0000"/>
                </a:solidFill>
              </a:rPr>
              <a:t>使用余弦相似性</a:t>
            </a:r>
            <a:r>
              <a:rPr lang="zh-CN" altLang="en-US" dirty="0"/>
              <a:t>，把第一个用户和其他五个用户进行比较，就能直观地看到他和其他用户的相似程度。缺省值为</a:t>
            </a:r>
            <a:r>
              <a:rPr lang="en-US" altLang="zh-CN" dirty="0"/>
              <a:t>0</a:t>
            </a:r>
            <a:r>
              <a:rPr lang="zh-CN" altLang="en-US" dirty="0"/>
              <a:t>。</a:t>
            </a:r>
          </a:p>
          <a:p>
            <a:pPr>
              <a:lnSpc>
                <a:spcPts val="2492"/>
              </a:lnSpc>
              <a:spcBef>
                <a:spcPts val="1424"/>
              </a:spcBef>
              <a:spcAft>
                <a:spcPts val="475"/>
              </a:spcAft>
              <a:buClr>
                <a:srgbClr val="FF0000"/>
              </a:buClr>
            </a:pPr>
            <a:br>
              <a:rPr lang="en-US" dirty="0"/>
            </a:br>
            <a:br>
              <a:rPr lang="en-US" dirty="0"/>
            </a:b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pic>
        <p:nvPicPr>
          <p:cNvPr id="15" name="图片 14" descr="http://cdn1.infoqstatic.com/statics_s2_20160301-0105u6/resource/articles/recommendation-algorithm-overview-part02/zh/resources/1221001.png"/>
          <p:cNvPicPr/>
          <p:nvPr/>
        </p:nvPicPr>
        <p:blipFill>
          <a:blip r:embed="rId4" cstate="print"/>
          <a:srcRect/>
          <a:stretch>
            <a:fillRect/>
          </a:stretch>
        </p:blipFill>
        <p:spPr bwMode="auto">
          <a:xfrm>
            <a:off x="2792186" y="2772004"/>
            <a:ext cx="6730178" cy="3420011"/>
          </a:xfrm>
          <a:prstGeom prst="rect">
            <a:avLst/>
          </a:prstGeom>
          <a:noFill/>
          <a:ln w="9525">
            <a:noFill/>
            <a:miter lim="800000"/>
            <a:headEnd/>
            <a:tailEnd/>
          </a:ln>
        </p:spPr>
      </p:pic>
      <p:pic>
        <p:nvPicPr>
          <p:cNvPr id="16" name="图片 15" descr="http://cdn1.infoqstatic.com/statics_s2_20160301-0105u6/resource/articles/recommendation-algorithm-overview-part02/zh/resources/1221000.png"/>
          <p:cNvPicPr/>
          <p:nvPr/>
        </p:nvPicPr>
        <p:blipFill>
          <a:blip r:embed="rId5" cstate="print"/>
          <a:srcRect/>
          <a:stretch>
            <a:fillRect/>
          </a:stretch>
        </p:blipFill>
        <p:spPr bwMode="auto">
          <a:xfrm>
            <a:off x="40183" y="3073877"/>
            <a:ext cx="2800223" cy="2355777"/>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30</a:t>
            </a:fld>
            <a:endParaRPr lang="en-US" altLang="zh-CN"/>
          </a:p>
        </p:txBody>
      </p:sp>
    </p:spTree>
    <p:extLst>
      <p:ext uri="{BB962C8B-B14F-4D97-AF65-F5344CB8AC3E}">
        <p14:creationId xmlns:p14="http://schemas.microsoft.com/office/powerpoint/2010/main" val="97689974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2/zh/resources/1221002.png"/>
          <p:cNvPicPr/>
          <p:nvPr/>
        </p:nvPicPr>
        <p:blipFill>
          <a:blip r:embed="rId2" cstate="print"/>
          <a:srcRect/>
          <a:stretch>
            <a:fillRect/>
          </a:stretch>
        </p:blipFill>
        <p:spPr bwMode="auto">
          <a:xfrm>
            <a:off x="3951401" y="1968315"/>
            <a:ext cx="5286260" cy="3936621"/>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76450" y="1285177"/>
            <a:ext cx="390328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646884" y="2282936"/>
            <a:ext cx="3351959" cy="3730027"/>
          </a:xfrm>
          <a:prstGeom prst="rect">
            <a:avLst/>
          </a:prstGeom>
          <a:noFill/>
          <a:ln w="9525">
            <a:noFill/>
            <a:miter lim="800000"/>
            <a:headEnd/>
            <a:tailEnd/>
          </a:ln>
        </p:spPr>
        <p:txBody>
          <a:bodyPr wrap="square" lIns="36162" tIns="18081" rIns="36162" bIns="18081">
            <a:spAutoFit/>
          </a:bodyPr>
          <a:lstStyle/>
          <a:p>
            <a:pPr>
              <a:lnSpc>
                <a:spcPts val="2768"/>
              </a:lnSpc>
              <a:spcBef>
                <a:spcPts val="1424"/>
              </a:spcBef>
              <a:spcAft>
                <a:spcPts val="475"/>
              </a:spcAft>
              <a:buClr>
                <a:srgbClr val="FF0000"/>
              </a:buClr>
            </a:pPr>
            <a:r>
              <a:rPr lang="zh-CN" altLang="en-US" dirty="0"/>
              <a:t>        更一般地，可以计算出每两个用户之间的相似性，并且在相似矩阵中表示它们。</a:t>
            </a:r>
            <a:endParaRPr lang="en-US" altLang="zh-CN" dirty="0"/>
          </a:p>
          <a:p>
            <a:pPr>
              <a:lnSpc>
                <a:spcPts val="2768"/>
              </a:lnSpc>
              <a:spcBef>
                <a:spcPts val="475"/>
              </a:spcBef>
              <a:spcAft>
                <a:spcPts val="475"/>
              </a:spcAft>
              <a:buClr>
                <a:srgbClr val="FF0000"/>
              </a:buClr>
            </a:pPr>
            <a:r>
              <a:rPr lang="en-US" altLang="zh-CN" dirty="0"/>
              <a:t>        </a:t>
            </a:r>
            <a:r>
              <a:rPr lang="zh-CN" altLang="en-US" dirty="0"/>
              <a:t>这是一个对称矩阵。单元格的背景颜色表明用户相似度的高低，更深的红色表示他们之间更相似。</a:t>
            </a:r>
            <a:br>
              <a:rPr lang="en-US" dirty="0"/>
            </a:br>
            <a:br>
              <a:rPr lang="en-US" dirty="0"/>
            </a:b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31</a:t>
            </a:fld>
            <a:endParaRPr lang="en-US" altLang="zh-CN"/>
          </a:p>
        </p:txBody>
      </p:sp>
    </p:spTree>
    <p:extLst>
      <p:ext uri="{BB962C8B-B14F-4D97-AF65-F5344CB8AC3E}">
        <p14:creationId xmlns:p14="http://schemas.microsoft.com/office/powerpoint/2010/main" val="170658982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269791" y="1267096"/>
            <a:ext cx="4109939"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70782" y="1731845"/>
            <a:ext cx="4086384" cy="4680030"/>
          </a:xfrm>
          <a:prstGeom prst="rect">
            <a:avLst/>
          </a:prstGeom>
          <a:noFill/>
          <a:ln w="9525">
            <a:noFill/>
            <a:miter lim="800000"/>
            <a:headEnd/>
            <a:tailEnd/>
          </a:ln>
        </p:spPr>
        <p:txBody>
          <a:bodyPr wrap="square" lIns="36162" tIns="18081" rIns="36162" bIns="18081">
            <a:spAutoFit/>
          </a:bodyPr>
          <a:lstStyle/>
          <a:p>
            <a:pPr>
              <a:lnSpc>
                <a:spcPts val="2570"/>
              </a:lnSpc>
              <a:buClr>
                <a:srgbClr val="FF0000"/>
              </a:buClr>
            </a:pPr>
            <a:r>
              <a:rPr lang="zh-CN" altLang="en-US" dirty="0"/>
              <a:t>        在一般情况下，</a:t>
            </a:r>
            <a:r>
              <a:rPr lang="zh-CN" altLang="en-US" dirty="0">
                <a:solidFill>
                  <a:srgbClr val="FF0000"/>
                </a:solidFill>
              </a:rPr>
              <a:t>为一个给定用户生成推荐</a:t>
            </a:r>
            <a:r>
              <a:rPr lang="zh-CN" altLang="en-US" dirty="0"/>
              <a:t>，意味着找到与其最相似的用户，根据用户相似度对这些相似用户欣赏的项进行加权。</a:t>
            </a:r>
            <a:endParaRPr lang="en-US" altLang="zh-CN" dirty="0"/>
          </a:p>
          <a:p>
            <a:pPr>
              <a:lnSpc>
                <a:spcPts val="2570"/>
              </a:lnSpc>
              <a:buClr>
                <a:srgbClr val="FF0000"/>
              </a:buClr>
            </a:pPr>
            <a:r>
              <a:rPr lang="en-US" altLang="zh-CN" dirty="0"/>
              <a:t>        </a:t>
            </a:r>
            <a:r>
              <a:rPr lang="zh-CN" altLang="en-US" dirty="0"/>
              <a:t>以第一个用户为例。首先，找到与第一个用户最相似的另一用户，删除第一个用户已经评价过的书籍，给最相似用户正在阅读的书籍加权，然后计算出总和。</a:t>
            </a:r>
            <a:endParaRPr lang="en-US" altLang="zh-CN" dirty="0"/>
          </a:p>
          <a:p>
            <a:pPr>
              <a:lnSpc>
                <a:spcPts val="2570"/>
              </a:lnSpc>
              <a:buClr>
                <a:srgbClr val="FF0000"/>
              </a:buClr>
            </a:pPr>
            <a:r>
              <a:rPr lang="en-US" altLang="zh-CN" dirty="0"/>
              <a:t>        </a:t>
            </a:r>
            <a:r>
              <a:rPr lang="zh-CN" altLang="en-US" dirty="0"/>
              <a:t>假设</a:t>
            </a:r>
            <a:r>
              <a:rPr lang="en-US" altLang="zh-CN" dirty="0"/>
              <a:t>n=2</a:t>
            </a:r>
            <a:r>
              <a:rPr lang="zh-CN" altLang="en-US" dirty="0"/>
              <a:t>，表示为了产生推荐，需要找出与目标用户最相似的两个用户。这两个用户分别是</a:t>
            </a:r>
            <a:r>
              <a:rPr lang="en-US" altLang="zh-CN" dirty="0"/>
              <a:t>2</a:t>
            </a:r>
            <a:r>
              <a:rPr lang="zh-CN" altLang="en-US" dirty="0"/>
              <a:t>和</a:t>
            </a:r>
            <a:r>
              <a:rPr lang="en-US" altLang="zh-CN" dirty="0"/>
              <a:t>3</a:t>
            </a:r>
            <a:r>
              <a:rPr lang="zh-CN" altLang="en-US" dirty="0"/>
              <a:t>。由于第一个用户已经评价了</a:t>
            </a:r>
            <a:r>
              <a:rPr lang="en-US" altLang="zh-CN" dirty="0"/>
              <a:t>1</a:t>
            </a:r>
            <a:r>
              <a:rPr lang="zh-CN" altLang="en-US" dirty="0"/>
              <a:t>和</a:t>
            </a:r>
            <a:r>
              <a:rPr lang="en-US" altLang="zh-CN" dirty="0"/>
              <a:t>5</a:t>
            </a:r>
            <a:r>
              <a:rPr lang="zh-CN" altLang="en-US" dirty="0"/>
              <a:t>，所产生的推荐书是</a:t>
            </a:r>
            <a:r>
              <a:rPr lang="en-US" altLang="zh-CN" dirty="0"/>
              <a:t>3</a:t>
            </a:r>
            <a:r>
              <a:rPr lang="zh-CN" altLang="en-US" dirty="0"/>
              <a:t>（</a:t>
            </a:r>
            <a:r>
              <a:rPr lang="en-US" altLang="zh-CN" dirty="0"/>
              <a:t>4.5</a:t>
            </a:r>
            <a:r>
              <a:rPr lang="zh-CN" altLang="en-US" dirty="0"/>
              <a:t>分）和</a:t>
            </a:r>
            <a:r>
              <a:rPr lang="en-US" altLang="zh-CN" dirty="0"/>
              <a:t>4</a:t>
            </a:r>
            <a:r>
              <a:rPr lang="zh-CN" altLang="en-US" dirty="0"/>
              <a:t>（</a:t>
            </a:r>
            <a:r>
              <a:rPr lang="en-US" altLang="zh-CN" dirty="0"/>
              <a:t>3</a:t>
            </a:r>
            <a:r>
              <a:rPr lang="zh-CN" altLang="en-US" dirty="0"/>
              <a:t>分）。</a:t>
            </a:r>
            <a:endParaRPr lang="zh-CN" altLang="en-US" dirty="0">
              <a:latin typeface="华文楷体" pitchFamily="2" charset="-122"/>
              <a:ea typeface="华文楷体" pitchFamily="2" charset="-122"/>
            </a:endParaRPr>
          </a:p>
        </p:txBody>
      </p:sp>
      <p:pic>
        <p:nvPicPr>
          <p:cNvPr id="15" name="图片 14" descr="http://cdn1.infoqstatic.com/statics_s2_20160301-0105u6/resource/articles/recommendation-algorithm-overview-part02/zh/resources/1221003.png"/>
          <p:cNvPicPr/>
          <p:nvPr/>
        </p:nvPicPr>
        <p:blipFill>
          <a:blip r:embed="rId4" cstate="print"/>
          <a:srcRect/>
          <a:stretch>
            <a:fillRect/>
          </a:stretch>
        </p:blipFill>
        <p:spPr bwMode="auto">
          <a:xfrm>
            <a:off x="4292360" y="3214601"/>
            <a:ext cx="5269038" cy="2965979"/>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5160330" y="1296711"/>
            <a:ext cx="4428626" cy="2531432"/>
          </a:xfrm>
          <a:prstGeom prst="rect">
            <a:avLst/>
          </a:prstGeom>
          <a:noFill/>
          <a:ln w="9525">
            <a:noFill/>
            <a:miter lim="800000"/>
            <a:headEnd/>
            <a:tailEnd/>
          </a:ln>
        </p:spPr>
      </p:pic>
      <p:sp>
        <p:nvSpPr>
          <p:cNvPr id="14" name="Shape 209"/>
          <p:cNvSpPr>
            <a:spLocks noChangeArrowheads="1"/>
          </p:cNvSpPr>
          <p:nvPr/>
        </p:nvSpPr>
        <p:spPr bwMode="auto">
          <a:xfrm>
            <a:off x="695012" y="1059156"/>
            <a:ext cx="4759813"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基于用户的协同过滤算法（</a:t>
            </a:r>
            <a:r>
              <a:rPr lang="en-US" altLang="zh-CN" sz="2250" dirty="0" err="1">
                <a:solidFill>
                  <a:schemeClr val="bg1"/>
                </a:solidFill>
                <a:latin typeface="微软雅黑" pitchFamily="34" charset="-122"/>
                <a:ea typeface="微软雅黑" pitchFamily="34" charset="-122"/>
                <a:cs typeface="Chalkduster"/>
                <a:sym typeface="Chalkduster"/>
              </a:rPr>
              <a:t>UserCF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32</a:t>
            </a:fld>
            <a:endParaRPr lang="en-US" altLang="zh-CN"/>
          </a:p>
        </p:txBody>
      </p:sp>
    </p:spTree>
    <p:extLst>
      <p:ext uri="{BB962C8B-B14F-4D97-AF65-F5344CB8AC3E}">
        <p14:creationId xmlns:p14="http://schemas.microsoft.com/office/powerpoint/2010/main" val="12014427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507449" y="1285177"/>
            <a:ext cx="3872281"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27325" y="1661717"/>
            <a:ext cx="9165304" cy="2178320"/>
          </a:xfrm>
          <a:prstGeom prst="rect">
            <a:avLst/>
          </a:prstGeom>
          <a:noFill/>
          <a:ln w="9525">
            <a:noFill/>
            <a:miter lim="800000"/>
            <a:headEnd/>
            <a:tailEnd/>
          </a:ln>
        </p:spPr>
        <p:txBody>
          <a:bodyPr wrap="square" lIns="36162" tIns="18081" rIns="36162" bIns="18081">
            <a:spAutoFit/>
          </a:bodyPr>
          <a:lstStyle/>
          <a:p>
            <a:pPr>
              <a:lnSpc>
                <a:spcPts val="2373"/>
              </a:lnSpc>
              <a:spcBef>
                <a:spcPts val="1424"/>
              </a:spcBef>
              <a:buClr>
                <a:srgbClr val="FF0000"/>
              </a:buClr>
            </a:pPr>
            <a:r>
              <a:rPr lang="zh-CN" altLang="en-US" dirty="0"/>
              <a:t> 类似于</a:t>
            </a:r>
            <a:r>
              <a:rPr lang="en-US" altLang="zh-CN" dirty="0" err="1"/>
              <a:t>UserCF</a:t>
            </a:r>
            <a:r>
              <a:rPr lang="zh-CN" altLang="en-US" dirty="0"/>
              <a:t>，在</a:t>
            </a:r>
            <a:r>
              <a:rPr lang="en-US" altLang="zh-CN" dirty="0" err="1"/>
              <a:t>ItemCF</a:t>
            </a:r>
            <a:r>
              <a:rPr lang="zh-CN" altLang="en-US" dirty="0"/>
              <a:t>中，</a:t>
            </a:r>
            <a:r>
              <a:rPr lang="zh-CN" altLang="en-US" dirty="0">
                <a:solidFill>
                  <a:srgbClr val="FF0000"/>
                </a:solidFill>
              </a:rPr>
              <a:t>也是计算相似矩阵（商品而非用户的相似性）</a:t>
            </a:r>
            <a:r>
              <a:rPr lang="zh-CN" altLang="en-US" dirty="0"/>
              <a:t>。要计算一本书和其它书的相似性，使用评价过一本书的用户向量（或数组）表示这本图书，并比较他们的余弦相似性函数。对于第一本书来说，与之最类似的是第五本书，因为评价他们的用户大致相同。第三本书与第一本书有两个相同的评价用户，第四和第二本书与之只有一个共同评价用户，而最后一本书则不认为是相似的，因为它与第一本书没有共同的评价用户。</a:t>
            </a:r>
            <a:br>
              <a:rPr lang="en-US" dirty="0"/>
            </a:b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9" y="1059156"/>
            <a:ext cx="4473709"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基于项的协同过滤算法（</a:t>
            </a:r>
            <a:r>
              <a:rPr lang="en-US" altLang="zh-CN" sz="2250" dirty="0" err="1">
                <a:solidFill>
                  <a:schemeClr val="bg1"/>
                </a:solidFill>
                <a:latin typeface="微软雅黑" pitchFamily="34" charset="-122"/>
                <a:ea typeface="微软雅黑" pitchFamily="34" charset="-122"/>
                <a:cs typeface="Chalkduster"/>
                <a:sym typeface="Chalkduster"/>
              </a:rPr>
              <a:t>ItemCF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pic>
        <p:nvPicPr>
          <p:cNvPr id="16" name="图片 15" descr="http://cdn1.infoqstatic.com/statics_s2_20160301-0105u6/resource/articles/recommendation-algorithm-overview-part02/zh/resources/1221004.png"/>
          <p:cNvPicPr/>
          <p:nvPr/>
        </p:nvPicPr>
        <p:blipFill>
          <a:blip r:embed="rId4" cstate="print"/>
          <a:srcRect/>
          <a:stretch>
            <a:fillRect/>
          </a:stretch>
        </p:blipFill>
        <p:spPr bwMode="auto">
          <a:xfrm>
            <a:off x="3802516" y="3196312"/>
            <a:ext cx="5683109" cy="3026143"/>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262519" y="3206261"/>
            <a:ext cx="3560661" cy="3107510"/>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33</a:t>
            </a:fld>
            <a:endParaRPr lang="en-US" altLang="zh-CN"/>
          </a:p>
        </p:txBody>
      </p:sp>
    </p:spTree>
    <p:extLst>
      <p:ext uri="{BB962C8B-B14F-4D97-AF65-F5344CB8AC3E}">
        <p14:creationId xmlns:p14="http://schemas.microsoft.com/office/powerpoint/2010/main" val="294619102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http://cdn1.infoqstatic.com/statics_s2_20160301-0105u6/resource/articles/recommendation-algorithm-overview-part02/zh/resources/1221006.png"/>
          <p:cNvPicPr/>
          <p:nvPr/>
        </p:nvPicPr>
        <p:blipFill>
          <a:blip r:embed="rId3" cstate="print"/>
          <a:srcRect/>
          <a:stretch>
            <a:fillRect/>
          </a:stretch>
        </p:blipFill>
        <p:spPr bwMode="auto">
          <a:xfrm>
            <a:off x="146616" y="3445839"/>
            <a:ext cx="6363126" cy="2727743"/>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66117" y="1265715"/>
            <a:ext cx="3913613"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382320" y="1797309"/>
            <a:ext cx="4939138" cy="1723067"/>
          </a:xfrm>
          <a:prstGeom prst="rect">
            <a:avLst/>
          </a:prstGeom>
          <a:noFill/>
          <a:ln w="9525">
            <a:noFill/>
            <a:miter lim="800000"/>
            <a:headEnd/>
            <a:tailEnd/>
          </a:ln>
        </p:spPr>
        <p:txBody>
          <a:bodyPr wrap="square" lIns="36162" tIns="18081" rIns="36162" bIns="18081">
            <a:spAutoFit/>
          </a:bodyPr>
          <a:lstStyle/>
          <a:p>
            <a:pPr>
              <a:lnSpc>
                <a:spcPts val="2175"/>
              </a:lnSpc>
              <a:spcBef>
                <a:spcPts val="1424"/>
              </a:spcBef>
              <a:buClr>
                <a:srgbClr val="FF0000"/>
              </a:buClr>
            </a:pPr>
            <a:r>
              <a:rPr lang="zh-CN" altLang="en-US" dirty="0"/>
              <a:t>         右图表示所有图书之间相似度的相似矩阵。</a:t>
            </a:r>
            <a:endParaRPr lang="en-US" altLang="zh-CN" dirty="0"/>
          </a:p>
          <a:p>
            <a:pPr>
              <a:lnSpc>
                <a:spcPts val="2175"/>
              </a:lnSpc>
              <a:buClr>
                <a:srgbClr val="FF0000"/>
              </a:buClr>
            </a:pPr>
            <a:r>
              <a:rPr lang="en-US" altLang="zh-CN" dirty="0"/>
              <a:t>        </a:t>
            </a:r>
            <a:r>
              <a:rPr lang="zh-CN" altLang="en-US" dirty="0"/>
              <a:t>在</a:t>
            </a:r>
            <a:r>
              <a:rPr lang="en-US" altLang="zh-CN" dirty="0" err="1"/>
              <a:t>ItemCF</a:t>
            </a:r>
            <a:r>
              <a:rPr lang="zh-CN" altLang="en-US" dirty="0"/>
              <a:t>中，我们采用被用户评价过的项，推荐与之最相似的项。对于第一个用户，首先将被推荐第三本书，其次是第六本书。且只推荐和用户已经评价过的图书最相似的前</a:t>
            </a:r>
            <a:r>
              <a:rPr lang="en-US" altLang="zh-CN" dirty="0"/>
              <a:t>n</a:t>
            </a:r>
            <a:r>
              <a:rPr lang="zh-CN" altLang="en-US" dirty="0"/>
              <a:t>本书。</a:t>
            </a:r>
            <a:br>
              <a:rPr lang="en-US" dirty="0"/>
            </a:br>
            <a:endParaRPr lang="zh-CN" altLang="en-US" dirty="0">
              <a:latin typeface="华文楷体" pitchFamily="2" charset="-122"/>
              <a:ea typeface="华文楷体" pitchFamily="2" charset="-122"/>
            </a:endParaRPr>
          </a:p>
        </p:txBody>
      </p:sp>
      <p:sp>
        <p:nvSpPr>
          <p:cNvPr id="14" name="Shape 209"/>
          <p:cNvSpPr>
            <a:spLocks noChangeArrowheads="1"/>
          </p:cNvSpPr>
          <p:nvPr/>
        </p:nvSpPr>
        <p:spPr bwMode="auto">
          <a:xfrm>
            <a:off x="922338" y="1059156"/>
            <a:ext cx="4473709"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基于项的协同过滤算法（</a:t>
            </a:r>
            <a:r>
              <a:rPr lang="en-US" altLang="zh-CN" sz="2250" dirty="0" err="1">
                <a:solidFill>
                  <a:schemeClr val="bg1"/>
                </a:solidFill>
                <a:latin typeface="微软雅黑" pitchFamily="34" charset="-122"/>
                <a:ea typeface="微软雅黑" pitchFamily="34" charset="-122"/>
                <a:cs typeface="Chalkduster"/>
                <a:sym typeface="Chalkduster"/>
              </a:rPr>
              <a:t>ItemCF</a:t>
            </a:r>
            <a:r>
              <a:rPr lang="zh-CN" altLang="en-US" sz="2250" dirty="0">
                <a:solidFill>
                  <a:schemeClr val="bg1"/>
                </a:solidFill>
                <a:latin typeface="微软雅黑" pitchFamily="34" charset="-122"/>
                <a:ea typeface="微软雅黑" pitchFamily="34" charset="-122"/>
                <a:cs typeface="Chalkduster"/>
                <a:sym typeface="Chalkduster"/>
              </a:rPr>
              <a:t>）</a:t>
            </a:r>
            <a:endParaRPr lang="zh-CN" altLang="zh-CN" sz="2250" dirty="0">
              <a:solidFill>
                <a:schemeClr val="bg1"/>
              </a:solidFill>
              <a:latin typeface="微软雅黑" pitchFamily="34" charset="-122"/>
              <a:ea typeface="微软雅黑" pitchFamily="34" charset="-122"/>
              <a:cs typeface="Chalkduster"/>
              <a:sym typeface="Chalkduster"/>
            </a:endParaRPr>
          </a:p>
        </p:txBody>
      </p:sp>
      <p:pic>
        <p:nvPicPr>
          <p:cNvPr id="18" name="图片 17" descr="http://cdn1.infoqstatic.com/statics_s2_20160301-0105u6/resource/articles/recommendation-algorithm-overview-part02/zh/resources/1221005.png"/>
          <p:cNvPicPr/>
          <p:nvPr/>
        </p:nvPicPr>
        <p:blipFill>
          <a:blip r:embed="rId5" cstate="print"/>
          <a:srcRect/>
          <a:stretch>
            <a:fillRect/>
          </a:stretch>
        </p:blipFill>
        <p:spPr bwMode="auto">
          <a:xfrm>
            <a:off x="5480652" y="1028071"/>
            <a:ext cx="2785691" cy="2045807"/>
          </a:xfrm>
          <a:prstGeom prst="rect">
            <a:avLst/>
          </a:prstGeom>
          <a:noFill/>
          <a:ln w="9525">
            <a:noFill/>
            <a:miter lim="800000"/>
            <a:headEnd/>
            <a:tailEnd/>
          </a:ln>
        </p:spPr>
      </p:pic>
      <p:sp>
        <p:nvSpPr>
          <p:cNvPr id="21" name="TextBox 20"/>
          <p:cNvSpPr txBox="1"/>
          <p:nvPr/>
        </p:nvSpPr>
        <p:spPr>
          <a:xfrm>
            <a:off x="6613071" y="5007378"/>
            <a:ext cx="2800223" cy="129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lnSpc>
                <a:spcPts val="2175"/>
              </a:lnSpc>
            </a:pPr>
            <a:r>
              <a:rPr lang="en-US" altLang="zh-CN" sz="1125" dirty="0">
                <a:solidFill>
                  <a:srgbClr val="002060"/>
                </a:solidFill>
              </a:rPr>
              <a:t>    </a:t>
            </a:r>
            <a:r>
              <a:rPr lang="en-US" altLang="zh-CN" sz="1125" dirty="0" err="1">
                <a:solidFill>
                  <a:srgbClr val="002060"/>
                </a:solidFill>
              </a:rPr>
              <a:t>UsefCF</a:t>
            </a:r>
            <a:r>
              <a:rPr lang="zh-CN" altLang="en-US" sz="1125" dirty="0">
                <a:solidFill>
                  <a:srgbClr val="002060"/>
                </a:solidFill>
              </a:rPr>
              <a:t>和</a:t>
            </a:r>
            <a:r>
              <a:rPr lang="en-US" altLang="zh-CN" sz="1125" dirty="0" err="1">
                <a:solidFill>
                  <a:srgbClr val="002060"/>
                </a:solidFill>
              </a:rPr>
              <a:t>ItemCF</a:t>
            </a:r>
            <a:r>
              <a:rPr lang="zh-CN" altLang="en-US" sz="1125" dirty="0">
                <a:solidFill>
                  <a:srgbClr val="002060"/>
                </a:solidFill>
              </a:rPr>
              <a:t>可以产生不同的推荐结果。即使使用的数据相同，这两种方法对于同一用户产生的推荐结果也不相同，为用户提供了不同的体验。</a:t>
            </a:r>
          </a:p>
          <a:p>
            <a:pPr algn="ctr" defTabSz="326465" fontAlgn="auto" hangingPunct="0">
              <a:spcBef>
                <a:spcPts val="0"/>
              </a:spcBef>
              <a:spcAft>
                <a:spcPts val="0"/>
              </a:spcAft>
            </a:pPr>
            <a:endParaRPr lang="zh-CN" altLang="en-US" sz="825" dirty="0">
              <a:solidFill>
                <a:srgbClr val="000000"/>
              </a:solidFill>
              <a:latin typeface="+mn-lt"/>
              <a:ea typeface="+mn-ea"/>
              <a:sym typeface="Helvetica Light"/>
            </a:endParaRPr>
          </a:p>
        </p:txBody>
      </p:sp>
      <p:pic>
        <p:nvPicPr>
          <p:cNvPr id="17" name="图片 16" descr="http://cdn1.infoqstatic.com/statics_s2_20160301-0105u6/resource/articles/recommendation-algorithm-overview-part02/zh/resources/1221000.png"/>
          <p:cNvPicPr/>
          <p:nvPr/>
        </p:nvPicPr>
        <p:blipFill>
          <a:blip r:embed="rId6" cstate="print"/>
          <a:srcRect/>
          <a:stretch>
            <a:fillRect/>
          </a:stretch>
        </p:blipFill>
        <p:spPr bwMode="auto">
          <a:xfrm>
            <a:off x="6851482" y="3024745"/>
            <a:ext cx="2658252" cy="2001948"/>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34</a:t>
            </a:fld>
            <a:endParaRPr lang="en-US" altLang="zh-CN"/>
          </a:p>
        </p:txBody>
      </p:sp>
    </p:spTree>
    <p:extLst>
      <p:ext uri="{BB962C8B-B14F-4D97-AF65-F5344CB8AC3E}">
        <p14:creationId xmlns:p14="http://schemas.microsoft.com/office/powerpoint/2010/main" val="26042447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050507" y="1234717"/>
            <a:ext cx="5329223" cy="5046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40" y="1059156"/>
            <a:ext cx="3214518"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28957" y="1725419"/>
            <a:ext cx="8586104" cy="4616167"/>
          </a:xfrm>
          <a:prstGeom prst="rect">
            <a:avLst/>
          </a:prstGeom>
          <a:noFill/>
          <a:ln w="9525">
            <a:noFill/>
            <a:miter lim="800000"/>
            <a:headEnd/>
            <a:tailEnd/>
          </a:ln>
        </p:spPr>
        <p:txBody>
          <a:bodyPr lIns="36162" tIns="18081" rIns="36162" bIns="18081">
            <a:spAutoFit/>
          </a:bodyPr>
          <a:lstStyle/>
          <a:p>
            <a:pPr>
              <a:lnSpc>
                <a:spcPct val="150000"/>
              </a:lnSpc>
              <a:spcBef>
                <a:spcPts val="475"/>
              </a:spcBef>
              <a:buClr>
                <a:srgbClr val="FF0000"/>
              </a:buClr>
              <a:buFont typeface="Wingdings" pitchFamily="2" charset="2"/>
              <a:buChar char="p"/>
            </a:pPr>
            <a:r>
              <a:rPr lang="en-US" dirty="0"/>
              <a:t> </a:t>
            </a:r>
            <a:r>
              <a:rPr lang="en-US" dirty="0" err="1"/>
              <a:t>UserCF</a:t>
            </a:r>
            <a:r>
              <a:rPr lang="zh-CN" altLang="en-US" dirty="0"/>
              <a:t>更接近于社会化推荐，比较精准，适用于</a:t>
            </a:r>
            <a:r>
              <a:rPr lang="zh-CN" altLang="en-US" dirty="0">
                <a:solidFill>
                  <a:srgbClr val="FF0000"/>
                </a:solidFill>
              </a:rPr>
              <a:t>用户少，物品多</a:t>
            </a:r>
            <a:r>
              <a:rPr lang="zh-CN" altLang="en-US" dirty="0"/>
              <a:t>，时效性较强的场合，具有推荐新信息的能力，可以发现用户潜在但自己尚未察觉的兴趣爱好，能够推荐艺术品、音乐、电影等难以进行内容分析的产品。代价是运算量很大，而且对于新来的人</a:t>
            </a:r>
            <a:r>
              <a:rPr lang="en-US" dirty="0"/>
              <a:t>(</a:t>
            </a:r>
            <a:r>
              <a:rPr lang="zh-CN" altLang="en-US" dirty="0"/>
              <a:t>听得少，动作少</a:t>
            </a:r>
            <a:r>
              <a:rPr lang="en-US" dirty="0"/>
              <a:t>)</a:t>
            </a:r>
            <a:r>
              <a:rPr lang="zh-CN" altLang="en-US" dirty="0"/>
              <a:t>，也不太好用。</a:t>
            </a:r>
            <a:endParaRPr lang="en-US" altLang="zh-CN" dirty="0"/>
          </a:p>
          <a:p>
            <a:pPr>
              <a:lnSpc>
                <a:spcPct val="150000"/>
              </a:lnSpc>
              <a:spcBef>
                <a:spcPts val="475"/>
              </a:spcBef>
              <a:buClr>
                <a:srgbClr val="FF0000"/>
              </a:buClr>
              <a:buFont typeface="Wingdings" pitchFamily="2" charset="2"/>
              <a:buChar char="p"/>
            </a:pPr>
            <a:r>
              <a:rPr lang="en-US" dirty="0"/>
              <a:t>  </a:t>
            </a:r>
            <a:r>
              <a:rPr lang="en-US" dirty="0" err="1"/>
              <a:t>ItemCF</a:t>
            </a:r>
            <a:r>
              <a:rPr lang="zh-CN" altLang="en-US" dirty="0"/>
              <a:t>则更接近个性化推荐，适用于</a:t>
            </a:r>
            <a:r>
              <a:rPr lang="zh-CN" altLang="en-US" dirty="0">
                <a:solidFill>
                  <a:srgbClr val="FF0000"/>
                </a:solidFill>
              </a:rPr>
              <a:t>用户多，物品少</a:t>
            </a:r>
            <a:r>
              <a:rPr lang="zh-CN" altLang="en-US" dirty="0"/>
              <a:t>的场合，比如豆瓣的豆瓣猜、</a:t>
            </a:r>
            <a:r>
              <a:rPr lang="en-US" dirty="0" err="1">
                <a:hlinkClick r:id="rId3"/>
              </a:rPr>
              <a:t>豆瓣FM</a:t>
            </a:r>
            <a:r>
              <a:rPr lang="zh-CN" altLang="en-US" dirty="0"/>
              <a:t>，同时</a:t>
            </a:r>
            <a:r>
              <a:rPr lang="en-US" dirty="0" err="1"/>
              <a:t>ItemCF</a:t>
            </a:r>
            <a:r>
              <a:rPr lang="zh-CN" altLang="en-US" dirty="0"/>
              <a:t>还可以给出靠谱的推荐理由，例如豆瓣的「喜欢</a:t>
            </a:r>
            <a:r>
              <a:rPr lang="en-US" dirty="0"/>
              <a:t>OO</a:t>
            </a:r>
            <a:r>
              <a:rPr lang="zh-CN" altLang="en-US" dirty="0"/>
              <a:t>的人也喜欢</a:t>
            </a:r>
            <a:r>
              <a:rPr lang="en-US" dirty="0"/>
              <a:t>XX</a:t>
            </a:r>
            <a:r>
              <a:rPr lang="zh-CN" altLang="en-US" dirty="0"/>
              <a:t>」和亚马逊的「买了</a:t>
            </a:r>
            <a:r>
              <a:rPr lang="en-US" dirty="0"/>
              <a:t>XX</a:t>
            </a:r>
            <a:r>
              <a:rPr lang="zh-CN" altLang="en-US" dirty="0"/>
              <a:t>的人也买了</a:t>
            </a:r>
            <a:r>
              <a:rPr lang="en-US" dirty="0"/>
              <a:t>OO</a:t>
            </a:r>
            <a:r>
              <a:rPr lang="zh-CN" altLang="en-US" dirty="0"/>
              <a:t>」。</a:t>
            </a:r>
            <a:endParaRPr lang="en-US" altLang="zh-CN" dirty="0"/>
          </a:p>
          <a:p>
            <a:pPr>
              <a:lnSpc>
                <a:spcPct val="150000"/>
              </a:lnSpc>
              <a:spcBef>
                <a:spcPts val="475"/>
              </a:spcBef>
              <a:buClr>
                <a:srgbClr val="FF0000"/>
              </a:buClr>
              <a:buFont typeface="Wingdings" pitchFamily="2" charset="2"/>
              <a:buChar char="p"/>
            </a:pPr>
            <a:r>
              <a:rPr lang="en-US" altLang="zh-CN" dirty="0"/>
              <a:t>  </a:t>
            </a:r>
            <a:r>
              <a:rPr lang="zh-CN" altLang="en-US" dirty="0"/>
              <a:t>协同过滤算法最明显的一个</a:t>
            </a:r>
            <a:r>
              <a:rPr lang="zh-CN" altLang="en-US" b="1" dirty="0"/>
              <a:t>缺点就是热门物品的干扰</a:t>
            </a:r>
            <a:r>
              <a:rPr lang="zh-CN" altLang="en-US" dirty="0"/>
              <a:t>，即该算法经常会导致两个不同领域的最热门物品之间具有较高的相似度。</a:t>
            </a:r>
            <a:endParaRPr lang="en-US" altLang="zh-CN" dirty="0"/>
          </a:p>
          <a:p>
            <a:pPr>
              <a:lnSpc>
                <a:spcPts val="2570"/>
              </a:lnSpc>
              <a:spcBef>
                <a:spcPts val="475"/>
              </a:spcBef>
              <a:buClr>
                <a:srgbClr val="FF0000"/>
              </a:buClr>
            </a:pP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如给喜欢</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算法导论</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的同学推荐</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哈利波特</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，显然是不科学的！要避免这种情况就得从物品的</a:t>
            </a:r>
            <a:r>
              <a:rPr lang="zh-CN" altLang="en-US" dirty="0">
                <a:solidFill>
                  <a:srgbClr val="FF0000"/>
                </a:solidFill>
                <a:latin typeface="华文楷体" pitchFamily="2" charset="-122"/>
                <a:ea typeface="华文楷体" pitchFamily="2" charset="-122"/>
              </a:rPr>
              <a:t>内容数据入手</a:t>
            </a:r>
            <a:r>
              <a:rPr lang="en-US" altLang="zh-CN" dirty="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35</a:t>
            </a:fld>
            <a:endParaRPr lang="en-US" altLang="zh-CN"/>
          </a:p>
        </p:txBody>
      </p:sp>
    </p:spTree>
    <p:extLst>
      <p:ext uri="{BB962C8B-B14F-4D97-AF65-F5344CB8AC3E}">
        <p14:creationId xmlns:p14="http://schemas.microsoft.com/office/powerpoint/2010/main" val="168953657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050507" y="1234717"/>
            <a:ext cx="5329223" cy="5046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40" y="1059156"/>
            <a:ext cx="3214518" cy="386821"/>
          </a:xfrm>
          <a:prstGeom prst="rect">
            <a:avLst/>
          </a:prstGeom>
          <a:noFill/>
          <a:ln w="12700">
            <a:noFill/>
            <a:miter lim="400000"/>
            <a:headEnd/>
            <a:tailEnd/>
          </a:ln>
        </p:spPr>
        <p:txBody>
          <a:bodyPr wrap="non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基于模型的协同过滤算法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68520"/>
            <a:ext cx="8586104" cy="3960859"/>
          </a:xfrm>
          <a:prstGeom prst="rect">
            <a:avLst/>
          </a:prstGeom>
          <a:noFill/>
          <a:ln w="9525">
            <a:noFill/>
            <a:miter lim="800000"/>
            <a:headEnd/>
            <a:tailEnd/>
          </a:ln>
        </p:spPr>
        <p:txBody>
          <a:bodyPr lIns="36162" tIns="18081" rIns="36162" bIns="18081">
            <a:spAutoFit/>
          </a:bodyPr>
          <a:lstStyle/>
          <a:p>
            <a:pPr>
              <a:lnSpc>
                <a:spcPts val="2570"/>
              </a:lnSpc>
              <a:spcBef>
                <a:spcPts val="949"/>
              </a:spcBef>
              <a:buClr>
                <a:srgbClr val="FF0000"/>
              </a:buClr>
              <a:buFont typeface="Wingdings" pitchFamily="2" charset="2"/>
              <a:buChar char="ü"/>
            </a:pPr>
            <a:r>
              <a:rPr lang="zh-CN" altLang="en-US" dirty="0"/>
              <a:t> 基于模型的方法会在使用评分去学习</a:t>
            </a:r>
            <a:r>
              <a:rPr lang="zh-CN" altLang="en-US" b="1" dirty="0"/>
              <a:t>预测模型</a:t>
            </a:r>
            <a:r>
              <a:rPr lang="zh-CN" altLang="en-US" dirty="0"/>
              <a:t>的基础上，去预测新项。</a:t>
            </a:r>
            <a:endParaRPr lang="en-US" altLang="zh-CN" dirty="0"/>
          </a:p>
          <a:p>
            <a:pPr>
              <a:lnSpc>
                <a:spcPts val="2570"/>
              </a:lnSpc>
              <a:spcBef>
                <a:spcPts val="949"/>
              </a:spcBef>
              <a:buClr>
                <a:srgbClr val="FF0000"/>
              </a:buClr>
              <a:buFont typeface="Wingdings" pitchFamily="2" charset="2"/>
              <a:buChar char="ü"/>
            </a:pPr>
            <a:r>
              <a:rPr lang="zh-CN" altLang="en-US" dirty="0"/>
              <a:t> 一般的想法是使用机器学习算法建立用户和项的相互作用模型，从而找出数据中的模式。在一般情况下，</a:t>
            </a:r>
            <a:r>
              <a:rPr lang="zh-CN" altLang="en-US" dirty="0">
                <a:solidFill>
                  <a:srgbClr val="FF0000"/>
                </a:solidFill>
              </a:rPr>
              <a:t>基于模型的</a:t>
            </a:r>
            <a:r>
              <a:rPr lang="en-US" dirty="0">
                <a:solidFill>
                  <a:srgbClr val="FF0000"/>
                </a:solidFill>
              </a:rPr>
              <a:t>CF</a:t>
            </a:r>
            <a:r>
              <a:rPr lang="zh-CN" altLang="en-US" dirty="0">
                <a:solidFill>
                  <a:srgbClr val="FF0000"/>
                </a:solidFill>
              </a:rPr>
              <a:t>被认为是建立</a:t>
            </a:r>
            <a:r>
              <a:rPr lang="en-US" dirty="0">
                <a:solidFill>
                  <a:srgbClr val="FF0000"/>
                </a:solidFill>
              </a:rPr>
              <a:t>CF</a:t>
            </a:r>
            <a:r>
              <a:rPr lang="zh-CN" altLang="en-US" dirty="0">
                <a:solidFill>
                  <a:srgbClr val="FF0000"/>
                </a:solidFill>
              </a:rPr>
              <a:t>推荐系统的更先进的算法</a:t>
            </a:r>
            <a:r>
              <a:rPr lang="zh-CN" altLang="en-US" dirty="0"/>
              <a:t>。有许多不同的算法可用于构建模型并基于这些模型进行预测，例如，贝叶斯网络、聚类、分类、回归、矩阵分解、受限玻尔兹曼机等等。</a:t>
            </a:r>
            <a:endParaRPr lang="en-US" altLang="zh-CN" dirty="0"/>
          </a:p>
          <a:p>
            <a:pPr>
              <a:lnSpc>
                <a:spcPts val="2570"/>
              </a:lnSpc>
              <a:spcBef>
                <a:spcPts val="949"/>
              </a:spcBef>
              <a:buClr>
                <a:srgbClr val="FF0000"/>
              </a:buClr>
              <a:buFont typeface="Arial" pitchFamily="34" charset="0"/>
              <a:buChar char="•"/>
            </a:pPr>
            <a:r>
              <a:rPr lang="zh-CN" altLang="en-US" dirty="0">
                <a:latin typeface="华文中宋" pitchFamily="2" charset="-122"/>
                <a:ea typeface="华文中宋" pitchFamily="2" charset="-122"/>
              </a:rPr>
              <a:t>  这些技术在为了最终赢得</a:t>
            </a:r>
            <a:r>
              <a:rPr lang="en-US" dirty="0">
                <a:latin typeface="华文中宋" pitchFamily="2" charset="-122"/>
                <a:ea typeface="华文中宋" pitchFamily="2" charset="-122"/>
              </a:rPr>
              <a:t>Netflix</a:t>
            </a:r>
            <a:r>
              <a:rPr lang="zh-CN" altLang="en-US" dirty="0">
                <a:latin typeface="华文中宋" pitchFamily="2" charset="-122"/>
                <a:ea typeface="华文中宋" pitchFamily="2" charset="-122"/>
              </a:rPr>
              <a:t>奖的解决方案中扮演了关键角色。</a:t>
            </a:r>
            <a:r>
              <a:rPr lang="en-US" dirty="0">
                <a:latin typeface="华文中宋" pitchFamily="2" charset="-122"/>
                <a:ea typeface="华文中宋" pitchFamily="2" charset="-122"/>
              </a:rPr>
              <a:t>Netflix</a:t>
            </a:r>
            <a:r>
              <a:rPr lang="zh-CN" altLang="en-US" dirty="0">
                <a:latin typeface="华文中宋" pitchFamily="2" charset="-122"/>
                <a:ea typeface="华文中宋" pitchFamily="2" charset="-122"/>
              </a:rPr>
              <a:t>发起了一个竞赛，从</a:t>
            </a:r>
            <a:r>
              <a:rPr lang="en-US" dirty="0">
                <a:latin typeface="华文中宋" pitchFamily="2" charset="-122"/>
                <a:ea typeface="华文中宋" pitchFamily="2" charset="-122"/>
              </a:rPr>
              <a:t>2006</a:t>
            </a:r>
            <a:r>
              <a:rPr lang="zh-CN" altLang="en-US" dirty="0">
                <a:latin typeface="华文中宋" pitchFamily="2" charset="-122"/>
                <a:ea typeface="华文中宋" pitchFamily="2" charset="-122"/>
              </a:rPr>
              <a:t>年到</a:t>
            </a:r>
            <a:r>
              <a:rPr lang="en-US" dirty="0">
                <a:latin typeface="华文中宋" pitchFamily="2" charset="-122"/>
                <a:ea typeface="华文中宋" pitchFamily="2" charset="-122"/>
              </a:rPr>
              <a:t>2009</a:t>
            </a:r>
            <a:r>
              <a:rPr lang="zh-CN" altLang="en-US" dirty="0">
                <a:latin typeface="华文中宋" pitchFamily="2" charset="-122"/>
                <a:ea typeface="华文中宋" pitchFamily="2" charset="-122"/>
              </a:rPr>
              <a:t>年提供一百万美元奖金，颁发给产生的推荐比他们自己的推荐系统精确</a:t>
            </a:r>
            <a:r>
              <a:rPr lang="en-US" dirty="0">
                <a:latin typeface="华文中宋" pitchFamily="2" charset="-122"/>
                <a:ea typeface="华文中宋" pitchFamily="2" charset="-122"/>
              </a:rPr>
              <a:t>10%</a:t>
            </a:r>
            <a:r>
              <a:rPr lang="zh-CN" altLang="en-US" dirty="0">
                <a:latin typeface="华文中宋" pitchFamily="2" charset="-122"/>
                <a:ea typeface="华文中宋" pitchFamily="2" charset="-122"/>
              </a:rPr>
              <a:t>以上的推荐系统团队。成功获奖的解决方案是</a:t>
            </a:r>
            <a:r>
              <a:rPr lang="en-US" altLang="en-US" dirty="0" err="1">
                <a:latin typeface="华文中宋" pitchFamily="2" charset="-122"/>
                <a:ea typeface="华文中宋" pitchFamily="2" charset="-122"/>
              </a:rPr>
              <a:t>Korbell</a:t>
            </a:r>
            <a:r>
              <a:rPr lang="en-US" altLang="en-US" dirty="0">
                <a:latin typeface="华文中宋" pitchFamily="2" charset="-122"/>
                <a:ea typeface="华文中宋" pitchFamily="2" charset="-122"/>
              </a:rPr>
              <a:t> </a:t>
            </a:r>
            <a:r>
              <a:rPr lang="zh-CN" altLang="en-US" dirty="0">
                <a:latin typeface="华文中宋" pitchFamily="2" charset="-122"/>
                <a:ea typeface="华文中宋" pitchFamily="2" charset="-122"/>
              </a:rPr>
              <a:t>的团队研发的一个集成（即混合）了超过</a:t>
            </a:r>
            <a:r>
              <a:rPr lang="en-US" dirty="0">
                <a:latin typeface="华文中宋" pitchFamily="2" charset="-122"/>
                <a:ea typeface="华文中宋" pitchFamily="2" charset="-122"/>
              </a:rPr>
              <a:t>100</a:t>
            </a:r>
            <a:r>
              <a:rPr lang="zh-CN" altLang="en-US" dirty="0">
                <a:latin typeface="华文中宋" pitchFamily="2" charset="-122"/>
                <a:ea typeface="华文中宋" pitchFamily="2" charset="-122"/>
              </a:rPr>
              <a:t>种算法模型，这些算法模型都采用了矩阵分解和受限玻尔兹曼机。</a:t>
            </a:r>
          </a:p>
          <a:p>
            <a:pPr>
              <a:lnSpc>
                <a:spcPts val="2373"/>
              </a:lnSpc>
              <a:spcBef>
                <a:spcPts val="475"/>
              </a:spcBef>
              <a:buClr>
                <a:srgbClr val="FF0000"/>
              </a:buClr>
              <a:buFont typeface="Wingdings" pitchFamily="2" charset="2"/>
              <a:buChar char="p"/>
            </a:pPr>
            <a:endParaRPr lang="zh-CN" altLang="en-US"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36</a:t>
            </a:fld>
            <a:endParaRPr lang="en-US" altLang="zh-CN"/>
          </a:p>
        </p:txBody>
      </p:sp>
    </p:spTree>
    <p:extLst>
      <p:ext uri="{BB962C8B-B14F-4D97-AF65-F5344CB8AC3E}">
        <p14:creationId xmlns:p14="http://schemas.microsoft.com/office/powerpoint/2010/main" val="349827470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36572" y="1751232"/>
            <a:ext cx="8586104" cy="4147192"/>
          </a:xfrm>
          <a:prstGeom prst="rect">
            <a:avLst/>
          </a:prstGeom>
          <a:noFill/>
          <a:ln w="9525">
            <a:noFill/>
            <a:miter lim="800000"/>
            <a:headEnd/>
            <a:tailEnd/>
          </a:ln>
        </p:spPr>
        <p:txBody>
          <a:bodyPr lIns="36162" tIns="18081" rIns="36162" bIns="18081">
            <a:spAutoFit/>
          </a:bodyPr>
          <a:lstStyle/>
          <a:p>
            <a:pPr>
              <a:lnSpc>
                <a:spcPts val="2215"/>
              </a:lnSpc>
              <a:spcBef>
                <a:spcPts val="949"/>
              </a:spcBef>
              <a:buClr>
                <a:srgbClr val="FF0000"/>
              </a:buClr>
              <a:buFont typeface="Wingdings" pitchFamily="2" charset="2"/>
              <a:buChar char="Ø"/>
            </a:pPr>
            <a:r>
              <a:rPr lang="zh-CN" altLang="en-US" dirty="0"/>
              <a:t> 基于内容的推荐算法总是为用户</a:t>
            </a:r>
            <a:r>
              <a:rPr lang="zh-CN" altLang="en-US" dirty="0">
                <a:solidFill>
                  <a:srgbClr val="FF0000"/>
                </a:solidFill>
              </a:rPr>
              <a:t>推荐那些与用户过去喜欢的</a:t>
            </a:r>
            <a:r>
              <a:rPr lang="en-US" altLang="zh-CN" dirty="0">
                <a:solidFill>
                  <a:srgbClr val="FF0000"/>
                </a:solidFill>
              </a:rPr>
              <a:t>item</a:t>
            </a:r>
            <a:r>
              <a:rPr lang="zh-CN" altLang="en-US" dirty="0">
                <a:solidFill>
                  <a:srgbClr val="FF0000"/>
                </a:solidFill>
              </a:rPr>
              <a:t>类似的</a:t>
            </a:r>
            <a:r>
              <a:rPr lang="en-US" altLang="zh-CN" dirty="0">
                <a:solidFill>
                  <a:srgbClr val="FF0000"/>
                </a:solidFill>
              </a:rPr>
              <a:t>item</a:t>
            </a:r>
            <a:r>
              <a:rPr lang="zh-CN" altLang="en-US" dirty="0"/>
              <a:t>。通常使用用户模型的向量特征来描述用户的兴趣爱好，同样对于每个物品进行特征提取，作为物品模型的内容特征。然后计算用户模型的向量特征和候选物品模型的向量特征两者之间的匹配度，匹配度较高的候选物品就可作为推荐结果推送给目标用户。</a:t>
            </a:r>
            <a:endParaRPr lang="en-US" altLang="zh-CN" dirty="0"/>
          </a:p>
          <a:p>
            <a:pPr>
              <a:lnSpc>
                <a:spcPts val="2215"/>
              </a:lnSpc>
              <a:spcBef>
                <a:spcPts val="949"/>
              </a:spcBef>
              <a:buClr>
                <a:srgbClr val="FF0000"/>
              </a:buClr>
              <a:buFont typeface="Wingdings" pitchFamily="2" charset="2"/>
              <a:buChar char="Ø"/>
            </a:pPr>
            <a:r>
              <a:rPr lang="zh-CN" altLang="en-US" dirty="0"/>
              <a:t>  它不同于协同过滤，它</a:t>
            </a:r>
            <a:r>
              <a:rPr lang="zh-CN" altLang="en-US" dirty="0">
                <a:solidFill>
                  <a:srgbClr val="FF0000"/>
                </a:solidFill>
              </a:rPr>
              <a:t>是基于</a:t>
            </a:r>
            <a:r>
              <a:rPr lang="en-US" altLang="zh-CN" dirty="0">
                <a:solidFill>
                  <a:srgbClr val="FF0000"/>
                </a:solidFill>
              </a:rPr>
              <a:t>item</a:t>
            </a:r>
            <a:r>
              <a:rPr lang="zh-CN" altLang="en-US" dirty="0">
                <a:solidFill>
                  <a:srgbClr val="FF0000"/>
                </a:solidFill>
              </a:rPr>
              <a:t>的内容（例如标题、年份、描述）比较</a:t>
            </a:r>
            <a:r>
              <a:rPr lang="en-US" altLang="zh-CN" dirty="0">
                <a:solidFill>
                  <a:srgbClr val="FF0000"/>
                </a:solidFill>
              </a:rPr>
              <a:t>item</a:t>
            </a:r>
            <a:r>
              <a:rPr lang="zh-CN" altLang="en-US" dirty="0">
                <a:solidFill>
                  <a:srgbClr val="FF0000"/>
                </a:solidFill>
              </a:rPr>
              <a:t>之间的相似度</a:t>
            </a:r>
            <a:r>
              <a:rPr lang="zh-CN" altLang="en-US" dirty="0"/>
              <a:t>。</a:t>
            </a:r>
            <a:r>
              <a:rPr lang="zh-CN" altLang="en-US" dirty="0">
                <a:solidFill>
                  <a:srgbClr val="FF0000"/>
                </a:solidFill>
              </a:rPr>
              <a:t>并没有考虑用户过去如何使用</a:t>
            </a:r>
            <a:r>
              <a:rPr lang="en-US" altLang="zh-CN" dirty="0">
                <a:solidFill>
                  <a:srgbClr val="FF0000"/>
                </a:solidFill>
              </a:rPr>
              <a:t>item</a:t>
            </a:r>
            <a:r>
              <a:rPr lang="zh-CN" altLang="en-US" dirty="0">
                <a:solidFill>
                  <a:srgbClr val="FF0000"/>
                </a:solidFill>
              </a:rPr>
              <a:t>的情况</a:t>
            </a:r>
            <a:r>
              <a:rPr lang="zh-CN" altLang="en-US" dirty="0"/>
              <a:t>。</a:t>
            </a:r>
            <a:endParaRPr lang="en-US" altLang="zh-CN" dirty="0"/>
          </a:p>
          <a:p>
            <a:pPr>
              <a:lnSpc>
                <a:spcPts val="2215"/>
              </a:lnSpc>
              <a:spcBef>
                <a:spcPts val="949"/>
              </a:spcBef>
              <a:buClr>
                <a:srgbClr val="FF0000"/>
              </a:buClr>
              <a:buFont typeface="Wingdings" pitchFamily="2" charset="2"/>
              <a:buChar char="Ø"/>
            </a:pPr>
            <a:r>
              <a:rPr lang="zh-CN" altLang="en-US" dirty="0"/>
              <a:t>  </a:t>
            </a:r>
            <a:r>
              <a:rPr lang="zh-CN" altLang="en-US" dirty="0">
                <a:latin typeface="华文中宋" pitchFamily="2" charset="-122"/>
                <a:ea typeface="华文中宋" pitchFamily="2" charset="-122"/>
              </a:rPr>
              <a:t>例如，如果一个用户喜欢电影“指环王：魔戒再现”和“指环王：双塔奇兵”，然后使用电影的标题信息，推荐系统可以向用户推荐电影“指环王：王者无敌”。</a:t>
            </a:r>
            <a:endParaRPr lang="en-US" altLang="zh-CN" dirty="0">
              <a:latin typeface="华文中宋" pitchFamily="2" charset="-122"/>
              <a:ea typeface="华文中宋" pitchFamily="2" charset="-122"/>
            </a:endParaRPr>
          </a:p>
          <a:p>
            <a:pPr>
              <a:lnSpc>
                <a:spcPts val="2215"/>
              </a:lnSpc>
              <a:spcBef>
                <a:spcPts val="949"/>
              </a:spcBef>
              <a:buClr>
                <a:srgbClr val="FF0000"/>
              </a:buClr>
              <a:buFont typeface="Wingdings" pitchFamily="2" charset="2"/>
              <a:buChar char="Ø"/>
            </a:pPr>
            <a:r>
              <a:rPr lang="zh-CN" altLang="en-US" dirty="0"/>
              <a:t>  在基于内容的推荐中，假设可以获取到</a:t>
            </a:r>
            <a:r>
              <a:rPr lang="en-US" altLang="zh-CN" dirty="0"/>
              <a:t>item</a:t>
            </a:r>
            <a:r>
              <a:rPr lang="zh-CN" altLang="en-US" dirty="0"/>
              <a:t>的描述信息，并将其作为</a:t>
            </a:r>
            <a:r>
              <a:rPr lang="en-US" altLang="zh-CN" dirty="0"/>
              <a:t>item</a:t>
            </a:r>
            <a:r>
              <a:rPr lang="zh-CN" altLang="en-US" dirty="0"/>
              <a:t>的特征向量（例如标题、年份、描述）。这些特征向量被用于创建一个反映用户偏好的模型。</a:t>
            </a:r>
            <a:endParaRPr lang="en-US" altLang="zh-CN" dirty="0"/>
          </a:p>
          <a:p>
            <a:pPr>
              <a:lnSpc>
                <a:spcPts val="2215"/>
              </a:lnSpc>
              <a:spcBef>
                <a:spcPts val="949"/>
              </a:spcBef>
              <a:buClr>
                <a:srgbClr val="FF0000"/>
              </a:buClr>
              <a:buFont typeface="Wingdings" pitchFamily="2" charset="2"/>
              <a:buChar char="Ø"/>
            </a:pPr>
            <a:r>
              <a:rPr lang="zh-CN" altLang="en-US" dirty="0"/>
              <a:t>  各种信息检索（如</a:t>
            </a:r>
            <a:r>
              <a:rPr lang="en-US" altLang="zh-CN" dirty="0"/>
              <a:t>TF-IDF——</a:t>
            </a:r>
            <a:r>
              <a:rPr lang="en-US" dirty="0">
                <a:latin typeface="华文中宋" pitchFamily="2" charset="-122"/>
                <a:ea typeface="华文中宋" pitchFamily="2" charset="-122"/>
              </a:rPr>
              <a:t>term frequency–inverse document frequency</a:t>
            </a:r>
            <a:r>
              <a:rPr lang="zh-CN" altLang="en-US" dirty="0">
                <a:latin typeface="华文中宋" pitchFamily="2" charset="-122"/>
                <a:ea typeface="华文中宋" pitchFamily="2" charset="-122"/>
              </a:rPr>
              <a:t>，</a:t>
            </a:r>
            <a:r>
              <a:rPr lang="zh-CN" altLang="en-US" dirty="0"/>
              <a:t>词频</a:t>
            </a:r>
            <a:r>
              <a:rPr lang="en-US" altLang="en-US" dirty="0"/>
              <a:t>-</a:t>
            </a:r>
            <a:r>
              <a:rPr lang="zh-CN" altLang="en-US" dirty="0"/>
              <a:t>倒排文档频率）和机器学习技术（例如朴素贝叶斯、支持向量机、决策树等）可被用于创建用户模型，从而为用户产生推荐。</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37</a:t>
            </a:fld>
            <a:endParaRPr lang="en-US" altLang="zh-CN"/>
          </a:p>
        </p:txBody>
      </p:sp>
    </p:spTree>
    <p:extLst>
      <p:ext uri="{BB962C8B-B14F-4D97-AF65-F5344CB8AC3E}">
        <p14:creationId xmlns:p14="http://schemas.microsoft.com/office/powerpoint/2010/main" val="214291126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64947" y="1828677"/>
            <a:ext cx="4041349" cy="3593899"/>
          </a:xfrm>
          <a:prstGeom prst="rect">
            <a:avLst/>
          </a:prstGeom>
          <a:noFill/>
          <a:ln w="9525">
            <a:noFill/>
            <a:miter lim="800000"/>
            <a:headEnd/>
            <a:tailEnd/>
          </a:ln>
        </p:spPr>
        <p:txBody>
          <a:bodyPr wrap="square" lIns="36162" tIns="18081" rIns="36162" bIns="18081">
            <a:spAutoFit/>
          </a:bodyPr>
          <a:lstStyle/>
          <a:p>
            <a:pPr>
              <a:lnSpc>
                <a:spcPts val="2373"/>
              </a:lnSpc>
              <a:spcBef>
                <a:spcPts val="475"/>
              </a:spcBef>
              <a:buClr>
                <a:srgbClr val="FF0000"/>
              </a:buClr>
            </a:pPr>
            <a:r>
              <a:rPr lang="zh-CN" altLang="en-US" dirty="0"/>
              <a:t> </a:t>
            </a:r>
            <a:r>
              <a:rPr lang="en-US" altLang="zh-CN" dirty="0"/>
              <a:t>CB</a:t>
            </a:r>
            <a:r>
              <a:rPr lang="zh-CN" altLang="en-US" dirty="0"/>
              <a:t>的过程一般包括以下三步：</a:t>
            </a:r>
          </a:p>
          <a:p>
            <a:pPr>
              <a:lnSpc>
                <a:spcPts val="2373"/>
              </a:lnSpc>
              <a:spcBef>
                <a:spcPts val="475"/>
              </a:spcBef>
              <a:buClr>
                <a:srgbClr val="FF0000"/>
              </a:buClr>
            </a:pPr>
            <a:r>
              <a:rPr lang="en-US" altLang="zh-CN" dirty="0"/>
              <a:t>1. </a:t>
            </a:r>
            <a:r>
              <a:rPr lang="en-US" altLang="zh-CN" dirty="0">
                <a:solidFill>
                  <a:srgbClr val="FF0000"/>
                </a:solidFill>
              </a:rPr>
              <a:t>Item Representation</a:t>
            </a:r>
            <a:r>
              <a:rPr lang="zh-CN" altLang="en-US" dirty="0"/>
              <a:t>：为每个</a:t>
            </a:r>
            <a:r>
              <a:rPr lang="en-US" altLang="zh-CN" dirty="0"/>
              <a:t>item</a:t>
            </a:r>
            <a:r>
              <a:rPr lang="zh-CN" altLang="en-US" dirty="0"/>
              <a:t>抽取出一些特征（即</a:t>
            </a:r>
            <a:r>
              <a:rPr lang="en-US" altLang="zh-CN" dirty="0"/>
              <a:t>item</a:t>
            </a:r>
            <a:r>
              <a:rPr lang="zh-CN" altLang="en-US" dirty="0"/>
              <a:t>的</a:t>
            </a:r>
            <a:r>
              <a:rPr lang="en-US" altLang="zh-CN" dirty="0"/>
              <a:t>content</a:t>
            </a:r>
            <a:r>
              <a:rPr lang="zh-CN" altLang="en-US" dirty="0"/>
              <a:t>）来表示此</a:t>
            </a:r>
            <a:r>
              <a:rPr lang="en-US" altLang="zh-CN" dirty="0"/>
              <a:t>item</a:t>
            </a:r>
            <a:r>
              <a:rPr lang="zh-CN" altLang="en-US" dirty="0"/>
              <a:t>；</a:t>
            </a:r>
          </a:p>
          <a:p>
            <a:pPr>
              <a:lnSpc>
                <a:spcPts val="2373"/>
              </a:lnSpc>
              <a:spcBef>
                <a:spcPts val="475"/>
              </a:spcBef>
              <a:buClr>
                <a:srgbClr val="FF0000"/>
              </a:buClr>
            </a:pPr>
            <a:r>
              <a:rPr lang="en-US" altLang="zh-CN" dirty="0"/>
              <a:t>2. </a:t>
            </a:r>
            <a:r>
              <a:rPr lang="en-US" altLang="zh-CN" dirty="0">
                <a:solidFill>
                  <a:srgbClr val="FF0000"/>
                </a:solidFill>
              </a:rPr>
              <a:t>Profile Learning</a:t>
            </a:r>
            <a:r>
              <a:rPr lang="zh-CN" altLang="en-US" dirty="0"/>
              <a:t>：利用一个用户过去喜欢（及不喜欢）的</a:t>
            </a:r>
            <a:r>
              <a:rPr lang="en-US" altLang="zh-CN" dirty="0"/>
              <a:t>item</a:t>
            </a:r>
            <a:r>
              <a:rPr lang="zh-CN" altLang="en-US" dirty="0"/>
              <a:t>的特征数据，来学习出此用户的喜好特征（</a:t>
            </a:r>
            <a:r>
              <a:rPr lang="en-US" altLang="zh-CN" dirty="0"/>
              <a:t>profile</a:t>
            </a:r>
            <a:r>
              <a:rPr lang="zh-CN" altLang="en-US" dirty="0"/>
              <a:t>）；</a:t>
            </a:r>
          </a:p>
          <a:p>
            <a:pPr>
              <a:lnSpc>
                <a:spcPts val="2373"/>
              </a:lnSpc>
              <a:spcBef>
                <a:spcPts val="475"/>
              </a:spcBef>
              <a:buClr>
                <a:srgbClr val="FF0000"/>
              </a:buClr>
            </a:pPr>
            <a:r>
              <a:rPr lang="en-US" altLang="zh-CN" dirty="0"/>
              <a:t>3. </a:t>
            </a:r>
            <a:r>
              <a:rPr lang="en-US" altLang="zh-CN" dirty="0">
                <a:solidFill>
                  <a:srgbClr val="FF0000"/>
                </a:solidFill>
              </a:rPr>
              <a:t>Recommendation Generation</a:t>
            </a:r>
            <a:r>
              <a:rPr lang="zh-CN" altLang="en-US" dirty="0"/>
              <a:t>：通过比较上一步得到的用户</a:t>
            </a:r>
            <a:r>
              <a:rPr lang="en-US" altLang="zh-CN" dirty="0"/>
              <a:t>profile</a:t>
            </a:r>
            <a:r>
              <a:rPr lang="zh-CN" altLang="en-US" dirty="0"/>
              <a:t>与候选</a:t>
            </a:r>
            <a:r>
              <a:rPr lang="en-US" altLang="zh-CN" dirty="0"/>
              <a:t>item</a:t>
            </a:r>
            <a:r>
              <a:rPr lang="zh-CN" altLang="en-US" dirty="0"/>
              <a:t>的特征，为此用户推荐一组相关性最大的</a:t>
            </a:r>
            <a:r>
              <a:rPr lang="en-US" altLang="zh-CN" dirty="0"/>
              <a:t>item</a:t>
            </a:r>
            <a:r>
              <a:rPr lang="zh-CN" altLang="en-US" dirty="0"/>
              <a:t>。</a:t>
            </a:r>
          </a:p>
        </p:txBody>
      </p:sp>
      <p:pic>
        <p:nvPicPr>
          <p:cNvPr id="14" name="图片 13" descr="Image">
            <a:hlinkClick r:id="rId3"/>
          </p:cNvPr>
          <p:cNvPicPr/>
          <p:nvPr/>
        </p:nvPicPr>
        <p:blipFill>
          <a:blip r:embed="rId4" cstate="print"/>
          <a:srcRect/>
          <a:stretch>
            <a:fillRect/>
          </a:stretch>
        </p:blipFill>
        <p:spPr bwMode="auto">
          <a:xfrm>
            <a:off x="4200731" y="1766436"/>
            <a:ext cx="5313508" cy="4348862"/>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38</a:t>
            </a:fld>
            <a:endParaRPr lang="en-US" altLang="zh-CN"/>
          </a:p>
        </p:txBody>
      </p:sp>
    </p:spTree>
    <p:extLst>
      <p:ext uri="{BB962C8B-B14F-4D97-AF65-F5344CB8AC3E}">
        <p14:creationId xmlns:p14="http://schemas.microsoft.com/office/powerpoint/2010/main" val="32439031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27325" y="1782333"/>
            <a:ext cx="4732479" cy="4254336"/>
          </a:xfrm>
          <a:prstGeom prst="rect">
            <a:avLst/>
          </a:prstGeom>
          <a:noFill/>
          <a:ln w="9525">
            <a:noFill/>
            <a:miter lim="800000"/>
            <a:headEnd/>
            <a:tailEnd/>
          </a:ln>
        </p:spPr>
        <p:txBody>
          <a:bodyPr wrap="square" lIns="36162" tIns="18081" rIns="36162" bIns="18081">
            <a:spAutoFit/>
          </a:bodyPr>
          <a:lstStyle/>
          <a:p>
            <a:pPr>
              <a:lnSpc>
                <a:spcPts val="2215"/>
              </a:lnSpc>
              <a:buClr>
                <a:srgbClr val="FF0000"/>
              </a:buClr>
            </a:pPr>
            <a:r>
              <a:rPr lang="zh-CN" altLang="en-US" dirty="0"/>
              <a:t>       系统首先</a:t>
            </a:r>
            <a:r>
              <a:rPr lang="zh-CN" altLang="en-US" dirty="0">
                <a:solidFill>
                  <a:srgbClr val="FF0000"/>
                </a:solidFill>
              </a:rPr>
              <a:t>对物品的属性进行建模</a:t>
            </a:r>
            <a:r>
              <a:rPr lang="zh-CN" altLang="en-US" dirty="0"/>
              <a:t>，如用电影的类型作为属性。在实际应用中，只根据类型显然过于粗糙，还需要考虑演员，导演等更多信息。通过相似度计算，发现电影</a:t>
            </a:r>
            <a:r>
              <a:rPr lang="en-US" altLang="zh-CN" dirty="0"/>
              <a:t>A</a:t>
            </a:r>
            <a:r>
              <a:rPr lang="zh-CN" altLang="en-US" dirty="0"/>
              <a:t>和</a:t>
            </a:r>
            <a:r>
              <a:rPr lang="en-US" altLang="zh-CN" dirty="0"/>
              <a:t>C</a:t>
            </a:r>
            <a:r>
              <a:rPr lang="zh-CN" altLang="en-US" dirty="0"/>
              <a:t>相似度较高，因为他们都属于爱情类。系统还会发现用户</a:t>
            </a:r>
            <a:r>
              <a:rPr lang="en-US" altLang="zh-CN" dirty="0"/>
              <a:t>A</a:t>
            </a:r>
            <a:r>
              <a:rPr lang="zh-CN" altLang="en-US" dirty="0"/>
              <a:t>喜欢电影</a:t>
            </a:r>
            <a:r>
              <a:rPr lang="en-US" altLang="zh-CN" dirty="0"/>
              <a:t>A</a:t>
            </a:r>
            <a:r>
              <a:rPr lang="zh-CN" altLang="en-US" dirty="0"/>
              <a:t>，由此得出结论，用户</a:t>
            </a:r>
            <a:r>
              <a:rPr lang="en-US" altLang="zh-CN" dirty="0"/>
              <a:t>A</a:t>
            </a:r>
            <a:r>
              <a:rPr lang="zh-CN" altLang="en-US" dirty="0"/>
              <a:t>很可能对电影</a:t>
            </a:r>
            <a:r>
              <a:rPr lang="en-US" altLang="zh-CN" dirty="0"/>
              <a:t>C</a:t>
            </a:r>
            <a:r>
              <a:rPr lang="zh-CN" altLang="en-US" dirty="0"/>
              <a:t>也感兴趣。于是将电影</a:t>
            </a:r>
            <a:r>
              <a:rPr lang="en-US" altLang="zh-CN" dirty="0"/>
              <a:t>C</a:t>
            </a:r>
            <a:r>
              <a:rPr lang="zh-CN" altLang="en-US" dirty="0"/>
              <a:t>推荐给</a:t>
            </a:r>
            <a:r>
              <a:rPr lang="en-US" altLang="zh-CN" dirty="0"/>
              <a:t>A</a:t>
            </a:r>
            <a:r>
              <a:rPr lang="zh-CN" altLang="en-US" dirty="0"/>
              <a:t>。</a:t>
            </a:r>
          </a:p>
          <a:p>
            <a:pPr>
              <a:lnSpc>
                <a:spcPts val="2215"/>
              </a:lnSpc>
              <a:buClr>
                <a:srgbClr val="FF0000"/>
              </a:buClr>
            </a:pPr>
            <a:r>
              <a:rPr lang="zh-CN" altLang="en-US" u="sng" dirty="0">
                <a:solidFill>
                  <a:srgbClr val="FF0000"/>
                </a:solidFill>
              </a:rPr>
              <a:t>优势</a:t>
            </a:r>
            <a:r>
              <a:rPr lang="zh-CN" altLang="en-US" u="sng" dirty="0"/>
              <a:t>：</a:t>
            </a:r>
            <a:r>
              <a:rPr lang="zh-CN" altLang="en-US" dirty="0"/>
              <a:t>对用户兴趣可以很好的建模，并通过对物品属性维度的增加，获得更好的推荐精度</a:t>
            </a:r>
          </a:p>
          <a:p>
            <a:pPr>
              <a:lnSpc>
                <a:spcPts val="2215"/>
              </a:lnSpc>
              <a:buClr>
                <a:srgbClr val="FF0000"/>
              </a:buClr>
            </a:pPr>
            <a:r>
              <a:rPr lang="zh-CN" altLang="en-US" u="sng" dirty="0">
                <a:solidFill>
                  <a:srgbClr val="FF0000"/>
                </a:solidFill>
              </a:rPr>
              <a:t>不足</a:t>
            </a:r>
            <a:r>
              <a:rPr lang="zh-CN" altLang="en-US" u="sng" dirty="0"/>
              <a:t>：</a:t>
            </a:r>
            <a:r>
              <a:rPr lang="en-US" altLang="zh-CN" dirty="0"/>
              <a:t>a </a:t>
            </a:r>
            <a:r>
              <a:rPr lang="zh-CN" altLang="en-US" dirty="0"/>
              <a:t>物品的属性有限，很难有效的得到更多数据</a:t>
            </a:r>
          </a:p>
          <a:p>
            <a:pPr>
              <a:lnSpc>
                <a:spcPts val="2215"/>
              </a:lnSpc>
              <a:buClr>
                <a:srgbClr val="FF0000"/>
              </a:buClr>
            </a:pPr>
            <a:r>
              <a:rPr lang="zh-CN" altLang="en-US" dirty="0"/>
              <a:t>　　</a:t>
            </a:r>
            <a:r>
              <a:rPr lang="en-US" altLang="zh-CN" dirty="0"/>
              <a:t>b </a:t>
            </a:r>
            <a:r>
              <a:rPr lang="zh-CN" altLang="en-US" dirty="0"/>
              <a:t>物品相似度的衡量标准只考虑到物品本身，有一定的片面性</a:t>
            </a:r>
          </a:p>
          <a:p>
            <a:pPr>
              <a:lnSpc>
                <a:spcPts val="2215"/>
              </a:lnSpc>
              <a:buClr>
                <a:srgbClr val="FF0000"/>
              </a:buClr>
            </a:pPr>
            <a:r>
              <a:rPr lang="zh-CN" altLang="en-US" dirty="0"/>
              <a:t>　　</a:t>
            </a:r>
            <a:r>
              <a:rPr lang="en-US" altLang="zh-CN" dirty="0"/>
              <a:t>c </a:t>
            </a:r>
            <a:r>
              <a:rPr lang="zh-CN" altLang="en-US" dirty="0"/>
              <a:t>需要用户的物品的历史数据，有冷启动的问题</a:t>
            </a:r>
          </a:p>
        </p:txBody>
      </p:sp>
      <p:pic>
        <p:nvPicPr>
          <p:cNvPr id="15" name="图片 14" descr="http://www.ibm.com/developerworks/cn/web/1103_zhaoct_recommstudy1/image007.jpg"/>
          <p:cNvPicPr/>
          <p:nvPr/>
        </p:nvPicPr>
        <p:blipFill>
          <a:blip r:embed="rId3" cstate="print"/>
          <a:srcRect/>
          <a:stretch>
            <a:fillRect/>
          </a:stretch>
        </p:blipFill>
        <p:spPr bwMode="auto">
          <a:xfrm>
            <a:off x="4918471" y="2097540"/>
            <a:ext cx="4725591" cy="3550241"/>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39</a:t>
            </a:fld>
            <a:endParaRPr lang="en-US" altLang="zh-CN"/>
          </a:p>
        </p:txBody>
      </p:sp>
    </p:spTree>
    <p:extLst>
      <p:ext uri="{BB962C8B-B14F-4D97-AF65-F5344CB8AC3E}">
        <p14:creationId xmlns:p14="http://schemas.microsoft.com/office/powerpoint/2010/main" val="26464989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2661536" y="1250018"/>
            <a:ext cx="6718195" cy="35159"/>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8497" y="1059156"/>
            <a:ext cx="1856775"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推荐系统概述</a:t>
            </a:r>
            <a:r>
              <a:rPr lang="zh-CN" altLang="zh-CN" sz="225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61232" y="1671427"/>
            <a:ext cx="4861718" cy="4527809"/>
          </a:xfrm>
          <a:prstGeom prst="rect">
            <a:avLst/>
          </a:prstGeom>
          <a:noFill/>
          <a:ln w="9525">
            <a:noFill/>
            <a:miter lim="800000"/>
            <a:headEnd/>
            <a:tailEnd/>
          </a:ln>
        </p:spPr>
        <p:txBody>
          <a:bodyPr wrap="square" lIns="36162" tIns="18081" rIns="36162" bIns="18081">
            <a:spAutoFit/>
          </a:bodyPr>
          <a:lstStyle/>
          <a:p>
            <a:pPr>
              <a:lnSpc>
                <a:spcPts val="2570"/>
              </a:lnSpc>
              <a:spcBef>
                <a:spcPts val="712"/>
              </a:spcBef>
              <a:buClr>
                <a:srgbClr val="FF0000"/>
              </a:buClr>
              <a:buFont typeface="Wingdings" pitchFamily="2" charset="2"/>
              <a:buChar char="p"/>
            </a:pPr>
            <a:r>
              <a:rPr lang="zh-CN" altLang="en-US" sz="2100" dirty="0"/>
              <a:t>  对于</a:t>
            </a:r>
            <a:r>
              <a:rPr lang="zh-CN" altLang="en-US" sz="2100" dirty="0">
                <a:solidFill>
                  <a:srgbClr val="002060"/>
                </a:solidFill>
              </a:rPr>
              <a:t>搜索引擎</a:t>
            </a:r>
            <a:r>
              <a:rPr lang="zh-CN" altLang="en-US" sz="2100" dirty="0"/>
              <a:t>来说，用户在搜索互联网中的信息时，需要在搜索引擎中输入“查询关键词”，搜索引擎根据用户的输入，在系统后台进行信息匹配，将与用户查询相关的信息展示给用户。但是，若用户无法想到准确描述自己需求的关键词，搜索引擎就变得无能为力。</a:t>
            </a:r>
            <a:endParaRPr lang="en-US" altLang="zh-CN" sz="2100" dirty="0"/>
          </a:p>
          <a:p>
            <a:pPr>
              <a:lnSpc>
                <a:spcPts val="2570"/>
              </a:lnSpc>
              <a:spcBef>
                <a:spcPts val="712"/>
              </a:spcBef>
              <a:buClr>
                <a:srgbClr val="FF0000"/>
              </a:buClr>
              <a:buFont typeface="Wingdings" pitchFamily="2" charset="2"/>
              <a:buChar char="p"/>
            </a:pPr>
            <a:r>
              <a:rPr lang="zh-CN" altLang="en-US" sz="2100" dirty="0"/>
              <a:t>  </a:t>
            </a:r>
            <a:r>
              <a:rPr lang="zh-CN" altLang="en-US" sz="2100" dirty="0">
                <a:solidFill>
                  <a:srgbClr val="002060"/>
                </a:solidFill>
              </a:rPr>
              <a:t>推荐系统</a:t>
            </a:r>
            <a:r>
              <a:rPr lang="zh-CN" altLang="en-US" sz="2100" dirty="0"/>
              <a:t>不需要用户提供明确的需求，而是通过分析用户的历史行为来对用户的兴趣进行建模，从而主动给用户推荐可能满足他们兴趣和需求的信息。</a:t>
            </a:r>
            <a:endParaRPr lang="en-US" altLang="zh-CN" sz="2100" dirty="0"/>
          </a:p>
          <a:p>
            <a:pPr>
              <a:lnSpc>
                <a:spcPts val="2570"/>
              </a:lnSpc>
              <a:spcBef>
                <a:spcPts val="712"/>
              </a:spcBef>
              <a:buClr>
                <a:srgbClr val="FF0000"/>
              </a:buClr>
              <a:buFont typeface="Wingdings" pitchFamily="2" charset="2"/>
              <a:buChar char="p"/>
            </a:pPr>
            <a:r>
              <a:rPr lang="zh-CN" altLang="en-US" sz="2100" dirty="0"/>
              <a:t>  搜索引擎和推荐系统对用户来说是两个互补的工具。</a:t>
            </a:r>
            <a:endParaRPr lang="zh-CN" altLang="en-US" sz="2100" dirty="0">
              <a:latin typeface="微软雅黑" pitchFamily="34" charset="-122"/>
              <a:ea typeface="微软雅黑" pitchFamily="34" charset="-122"/>
            </a:endParaRPr>
          </a:p>
        </p:txBody>
      </p:sp>
      <p:pic>
        <p:nvPicPr>
          <p:cNvPr id="14" name="Picture 3"/>
          <p:cNvPicPr>
            <a:picLocks noChangeAspect="1" noChangeArrowheads="1"/>
          </p:cNvPicPr>
          <p:nvPr/>
        </p:nvPicPr>
        <p:blipFill>
          <a:blip r:embed="rId3" cstate="print"/>
          <a:srcRect/>
          <a:stretch>
            <a:fillRect/>
          </a:stretch>
        </p:blipFill>
        <p:spPr bwMode="auto">
          <a:xfrm>
            <a:off x="5063133" y="2264150"/>
            <a:ext cx="4475204" cy="3275357"/>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a:t>
            </a:fld>
            <a:endParaRPr lang="en-US" altLang="zh-CN"/>
          </a:p>
        </p:txBody>
      </p:sp>
    </p:spTree>
    <p:extLst>
      <p:ext uri="{BB962C8B-B14F-4D97-AF65-F5344CB8AC3E}">
        <p14:creationId xmlns:p14="http://schemas.microsoft.com/office/powerpoint/2010/main" val="352667497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0.jpg"/>
          <p:cNvPicPr/>
          <p:nvPr/>
        </p:nvPicPr>
        <p:blipFill>
          <a:blip r:embed="rId2" cstate="print"/>
          <a:srcRect/>
          <a:stretch>
            <a:fillRect/>
          </a:stretch>
        </p:blipFill>
        <p:spPr bwMode="auto">
          <a:xfrm>
            <a:off x="4497620" y="2112967"/>
            <a:ext cx="4790279" cy="3864302"/>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89354" y="2789227"/>
            <a:ext cx="3982266" cy="2226795"/>
          </a:xfrm>
          <a:prstGeom prst="rect">
            <a:avLst/>
          </a:prstGeom>
          <a:noFill/>
          <a:ln w="9525">
            <a:noFill/>
            <a:miter lim="800000"/>
            <a:headEnd/>
            <a:tailEnd/>
          </a:ln>
        </p:spPr>
        <p:txBody>
          <a:bodyPr wrap="square" lIns="36162" tIns="18081" rIns="36162" bIns="18081">
            <a:spAutoFit/>
          </a:bodyPr>
          <a:lstStyle/>
          <a:p>
            <a:pPr>
              <a:lnSpc>
                <a:spcPts val="2887"/>
              </a:lnSpc>
              <a:spcBef>
                <a:spcPts val="475"/>
              </a:spcBef>
              <a:buClr>
                <a:srgbClr val="FF0000"/>
              </a:buClr>
            </a:pPr>
            <a:r>
              <a:rPr lang="zh-CN" altLang="en-US" dirty="0"/>
              <a:t>       例：假设有一些用户表达过对于一系列书籍的偏好。他们越喜欢一本书，他们对书籍的评分就会越高，通常划分为从</a:t>
            </a:r>
            <a:r>
              <a:rPr lang="en-US" altLang="zh-CN" dirty="0"/>
              <a:t>1</a:t>
            </a:r>
            <a:r>
              <a:rPr lang="zh-CN" altLang="en-US" dirty="0"/>
              <a:t>到</a:t>
            </a:r>
            <a:r>
              <a:rPr lang="en-US" altLang="zh-CN" dirty="0"/>
              <a:t>5</a:t>
            </a:r>
            <a:r>
              <a:rPr lang="zh-CN" altLang="en-US" dirty="0"/>
              <a:t>的</a:t>
            </a:r>
            <a:r>
              <a:rPr lang="en-US" altLang="zh-CN" dirty="0"/>
              <a:t>5</a:t>
            </a:r>
            <a:r>
              <a:rPr lang="zh-CN" altLang="en-US" dirty="0"/>
              <a:t>个等级。可以将用户对于书籍的偏好表示为一个矩阵，其中行代表用户，列表示书籍。</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40</a:t>
            </a:fld>
            <a:endParaRPr lang="en-US" altLang="zh-CN"/>
          </a:p>
        </p:txBody>
      </p:sp>
    </p:spTree>
    <p:extLst>
      <p:ext uri="{BB962C8B-B14F-4D97-AF65-F5344CB8AC3E}">
        <p14:creationId xmlns:p14="http://schemas.microsoft.com/office/powerpoint/2010/main" val="171713431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8570" y="2665238"/>
            <a:ext cx="3713610" cy="2226795"/>
          </a:xfrm>
          <a:prstGeom prst="rect">
            <a:avLst/>
          </a:prstGeom>
          <a:noFill/>
          <a:ln w="9525">
            <a:noFill/>
            <a:miter lim="800000"/>
            <a:headEnd/>
            <a:tailEnd/>
          </a:ln>
        </p:spPr>
        <p:txBody>
          <a:bodyPr wrap="square" lIns="36162" tIns="18081" rIns="36162" bIns="18081">
            <a:spAutoFit/>
          </a:bodyPr>
          <a:lstStyle/>
          <a:p>
            <a:pPr>
              <a:lnSpc>
                <a:spcPts val="2887"/>
              </a:lnSpc>
              <a:spcBef>
                <a:spcPts val="475"/>
              </a:spcBef>
              <a:buClr>
                <a:srgbClr val="FF0000"/>
              </a:buClr>
            </a:pPr>
            <a:r>
              <a:rPr lang="zh-CN" altLang="en-US" dirty="0"/>
              <a:t>       在基于内容的推荐中，要做的第一件事是基于内容计算书籍之间的相似度。为了方便理解该算法的工作原理，本例中仅仅使用了书籍标题中的词汇。在实际应用中，可以使用更多的属性。</a:t>
            </a:r>
            <a:endParaRPr lang="zh-CN" altLang="en-US" dirty="0">
              <a:latin typeface="华文中宋" pitchFamily="2" charset="-122"/>
              <a:ea typeface="华文中宋" pitchFamily="2" charset="-122"/>
            </a:endParaRPr>
          </a:p>
        </p:txBody>
      </p:sp>
      <p:pic>
        <p:nvPicPr>
          <p:cNvPr id="14" name="图片 13" descr="http://cdn1.infoqstatic.com/statics_s2_20160301-0105u6/resource/articles/recommendation-algorithm-overview-part03/zh/resources/1004001.jpg"/>
          <p:cNvPicPr/>
          <p:nvPr/>
        </p:nvPicPr>
        <p:blipFill>
          <a:blip r:embed="rId3" cstate="print"/>
          <a:srcRect/>
          <a:stretch>
            <a:fillRect/>
          </a:stretch>
        </p:blipFill>
        <p:spPr bwMode="auto">
          <a:xfrm>
            <a:off x="4339275" y="1895988"/>
            <a:ext cx="4903941" cy="3853969"/>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41</a:t>
            </a:fld>
            <a:endParaRPr lang="en-US" altLang="zh-CN"/>
          </a:p>
        </p:txBody>
      </p:sp>
    </p:spTree>
    <p:extLst>
      <p:ext uri="{BB962C8B-B14F-4D97-AF65-F5344CB8AC3E}">
        <p14:creationId xmlns:p14="http://schemas.microsoft.com/office/powerpoint/2010/main" val="13594054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618119" y="2179611"/>
            <a:ext cx="3713610" cy="3845571"/>
          </a:xfrm>
          <a:prstGeom prst="rect">
            <a:avLst/>
          </a:prstGeom>
          <a:noFill/>
          <a:ln w="9525">
            <a:noFill/>
            <a:miter lim="800000"/>
            <a:headEnd/>
            <a:tailEnd/>
          </a:ln>
        </p:spPr>
        <p:txBody>
          <a:bodyPr wrap="square" lIns="36162" tIns="18081" rIns="36162" bIns="18081">
            <a:spAutoFit/>
          </a:bodyPr>
          <a:lstStyle/>
          <a:p>
            <a:pPr>
              <a:lnSpc>
                <a:spcPts val="2887"/>
              </a:lnSpc>
              <a:spcBef>
                <a:spcPts val="475"/>
              </a:spcBef>
              <a:buClr>
                <a:srgbClr val="FF0000"/>
              </a:buClr>
            </a:pPr>
            <a:r>
              <a:rPr lang="zh-CN" altLang="en-US" dirty="0"/>
              <a:t>        首先，从内容中删除停止词（例如语法词语、常见的词语）</a:t>
            </a:r>
            <a:r>
              <a:rPr lang="en-US" altLang="zh-CN" dirty="0"/>
              <a:t>, </a:t>
            </a:r>
            <a:r>
              <a:rPr lang="zh-CN" altLang="en-US" dirty="0"/>
              <a:t>然后将书籍用一个向量（或数组）表示，代表使用了哪些词，这被称为矢量空间表示。</a:t>
            </a:r>
            <a:endParaRPr lang="en-US" altLang="zh-CN" dirty="0"/>
          </a:p>
          <a:p>
            <a:pPr>
              <a:lnSpc>
                <a:spcPts val="2887"/>
              </a:lnSpc>
              <a:spcBef>
                <a:spcPts val="475"/>
              </a:spcBef>
              <a:buClr>
                <a:srgbClr val="FF0000"/>
              </a:buClr>
            </a:pPr>
            <a:r>
              <a:rPr lang="zh-CN" altLang="en-US" dirty="0"/>
              <a:t>        使用书籍标题中词汇作为描述书籍的向量表示。当相应的词汇在标题中，对应的单元格中标注</a:t>
            </a:r>
            <a:r>
              <a:rPr lang="en-US" altLang="zh-CN" dirty="0"/>
              <a:t>1</a:t>
            </a:r>
            <a:r>
              <a:rPr lang="zh-CN" altLang="en-US" dirty="0"/>
              <a:t>，否则为空白。</a:t>
            </a:r>
            <a:endParaRPr lang="en-US" altLang="zh-CN" dirty="0"/>
          </a:p>
          <a:p>
            <a:pPr>
              <a:lnSpc>
                <a:spcPts val="2887"/>
              </a:lnSpc>
              <a:spcBef>
                <a:spcPts val="475"/>
              </a:spcBef>
              <a:buClr>
                <a:srgbClr val="FF0000"/>
              </a:buClr>
            </a:pPr>
            <a:endParaRPr lang="zh-CN" altLang="en-US"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3" cstate="print"/>
          <a:srcRect/>
          <a:stretch>
            <a:fillRect/>
          </a:stretch>
        </p:blipFill>
        <p:spPr bwMode="auto">
          <a:xfrm>
            <a:off x="4337038" y="1798436"/>
            <a:ext cx="4862614" cy="4471489"/>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42</a:t>
            </a:fld>
            <a:endParaRPr lang="en-US" altLang="zh-CN"/>
          </a:p>
        </p:txBody>
      </p:sp>
    </p:spTree>
    <p:extLst>
      <p:ext uri="{BB962C8B-B14F-4D97-AF65-F5344CB8AC3E}">
        <p14:creationId xmlns:p14="http://schemas.microsoft.com/office/powerpoint/2010/main" val="187724362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4.jpg">
            <a:hlinkClick r:id="rId2"/>
          </p:cNvPr>
          <p:cNvPicPr/>
          <p:nvPr/>
        </p:nvPicPr>
        <p:blipFill>
          <a:blip r:embed="rId3" cstate="print"/>
          <a:srcRect/>
          <a:stretch>
            <a:fillRect/>
          </a:stretch>
        </p:blipFill>
        <p:spPr bwMode="auto">
          <a:xfrm>
            <a:off x="3212958" y="3205715"/>
            <a:ext cx="6396638" cy="2990798"/>
          </a:xfrm>
          <a:prstGeom prst="rect">
            <a:avLst/>
          </a:prstGeom>
          <a:noFill/>
          <a:ln w="9525">
            <a:noFill/>
            <a:miter lim="800000"/>
            <a:headEnd/>
            <a:tailEnd/>
          </a:ln>
        </p:spPr>
      </p:pic>
      <p:grpSp>
        <p:nvGrpSpPr>
          <p:cNvPr id="2" name="组合 7"/>
          <p:cNvGrpSpPr>
            <a:grpSpLocks/>
          </p:cNvGrpSpPr>
          <p:nvPr/>
        </p:nvGrpSpPr>
        <p:grpSpPr bwMode="auto">
          <a:xfrm>
            <a:off x="-13813" y="879597"/>
            <a:ext cx="9657875" cy="701121"/>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170781" y="1564098"/>
            <a:ext cx="9349772" cy="1858104"/>
          </a:xfrm>
          <a:prstGeom prst="rect">
            <a:avLst/>
          </a:prstGeom>
          <a:noFill/>
          <a:ln w="9525">
            <a:noFill/>
            <a:miter lim="800000"/>
            <a:headEnd/>
            <a:tailEnd/>
          </a:ln>
        </p:spPr>
        <p:txBody>
          <a:bodyPr wrap="square" lIns="36162" tIns="18081" rIns="36162" bIns="18081">
            <a:spAutoFit/>
          </a:bodyPr>
          <a:lstStyle/>
          <a:p>
            <a:pPr>
              <a:lnSpc>
                <a:spcPts val="2373"/>
              </a:lnSpc>
              <a:spcBef>
                <a:spcPts val="475"/>
              </a:spcBef>
              <a:buClr>
                <a:srgbClr val="FF0000"/>
              </a:buClr>
            </a:pPr>
            <a:r>
              <a:rPr lang="zh-CN" altLang="en-US" dirty="0"/>
              <a:t>     给定每本书的表示之后，可以使用一系列的相似度度量来对书籍进行比较。本例中，选择</a:t>
            </a:r>
            <a:r>
              <a:rPr lang="zh-CN" altLang="en-US" b="1" dirty="0"/>
              <a:t>余弦相似性</a:t>
            </a:r>
            <a:r>
              <a:rPr lang="zh-CN" altLang="en-US" dirty="0"/>
              <a:t>度量。把第一本书与其他的五本书进行比较，就能得到该书与其他书之间的相似程度。第一本书与其中三本书非常类似，因为它们的表示之间有两个词汇相同（</a:t>
            </a:r>
            <a:r>
              <a:rPr lang="en-US" altLang="zh-CN" dirty="0"/>
              <a:t>recommender</a:t>
            </a:r>
            <a:r>
              <a:rPr lang="zh-CN" altLang="en-US" dirty="0"/>
              <a:t>和 </a:t>
            </a:r>
            <a:r>
              <a:rPr lang="en-US" altLang="zh-CN" dirty="0"/>
              <a:t>systems</a:t>
            </a:r>
            <a:r>
              <a:rPr lang="zh-CN" altLang="en-US" dirty="0"/>
              <a:t>），由于第五本书的描述的词汇最少，因此它与第一本书最相似，因为它有最少的多余的词汇。而剩下的两本书与第一本书没有共同的描述词汇，因此可以当做一点都不相似。</a:t>
            </a:r>
            <a:endParaRPr lang="zh-CN" altLang="en-US"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5" cstate="print"/>
          <a:srcRect/>
          <a:stretch>
            <a:fillRect/>
          </a:stretch>
        </p:blipFill>
        <p:spPr bwMode="auto">
          <a:xfrm>
            <a:off x="0" y="3372247"/>
            <a:ext cx="3391712" cy="2751291"/>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43</a:t>
            </a:fld>
            <a:endParaRPr lang="en-US" altLang="zh-CN"/>
          </a:p>
        </p:txBody>
      </p:sp>
    </p:spTree>
    <p:extLst>
      <p:ext uri="{BB962C8B-B14F-4D97-AF65-F5344CB8AC3E}">
        <p14:creationId xmlns:p14="http://schemas.microsoft.com/office/powerpoint/2010/main" val="2215752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http://cdn1.infoqstatic.com/statics_s2_20160301-0105u6/resource/articles/recommendation-algorithm-overview-part03/zh/resources/1004005.jpg"/>
          <p:cNvPicPr/>
          <p:nvPr/>
        </p:nvPicPr>
        <p:blipFill>
          <a:blip r:embed="rId2" cstate="print"/>
          <a:srcRect/>
          <a:stretch>
            <a:fillRect/>
          </a:stretch>
        </p:blipFill>
        <p:spPr bwMode="auto">
          <a:xfrm>
            <a:off x="4593691" y="2019977"/>
            <a:ext cx="4769614" cy="3719648"/>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65896" y="2272603"/>
            <a:ext cx="4188925" cy="2226795"/>
          </a:xfrm>
          <a:prstGeom prst="rect">
            <a:avLst/>
          </a:prstGeom>
          <a:noFill/>
          <a:ln w="9525">
            <a:noFill/>
            <a:miter lim="800000"/>
            <a:headEnd/>
            <a:tailEnd/>
          </a:ln>
        </p:spPr>
        <p:txBody>
          <a:bodyPr wrap="square" lIns="36162" tIns="18081" rIns="36162" bIns="18081">
            <a:spAutoFit/>
          </a:bodyPr>
          <a:lstStyle/>
          <a:p>
            <a:pPr>
              <a:lnSpc>
                <a:spcPts val="2887"/>
              </a:lnSpc>
              <a:spcBef>
                <a:spcPts val="475"/>
              </a:spcBef>
              <a:buClr>
                <a:srgbClr val="FF0000"/>
              </a:buClr>
            </a:pPr>
            <a:r>
              <a:rPr lang="zh-CN" altLang="en-US" dirty="0"/>
              <a:t>        更进一步，可以在一个相似度矩阵中显示所有书籍之间的相似程度。单元格的背景颜色表示两本书之间的相似程度，红颜色越深，它们之间越相似。每个相似度是基于书籍的词汇向量表示用余弦相似性度量进行计算的。</a:t>
            </a:r>
            <a:endParaRPr lang="zh-CN" altLang="en-US"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44</a:t>
            </a:fld>
            <a:endParaRPr lang="en-US" altLang="zh-CN"/>
          </a:p>
        </p:txBody>
      </p:sp>
    </p:spTree>
    <p:extLst>
      <p:ext uri="{BB962C8B-B14F-4D97-AF65-F5344CB8AC3E}">
        <p14:creationId xmlns:p14="http://schemas.microsoft.com/office/powerpoint/2010/main" val="246265251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3/zh/resources/1004000.jpg"/>
          <p:cNvPicPr/>
          <p:nvPr/>
        </p:nvPicPr>
        <p:blipFill>
          <a:blip r:embed="rId3" cstate="print"/>
          <a:srcRect/>
          <a:stretch>
            <a:fillRect/>
          </a:stretch>
        </p:blipFill>
        <p:spPr bwMode="auto">
          <a:xfrm>
            <a:off x="20666" y="3800592"/>
            <a:ext cx="3037880" cy="2386775"/>
          </a:xfrm>
          <a:prstGeom prst="rect">
            <a:avLst/>
          </a:prstGeom>
          <a:noFill/>
          <a:ln w="9525">
            <a:noFill/>
            <a:miter lim="800000"/>
            <a:headEnd/>
            <a:tailEnd/>
          </a:ln>
        </p:spPr>
      </p:pic>
      <p:pic>
        <p:nvPicPr>
          <p:cNvPr id="15" name="图片 14" descr="http://cdn1.infoqstatic.com/statics_s2_20160301-0105u6/resource/articles/recommendation-algorithm-overview-part03/zh/resources/1004006.jpg">
            <a:hlinkClick r:id="rId4"/>
          </p:cNvPr>
          <p:cNvPicPr/>
          <p:nvPr/>
        </p:nvPicPr>
        <p:blipFill>
          <a:blip r:embed="rId5" cstate="print"/>
          <a:srcRect/>
          <a:stretch>
            <a:fillRect/>
          </a:stretch>
        </p:blipFill>
        <p:spPr bwMode="auto">
          <a:xfrm>
            <a:off x="2949082" y="3105701"/>
            <a:ext cx="6681204" cy="2993263"/>
          </a:xfrm>
          <a:prstGeom prst="rect">
            <a:avLst/>
          </a:prstGeom>
          <a:noFill/>
          <a:ln w="9525">
            <a:noFill/>
            <a:miter lim="800000"/>
            <a:headEnd/>
            <a:tailEnd/>
          </a:ln>
        </p:spPr>
      </p:pic>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6"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64782" y="1672110"/>
            <a:ext cx="6200218" cy="1774748"/>
          </a:xfrm>
          <a:prstGeom prst="rect">
            <a:avLst/>
          </a:prstGeom>
          <a:noFill/>
          <a:ln w="9525">
            <a:noFill/>
            <a:miter lim="800000"/>
            <a:headEnd/>
            <a:tailEnd/>
          </a:ln>
        </p:spPr>
        <p:txBody>
          <a:bodyPr wrap="square" lIns="36162" tIns="18081" rIns="36162" bIns="18081">
            <a:spAutoFit/>
          </a:bodyPr>
          <a:lstStyle/>
          <a:p>
            <a:pPr>
              <a:lnSpc>
                <a:spcPts val="2215"/>
              </a:lnSpc>
              <a:spcBef>
                <a:spcPts val="475"/>
              </a:spcBef>
              <a:buClr>
                <a:srgbClr val="FF0000"/>
              </a:buClr>
            </a:pPr>
            <a:r>
              <a:rPr lang="zh-CN" altLang="en-US" dirty="0"/>
              <a:t>       在知道书籍之间的相似度后，就可以对用户推荐书籍了。</a:t>
            </a:r>
            <a:endParaRPr lang="en-US" altLang="zh-CN" dirty="0"/>
          </a:p>
          <a:p>
            <a:pPr>
              <a:lnSpc>
                <a:spcPts val="2215"/>
              </a:lnSpc>
              <a:spcBef>
                <a:spcPts val="475"/>
              </a:spcBef>
              <a:buClr>
                <a:srgbClr val="FF0000"/>
              </a:buClr>
            </a:pPr>
            <a:r>
              <a:rPr lang="en-US" altLang="zh-CN" dirty="0"/>
              <a:t>       </a:t>
            </a:r>
            <a:r>
              <a:rPr lang="zh-CN" altLang="en-US" dirty="0"/>
              <a:t>选取一个用户此前评分过的书籍，并推荐与它们最相似的书籍。与协同过滤方法不同的是，</a:t>
            </a:r>
            <a:r>
              <a:rPr lang="zh-CN" altLang="en-US" dirty="0">
                <a:solidFill>
                  <a:srgbClr val="002060"/>
                </a:solidFill>
              </a:rPr>
              <a:t>这里的</a:t>
            </a:r>
            <a:r>
              <a:rPr lang="zh-CN" altLang="en-US" dirty="0">
                <a:solidFill>
                  <a:srgbClr val="FF0000"/>
                </a:solidFill>
              </a:rPr>
              <a:t>相似性度量是基于书籍的内容</a:t>
            </a:r>
            <a:r>
              <a:rPr lang="zh-CN" altLang="en-US" dirty="0"/>
              <a:t>，准确来说是标题，而不是使用用户过去的行为数据。第一个用户将会被推荐第六本书，之后是第四本书。在此，我们仅仅选取了最相似的两本书。</a:t>
            </a:r>
            <a:endParaRPr lang="zh-CN" altLang="en-US" dirty="0">
              <a:latin typeface="华文中宋" pitchFamily="2" charset="-122"/>
              <a:ea typeface="华文中宋" pitchFamily="2" charset="-122"/>
            </a:endParaRPr>
          </a:p>
        </p:txBody>
      </p:sp>
      <p:pic>
        <p:nvPicPr>
          <p:cNvPr id="17" name="图片 16" descr="http://cdn1.infoqstatic.com/statics_s2_20160301-0105u6/resource/articles/recommendation-algorithm-overview-part03/zh/resources/1004005.jpg"/>
          <p:cNvPicPr/>
          <p:nvPr/>
        </p:nvPicPr>
        <p:blipFill>
          <a:blip r:embed="rId7" cstate="print"/>
          <a:srcRect/>
          <a:stretch>
            <a:fillRect/>
          </a:stretch>
        </p:blipFill>
        <p:spPr bwMode="auto">
          <a:xfrm>
            <a:off x="6393388" y="1916651"/>
            <a:ext cx="3188677" cy="2066471"/>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45</a:t>
            </a:fld>
            <a:endParaRPr lang="en-US" altLang="zh-CN"/>
          </a:p>
        </p:txBody>
      </p:sp>
    </p:spTree>
    <p:extLst>
      <p:ext uri="{BB962C8B-B14F-4D97-AF65-F5344CB8AC3E}">
        <p14:creationId xmlns:p14="http://schemas.microsoft.com/office/powerpoint/2010/main" val="42433716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4366547"/>
          </a:xfrm>
          <a:prstGeom prst="rect">
            <a:avLst/>
          </a:prstGeom>
          <a:noFill/>
          <a:ln w="9525">
            <a:noFill/>
            <a:miter lim="800000"/>
            <a:headEnd/>
            <a:tailEnd/>
          </a:ln>
        </p:spPr>
        <p:txBody>
          <a:bodyPr lIns="36162" tIns="18081" rIns="36162" bIns="18081">
            <a:spAutoFit/>
          </a:bodyPr>
          <a:lstStyle/>
          <a:p>
            <a:pPr>
              <a:lnSpc>
                <a:spcPts val="2729"/>
              </a:lnSpc>
              <a:spcBef>
                <a:spcPts val="475"/>
              </a:spcBef>
              <a:buClr>
                <a:srgbClr val="FF0000"/>
              </a:buClr>
            </a:pPr>
            <a:r>
              <a:rPr lang="zh-CN" altLang="en-US" dirty="0"/>
              <a:t>     对于</a:t>
            </a:r>
            <a:r>
              <a:rPr lang="zh-CN" altLang="en-US" dirty="0">
                <a:solidFill>
                  <a:srgbClr val="FF0000"/>
                </a:solidFill>
              </a:rPr>
              <a:t>个性化阅读</a:t>
            </a:r>
            <a:r>
              <a:rPr lang="zh-CN" altLang="en-US" dirty="0"/>
              <a:t>来说，一个</a:t>
            </a:r>
            <a:r>
              <a:rPr lang="en-US" altLang="zh-CN" dirty="0"/>
              <a:t>item</a:t>
            </a:r>
            <a:r>
              <a:rPr lang="zh-CN" altLang="en-US" dirty="0"/>
              <a:t>就是一篇文章。</a:t>
            </a:r>
            <a:endParaRPr lang="en-US" altLang="zh-CN" dirty="0"/>
          </a:p>
          <a:p>
            <a:pPr>
              <a:lnSpc>
                <a:spcPts val="2729"/>
              </a:lnSpc>
              <a:spcBef>
                <a:spcPts val="475"/>
              </a:spcBef>
              <a:buClr>
                <a:srgbClr val="FF0000"/>
              </a:buClr>
              <a:buFont typeface="Wingdings" pitchFamily="2" charset="2"/>
              <a:buChar char="Ø"/>
            </a:pPr>
            <a:r>
              <a:rPr lang="zh-CN" altLang="en-US" dirty="0"/>
              <a:t>  首先要从文章内容中抽取出代表它们的属性。常用的方法就是利用出现在一篇文章中的词来代表这篇文章，而每个词对应的权重往往使用信息检索中的</a:t>
            </a:r>
            <a:r>
              <a:rPr lang="en-US" altLang="zh-CN" dirty="0" err="1">
                <a:solidFill>
                  <a:srgbClr val="FF0000"/>
                </a:solidFill>
              </a:rPr>
              <a:t>tf-idf</a:t>
            </a:r>
            <a:r>
              <a:rPr lang="zh-CN" altLang="en-US" dirty="0"/>
              <a:t>来计算。这样，一篇抽象的文章就可以使用具体的一个向量来表示了。</a:t>
            </a:r>
            <a:endParaRPr lang="en-US" altLang="zh-CN" dirty="0"/>
          </a:p>
          <a:p>
            <a:pPr>
              <a:lnSpc>
                <a:spcPts val="2729"/>
              </a:lnSpc>
              <a:spcBef>
                <a:spcPts val="475"/>
              </a:spcBef>
              <a:buClr>
                <a:srgbClr val="FF0000"/>
              </a:buClr>
              <a:buFont typeface="Wingdings" pitchFamily="2" charset="2"/>
              <a:buChar char="Ø"/>
            </a:pPr>
            <a:r>
              <a:rPr lang="zh-CN" altLang="en-US" dirty="0"/>
              <a:t>  第二步就是根据用户过去喜欢什么文章来产生刻画此</a:t>
            </a:r>
            <a:r>
              <a:rPr lang="zh-CN" altLang="en-US" dirty="0">
                <a:solidFill>
                  <a:srgbClr val="FF0000"/>
                </a:solidFill>
              </a:rPr>
              <a:t>用户喜好的 </a:t>
            </a:r>
            <a:r>
              <a:rPr lang="en-US" altLang="zh-CN" dirty="0">
                <a:solidFill>
                  <a:srgbClr val="FF0000"/>
                </a:solidFill>
              </a:rPr>
              <a:t>profile</a:t>
            </a:r>
            <a:r>
              <a:rPr lang="zh-CN" altLang="en-US" dirty="0"/>
              <a:t>了，最简单的方法可以</a:t>
            </a:r>
            <a:r>
              <a:rPr lang="zh-CN" altLang="en-US" dirty="0">
                <a:solidFill>
                  <a:srgbClr val="FF0000"/>
                </a:solidFill>
              </a:rPr>
              <a:t>把用户所有喜欢的文章对应的向量的平均值作为此用户的</a:t>
            </a:r>
            <a:r>
              <a:rPr lang="en-US" altLang="zh-CN" dirty="0">
                <a:solidFill>
                  <a:srgbClr val="FF0000"/>
                </a:solidFill>
              </a:rPr>
              <a:t>profile</a:t>
            </a:r>
            <a:r>
              <a:rPr lang="zh-CN" altLang="en-US" dirty="0"/>
              <a:t>。</a:t>
            </a:r>
            <a:endParaRPr lang="en-US" altLang="zh-CN" dirty="0"/>
          </a:p>
          <a:p>
            <a:pPr>
              <a:lnSpc>
                <a:spcPts val="2570"/>
              </a:lnSpc>
              <a:spcBef>
                <a:spcPts val="475"/>
              </a:spcBef>
              <a:buClr>
                <a:srgbClr val="FF0000"/>
              </a:buClr>
            </a:pPr>
            <a:r>
              <a:rPr lang="en-US" altLang="zh-CN" dirty="0"/>
              <a:t>    </a:t>
            </a:r>
            <a:r>
              <a:rPr lang="zh-CN" altLang="en-US" dirty="0"/>
              <a:t>比如某个用户经常关注与推荐系统有关的文章，那么他的</a:t>
            </a:r>
            <a:r>
              <a:rPr lang="en-US" altLang="zh-CN" dirty="0"/>
              <a:t>profile</a:t>
            </a:r>
            <a:r>
              <a:rPr lang="zh-CN" altLang="en-US" dirty="0"/>
              <a:t>中“</a:t>
            </a:r>
            <a:r>
              <a:rPr lang="en-US" altLang="zh-CN" dirty="0"/>
              <a:t>CB(content-based)”</a:t>
            </a:r>
            <a:r>
              <a:rPr lang="zh-CN" altLang="en-US" dirty="0"/>
              <a:t>、“</a:t>
            </a:r>
            <a:r>
              <a:rPr lang="en-US" altLang="zh-CN" dirty="0"/>
              <a:t>CF(collaborative filtering)”</a:t>
            </a:r>
            <a:r>
              <a:rPr lang="zh-CN" altLang="en-US" dirty="0"/>
              <a:t>和“推荐”对应的权重值就会较高。在获得了一个用户的</a:t>
            </a:r>
            <a:r>
              <a:rPr lang="en-US" altLang="zh-CN" dirty="0"/>
              <a:t>profile</a:t>
            </a:r>
            <a:r>
              <a:rPr lang="zh-CN" altLang="en-US" dirty="0"/>
              <a:t>后，</a:t>
            </a:r>
            <a:r>
              <a:rPr lang="en-US" altLang="zh-CN" dirty="0"/>
              <a:t>CB</a:t>
            </a:r>
            <a:r>
              <a:rPr lang="zh-CN" altLang="en-US" dirty="0"/>
              <a:t>就可以利用所有</a:t>
            </a:r>
            <a:r>
              <a:rPr lang="en-US" altLang="zh-CN" dirty="0"/>
              <a:t>item</a:t>
            </a:r>
            <a:r>
              <a:rPr lang="zh-CN" altLang="en-US" dirty="0"/>
              <a:t>与此用户</a:t>
            </a:r>
            <a:r>
              <a:rPr lang="en-US" altLang="zh-CN" dirty="0"/>
              <a:t>profile</a:t>
            </a:r>
            <a:r>
              <a:rPr lang="zh-CN" altLang="en-US" dirty="0"/>
              <a:t>的相关度对他进行推荐文章了。一个常用的相关度计算方法是</a:t>
            </a:r>
            <a:r>
              <a:rPr lang="en-US" altLang="zh-CN" dirty="0"/>
              <a:t>cosine</a:t>
            </a:r>
            <a:r>
              <a:rPr lang="zh-CN" altLang="en-US" dirty="0"/>
              <a:t>。</a:t>
            </a:r>
            <a:endParaRPr lang="en-US" altLang="zh-CN" dirty="0"/>
          </a:p>
          <a:p>
            <a:pPr>
              <a:lnSpc>
                <a:spcPts val="2729"/>
              </a:lnSpc>
              <a:spcBef>
                <a:spcPts val="475"/>
              </a:spcBef>
              <a:buClr>
                <a:srgbClr val="FF0000"/>
              </a:buClr>
              <a:buFont typeface="Wingdings" pitchFamily="2" charset="2"/>
              <a:buChar char="Ø"/>
            </a:pPr>
            <a:r>
              <a:rPr lang="zh-CN" altLang="en-US" dirty="0"/>
              <a:t>  最终把</a:t>
            </a:r>
            <a:r>
              <a:rPr lang="zh-CN" altLang="en-US" dirty="0">
                <a:solidFill>
                  <a:srgbClr val="FF0000"/>
                </a:solidFill>
              </a:rPr>
              <a:t>候选</a:t>
            </a:r>
            <a:r>
              <a:rPr lang="en-US" altLang="zh-CN" dirty="0">
                <a:solidFill>
                  <a:srgbClr val="FF0000"/>
                </a:solidFill>
              </a:rPr>
              <a:t>item</a:t>
            </a:r>
            <a:r>
              <a:rPr lang="zh-CN" altLang="en-US" dirty="0">
                <a:solidFill>
                  <a:srgbClr val="FF0000"/>
                </a:solidFill>
              </a:rPr>
              <a:t>里与此用户最相关（</a:t>
            </a:r>
            <a:r>
              <a:rPr lang="en-US" altLang="zh-CN" dirty="0">
                <a:solidFill>
                  <a:srgbClr val="FF0000"/>
                </a:solidFill>
              </a:rPr>
              <a:t>cosine</a:t>
            </a:r>
            <a:r>
              <a:rPr lang="zh-CN" altLang="en-US" dirty="0">
                <a:solidFill>
                  <a:srgbClr val="FF0000"/>
                </a:solidFill>
              </a:rPr>
              <a:t>值最大）的</a:t>
            </a:r>
            <a:r>
              <a:rPr lang="en-US" altLang="zh-CN" dirty="0">
                <a:solidFill>
                  <a:srgbClr val="FF0000"/>
                </a:solidFill>
              </a:rPr>
              <a:t>N</a:t>
            </a:r>
            <a:r>
              <a:rPr lang="zh-CN" altLang="en-US" dirty="0">
                <a:solidFill>
                  <a:srgbClr val="FF0000"/>
                </a:solidFill>
              </a:rPr>
              <a:t>个</a:t>
            </a:r>
            <a:r>
              <a:rPr lang="en-US" altLang="zh-CN" dirty="0">
                <a:solidFill>
                  <a:srgbClr val="FF0000"/>
                </a:solidFill>
              </a:rPr>
              <a:t>item</a:t>
            </a:r>
            <a:r>
              <a:rPr lang="zh-CN" altLang="en-US" dirty="0">
                <a:solidFill>
                  <a:srgbClr val="FF0000"/>
                </a:solidFill>
              </a:rPr>
              <a:t>作为推荐</a:t>
            </a:r>
            <a:r>
              <a:rPr lang="zh-CN" altLang="en-US" dirty="0"/>
              <a:t>返回给此用户。</a:t>
            </a:r>
            <a:endParaRPr lang="en-US" altLang="zh-CN"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46</a:t>
            </a:fld>
            <a:endParaRPr lang="en-US" altLang="zh-CN"/>
          </a:p>
        </p:txBody>
      </p:sp>
    </p:spTree>
    <p:extLst>
      <p:ext uri="{BB962C8B-B14F-4D97-AF65-F5344CB8AC3E}">
        <p14:creationId xmlns:p14="http://schemas.microsoft.com/office/powerpoint/2010/main" val="343363473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3853586"/>
          </a:xfrm>
          <a:prstGeom prst="rect">
            <a:avLst/>
          </a:prstGeom>
          <a:noFill/>
          <a:ln w="9525">
            <a:noFill/>
            <a:miter lim="800000"/>
            <a:headEnd/>
            <a:tailEnd/>
          </a:ln>
        </p:spPr>
        <p:txBody>
          <a:bodyPr lIns="36162" tIns="18081" rIns="36162" bIns="18081">
            <a:spAutoFit/>
          </a:bodyPr>
          <a:lstStyle/>
          <a:p>
            <a:pPr>
              <a:lnSpc>
                <a:spcPts val="2729"/>
              </a:lnSpc>
              <a:spcBef>
                <a:spcPts val="475"/>
              </a:spcBef>
              <a:buClr>
                <a:srgbClr val="FF0000"/>
              </a:buClr>
            </a:pPr>
            <a:r>
              <a:rPr lang="en-US" dirty="0"/>
              <a:t>S</a:t>
            </a:r>
            <a:r>
              <a:rPr lang="en-US" altLang="zh-CN" dirty="0"/>
              <a:t>tep</a:t>
            </a:r>
            <a:r>
              <a:rPr lang="en-US" dirty="0"/>
              <a:t>1.  </a:t>
            </a:r>
            <a:r>
              <a:rPr lang="en-US" b="1" dirty="0"/>
              <a:t>Item Representation</a:t>
            </a:r>
          </a:p>
          <a:p>
            <a:pPr>
              <a:lnSpc>
                <a:spcPts val="2729"/>
              </a:lnSpc>
              <a:spcBef>
                <a:spcPts val="475"/>
              </a:spcBef>
              <a:buClr>
                <a:srgbClr val="FF0000"/>
              </a:buClr>
            </a:pPr>
            <a:r>
              <a:rPr lang="zh-CN" altLang="en-US" dirty="0"/>
              <a:t>真实应用中的</a:t>
            </a:r>
            <a:r>
              <a:rPr lang="en-US" altLang="zh-CN" dirty="0"/>
              <a:t>item</a:t>
            </a:r>
            <a:r>
              <a:rPr lang="zh-CN" altLang="en-US" dirty="0"/>
              <a:t>往往都会有一些可以描述它的属性，通常可以分为两种：</a:t>
            </a:r>
            <a:endParaRPr lang="en-US" altLang="zh-CN" dirty="0"/>
          </a:p>
          <a:p>
            <a:pPr>
              <a:lnSpc>
                <a:spcPts val="2729"/>
              </a:lnSpc>
              <a:spcBef>
                <a:spcPts val="475"/>
              </a:spcBef>
              <a:buClr>
                <a:srgbClr val="FF0000"/>
              </a:buClr>
              <a:buFont typeface="Arial" pitchFamily="34" charset="0"/>
              <a:buChar char="•"/>
            </a:pPr>
            <a:r>
              <a:rPr lang="zh-CN" altLang="en-US" dirty="0"/>
              <a:t>  结构化的（</a:t>
            </a:r>
            <a:r>
              <a:rPr lang="en-US" altLang="zh-CN" dirty="0"/>
              <a:t>structured</a:t>
            </a:r>
            <a:r>
              <a:rPr lang="zh-CN" altLang="en-US" dirty="0"/>
              <a:t>）属性</a:t>
            </a:r>
            <a:r>
              <a:rPr lang="en-US" altLang="zh-CN" dirty="0"/>
              <a:t>——</a:t>
            </a:r>
            <a:r>
              <a:rPr lang="zh-CN" altLang="en-US" dirty="0"/>
              <a:t>属性的意义比较明确，其取值限定在某个范围；</a:t>
            </a:r>
            <a:endParaRPr lang="en-US" altLang="zh-CN" dirty="0"/>
          </a:p>
          <a:p>
            <a:pPr>
              <a:lnSpc>
                <a:spcPts val="2729"/>
              </a:lnSpc>
              <a:spcBef>
                <a:spcPts val="475"/>
              </a:spcBef>
              <a:buClr>
                <a:srgbClr val="FF0000"/>
              </a:buClr>
              <a:buFont typeface="Arial" pitchFamily="34" charset="0"/>
              <a:buChar char="•"/>
            </a:pPr>
            <a:r>
              <a:rPr lang="zh-CN" altLang="en-US" dirty="0"/>
              <a:t>  非结构化的（</a:t>
            </a:r>
            <a:r>
              <a:rPr lang="en-US" altLang="zh-CN" dirty="0"/>
              <a:t>unstructured</a:t>
            </a:r>
            <a:r>
              <a:rPr lang="zh-CN" altLang="en-US" dirty="0"/>
              <a:t>）属性</a:t>
            </a:r>
            <a:r>
              <a:rPr lang="en-US" altLang="zh-CN" dirty="0"/>
              <a:t>——</a:t>
            </a:r>
            <a:r>
              <a:rPr lang="zh-CN" altLang="en-US" dirty="0"/>
              <a:t>往往其意义不太明确，取值也没什么限制，不好直接使用。</a:t>
            </a:r>
            <a:endParaRPr lang="en-US" altLang="zh-CN" dirty="0"/>
          </a:p>
          <a:p>
            <a:pPr>
              <a:lnSpc>
                <a:spcPts val="2729"/>
              </a:lnSpc>
              <a:spcBef>
                <a:spcPts val="475"/>
              </a:spcBef>
              <a:buClr>
                <a:srgbClr val="FF0000"/>
              </a:buClr>
            </a:pPr>
            <a:r>
              <a:rPr lang="zh-CN" altLang="en-US" dirty="0">
                <a:latin typeface="华文中宋" pitchFamily="2" charset="-122"/>
                <a:ea typeface="华文中宋" pitchFamily="2" charset="-122"/>
              </a:rPr>
              <a:t>      比如在交友网站上，</a:t>
            </a:r>
            <a:r>
              <a:rPr lang="en-US" altLang="zh-CN" dirty="0">
                <a:latin typeface="华文中宋" pitchFamily="2" charset="-122"/>
                <a:ea typeface="华文中宋" pitchFamily="2" charset="-122"/>
              </a:rPr>
              <a:t>item</a:t>
            </a:r>
            <a:r>
              <a:rPr lang="zh-CN" altLang="en-US" dirty="0">
                <a:latin typeface="华文中宋" pitchFamily="2" charset="-122"/>
                <a:ea typeface="华文中宋" pitchFamily="2" charset="-122"/>
              </a:rPr>
              <a:t>就是人，一个</a:t>
            </a:r>
            <a:r>
              <a:rPr lang="en-US" altLang="zh-CN" dirty="0">
                <a:latin typeface="华文中宋" pitchFamily="2" charset="-122"/>
                <a:ea typeface="华文中宋" pitchFamily="2" charset="-122"/>
              </a:rPr>
              <a:t>item</a:t>
            </a:r>
            <a:r>
              <a:rPr lang="zh-CN" altLang="en-US" dirty="0">
                <a:latin typeface="华文中宋" pitchFamily="2" charset="-122"/>
                <a:ea typeface="华文中宋" pitchFamily="2" charset="-122"/>
              </a:rPr>
              <a:t>会有结构化属性如身高、学历、籍贯等，也会有非结构化属性（如</a:t>
            </a:r>
            <a:r>
              <a:rPr lang="en-US" altLang="zh-CN" dirty="0">
                <a:latin typeface="华文中宋" pitchFamily="2" charset="-122"/>
                <a:ea typeface="华文中宋" pitchFamily="2" charset="-122"/>
              </a:rPr>
              <a:t>item</a:t>
            </a:r>
            <a:r>
              <a:rPr lang="zh-CN" altLang="en-US" dirty="0">
                <a:latin typeface="华文中宋" pitchFamily="2" charset="-122"/>
                <a:ea typeface="华文中宋" pitchFamily="2" charset="-122"/>
              </a:rPr>
              <a:t>自己写的交友宣言，博客内容等等）。</a:t>
            </a:r>
            <a:endParaRPr lang="en-US" altLang="zh-CN" dirty="0">
              <a:latin typeface="华文中宋" pitchFamily="2" charset="-122"/>
              <a:ea typeface="华文中宋" pitchFamily="2" charset="-122"/>
            </a:endParaRPr>
          </a:p>
          <a:p>
            <a:pPr>
              <a:lnSpc>
                <a:spcPts val="2729"/>
              </a:lnSpc>
              <a:spcBef>
                <a:spcPts val="475"/>
              </a:spcBef>
              <a:buClr>
                <a:srgbClr val="FF0000"/>
              </a:buClr>
              <a:buFont typeface="Arial" pitchFamily="34" charset="0"/>
              <a:buChar char="•"/>
            </a:pPr>
            <a:r>
              <a:rPr lang="zh-CN" altLang="en-US" dirty="0"/>
              <a:t>  对于结构化数据，可以直接拿来就用；</a:t>
            </a:r>
            <a:endParaRPr lang="en-US" altLang="zh-CN" dirty="0"/>
          </a:p>
          <a:p>
            <a:pPr>
              <a:lnSpc>
                <a:spcPts val="2729"/>
              </a:lnSpc>
              <a:spcBef>
                <a:spcPts val="475"/>
              </a:spcBef>
              <a:buClr>
                <a:srgbClr val="FF0000"/>
              </a:buClr>
              <a:buFont typeface="Arial" pitchFamily="34" charset="0"/>
              <a:buChar char="•"/>
            </a:pPr>
            <a:r>
              <a:rPr lang="zh-CN" altLang="en-US" dirty="0"/>
              <a:t>  但对于非结构化数据（如文章），往往要先把它转化为结构化数据后才能在模型里加以使用。</a:t>
            </a:r>
            <a:endParaRPr lang="en-US" altLang="zh-CN"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47</a:t>
            </a:fld>
            <a:endParaRPr lang="en-US" altLang="zh-CN"/>
          </a:p>
        </p:txBody>
      </p:sp>
    </p:spTree>
    <p:extLst>
      <p:ext uri="{BB962C8B-B14F-4D97-AF65-F5344CB8AC3E}">
        <p14:creationId xmlns:p14="http://schemas.microsoft.com/office/powerpoint/2010/main" val="40449376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15361" y="1672793"/>
            <a:ext cx="9383873" cy="972669"/>
          </a:xfrm>
          <a:prstGeom prst="rect">
            <a:avLst/>
          </a:prstGeom>
          <a:noFill/>
          <a:ln w="9525">
            <a:noFill/>
            <a:miter lim="800000"/>
            <a:headEnd/>
            <a:tailEnd/>
          </a:ln>
        </p:spPr>
        <p:txBody>
          <a:bodyPr wrap="square" lIns="36162" tIns="18081" rIns="36162" bIns="18081">
            <a:spAutoFit/>
          </a:bodyPr>
          <a:lstStyle/>
          <a:p>
            <a:pPr>
              <a:lnSpc>
                <a:spcPts val="2294"/>
              </a:lnSpc>
              <a:buClr>
                <a:srgbClr val="FF0000"/>
              </a:buClr>
            </a:pPr>
            <a:r>
              <a:rPr lang="zh-CN" altLang="en-US" dirty="0"/>
              <a:t>真实场景中碰到最多的非结构化数据可能就是文章了（如个性化阅读中）。</a:t>
            </a:r>
            <a:endParaRPr lang="en-US" altLang="zh-CN" dirty="0"/>
          </a:p>
          <a:p>
            <a:pPr>
              <a:lnSpc>
                <a:spcPts val="2294"/>
              </a:lnSpc>
              <a:buClr>
                <a:srgbClr val="FF0000"/>
              </a:buClr>
            </a:pPr>
            <a:r>
              <a:rPr lang="zh-CN" altLang="en-US" dirty="0"/>
              <a:t>如何把非结构化的一篇文章结构化？</a:t>
            </a:r>
            <a:r>
              <a:rPr lang="en-US" altLang="zh-CN" dirty="0"/>
              <a:t>——</a:t>
            </a:r>
            <a:r>
              <a:rPr lang="zh-CN" altLang="en-US" dirty="0">
                <a:solidFill>
                  <a:srgbClr val="002060"/>
                </a:solidFill>
              </a:rPr>
              <a:t>向量空间模型</a:t>
            </a:r>
            <a:r>
              <a:rPr lang="zh-CN" altLang="en-US" dirty="0"/>
              <a:t>（</a:t>
            </a:r>
            <a:r>
              <a:rPr lang="en-US" altLang="zh-CN" dirty="0"/>
              <a:t>Vector Space Model</a:t>
            </a:r>
            <a:r>
              <a:rPr lang="zh-CN" altLang="en-US" dirty="0"/>
              <a:t>，简称</a:t>
            </a:r>
            <a:r>
              <a:rPr lang="en-US" altLang="zh-CN" dirty="0"/>
              <a:t>VSM</a:t>
            </a:r>
            <a:r>
              <a:rPr lang="zh-CN" altLang="en-US" dirty="0"/>
              <a:t>）</a:t>
            </a:r>
            <a:endParaRPr lang="en-US" altLang="zh-CN" dirty="0"/>
          </a:p>
          <a:p>
            <a:pPr>
              <a:lnSpc>
                <a:spcPts val="2294"/>
              </a:lnSpc>
              <a:spcBef>
                <a:spcPts val="475"/>
              </a:spcBef>
              <a:buClr>
                <a:srgbClr val="FF0000"/>
              </a:buClr>
            </a:pPr>
            <a:endParaRPr lang="en-US" altLang="zh-CN" dirty="0"/>
          </a:p>
        </p:txBody>
      </p:sp>
      <p:pic>
        <p:nvPicPr>
          <p:cNvPr id="109570" name="Picture 2"/>
          <p:cNvPicPr>
            <a:picLocks noChangeAspect="1" noChangeArrowheads="1"/>
          </p:cNvPicPr>
          <p:nvPr/>
        </p:nvPicPr>
        <p:blipFill>
          <a:blip r:embed="rId3" cstate="print"/>
          <a:srcRect/>
          <a:stretch>
            <a:fillRect/>
          </a:stretch>
        </p:blipFill>
        <p:spPr bwMode="auto">
          <a:xfrm>
            <a:off x="1069888" y="2369157"/>
            <a:ext cx="7517037" cy="3931595"/>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48</a:t>
            </a:fld>
            <a:endParaRPr lang="en-US" altLang="zh-CN"/>
          </a:p>
        </p:txBody>
      </p:sp>
    </p:spTree>
    <p:extLst>
      <p:ext uri="{BB962C8B-B14F-4D97-AF65-F5344CB8AC3E}">
        <p14:creationId xmlns:p14="http://schemas.microsoft.com/office/powerpoint/2010/main" val="362935897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672793"/>
            <a:ext cx="8586104" cy="868794"/>
          </a:xfrm>
          <a:prstGeom prst="rect">
            <a:avLst/>
          </a:prstGeom>
          <a:noFill/>
          <a:ln w="9525">
            <a:noFill/>
            <a:miter lim="800000"/>
            <a:headEnd/>
            <a:tailEnd/>
          </a:ln>
        </p:spPr>
        <p:txBody>
          <a:bodyPr lIns="36162" tIns="18081" rIns="36162" bIns="18081">
            <a:spAutoFit/>
          </a:bodyPr>
          <a:lstStyle/>
          <a:p>
            <a:pPr>
              <a:lnSpc>
                <a:spcPts val="2175"/>
              </a:lnSpc>
              <a:buClr>
                <a:srgbClr val="FF0000"/>
              </a:buClr>
            </a:pPr>
            <a:r>
              <a:rPr lang="zh-CN" altLang="en-US" dirty="0"/>
              <a:t>       用的最多的计算方法是信息检索中常用的</a:t>
            </a:r>
            <a:r>
              <a:rPr lang="zh-CN" altLang="en-US" dirty="0">
                <a:solidFill>
                  <a:srgbClr val="FF0000"/>
                </a:solidFill>
              </a:rPr>
              <a:t>词频</a:t>
            </a:r>
            <a:r>
              <a:rPr lang="en-US" altLang="zh-CN" dirty="0">
                <a:solidFill>
                  <a:srgbClr val="FF0000"/>
                </a:solidFill>
              </a:rPr>
              <a:t>-</a:t>
            </a:r>
            <a:r>
              <a:rPr lang="zh-CN" altLang="en-US" dirty="0">
                <a:solidFill>
                  <a:srgbClr val="FF0000"/>
                </a:solidFill>
              </a:rPr>
              <a:t>逆文档频率</a:t>
            </a:r>
            <a:r>
              <a:rPr lang="zh-CN" altLang="en-US" dirty="0"/>
              <a:t>（</a:t>
            </a:r>
            <a:r>
              <a:rPr lang="en-US" altLang="zh-CN" dirty="0"/>
              <a:t>term frequency–inverse document frequency</a:t>
            </a:r>
            <a:r>
              <a:rPr lang="zh-CN" altLang="en-US" dirty="0"/>
              <a:t>，简称</a:t>
            </a:r>
            <a:r>
              <a:rPr lang="en-US" altLang="zh-CN" dirty="0" err="1"/>
              <a:t>tf-idf</a:t>
            </a:r>
            <a:r>
              <a:rPr lang="zh-CN" altLang="en-US" dirty="0"/>
              <a:t>）。</a:t>
            </a:r>
            <a:endParaRPr lang="en-US" altLang="zh-CN" dirty="0"/>
          </a:p>
          <a:p>
            <a:pPr>
              <a:lnSpc>
                <a:spcPts val="2175"/>
              </a:lnSpc>
              <a:buClr>
                <a:srgbClr val="FF0000"/>
              </a:buClr>
            </a:pPr>
            <a:r>
              <a:rPr lang="zh-CN" altLang="en-US" dirty="0"/>
              <a:t>       第</a:t>
            </a:r>
            <a:r>
              <a:rPr lang="en-US" altLang="zh-CN" dirty="0"/>
              <a:t>j</a:t>
            </a:r>
            <a:r>
              <a:rPr lang="zh-CN" altLang="en-US" dirty="0"/>
              <a:t>篇文章中与词典里第</a:t>
            </a:r>
            <a:r>
              <a:rPr lang="en-US" altLang="zh-CN" dirty="0"/>
              <a:t>k</a:t>
            </a:r>
            <a:r>
              <a:rPr lang="zh-CN" altLang="en-US" dirty="0"/>
              <a:t>个词对应的</a:t>
            </a:r>
            <a:r>
              <a:rPr lang="en-US" altLang="zh-CN" dirty="0" err="1"/>
              <a:t>tf-idf</a:t>
            </a:r>
            <a:r>
              <a:rPr lang="zh-CN" altLang="en-US" dirty="0"/>
              <a:t>为：</a:t>
            </a:r>
            <a:endParaRPr lang="en-US" altLang="zh-CN" dirty="0"/>
          </a:p>
        </p:txBody>
      </p:sp>
      <p:pic>
        <p:nvPicPr>
          <p:cNvPr id="110594" name="Picture 2"/>
          <p:cNvPicPr>
            <a:picLocks noChangeAspect="1" noChangeArrowheads="1"/>
          </p:cNvPicPr>
          <p:nvPr/>
        </p:nvPicPr>
        <p:blipFill>
          <a:blip r:embed="rId3" cstate="print"/>
          <a:srcRect/>
          <a:stretch>
            <a:fillRect/>
          </a:stretch>
        </p:blipFill>
        <p:spPr bwMode="auto">
          <a:xfrm>
            <a:off x="1285199" y="2824998"/>
            <a:ext cx="7289785" cy="3318119"/>
          </a:xfrm>
          <a:prstGeom prst="rect">
            <a:avLst/>
          </a:prstGeom>
          <a:noFill/>
          <a:ln w="9525">
            <a:noFill/>
            <a:miter lim="800000"/>
            <a:headEnd/>
            <a:tailEnd/>
          </a:ln>
          <a:effectLst/>
        </p:spPr>
      </p:pic>
      <p:sp>
        <p:nvSpPr>
          <p:cNvPr id="19" name="TextBox 18"/>
          <p:cNvSpPr txBox="1"/>
          <p:nvPr/>
        </p:nvSpPr>
        <p:spPr>
          <a:xfrm>
            <a:off x="4665005" y="5534452"/>
            <a:ext cx="4794214" cy="4842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0" tIns="20090" rIns="20090" bIns="20090" numCol="1" spcCol="20090" rtlCol="0" anchor="ctr">
            <a:spAutoFit/>
          </a:bodyPr>
          <a:lstStyle/>
          <a:p>
            <a:pPr>
              <a:spcBef>
                <a:spcPts val="237"/>
              </a:spcBef>
            </a:pPr>
            <a:r>
              <a:rPr lang="zh-CN" altLang="en-US" sz="1275" dirty="0"/>
              <a:t>做归一化的好处是不同文章之间的表示向量被归一到一个量级上，</a:t>
            </a:r>
            <a:endParaRPr lang="en-US" altLang="zh-CN" sz="1275" dirty="0"/>
          </a:p>
          <a:p>
            <a:pPr>
              <a:spcBef>
                <a:spcPts val="237"/>
              </a:spcBef>
            </a:pPr>
            <a:r>
              <a:rPr lang="zh-CN" altLang="en-US" sz="1275" dirty="0"/>
              <a:t>便于之后的操作。</a:t>
            </a:r>
            <a:endParaRPr lang="zh-CN" altLang="en-US" sz="1275"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49</a:t>
            </a:fld>
            <a:endParaRPr lang="en-US" altLang="zh-CN"/>
          </a:p>
        </p:txBody>
      </p:sp>
    </p:spTree>
    <p:extLst>
      <p:ext uri="{BB962C8B-B14F-4D97-AF65-F5344CB8AC3E}">
        <p14:creationId xmlns:p14="http://schemas.microsoft.com/office/powerpoint/2010/main" val="7842511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443158" y="1265714"/>
            <a:ext cx="4936573" cy="1946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4972" y="1059156"/>
            <a:ext cx="358801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推荐系统与搜索引擎的区别</a:t>
            </a:r>
            <a:r>
              <a:rPr lang="zh-CN" altLang="zh-CN" sz="225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15360" y="1848972"/>
            <a:ext cx="9387804" cy="400526"/>
          </a:xfrm>
          <a:prstGeom prst="rect">
            <a:avLst/>
          </a:prstGeom>
          <a:noFill/>
          <a:ln w="9525">
            <a:noFill/>
            <a:miter lim="800000"/>
            <a:headEnd/>
            <a:tailEnd/>
          </a:ln>
        </p:spPr>
        <p:txBody>
          <a:bodyPr wrap="square" lIns="36162" tIns="18081" rIns="36162" bIns="18081">
            <a:spAutoFit/>
          </a:bodyPr>
          <a:lstStyle/>
          <a:p>
            <a:pPr>
              <a:lnSpc>
                <a:spcPts val="3085"/>
              </a:lnSpc>
              <a:spcBef>
                <a:spcPts val="475"/>
              </a:spcBef>
            </a:pPr>
            <a:r>
              <a:rPr lang="zh-CN" altLang="en-US" sz="2100" b="1" dirty="0">
                <a:solidFill>
                  <a:srgbClr val="002060"/>
                </a:solidFill>
              </a:rPr>
              <a:t>推荐系统</a:t>
            </a:r>
            <a:r>
              <a:rPr lang="zh-CN" altLang="en-US" sz="2100" dirty="0">
                <a:solidFill>
                  <a:srgbClr val="002060"/>
                </a:solidFill>
              </a:rPr>
              <a:t>与以</a:t>
            </a:r>
            <a:r>
              <a:rPr lang="zh-CN" altLang="en-US" sz="2100" b="1" dirty="0">
                <a:solidFill>
                  <a:srgbClr val="002060"/>
                </a:solidFill>
              </a:rPr>
              <a:t>搜索引擎</a:t>
            </a:r>
            <a:r>
              <a:rPr lang="zh-CN" altLang="en-US" sz="2100" dirty="0">
                <a:solidFill>
                  <a:srgbClr val="002060"/>
                </a:solidFill>
              </a:rPr>
              <a:t>为代表的信息检索（</a:t>
            </a:r>
            <a:r>
              <a:rPr lang="en-US" sz="2100" dirty="0">
                <a:solidFill>
                  <a:srgbClr val="002060"/>
                </a:solidFill>
              </a:rPr>
              <a:t>information retrieval</a:t>
            </a:r>
            <a:r>
              <a:rPr lang="zh-CN" altLang="en-US" sz="2100" dirty="0">
                <a:solidFill>
                  <a:srgbClr val="002060"/>
                </a:solidFill>
              </a:rPr>
              <a:t>）系统的</a:t>
            </a:r>
            <a:r>
              <a:rPr lang="zh-CN" altLang="en-US" sz="2100" b="1" dirty="0">
                <a:solidFill>
                  <a:srgbClr val="002060"/>
                </a:solidFill>
              </a:rPr>
              <a:t>区别</a:t>
            </a:r>
            <a:r>
              <a:rPr lang="zh-CN" altLang="en-US" sz="2100" dirty="0">
                <a:solidFill>
                  <a:srgbClr val="002060"/>
                </a:solidFill>
              </a:rPr>
              <a:t>：</a:t>
            </a:r>
          </a:p>
        </p:txBody>
      </p:sp>
      <p:graphicFrame>
        <p:nvGraphicFramePr>
          <p:cNvPr id="14" name="表格 13"/>
          <p:cNvGraphicFramePr>
            <a:graphicFrameLocks noGrp="1"/>
          </p:cNvGraphicFramePr>
          <p:nvPr>
            <p:extLst>
              <p:ext uri="{D42A27DB-BD31-4B8C-83A1-F6EECF244321}">
                <p14:modId xmlns:p14="http://schemas.microsoft.com/office/powerpoint/2010/main" val="2674579611"/>
              </p:ext>
            </p:extLst>
          </p:nvPr>
        </p:nvGraphicFramePr>
        <p:xfrm>
          <a:off x="350345" y="2463118"/>
          <a:ext cx="8954185" cy="3471672"/>
        </p:xfrm>
        <a:graphic>
          <a:graphicData uri="http://schemas.openxmlformats.org/drawingml/2006/table">
            <a:tbl>
              <a:tblPr firstRow="1" bandRow="1">
                <a:tableStyleId>{5940675A-B579-460E-94D1-54222C63F5DA}</a:tableStyleId>
              </a:tblPr>
              <a:tblGrid>
                <a:gridCol w="4292045">
                  <a:extLst>
                    <a:ext uri="{9D8B030D-6E8A-4147-A177-3AD203B41FA5}">
                      <a16:colId xmlns:a16="http://schemas.microsoft.com/office/drawing/2014/main" val="20000"/>
                    </a:ext>
                  </a:extLst>
                </a:gridCol>
                <a:gridCol w="4662140">
                  <a:extLst>
                    <a:ext uri="{9D8B030D-6E8A-4147-A177-3AD203B41FA5}">
                      <a16:colId xmlns:a16="http://schemas.microsoft.com/office/drawing/2014/main" val="20001"/>
                    </a:ext>
                  </a:extLst>
                </a:gridCol>
              </a:tblGrid>
              <a:tr h="361633">
                <a:tc>
                  <a:txBody>
                    <a:bodyPr/>
                    <a:lstStyle/>
                    <a:p>
                      <a:r>
                        <a:rPr lang="zh-CN" altLang="en-US" sz="1800" b="1" dirty="0">
                          <a:solidFill>
                            <a:srgbClr val="002060"/>
                          </a:solidFill>
                          <a:latin typeface="华文中宋" pitchFamily="2" charset="-122"/>
                          <a:ea typeface="华文中宋" pitchFamily="2" charset="-122"/>
                        </a:rPr>
                        <a:t>搜索</a:t>
                      </a:r>
                    </a:p>
                  </a:txBody>
                  <a:tcPr marL="36165" marR="36165" marT="18082" marB="18082"/>
                </a:tc>
                <a:tc>
                  <a:txBody>
                    <a:bodyPr/>
                    <a:lstStyle/>
                    <a:p>
                      <a:r>
                        <a:rPr lang="zh-CN" altLang="en-US" sz="1800" b="1" dirty="0">
                          <a:solidFill>
                            <a:srgbClr val="002060"/>
                          </a:solidFill>
                          <a:latin typeface="华文中宋" pitchFamily="2" charset="-122"/>
                          <a:ea typeface="华文中宋" pitchFamily="2" charset="-122"/>
                        </a:rPr>
                        <a:t>推荐</a:t>
                      </a:r>
                    </a:p>
                  </a:txBody>
                  <a:tcPr marL="36165" marR="36165" marT="18082" marB="18082"/>
                </a:tc>
                <a:extLst>
                  <a:ext uri="{0D108BD9-81ED-4DB2-BD59-A6C34878D82A}">
                    <a16:rowId xmlns:a16="http://schemas.microsoft.com/office/drawing/2014/main" val="10000"/>
                  </a:ext>
                </a:extLst>
              </a:tr>
              <a:tr h="1229551">
                <a:tc>
                  <a:txBody>
                    <a:bodyPr/>
                    <a:lstStyle/>
                    <a:p>
                      <a:pPr algn="l"/>
                      <a:endParaRPr lang="en-US" altLang="zh-CN" sz="1800" dirty="0">
                        <a:latin typeface="华文中宋" pitchFamily="2" charset="-122"/>
                        <a:ea typeface="华文中宋" pitchFamily="2" charset="-122"/>
                      </a:endParaRPr>
                    </a:p>
                    <a:p>
                      <a:pPr algn="l"/>
                      <a:endParaRPr lang="en-US" altLang="zh-CN" sz="1800" dirty="0">
                        <a:latin typeface="华文中宋" pitchFamily="2" charset="-122"/>
                        <a:ea typeface="华文中宋" pitchFamily="2" charset="-122"/>
                      </a:endParaRPr>
                    </a:p>
                    <a:p>
                      <a:pPr algn="l"/>
                      <a:r>
                        <a:rPr lang="zh-CN" altLang="en-US" sz="1800" dirty="0">
                          <a:latin typeface="华文中宋" pitchFamily="2" charset="-122"/>
                          <a:ea typeface="华文中宋" pitchFamily="2" charset="-122"/>
                        </a:rPr>
                        <a:t>注重结果（如网页）之间的关系和排序</a:t>
                      </a:r>
                    </a:p>
                  </a:txBody>
                  <a:tcPr marL="36165" marR="36165" marT="18082" marB="18082"/>
                </a:tc>
                <a:tc>
                  <a:txBody>
                    <a:bodyPr/>
                    <a:lstStyle/>
                    <a:p>
                      <a:pPr algn="l"/>
                      <a:endParaRPr lang="en-US" altLang="zh-CN" sz="1800" dirty="0">
                        <a:latin typeface="华文中宋" pitchFamily="2" charset="-122"/>
                        <a:ea typeface="华文中宋" pitchFamily="2" charset="-122"/>
                      </a:endParaRPr>
                    </a:p>
                    <a:p>
                      <a:pPr algn="l"/>
                      <a:r>
                        <a:rPr lang="zh-CN" altLang="en-US" sz="1800" dirty="0">
                          <a:latin typeface="华文中宋" pitchFamily="2" charset="-122"/>
                          <a:ea typeface="华文中宋" pitchFamily="2" charset="-122"/>
                        </a:rPr>
                        <a:t>还研究用户模型（</a:t>
                      </a:r>
                      <a:r>
                        <a:rPr lang="en-US" sz="1800" dirty="0">
                          <a:latin typeface="华文中宋" pitchFamily="2" charset="-122"/>
                          <a:ea typeface="华文中宋" pitchFamily="2" charset="-122"/>
                        </a:rPr>
                        <a:t>user profile</a:t>
                      </a:r>
                      <a:r>
                        <a:rPr lang="zh-CN" altLang="en-US" sz="1800" dirty="0">
                          <a:latin typeface="华文中宋" pitchFamily="2" charset="-122"/>
                          <a:ea typeface="华文中宋" pitchFamily="2" charset="-122"/>
                        </a:rPr>
                        <a:t>）和用户的喜好，基于社会网络</a:t>
                      </a:r>
                      <a:r>
                        <a:rPr lang="en-US" sz="1800" dirty="0">
                          <a:latin typeface="华文中宋" pitchFamily="2" charset="-122"/>
                          <a:ea typeface="华文中宋" pitchFamily="2" charset="-122"/>
                        </a:rPr>
                        <a:t>(social network) </a:t>
                      </a:r>
                      <a:r>
                        <a:rPr lang="zh-CN" altLang="en-US" sz="1800" dirty="0">
                          <a:latin typeface="华文中宋" pitchFamily="2" charset="-122"/>
                          <a:ea typeface="华文中宋" pitchFamily="2" charset="-122"/>
                        </a:rPr>
                        <a:t>进行个性化的计算（</a:t>
                      </a:r>
                      <a:r>
                        <a:rPr lang="en-US" altLang="zh-CN" sz="1800" dirty="0">
                          <a:latin typeface="华文中宋" pitchFamily="2" charset="-122"/>
                          <a:ea typeface="华文中宋" pitchFamily="2" charset="-122"/>
                        </a:rPr>
                        <a:t>personalization</a:t>
                      </a:r>
                      <a:r>
                        <a:rPr lang="zh-CN" altLang="en-US" sz="1800" dirty="0">
                          <a:latin typeface="华文中宋" pitchFamily="2" charset="-122"/>
                          <a:ea typeface="华文中宋" pitchFamily="2" charset="-122"/>
                        </a:rPr>
                        <a:t>）</a:t>
                      </a:r>
                    </a:p>
                  </a:txBody>
                  <a:tcPr marL="36165" marR="36165" marT="18082" marB="18082"/>
                </a:tc>
                <a:extLst>
                  <a:ext uri="{0D108BD9-81ED-4DB2-BD59-A6C34878D82A}">
                    <a16:rowId xmlns:a16="http://schemas.microsoft.com/office/drawing/2014/main" val="10001"/>
                  </a:ext>
                </a:extLst>
              </a:tr>
              <a:tr h="940244">
                <a:tc>
                  <a:txBody>
                    <a:bodyPr/>
                    <a:lstStyle/>
                    <a:p>
                      <a:pPr algn="l"/>
                      <a:endParaRPr lang="en-US" altLang="zh-CN" sz="1800" dirty="0">
                        <a:latin typeface="华文中宋" pitchFamily="2" charset="-122"/>
                        <a:ea typeface="华文中宋" pitchFamily="2" charset="-122"/>
                      </a:endParaRPr>
                    </a:p>
                    <a:p>
                      <a:pPr algn="l"/>
                      <a:r>
                        <a:rPr lang="zh-CN" altLang="en-US" sz="1800" dirty="0">
                          <a:latin typeface="华文中宋" pitchFamily="2" charset="-122"/>
                          <a:ea typeface="华文中宋" pitchFamily="2" charset="-122"/>
                        </a:rPr>
                        <a:t>由用户主导，包括输入查询词和选择结果，结果不好用户会修改查询再次搜索。</a:t>
                      </a:r>
                    </a:p>
                  </a:txBody>
                  <a:tcPr marL="36165" marR="36165" marT="18082" marB="18082"/>
                </a:tc>
                <a:tc>
                  <a:txBody>
                    <a:bodyPr/>
                    <a:lstStyle/>
                    <a:p>
                      <a:pPr algn="l"/>
                      <a:r>
                        <a:rPr lang="zh-CN" altLang="en-US" sz="1800" dirty="0">
                          <a:latin typeface="华文中宋" pitchFamily="2" charset="-122"/>
                          <a:ea typeface="华文中宋" pitchFamily="2" charset="-122"/>
                        </a:rPr>
                        <a:t>由系统主导用户的浏览顺序，引导用户发现需要的结果。高质量的推荐系统会使用户对该系统产生依赖。</a:t>
                      </a:r>
                    </a:p>
                  </a:txBody>
                  <a:tcPr marL="36165" marR="36165" marT="18082" marB="18082"/>
                </a:tc>
                <a:extLst>
                  <a:ext uri="{0D108BD9-81ED-4DB2-BD59-A6C34878D82A}">
                    <a16:rowId xmlns:a16="http://schemas.microsoft.com/office/drawing/2014/main" val="10002"/>
                  </a:ext>
                </a:extLst>
              </a:tr>
              <a:tr h="940244">
                <a:tc>
                  <a:txBody>
                    <a:bodyPr/>
                    <a:lstStyle/>
                    <a:p>
                      <a:pPr algn="l"/>
                      <a:endParaRPr lang="zh-CN" altLang="en-US" sz="1800" dirty="0">
                        <a:latin typeface="华文中宋" pitchFamily="2" charset="-122"/>
                        <a:ea typeface="华文中宋" pitchFamily="2" charset="-122"/>
                      </a:endParaRPr>
                    </a:p>
                  </a:txBody>
                  <a:tcPr marL="36165" marR="36165" marT="18082" marB="18082"/>
                </a:tc>
                <a:tc>
                  <a:txBody>
                    <a:bodyPr/>
                    <a:lstStyle/>
                    <a:p>
                      <a:pPr algn="l"/>
                      <a:r>
                        <a:rPr lang="zh-CN" altLang="en-US" sz="1800" dirty="0">
                          <a:latin typeface="华文中宋" pitchFamily="2" charset="-122"/>
                          <a:ea typeface="华文中宋" pitchFamily="2" charset="-122"/>
                        </a:rPr>
                        <a:t>推荐系统不仅能够为用户提供个性化的服务，而且能够与用户建立长期稳定的关系，提高用户忠诚度，防止用户流失。</a:t>
                      </a:r>
                    </a:p>
                  </a:txBody>
                  <a:tcPr marL="36165" marR="36165" marT="18082" marB="18082"/>
                </a:tc>
                <a:extLst>
                  <a:ext uri="{0D108BD9-81ED-4DB2-BD59-A6C34878D82A}">
                    <a16:rowId xmlns:a16="http://schemas.microsoft.com/office/drawing/2014/main" val="10003"/>
                  </a:ext>
                </a:extLst>
              </a:tr>
            </a:tbl>
          </a:graphicData>
        </a:graphic>
      </p:graphicFrame>
      <p:sp>
        <p:nvSpPr>
          <p:cNvPr id="5" name="灯片编号占位符 4"/>
          <p:cNvSpPr>
            <a:spLocks noGrp="1"/>
          </p:cNvSpPr>
          <p:nvPr>
            <p:ph type="sldNum" sz="quarter" idx="2"/>
          </p:nvPr>
        </p:nvSpPr>
        <p:spPr/>
        <p:txBody>
          <a:bodyPr/>
          <a:lstStyle/>
          <a:p>
            <a:fld id="{86CB4B4D-7CA3-9044-876B-883B54F8677D}" type="slidenum">
              <a:rPr lang="en-US" altLang="zh-CN" smtClean="0"/>
              <a:pPr/>
              <a:t>5</a:t>
            </a:fld>
            <a:endParaRPr lang="en-US" altLang="zh-CN"/>
          </a:p>
        </p:txBody>
      </p:sp>
    </p:spTree>
    <p:extLst>
      <p:ext uri="{BB962C8B-B14F-4D97-AF65-F5344CB8AC3E}">
        <p14:creationId xmlns:p14="http://schemas.microsoft.com/office/powerpoint/2010/main" val="413149215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75671" y="1731684"/>
            <a:ext cx="8586104" cy="4289603"/>
          </a:xfrm>
          <a:prstGeom prst="rect">
            <a:avLst/>
          </a:prstGeom>
          <a:noFill/>
          <a:ln w="9525">
            <a:noFill/>
            <a:miter lim="800000"/>
            <a:headEnd/>
            <a:tailEnd/>
          </a:ln>
        </p:spPr>
        <p:txBody>
          <a:bodyPr lIns="36162" tIns="18081" rIns="36162" bIns="18081">
            <a:spAutoFit/>
          </a:bodyPr>
          <a:lstStyle/>
          <a:p>
            <a:pPr>
              <a:lnSpc>
                <a:spcPts val="2887"/>
              </a:lnSpc>
              <a:spcBef>
                <a:spcPts val="475"/>
              </a:spcBef>
              <a:buClr>
                <a:srgbClr val="FF0000"/>
              </a:buClr>
            </a:pPr>
            <a:r>
              <a:rPr lang="en-US" altLang="zh-CN" dirty="0"/>
              <a:t>Step2. </a:t>
            </a:r>
            <a:r>
              <a:rPr lang="en-US" altLang="zh-CN" b="1" dirty="0"/>
              <a:t>Profile Learning</a:t>
            </a:r>
          </a:p>
          <a:p>
            <a:pPr>
              <a:lnSpc>
                <a:spcPts val="2690"/>
              </a:lnSpc>
              <a:spcBef>
                <a:spcPts val="475"/>
              </a:spcBef>
              <a:buClr>
                <a:srgbClr val="FF0000"/>
              </a:buClr>
            </a:pPr>
            <a:r>
              <a:rPr lang="en-US" altLang="zh-CN" dirty="0"/>
              <a:t>       </a:t>
            </a:r>
            <a:r>
              <a:rPr lang="zh-CN" altLang="en-US" dirty="0"/>
              <a:t>假设用户</a:t>
            </a:r>
            <a:r>
              <a:rPr lang="en-US" altLang="zh-CN" dirty="0"/>
              <a:t>u</a:t>
            </a:r>
            <a:r>
              <a:rPr lang="zh-CN" altLang="en-US" dirty="0"/>
              <a:t>已经对一些</a:t>
            </a:r>
            <a:r>
              <a:rPr lang="en-US" altLang="zh-CN" dirty="0"/>
              <a:t>item</a:t>
            </a:r>
            <a:r>
              <a:rPr lang="zh-CN" altLang="en-US" dirty="0"/>
              <a:t>给出了他的喜好判断，喜欢其中的一部分</a:t>
            </a:r>
            <a:r>
              <a:rPr lang="en-US" altLang="zh-CN" dirty="0"/>
              <a:t>item</a:t>
            </a:r>
            <a:r>
              <a:rPr lang="zh-CN" altLang="en-US" dirty="0"/>
              <a:t>，不喜欢其中的另一部分。那么，这一步要做的就是通过用户</a:t>
            </a:r>
            <a:r>
              <a:rPr lang="en-US" altLang="zh-CN" dirty="0"/>
              <a:t>u</a:t>
            </a:r>
            <a:r>
              <a:rPr lang="zh-CN" altLang="en-US" dirty="0"/>
              <a:t>过去的这些喜好判断，为他产生一个模型。有了这个模型，就可以判断用户</a:t>
            </a:r>
            <a:r>
              <a:rPr lang="en-US" altLang="zh-CN" dirty="0"/>
              <a:t>u</a:t>
            </a:r>
            <a:r>
              <a:rPr lang="zh-CN" altLang="en-US" dirty="0"/>
              <a:t>是否会喜欢一个新的</a:t>
            </a:r>
            <a:r>
              <a:rPr lang="en-US" altLang="zh-CN" dirty="0"/>
              <a:t>item</a:t>
            </a:r>
            <a:r>
              <a:rPr lang="zh-CN" altLang="en-US" dirty="0"/>
              <a:t>。这是一个典型的有监督分类问题，理论上机器学习里的分类算法都可以照搬进这里。</a:t>
            </a:r>
          </a:p>
          <a:p>
            <a:pPr>
              <a:lnSpc>
                <a:spcPts val="2690"/>
              </a:lnSpc>
              <a:spcBef>
                <a:spcPts val="475"/>
              </a:spcBef>
              <a:buClr>
                <a:srgbClr val="FF0000"/>
              </a:buClr>
            </a:pPr>
            <a:r>
              <a:rPr lang="en-US" altLang="zh-CN" dirty="0"/>
              <a:t>      CB</a:t>
            </a:r>
            <a:r>
              <a:rPr lang="zh-CN" altLang="en-US" dirty="0"/>
              <a:t>里常用的一些学习算法：</a:t>
            </a:r>
            <a:endParaRPr lang="en-US" altLang="zh-CN" dirty="0"/>
          </a:p>
          <a:p>
            <a:pPr marL="293819" indent="-293819">
              <a:lnSpc>
                <a:spcPts val="2690"/>
              </a:lnSpc>
              <a:spcBef>
                <a:spcPts val="475"/>
              </a:spcBef>
              <a:buClr>
                <a:srgbClr val="FF0000"/>
              </a:buClr>
              <a:buAutoNum type="arabicPeriod"/>
            </a:pPr>
            <a:r>
              <a:rPr lang="zh-CN" altLang="en-US" dirty="0"/>
              <a:t>最近邻方法（</a:t>
            </a:r>
            <a:r>
              <a:rPr lang="en-US" altLang="zh-CN" dirty="0"/>
              <a:t>k-Nearest Neighbor</a:t>
            </a:r>
            <a:r>
              <a:rPr lang="zh-CN" altLang="en-US" dirty="0"/>
              <a:t>，简称</a:t>
            </a:r>
            <a:r>
              <a:rPr lang="en-US" altLang="zh-CN" dirty="0" err="1"/>
              <a:t>kNN</a:t>
            </a:r>
            <a:r>
              <a:rPr lang="zh-CN" altLang="en-US" dirty="0"/>
              <a:t>）</a:t>
            </a:r>
            <a:endParaRPr lang="en-US" altLang="zh-CN" dirty="0"/>
          </a:p>
          <a:p>
            <a:pPr marL="293819" indent="-293819">
              <a:lnSpc>
                <a:spcPts val="2690"/>
              </a:lnSpc>
              <a:spcBef>
                <a:spcPts val="475"/>
              </a:spcBef>
              <a:buClr>
                <a:srgbClr val="FF0000"/>
              </a:buClr>
              <a:buAutoNum type="arabicPeriod"/>
            </a:pPr>
            <a:r>
              <a:rPr lang="en-US" altLang="zh-CN" dirty="0" err="1"/>
              <a:t>Rocchio</a:t>
            </a:r>
            <a:r>
              <a:rPr lang="zh-CN" altLang="en-US" dirty="0"/>
              <a:t>算法</a:t>
            </a:r>
            <a:endParaRPr lang="en-US" altLang="zh-CN" dirty="0"/>
          </a:p>
          <a:p>
            <a:pPr marL="293819" indent="-293819">
              <a:lnSpc>
                <a:spcPts val="2690"/>
              </a:lnSpc>
              <a:spcBef>
                <a:spcPts val="475"/>
              </a:spcBef>
              <a:buClr>
                <a:srgbClr val="FF0000"/>
              </a:buClr>
              <a:buAutoNum type="arabicPeriod"/>
            </a:pPr>
            <a:r>
              <a:rPr lang="zh-CN" altLang="en-US" dirty="0"/>
              <a:t>决策树算法（</a:t>
            </a:r>
            <a:r>
              <a:rPr lang="en-US" altLang="zh-CN" dirty="0"/>
              <a:t>Decision Tree</a:t>
            </a:r>
            <a:r>
              <a:rPr lang="zh-CN" altLang="en-US" dirty="0"/>
              <a:t>，简称</a:t>
            </a:r>
            <a:r>
              <a:rPr lang="en-US" altLang="zh-CN" dirty="0"/>
              <a:t>DT</a:t>
            </a:r>
            <a:r>
              <a:rPr lang="zh-CN" altLang="en-US" dirty="0"/>
              <a:t>）</a:t>
            </a:r>
            <a:endParaRPr lang="en-US" altLang="zh-CN" dirty="0"/>
          </a:p>
          <a:p>
            <a:pPr marL="293819" indent="-293819">
              <a:lnSpc>
                <a:spcPts val="2690"/>
              </a:lnSpc>
              <a:spcBef>
                <a:spcPts val="475"/>
              </a:spcBef>
              <a:buClr>
                <a:srgbClr val="FF0000"/>
              </a:buClr>
              <a:buAutoNum type="arabicPeriod"/>
            </a:pPr>
            <a:r>
              <a:rPr lang="zh-CN" altLang="en-US" dirty="0"/>
              <a:t>线性分类算法（</a:t>
            </a:r>
            <a:r>
              <a:rPr lang="en-US" altLang="zh-CN" dirty="0"/>
              <a:t>Linear </a:t>
            </a:r>
            <a:r>
              <a:rPr lang="en-US" altLang="zh-CN" dirty="0" err="1"/>
              <a:t>Classifer</a:t>
            </a:r>
            <a:r>
              <a:rPr lang="zh-CN" altLang="en-US" dirty="0"/>
              <a:t>，简称</a:t>
            </a:r>
            <a:r>
              <a:rPr lang="en-US" altLang="zh-CN" dirty="0"/>
              <a:t>LC</a:t>
            </a:r>
            <a:r>
              <a:rPr lang="zh-CN" altLang="en-US" dirty="0"/>
              <a:t>）</a:t>
            </a:r>
            <a:endParaRPr lang="en-US" altLang="zh-CN" dirty="0"/>
          </a:p>
          <a:p>
            <a:pPr marL="293819" indent="-293819">
              <a:lnSpc>
                <a:spcPts val="2690"/>
              </a:lnSpc>
              <a:spcBef>
                <a:spcPts val="475"/>
              </a:spcBef>
              <a:buClr>
                <a:srgbClr val="FF0000"/>
              </a:buClr>
              <a:buAutoNum type="arabicPeriod"/>
            </a:pPr>
            <a:r>
              <a:rPr lang="zh-CN" altLang="en-US" dirty="0"/>
              <a:t>朴素贝叶斯算法（</a:t>
            </a:r>
            <a:r>
              <a:rPr lang="en-US" altLang="zh-CN" dirty="0"/>
              <a:t>Naive </a:t>
            </a:r>
            <a:r>
              <a:rPr lang="en-US" altLang="zh-CN" dirty="0" err="1"/>
              <a:t>Bayes</a:t>
            </a:r>
            <a:r>
              <a:rPr lang="zh-CN" altLang="en-US" dirty="0"/>
              <a:t>，简称</a:t>
            </a:r>
            <a:r>
              <a:rPr lang="en-US" altLang="zh-CN" dirty="0"/>
              <a:t>NB</a:t>
            </a:r>
            <a:r>
              <a:rPr lang="zh-CN" altLang="en-US"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50</a:t>
            </a:fld>
            <a:endParaRPr lang="en-US" altLang="zh-CN"/>
          </a:p>
        </p:txBody>
      </p:sp>
    </p:spTree>
    <p:extLst>
      <p:ext uri="{BB962C8B-B14F-4D97-AF65-F5344CB8AC3E}">
        <p14:creationId xmlns:p14="http://schemas.microsoft.com/office/powerpoint/2010/main" val="384137977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2340351"/>
          </a:xfrm>
          <a:prstGeom prst="rect">
            <a:avLst/>
          </a:prstGeom>
          <a:noFill/>
          <a:ln w="9525">
            <a:noFill/>
            <a:miter lim="800000"/>
            <a:headEnd/>
            <a:tailEnd/>
          </a:ln>
        </p:spPr>
        <p:txBody>
          <a:bodyPr lIns="36162" tIns="18081" rIns="36162" bIns="18081">
            <a:spAutoFit/>
          </a:bodyPr>
          <a:lstStyle/>
          <a:p>
            <a:pPr>
              <a:lnSpc>
                <a:spcPts val="2887"/>
              </a:lnSpc>
              <a:spcBef>
                <a:spcPts val="475"/>
              </a:spcBef>
              <a:buClr>
                <a:srgbClr val="FF0000"/>
              </a:buClr>
            </a:pPr>
            <a:r>
              <a:rPr lang="en-US" altLang="zh-CN" dirty="0"/>
              <a:t>Step3. </a:t>
            </a:r>
            <a:r>
              <a:rPr lang="en-US" altLang="zh-CN" b="1" dirty="0"/>
              <a:t>Recommendation Generation</a:t>
            </a:r>
          </a:p>
          <a:p>
            <a:pPr>
              <a:lnSpc>
                <a:spcPts val="2690"/>
              </a:lnSpc>
              <a:spcBef>
                <a:spcPts val="949"/>
              </a:spcBef>
              <a:buClr>
                <a:srgbClr val="FF0000"/>
              </a:buClr>
            </a:pPr>
            <a:r>
              <a:rPr lang="en-US" altLang="zh-CN" dirty="0"/>
              <a:t>      </a:t>
            </a:r>
            <a:r>
              <a:rPr lang="zh-CN" altLang="en-US" dirty="0"/>
              <a:t>如果</a:t>
            </a:r>
            <a:r>
              <a:rPr lang="en-US" altLang="zh-CN" dirty="0"/>
              <a:t>Profile Learning</a:t>
            </a:r>
            <a:r>
              <a:rPr lang="zh-CN" altLang="en-US" dirty="0"/>
              <a:t>中使用的是分类模型（如</a:t>
            </a:r>
            <a:r>
              <a:rPr lang="en-US" altLang="zh-CN" dirty="0"/>
              <a:t>DT</a:t>
            </a:r>
            <a:r>
              <a:rPr lang="zh-CN" altLang="en-US" dirty="0"/>
              <a:t>、</a:t>
            </a:r>
            <a:r>
              <a:rPr lang="en-US" altLang="zh-CN" dirty="0"/>
              <a:t>LC</a:t>
            </a:r>
            <a:r>
              <a:rPr lang="zh-CN" altLang="en-US" dirty="0"/>
              <a:t>和</a:t>
            </a:r>
            <a:r>
              <a:rPr lang="en-US" altLang="zh-CN" dirty="0"/>
              <a:t>NB</a:t>
            </a:r>
            <a:r>
              <a:rPr lang="zh-CN" altLang="en-US" dirty="0"/>
              <a:t>），那么只要把模型预测的用户最可能感兴趣的</a:t>
            </a:r>
            <a:r>
              <a:rPr lang="en-US" altLang="zh-CN" dirty="0"/>
              <a:t>n</a:t>
            </a:r>
            <a:r>
              <a:rPr lang="zh-CN" altLang="en-US" dirty="0"/>
              <a:t>个</a:t>
            </a:r>
            <a:r>
              <a:rPr lang="en-US" altLang="zh-CN" dirty="0"/>
              <a:t>item</a:t>
            </a:r>
            <a:r>
              <a:rPr lang="zh-CN" altLang="en-US" dirty="0"/>
              <a:t>作为推荐返回给用户即可。</a:t>
            </a:r>
            <a:endParaRPr lang="en-US" altLang="zh-CN" dirty="0"/>
          </a:p>
          <a:p>
            <a:pPr>
              <a:lnSpc>
                <a:spcPts val="2690"/>
              </a:lnSpc>
              <a:spcBef>
                <a:spcPts val="949"/>
              </a:spcBef>
              <a:buClr>
                <a:srgbClr val="FF0000"/>
              </a:buClr>
            </a:pPr>
            <a:r>
              <a:rPr lang="en-US" altLang="zh-CN" dirty="0"/>
              <a:t>      </a:t>
            </a:r>
            <a:r>
              <a:rPr lang="zh-CN" altLang="en-US" dirty="0"/>
              <a:t>如果</a:t>
            </a:r>
            <a:r>
              <a:rPr lang="en-US" altLang="zh-CN" dirty="0"/>
              <a:t>Profile Learning</a:t>
            </a:r>
            <a:r>
              <a:rPr lang="zh-CN" altLang="en-US" dirty="0"/>
              <a:t>中使用的直接学习用户属性的方法（如</a:t>
            </a:r>
            <a:r>
              <a:rPr lang="en-US" altLang="zh-CN" dirty="0" err="1"/>
              <a:t>Rocchio</a:t>
            </a:r>
            <a:r>
              <a:rPr lang="zh-CN" altLang="en-US" dirty="0"/>
              <a:t>算法），那么只要把与用户属性最相关的</a:t>
            </a:r>
            <a:r>
              <a:rPr lang="en-US" altLang="zh-CN" dirty="0"/>
              <a:t>n</a:t>
            </a:r>
            <a:r>
              <a:rPr lang="zh-CN" altLang="en-US" dirty="0"/>
              <a:t>个</a:t>
            </a:r>
            <a:r>
              <a:rPr lang="en-US" altLang="zh-CN" dirty="0"/>
              <a:t>item</a:t>
            </a:r>
            <a:r>
              <a:rPr lang="zh-CN" altLang="en-US" dirty="0"/>
              <a:t>作为推荐返回给用户即可。其中的用户属性与</a:t>
            </a:r>
            <a:r>
              <a:rPr lang="en-US" altLang="zh-CN" dirty="0"/>
              <a:t>item</a:t>
            </a:r>
            <a:r>
              <a:rPr lang="zh-CN" altLang="en-US" dirty="0"/>
              <a:t>属性的相关性可以使用如</a:t>
            </a:r>
            <a:r>
              <a:rPr lang="en-US" altLang="zh-CN" dirty="0"/>
              <a:t>cosine</a:t>
            </a:r>
            <a:r>
              <a:rPr lang="zh-CN" altLang="en-US" dirty="0"/>
              <a:t>等相似度度量获得。</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51</a:t>
            </a:fld>
            <a:endParaRPr lang="en-US" altLang="zh-CN"/>
          </a:p>
        </p:txBody>
      </p:sp>
    </p:spTree>
    <p:extLst>
      <p:ext uri="{BB962C8B-B14F-4D97-AF65-F5344CB8AC3E}">
        <p14:creationId xmlns:p14="http://schemas.microsoft.com/office/powerpoint/2010/main" val="4782141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基于内容的推荐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3"/>
            <a:ext cx="8586104" cy="3374288"/>
          </a:xfrm>
          <a:prstGeom prst="rect">
            <a:avLst/>
          </a:prstGeom>
          <a:noFill/>
          <a:ln w="9525">
            <a:noFill/>
            <a:miter lim="800000"/>
            <a:headEnd/>
            <a:tailEnd/>
          </a:ln>
        </p:spPr>
        <p:txBody>
          <a:bodyPr lIns="36162" tIns="18081" rIns="36162" bIns="18081">
            <a:spAutoFit/>
          </a:bodyPr>
          <a:lstStyle/>
          <a:p>
            <a:pPr>
              <a:lnSpc>
                <a:spcPts val="2887"/>
              </a:lnSpc>
              <a:spcBef>
                <a:spcPts val="475"/>
              </a:spcBef>
              <a:buClr>
                <a:srgbClr val="FF0000"/>
              </a:buClr>
              <a:buFont typeface="Wingdings" pitchFamily="2" charset="2"/>
              <a:buChar char="Ø"/>
            </a:pPr>
            <a:r>
              <a:rPr lang="zh-CN" altLang="en-US" dirty="0"/>
              <a:t>  基于用户的协同过滤 </a:t>
            </a:r>
            <a:r>
              <a:rPr lang="en-US" altLang="zh-CN" dirty="0"/>
              <a:t>VS </a:t>
            </a:r>
            <a:r>
              <a:rPr lang="zh-CN" altLang="en-US" dirty="0"/>
              <a:t>基于人口统计学的推荐</a:t>
            </a:r>
          </a:p>
          <a:p>
            <a:pPr>
              <a:lnSpc>
                <a:spcPts val="2768"/>
              </a:lnSpc>
              <a:buClr>
                <a:srgbClr val="FF0000"/>
              </a:buClr>
            </a:pPr>
            <a:r>
              <a:rPr lang="zh-CN" altLang="en-US" u="sng" dirty="0">
                <a:latin typeface="华文中宋" pitchFamily="2" charset="-122"/>
                <a:ea typeface="华文中宋" pitchFamily="2" charset="-122"/>
              </a:rPr>
              <a:t>联系</a:t>
            </a:r>
            <a:r>
              <a:rPr lang="zh-CN" altLang="en-US" dirty="0">
                <a:latin typeface="华文中宋" pitchFamily="2" charset="-122"/>
                <a:ea typeface="华文中宋" pitchFamily="2" charset="-122"/>
              </a:rPr>
              <a:t>：都是计算用户的相似度，并基于“邻居”用户群计算推荐。</a:t>
            </a:r>
            <a:endParaRPr lang="en-US" altLang="zh-CN" dirty="0">
              <a:latin typeface="华文中宋" pitchFamily="2" charset="-122"/>
              <a:ea typeface="华文中宋" pitchFamily="2" charset="-122"/>
            </a:endParaRPr>
          </a:p>
          <a:p>
            <a:pPr>
              <a:lnSpc>
                <a:spcPts val="2768"/>
              </a:lnSpc>
              <a:buClr>
                <a:srgbClr val="FF0000"/>
              </a:buClr>
            </a:pPr>
            <a:r>
              <a:rPr lang="zh-CN" altLang="en-US" u="sng" dirty="0">
                <a:latin typeface="华文中宋" pitchFamily="2" charset="-122"/>
                <a:ea typeface="华文中宋" pitchFamily="2" charset="-122"/>
              </a:rPr>
              <a:t>区别</a:t>
            </a:r>
            <a:r>
              <a:rPr lang="zh-CN" altLang="en-US" dirty="0">
                <a:latin typeface="华文中宋" pitchFamily="2" charset="-122"/>
                <a:ea typeface="华文中宋" pitchFamily="2" charset="-122"/>
              </a:rPr>
              <a:t>：用户相似度计算的方法不一样，前者是在用户的</a:t>
            </a:r>
            <a:r>
              <a:rPr lang="zh-CN" altLang="en-US" dirty="0">
                <a:solidFill>
                  <a:srgbClr val="FF0000"/>
                </a:solidFill>
                <a:latin typeface="华文中宋" pitchFamily="2" charset="-122"/>
                <a:ea typeface="华文中宋" pitchFamily="2" charset="-122"/>
              </a:rPr>
              <a:t>历史偏好</a:t>
            </a:r>
            <a:r>
              <a:rPr lang="zh-CN" altLang="en-US" dirty="0">
                <a:latin typeface="华文中宋" pitchFamily="2" charset="-122"/>
                <a:ea typeface="华文中宋" pitchFamily="2" charset="-122"/>
              </a:rPr>
              <a:t>的数据上计算用户的相似度，它的基本假设是，喜欢类似物品的用户可能有相同或者相似的口味和偏好，而后者只考虑</a:t>
            </a:r>
            <a:r>
              <a:rPr lang="zh-CN" altLang="en-US" dirty="0">
                <a:solidFill>
                  <a:srgbClr val="FF0000"/>
                </a:solidFill>
                <a:latin typeface="华文中宋" pitchFamily="2" charset="-122"/>
                <a:ea typeface="华文中宋" pitchFamily="2" charset="-122"/>
              </a:rPr>
              <a:t>用户本身的特征</a:t>
            </a:r>
            <a:r>
              <a:rPr lang="zh-CN" altLang="en-US" dirty="0">
                <a:latin typeface="华文中宋" pitchFamily="2" charset="-122"/>
                <a:ea typeface="华文中宋" pitchFamily="2" charset="-122"/>
              </a:rPr>
              <a:t>。</a:t>
            </a:r>
          </a:p>
          <a:p>
            <a:pPr>
              <a:lnSpc>
                <a:spcPts val="2887"/>
              </a:lnSpc>
              <a:spcBef>
                <a:spcPts val="949"/>
              </a:spcBef>
              <a:buClr>
                <a:srgbClr val="FF0000"/>
              </a:buClr>
              <a:buFont typeface="Wingdings" pitchFamily="2" charset="2"/>
              <a:buChar char="Ø"/>
            </a:pPr>
            <a:r>
              <a:rPr lang="zh-CN" altLang="en-US" dirty="0"/>
              <a:t>  基于物品的协同过滤 </a:t>
            </a:r>
            <a:r>
              <a:rPr lang="en-US" altLang="zh-CN" dirty="0"/>
              <a:t>VS </a:t>
            </a:r>
            <a:r>
              <a:rPr lang="zh-CN" altLang="en-US" dirty="0"/>
              <a:t>基于内容的推荐</a:t>
            </a:r>
          </a:p>
          <a:p>
            <a:pPr>
              <a:lnSpc>
                <a:spcPts val="2768"/>
              </a:lnSpc>
              <a:buClr>
                <a:srgbClr val="FF0000"/>
              </a:buClr>
            </a:pPr>
            <a:r>
              <a:rPr lang="zh-CN" altLang="en-US" u="sng" dirty="0">
                <a:latin typeface="华文中宋" pitchFamily="2" charset="-122"/>
                <a:ea typeface="华文中宋" pitchFamily="2" charset="-122"/>
              </a:rPr>
              <a:t>联系</a:t>
            </a:r>
            <a:r>
              <a:rPr lang="zh-CN" altLang="en-US" dirty="0">
                <a:latin typeface="华文中宋" pitchFamily="2" charset="-122"/>
                <a:ea typeface="华文中宋" pitchFamily="2" charset="-122"/>
              </a:rPr>
              <a:t>：都是基于物品相似度预测推荐，</a:t>
            </a:r>
            <a:endParaRPr lang="en-US" altLang="zh-CN" dirty="0">
              <a:latin typeface="华文中宋" pitchFamily="2" charset="-122"/>
              <a:ea typeface="华文中宋" pitchFamily="2" charset="-122"/>
            </a:endParaRPr>
          </a:p>
          <a:p>
            <a:pPr>
              <a:lnSpc>
                <a:spcPts val="2768"/>
              </a:lnSpc>
              <a:buClr>
                <a:srgbClr val="FF0000"/>
              </a:buClr>
            </a:pPr>
            <a:r>
              <a:rPr lang="zh-CN" altLang="en-US" u="sng" dirty="0">
                <a:latin typeface="华文中宋" pitchFamily="2" charset="-122"/>
                <a:ea typeface="华文中宋" pitchFamily="2" charset="-122"/>
              </a:rPr>
              <a:t>区别</a:t>
            </a:r>
            <a:r>
              <a:rPr lang="zh-CN" altLang="en-US" dirty="0">
                <a:latin typeface="华文中宋" pitchFamily="2" charset="-122"/>
                <a:ea typeface="华文中宋" pitchFamily="2" charset="-122"/>
              </a:rPr>
              <a:t>：相似度计算的方法不一样，前者是从用户</a:t>
            </a:r>
            <a:r>
              <a:rPr lang="zh-CN" altLang="en-US" dirty="0">
                <a:solidFill>
                  <a:srgbClr val="FF0000"/>
                </a:solidFill>
                <a:latin typeface="华文中宋" pitchFamily="2" charset="-122"/>
                <a:ea typeface="华文中宋" pitchFamily="2" charset="-122"/>
              </a:rPr>
              <a:t>历史的偏好</a:t>
            </a:r>
            <a:r>
              <a:rPr lang="zh-CN" altLang="en-US" dirty="0">
                <a:latin typeface="华文中宋" pitchFamily="2" charset="-122"/>
                <a:ea typeface="华文中宋" pitchFamily="2" charset="-122"/>
              </a:rPr>
              <a:t>推断，而后者是基于</a:t>
            </a:r>
            <a:r>
              <a:rPr lang="zh-CN" altLang="en-US" dirty="0">
                <a:solidFill>
                  <a:srgbClr val="FF0000"/>
                </a:solidFill>
                <a:latin typeface="华文中宋" pitchFamily="2" charset="-122"/>
                <a:ea typeface="华文中宋" pitchFamily="2" charset="-122"/>
              </a:rPr>
              <a:t>物品本身的属性特征</a:t>
            </a:r>
            <a:r>
              <a:rPr lang="zh-CN" altLang="en-US" dirty="0">
                <a:latin typeface="华文中宋" pitchFamily="2" charset="-122"/>
                <a:ea typeface="华文中宋" pitchFamily="2" charset="-122"/>
              </a:rPr>
              <a:t>信息。</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52</a:t>
            </a:fld>
            <a:endParaRPr lang="en-US" altLang="zh-CN"/>
          </a:p>
        </p:txBody>
      </p:sp>
    </p:spTree>
    <p:extLst>
      <p:ext uri="{BB962C8B-B14F-4D97-AF65-F5344CB8AC3E}">
        <p14:creationId xmlns:p14="http://schemas.microsoft.com/office/powerpoint/2010/main" val="3514595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3639856" y="1267096"/>
            <a:ext cx="573987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6148" name="Shape 209"/>
          <p:cNvSpPr>
            <a:spLocks noChangeArrowheads="1"/>
          </p:cNvSpPr>
          <p:nvPr/>
        </p:nvSpPr>
        <p:spPr bwMode="auto">
          <a:xfrm>
            <a:off x="908815" y="1059156"/>
            <a:ext cx="177181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混合推荐方法</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6150" name="矩形 46"/>
          <p:cNvSpPr>
            <a:spLocks noChangeArrowheads="1"/>
          </p:cNvSpPr>
          <p:nvPr/>
        </p:nvSpPr>
        <p:spPr bwMode="auto">
          <a:xfrm>
            <a:off x="595220" y="1848972"/>
            <a:ext cx="8586104" cy="3656096"/>
          </a:xfrm>
          <a:prstGeom prst="rect">
            <a:avLst/>
          </a:prstGeom>
          <a:noFill/>
          <a:ln w="9525">
            <a:noFill/>
            <a:miter lim="800000"/>
            <a:headEnd/>
            <a:tailEnd/>
          </a:ln>
        </p:spPr>
        <p:txBody>
          <a:bodyPr lIns="36162" tIns="18081" rIns="36162" bIns="18081">
            <a:spAutoFit/>
          </a:bodyPr>
          <a:lstStyle/>
          <a:p>
            <a:pPr>
              <a:lnSpc>
                <a:spcPts val="3005"/>
              </a:lnSpc>
              <a:spcBef>
                <a:spcPts val="949"/>
              </a:spcBef>
              <a:buClr>
                <a:srgbClr val="FF0000"/>
              </a:buClr>
              <a:buFont typeface="Wingdings" pitchFamily="2" charset="2"/>
              <a:buChar char="p"/>
            </a:pPr>
            <a:r>
              <a:rPr lang="zh-CN" altLang="en-US" dirty="0"/>
              <a:t>  由于各种推荐方法都有其自身的优缺点，因此在实际中经常使用</a:t>
            </a:r>
            <a:r>
              <a:rPr lang="zh-CN" altLang="en-US" b="1" dirty="0"/>
              <a:t>混合推荐</a:t>
            </a:r>
            <a:r>
              <a:rPr lang="zh-CN" altLang="en-US" dirty="0"/>
              <a:t>（</a:t>
            </a:r>
            <a:r>
              <a:rPr lang="en-US" dirty="0">
                <a:solidFill>
                  <a:schemeClr val="accent5"/>
                </a:solidFill>
              </a:rPr>
              <a:t>Hybrid Recommendation</a:t>
            </a:r>
            <a:r>
              <a:rPr lang="zh-CN" altLang="en-US" dirty="0"/>
              <a:t>）的方法。混合推荐的一个最重要原则就是</a:t>
            </a:r>
            <a:r>
              <a:rPr lang="zh-CN" altLang="en-US" dirty="0">
                <a:solidFill>
                  <a:srgbClr val="002060"/>
                </a:solidFill>
              </a:rPr>
              <a:t>通过组合后应能避免或弥补各自推荐技术的弱点</a:t>
            </a:r>
            <a:r>
              <a:rPr lang="zh-CN" altLang="en-US" dirty="0"/>
              <a:t>。</a:t>
            </a:r>
            <a:endParaRPr lang="en-US" altLang="zh-CN" dirty="0"/>
          </a:p>
          <a:p>
            <a:pPr>
              <a:lnSpc>
                <a:spcPts val="3005"/>
              </a:lnSpc>
              <a:spcBef>
                <a:spcPts val="949"/>
              </a:spcBef>
              <a:buClr>
                <a:srgbClr val="FF0000"/>
              </a:buClr>
              <a:buFont typeface="Wingdings" pitchFamily="2" charset="2"/>
              <a:buChar char="p"/>
            </a:pPr>
            <a:r>
              <a:rPr lang="zh-CN" altLang="en-US" dirty="0"/>
              <a:t>  研究和应用最多的是</a:t>
            </a:r>
            <a:r>
              <a:rPr lang="zh-CN" altLang="en-US" dirty="0">
                <a:solidFill>
                  <a:srgbClr val="002060"/>
                </a:solidFill>
              </a:rPr>
              <a:t>内容推荐和协同过滤推荐的组合</a:t>
            </a:r>
            <a:r>
              <a:rPr lang="zh-CN" altLang="en-US" dirty="0"/>
              <a:t>。最简单的做法就是分别用基于内容的方法和协同过滤推荐方法去产生一个推荐预测结果，然后用某方法组合其结果。</a:t>
            </a:r>
            <a:endParaRPr lang="en-US" altLang="zh-CN" dirty="0"/>
          </a:p>
          <a:p>
            <a:pPr>
              <a:lnSpc>
                <a:spcPts val="3005"/>
              </a:lnSpc>
              <a:spcBef>
                <a:spcPts val="949"/>
              </a:spcBef>
              <a:buClr>
                <a:srgbClr val="FF0000"/>
              </a:buClr>
              <a:buFont typeface="Wingdings" pitchFamily="2" charset="2"/>
              <a:buChar char="p"/>
            </a:pPr>
            <a:r>
              <a:rPr lang="zh-CN" altLang="en-US" dirty="0"/>
              <a:t>  尽管从理论上有很多种推荐组合方法，但在某一具体问题中并不见得都有效，不同的组合思路适用于不同的应用场景。</a:t>
            </a:r>
            <a:endParaRPr lang="en-US" altLang="zh-CN" dirty="0"/>
          </a:p>
          <a:p>
            <a:pPr>
              <a:lnSpc>
                <a:spcPts val="2570"/>
              </a:lnSpc>
            </a:pPr>
            <a:endParaRPr lang="zh-CN" altLang="en-US"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53</a:t>
            </a:fld>
            <a:endParaRPr lang="en-US" altLang="zh-CN"/>
          </a:p>
        </p:txBody>
      </p:sp>
    </p:spTree>
    <p:extLst>
      <p:ext uri="{BB962C8B-B14F-4D97-AF65-F5344CB8AC3E}">
        <p14:creationId xmlns:p14="http://schemas.microsoft.com/office/powerpoint/2010/main" val="62349718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3639856" y="1267096"/>
            <a:ext cx="573987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6148" name="Shape 209"/>
          <p:cNvSpPr>
            <a:spLocks noChangeArrowheads="1"/>
          </p:cNvSpPr>
          <p:nvPr/>
        </p:nvSpPr>
        <p:spPr bwMode="auto">
          <a:xfrm>
            <a:off x="902054" y="1059156"/>
            <a:ext cx="263743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基于关联规则的推荐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6150" name="矩形 46"/>
          <p:cNvSpPr>
            <a:spLocks noChangeArrowheads="1"/>
          </p:cNvSpPr>
          <p:nvPr/>
        </p:nvSpPr>
        <p:spPr bwMode="auto">
          <a:xfrm>
            <a:off x="595219" y="1848972"/>
            <a:ext cx="8694080" cy="3863204"/>
          </a:xfrm>
          <a:prstGeom prst="rect">
            <a:avLst/>
          </a:prstGeom>
          <a:noFill/>
          <a:ln w="9525">
            <a:noFill/>
            <a:miter lim="800000"/>
            <a:headEnd/>
            <a:tailEnd/>
          </a:ln>
        </p:spPr>
        <p:txBody>
          <a:bodyPr wrap="square" lIns="36162" tIns="18081" rIns="36162" bIns="18081">
            <a:spAutoFit/>
          </a:bodyPr>
          <a:lstStyle/>
          <a:p>
            <a:pPr>
              <a:lnSpc>
                <a:spcPts val="2768"/>
              </a:lnSpc>
              <a:spcBef>
                <a:spcPts val="712"/>
              </a:spcBef>
              <a:buClr>
                <a:srgbClr val="FF0000"/>
              </a:buClr>
              <a:buFont typeface="Wingdings" pitchFamily="2" charset="2"/>
              <a:buChar char="p"/>
            </a:pPr>
            <a:r>
              <a:rPr lang="zh-CN" altLang="en-US" dirty="0"/>
              <a:t>  基于关联规则的推荐（</a:t>
            </a:r>
            <a:r>
              <a:rPr lang="en-US" dirty="0">
                <a:solidFill>
                  <a:schemeClr val="accent5"/>
                </a:solidFill>
              </a:rPr>
              <a:t>Association Rule-based Recommendation</a:t>
            </a:r>
            <a:r>
              <a:rPr lang="zh-CN" altLang="en-US" dirty="0"/>
              <a:t>）是以关联规则为基础，把已购商品作为规则头</a:t>
            </a:r>
            <a:r>
              <a:rPr lang="en-US" altLang="zh-CN" dirty="0"/>
              <a:t>,</a:t>
            </a:r>
            <a:r>
              <a:rPr lang="zh-CN" altLang="en-US" dirty="0"/>
              <a:t>规则体为推荐对象。</a:t>
            </a:r>
            <a:endParaRPr lang="en-US" altLang="zh-CN" dirty="0"/>
          </a:p>
          <a:p>
            <a:pPr>
              <a:lnSpc>
                <a:spcPts val="2768"/>
              </a:lnSpc>
              <a:spcBef>
                <a:spcPts val="712"/>
              </a:spcBef>
              <a:buClr>
                <a:srgbClr val="FF0000"/>
              </a:buClr>
              <a:buFont typeface="Wingdings" pitchFamily="2" charset="2"/>
              <a:buChar char="p"/>
            </a:pPr>
            <a:r>
              <a:rPr lang="en-US" altLang="zh-CN" dirty="0"/>
              <a:t>  </a:t>
            </a:r>
            <a:r>
              <a:rPr lang="zh-CN" altLang="en-US" dirty="0"/>
              <a:t>关联规则就是在一个交易数据库中统计购买了商品集</a:t>
            </a:r>
            <a:r>
              <a:rPr lang="en-US" dirty="0"/>
              <a:t>X</a:t>
            </a:r>
            <a:r>
              <a:rPr lang="zh-CN" altLang="en-US" dirty="0"/>
              <a:t>的交易中有多大比例的交易同时购买了商品集</a:t>
            </a:r>
            <a:r>
              <a:rPr lang="en-US" dirty="0"/>
              <a:t>Y</a:t>
            </a:r>
            <a:r>
              <a:rPr lang="zh-CN" altLang="en-US" dirty="0"/>
              <a:t>，其直观的意义就是用户在购买某些商品的时候有多大倾向去购买另外一些商品。</a:t>
            </a:r>
            <a:r>
              <a:rPr lang="zh-CN" altLang="en-US" dirty="0">
                <a:solidFill>
                  <a:srgbClr val="FF0000"/>
                </a:solidFill>
              </a:rPr>
              <a:t>比如购买牛奶的同时很多人也会购买面包</a:t>
            </a:r>
            <a:r>
              <a:rPr lang="zh-CN" altLang="en-US" dirty="0"/>
              <a:t>。关联规则“</a:t>
            </a:r>
            <a:r>
              <a:rPr lang="en-US" altLang="zh-CN" dirty="0"/>
              <a:t>X-&gt;Y”</a:t>
            </a:r>
            <a:r>
              <a:rPr lang="zh-CN" altLang="en-US" dirty="0"/>
              <a:t>表示对于购买了商品</a:t>
            </a:r>
            <a:r>
              <a:rPr lang="en-US" altLang="zh-CN" dirty="0"/>
              <a:t>X</a:t>
            </a:r>
            <a:r>
              <a:rPr lang="zh-CN" altLang="en-US" dirty="0"/>
              <a:t>的用户，系统将给他推荐商品</a:t>
            </a:r>
            <a:r>
              <a:rPr lang="en-US" altLang="zh-CN" dirty="0"/>
              <a:t>Y</a:t>
            </a:r>
            <a:r>
              <a:rPr lang="zh-CN" altLang="en-US" dirty="0"/>
              <a:t>。</a:t>
            </a:r>
            <a:endParaRPr lang="en-US" altLang="zh-CN" dirty="0"/>
          </a:p>
          <a:p>
            <a:pPr>
              <a:lnSpc>
                <a:spcPts val="2768"/>
              </a:lnSpc>
              <a:spcBef>
                <a:spcPts val="712"/>
              </a:spcBef>
              <a:buClr>
                <a:srgbClr val="FF0000"/>
              </a:buClr>
              <a:buFont typeface="Wingdings" pitchFamily="2" charset="2"/>
              <a:buChar char="p"/>
            </a:pPr>
            <a:r>
              <a:rPr lang="zh-CN" altLang="en-US" dirty="0"/>
              <a:t>  关联规则挖掘可以发现不同商品在销售过程中的相关性，在零售业中已经得到了成功的应用。</a:t>
            </a:r>
          </a:p>
          <a:p>
            <a:pPr>
              <a:lnSpc>
                <a:spcPts val="2768"/>
              </a:lnSpc>
              <a:spcBef>
                <a:spcPts val="712"/>
              </a:spcBef>
              <a:buClr>
                <a:srgbClr val="FF0000"/>
              </a:buClr>
              <a:buFont typeface="Wingdings" pitchFamily="2" charset="2"/>
              <a:buChar char="p"/>
            </a:pPr>
            <a:r>
              <a:rPr lang="zh-CN" altLang="en-US" dirty="0"/>
              <a:t>  关联规则的发现是算法的第一步也是最为关键且最耗时的，是算法的瓶颈，但可以离线进行。其次，商品名称的同义性问题也是关联规则的一个难点。</a:t>
            </a:r>
          </a:p>
        </p:txBody>
      </p:sp>
    </p:spTree>
    <p:extLst>
      <p:ext uri="{BB962C8B-B14F-4D97-AF65-F5344CB8AC3E}">
        <p14:creationId xmlns:p14="http://schemas.microsoft.com/office/powerpoint/2010/main" val="210484729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3639856" y="1267096"/>
            <a:ext cx="573987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6148"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基于效用的推荐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6150" name="矩形 46"/>
          <p:cNvSpPr>
            <a:spLocks noChangeArrowheads="1"/>
          </p:cNvSpPr>
          <p:nvPr/>
        </p:nvSpPr>
        <p:spPr bwMode="auto">
          <a:xfrm>
            <a:off x="595220" y="1848972"/>
            <a:ext cx="8586104" cy="2151197"/>
          </a:xfrm>
          <a:prstGeom prst="rect">
            <a:avLst/>
          </a:prstGeom>
          <a:noFill/>
          <a:ln w="9525">
            <a:noFill/>
            <a:miter lim="800000"/>
            <a:headEnd/>
            <a:tailEnd/>
          </a:ln>
        </p:spPr>
        <p:txBody>
          <a:bodyPr lIns="36162" tIns="18081" rIns="36162" bIns="18081">
            <a:spAutoFit/>
          </a:bodyPr>
          <a:lstStyle/>
          <a:p>
            <a:pPr>
              <a:lnSpc>
                <a:spcPts val="3005"/>
              </a:lnSpc>
              <a:spcBef>
                <a:spcPts val="949"/>
              </a:spcBef>
              <a:buClr>
                <a:srgbClr val="FF0000"/>
              </a:buClr>
              <a:buFont typeface="Wingdings" pitchFamily="2" charset="2"/>
              <a:buChar char="p"/>
            </a:pPr>
            <a:r>
              <a:rPr lang="zh-CN" altLang="en-US" dirty="0"/>
              <a:t>  基于效用的推荐（</a:t>
            </a:r>
            <a:r>
              <a:rPr lang="en-US" dirty="0">
                <a:solidFill>
                  <a:schemeClr val="accent5"/>
                </a:solidFill>
              </a:rPr>
              <a:t>Utility-based Recommendation</a:t>
            </a:r>
            <a:r>
              <a:rPr lang="zh-CN" altLang="en-US" dirty="0"/>
              <a:t>）是建立在对用户使用项目的效用情况上计算的，其核心问题是怎么样为每一个用户去创建一个效用函数。</a:t>
            </a:r>
            <a:endParaRPr lang="en-US" altLang="zh-CN" dirty="0"/>
          </a:p>
          <a:p>
            <a:pPr>
              <a:lnSpc>
                <a:spcPts val="3005"/>
              </a:lnSpc>
              <a:spcBef>
                <a:spcPts val="949"/>
              </a:spcBef>
              <a:buClr>
                <a:srgbClr val="FF0000"/>
              </a:buClr>
              <a:buFont typeface="Wingdings" pitchFamily="2" charset="2"/>
              <a:buChar char="p"/>
            </a:pPr>
            <a:r>
              <a:rPr lang="zh-CN" altLang="en-US" dirty="0"/>
              <a:t>  用户资料模型很大程度上是由系统所采用的效用函数决定的。</a:t>
            </a:r>
            <a:endParaRPr lang="en-US" altLang="zh-CN" dirty="0"/>
          </a:p>
          <a:p>
            <a:pPr>
              <a:lnSpc>
                <a:spcPts val="3005"/>
              </a:lnSpc>
              <a:spcBef>
                <a:spcPts val="949"/>
              </a:spcBef>
              <a:buClr>
                <a:srgbClr val="FF0000"/>
              </a:buClr>
              <a:buFont typeface="Wingdings" pitchFamily="2" charset="2"/>
              <a:buChar char="p"/>
            </a:pPr>
            <a:r>
              <a:rPr lang="zh-CN" altLang="en-US" dirty="0"/>
              <a:t>  </a:t>
            </a:r>
            <a:r>
              <a:rPr lang="zh-CN" altLang="en-US" b="1" dirty="0">
                <a:solidFill>
                  <a:srgbClr val="FF0000"/>
                </a:solidFill>
              </a:rPr>
              <a:t>基于效用推荐的好处是它能把非产品的属性，如提供商的可靠性（</a:t>
            </a:r>
            <a:r>
              <a:rPr lang="en-US" b="1" dirty="0">
                <a:solidFill>
                  <a:srgbClr val="FF0000"/>
                </a:solidFill>
              </a:rPr>
              <a:t>Vendor Reliability</a:t>
            </a:r>
            <a:r>
              <a:rPr lang="zh-CN" altLang="en-US" b="1" dirty="0">
                <a:solidFill>
                  <a:srgbClr val="FF0000"/>
                </a:solidFill>
              </a:rPr>
              <a:t>）和产品的可用性（</a:t>
            </a:r>
            <a:r>
              <a:rPr lang="en-US" b="1" dirty="0">
                <a:solidFill>
                  <a:srgbClr val="FF0000"/>
                </a:solidFill>
              </a:rPr>
              <a:t>Product Availability</a:t>
            </a:r>
            <a:r>
              <a:rPr lang="zh-CN" altLang="en-US" b="1" dirty="0">
                <a:solidFill>
                  <a:srgbClr val="FF0000"/>
                </a:solidFill>
              </a:rPr>
              <a:t>）等考虑到效用计算中。</a:t>
            </a:r>
          </a:p>
        </p:txBody>
      </p:sp>
    </p:spTree>
    <p:extLst>
      <p:ext uri="{BB962C8B-B14F-4D97-AF65-F5344CB8AC3E}">
        <p14:creationId xmlns:p14="http://schemas.microsoft.com/office/powerpoint/2010/main" val="40870855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3639856" y="1267096"/>
            <a:ext cx="573987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6148" name="Shape 209"/>
          <p:cNvSpPr>
            <a:spLocks noChangeArrowheads="1"/>
          </p:cNvSpPr>
          <p:nvPr/>
        </p:nvSpPr>
        <p:spPr bwMode="auto">
          <a:xfrm>
            <a:off x="906562" y="1059156"/>
            <a:ext cx="206035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基于知识的推荐</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6150" name="矩形 46"/>
          <p:cNvSpPr>
            <a:spLocks noChangeArrowheads="1"/>
          </p:cNvSpPr>
          <p:nvPr/>
        </p:nvSpPr>
        <p:spPr bwMode="auto">
          <a:xfrm>
            <a:off x="595220" y="1848972"/>
            <a:ext cx="8586104" cy="1830596"/>
          </a:xfrm>
          <a:prstGeom prst="rect">
            <a:avLst/>
          </a:prstGeom>
          <a:noFill/>
          <a:ln w="9525">
            <a:noFill/>
            <a:miter lim="800000"/>
            <a:headEnd/>
            <a:tailEnd/>
          </a:ln>
        </p:spPr>
        <p:txBody>
          <a:bodyPr lIns="36162" tIns="18081" rIns="36162" bIns="18081">
            <a:spAutoFit/>
          </a:bodyPr>
          <a:lstStyle/>
          <a:p>
            <a:pPr>
              <a:lnSpc>
                <a:spcPts val="2215"/>
              </a:lnSpc>
              <a:spcBef>
                <a:spcPts val="949"/>
              </a:spcBef>
              <a:buClr>
                <a:srgbClr val="FF0000"/>
              </a:buClr>
              <a:buFont typeface="Wingdings" pitchFamily="2" charset="2"/>
              <a:buChar char="p"/>
            </a:pPr>
            <a:r>
              <a:rPr lang="zh-CN" altLang="en-US" dirty="0"/>
              <a:t>  基于知识的推荐（</a:t>
            </a:r>
            <a:r>
              <a:rPr lang="en-US" dirty="0">
                <a:solidFill>
                  <a:schemeClr val="accent5"/>
                </a:solidFill>
              </a:rPr>
              <a:t>Knowledge-based Recommendation</a:t>
            </a:r>
            <a:r>
              <a:rPr lang="zh-CN" altLang="en-US" dirty="0"/>
              <a:t>）在某种程度是可以看成是一种推理（</a:t>
            </a:r>
            <a:r>
              <a:rPr lang="en-US" dirty="0"/>
              <a:t>Inference</a:t>
            </a:r>
            <a:r>
              <a:rPr lang="zh-CN" altLang="en-US" dirty="0"/>
              <a:t>）技术，它不是建立在用户需要和偏好基础上进行推荐的。而是</a:t>
            </a:r>
            <a:r>
              <a:rPr lang="zh-CN" altLang="en-US" dirty="0">
                <a:solidFill>
                  <a:srgbClr val="FF0000"/>
                </a:solidFill>
              </a:rPr>
              <a:t>利用针对特定领域制定规则</a:t>
            </a:r>
            <a:r>
              <a:rPr lang="en-US" dirty="0">
                <a:solidFill>
                  <a:srgbClr val="FF0000"/>
                </a:solidFill>
              </a:rPr>
              <a:t>(rule)</a:t>
            </a:r>
            <a:r>
              <a:rPr lang="zh-CN" altLang="en-US" dirty="0">
                <a:solidFill>
                  <a:srgbClr val="FF0000"/>
                </a:solidFill>
              </a:rPr>
              <a:t>来进行基于规则和实例的推理</a:t>
            </a:r>
            <a:r>
              <a:rPr lang="en-US" dirty="0"/>
              <a:t>(case-based reasoning)</a:t>
            </a:r>
            <a:r>
              <a:rPr lang="zh-CN" altLang="en-US" dirty="0"/>
              <a:t>。</a:t>
            </a:r>
            <a:endParaRPr lang="en-US" altLang="zh-CN" dirty="0"/>
          </a:p>
          <a:p>
            <a:pPr>
              <a:lnSpc>
                <a:spcPts val="2215"/>
              </a:lnSpc>
              <a:spcBef>
                <a:spcPts val="949"/>
              </a:spcBef>
              <a:spcAft>
                <a:spcPts val="712"/>
              </a:spcAft>
              <a:buClr>
                <a:srgbClr val="FF0000"/>
              </a:buClr>
              <a:buFont typeface="Wingdings" pitchFamily="2" charset="2"/>
              <a:buChar char="p"/>
            </a:pPr>
            <a:r>
              <a:rPr lang="zh-CN" altLang="en-US" dirty="0"/>
              <a:t>  效用知识 </a:t>
            </a:r>
            <a:r>
              <a:rPr lang="en-US" dirty="0"/>
              <a:t>(functional knowledge) </a:t>
            </a:r>
            <a:r>
              <a:rPr lang="zh-CN" altLang="en-US" dirty="0"/>
              <a:t>是一种关于一个对象如何满足某一特定用户的知识</a:t>
            </a:r>
            <a:r>
              <a:rPr lang="en-US" dirty="0"/>
              <a:t>, </a:t>
            </a:r>
            <a:r>
              <a:rPr lang="zh-CN" altLang="en-US" dirty="0"/>
              <a:t>能够解释需求和推荐的关系，用于推荐系统。效用知识在推荐系统中必须以机器可读的方式存在</a:t>
            </a:r>
            <a:r>
              <a:rPr lang="en-US" dirty="0"/>
              <a:t>(ontology</a:t>
            </a:r>
            <a:r>
              <a:rPr lang="zh-CN" altLang="en-US" dirty="0"/>
              <a:t>本体知识库</a:t>
            </a:r>
            <a:r>
              <a:rPr lang="en-US" dirty="0"/>
              <a:t>)</a:t>
            </a:r>
            <a:r>
              <a:rPr lang="zh-CN" altLang="en-US" dirty="0"/>
              <a:t>。</a:t>
            </a:r>
          </a:p>
        </p:txBody>
      </p:sp>
    </p:spTree>
    <p:extLst>
      <p:ext uri="{BB962C8B-B14F-4D97-AF65-F5344CB8AC3E}">
        <p14:creationId xmlns:p14="http://schemas.microsoft.com/office/powerpoint/2010/main" val="35438325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3639856" y="1267096"/>
            <a:ext cx="5739874"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6148" name="Shape 209"/>
          <p:cNvSpPr>
            <a:spLocks noChangeArrowheads="1"/>
          </p:cNvSpPr>
          <p:nvPr/>
        </p:nvSpPr>
        <p:spPr bwMode="auto">
          <a:xfrm>
            <a:off x="904307" y="1059156"/>
            <a:ext cx="234889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主要推荐算法对比</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graphicFrame>
        <p:nvGraphicFramePr>
          <p:cNvPr id="16" name="表格 15"/>
          <p:cNvGraphicFramePr>
            <a:graphicFrameLocks noGrp="1"/>
          </p:cNvGraphicFramePr>
          <p:nvPr/>
        </p:nvGraphicFramePr>
        <p:xfrm>
          <a:off x="874966" y="1697340"/>
          <a:ext cx="7419707" cy="4347961"/>
        </p:xfrm>
        <a:graphic>
          <a:graphicData uri="http://schemas.openxmlformats.org/drawingml/2006/table">
            <a:tbl>
              <a:tblPr/>
              <a:tblGrid>
                <a:gridCol w="2052083">
                  <a:extLst>
                    <a:ext uri="{9D8B030D-6E8A-4147-A177-3AD203B41FA5}">
                      <a16:colId xmlns:a16="http://schemas.microsoft.com/office/drawing/2014/main" val="20000"/>
                    </a:ext>
                  </a:extLst>
                </a:gridCol>
                <a:gridCol w="2811809">
                  <a:extLst>
                    <a:ext uri="{9D8B030D-6E8A-4147-A177-3AD203B41FA5}">
                      <a16:colId xmlns:a16="http://schemas.microsoft.com/office/drawing/2014/main" val="20001"/>
                    </a:ext>
                  </a:extLst>
                </a:gridCol>
                <a:gridCol w="2555815">
                  <a:extLst>
                    <a:ext uri="{9D8B030D-6E8A-4147-A177-3AD203B41FA5}">
                      <a16:colId xmlns:a16="http://schemas.microsoft.com/office/drawing/2014/main" val="20002"/>
                    </a:ext>
                  </a:extLst>
                </a:gridCol>
              </a:tblGrid>
              <a:tr h="345323">
                <a:tc>
                  <a:txBody>
                    <a:bodyPr/>
                    <a:lstStyle/>
                    <a:p>
                      <a:pPr algn="ctr">
                        <a:spcAft>
                          <a:spcPts val="0"/>
                        </a:spcAft>
                      </a:pPr>
                      <a:r>
                        <a:rPr lang="zh-CN" sz="1700" kern="0" dirty="0">
                          <a:solidFill>
                            <a:srgbClr val="002060"/>
                          </a:solidFill>
                          <a:latin typeface="Calibri"/>
                          <a:ea typeface="微软雅黑"/>
                          <a:cs typeface="宋体"/>
                        </a:rPr>
                        <a:t>推荐方法</a:t>
                      </a:r>
                      <a:endParaRPr lang="zh-CN" sz="1700" kern="100" dirty="0">
                        <a:solidFill>
                          <a:srgbClr val="00206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700" kern="0" dirty="0">
                          <a:solidFill>
                            <a:srgbClr val="002060"/>
                          </a:solidFill>
                          <a:latin typeface="Calibri"/>
                          <a:ea typeface="微软雅黑"/>
                          <a:cs typeface="宋体"/>
                        </a:rPr>
                        <a:t>优点</a:t>
                      </a:r>
                      <a:endParaRPr lang="zh-CN" sz="1700" kern="100" dirty="0">
                        <a:solidFill>
                          <a:srgbClr val="002060"/>
                        </a:solidFill>
                        <a:latin typeface="Calibri"/>
                        <a:ea typeface="宋体"/>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700" kern="0" dirty="0">
                          <a:solidFill>
                            <a:srgbClr val="002060"/>
                          </a:solidFill>
                          <a:latin typeface="Calibri"/>
                          <a:ea typeface="微软雅黑"/>
                          <a:cs typeface="宋体"/>
                        </a:rPr>
                        <a:t>缺点</a:t>
                      </a:r>
                      <a:endParaRPr lang="zh-CN" sz="1700" kern="100" dirty="0">
                        <a:solidFill>
                          <a:srgbClr val="002060"/>
                        </a:solidFill>
                        <a:latin typeface="Calibri"/>
                        <a:ea typeface="宋体"/>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0"/>
                  </a:ext>
                </a:extLst>
              </a:tr>
              <a:tr h="778265">
                <a:tc>
                  <a:txBody>
                    <a:bodyPr/>
                    <a:lstStyle/>
                    <a:p>
                      <a:pPr algn="ctr">
                        <a:spcAft>
                          <a:spcPts val="0"/>
                        </a:spcAft>
                      </a:pPr>
                      <a:r>
                        <a:rPr lang="zh-CN" sz="1100" kern="0" dirty="0">
                          <a:solidFill>
                            <a:srgbClr val="C00000"/>
                          </a:solidFill>
                          <a:latin typeface="Calibri"/>
                          <a:ea typeface="微软雅黑"/>
                          <a:cs typeface="宋体"/>
                        </a:rPr>
                        <a:t>基于内容推荐</a:t>
                      </a:r>
                      <a:endParaRPr lang="zh-CN" sz="1100" kern="100" dirty="0">
                        <a:solidFill>
                          <a:srgbClr val="C0000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100" kern="0" dirty="0">
                          <a:solidFill>
                            <a:srgbClr val="2E2E2E"/>
                          </a:solidFill>
                          <a:latin typeface="华文中宋" pitchFamily="2" charset="-122"/>
                          <a:ea typeface="华文中宋" pitchFamily="2" charset="-122"/>
                          <a:cs typeface="宋体"/>
                        </a:rPr>
                        <a:t>推荐结果直观，容易解释；</a:t>
                      </a:r>
                      <a:endParaRPr lang="zh-CN" sz="1100" kern="100" dirty="0">
                        <a:latin typeface="华文中宋" pitchFamily="2" charset="-122"/>
                        <a:ea typeface="华文中宋" pitchFamily="2" charset="-122"/>
                        <a:cs typeface="Times New Roman"/>
                      </a:endParaRPr>
                    </a:p>
                    <a:p>
                      <a:pPr algn="ctr">
                        <a:spcAft>
                          <a:spcPts val="0"/>
                        </a:spcAft>
                      </a:pPr>
                      <a:r>
                        <a:rPr lang="zh-CN" altLang="en-US" sz="1100" b="0" i="0" u="none" strike="noStrike" kern="0" cap="none" spc="0" baseline="0" dirty="0">
                          <a:ln>
                            <a:noFill/>
                          </a:ln>
                          <a:solidFill>
                            <a:srgbClr val="2E2E2E"/>
                          </a:solidFill>
                          <a:uFillTx/>
                          <a:latin typeface="华文中宋" pitchFamily="2" charset="-122"/>
                          <a:ea typeface="华文中宋" pitchFamily="2" charset="-122"/>
                          <a:cs typeface="宋体"/>
                          <a:sym typeface="Helvetica Light"/>
                        </a:rPr>
                        <a:t>要求特征内容有良好的结构性。</a:t>
                      </a:r>
                      <a:endParaRPr lang="zh-CN" sz="1100" b="0" i="0" u="none" strike="noStrike" kern="0" cap="none" spc="0" baseline="0" dirty="0">
                        <a:ln>
                          <a:noFill/>
                        </a:ln>
                        <a:solidFill>
                          <a:srgbClr val="2E2E2E"/>
                        </a:solidFill>
                        <a:uFillTx/>
                        <a:latin typeface="华文中宋" pitchFamily="2" charset="-122"/>
                        <a:ea typeface="华文中宋" pitchFamily="2" charset="-122"/>
                        <a:cs typeface="宋体"/>
                        <a:sym typeface="Helvetica Light"/>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100" kern="0" dirty="0">
                          <a:solidFill>
                            <a:srgbClr val="2E2E2E"/>
                          </a:solidFill>
                          <a:latin typeface="华文中宋" pitchFamily="2" charset="-122"/>
                          <a:ea typeface="华文中宋" pitchFamily="2" charset="-122"/>
                          <a:cs typeface="宋体"/>
                        </a:rPr>
                        <a:t>新用户问题；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复杂属性不好处理；</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要有足够数据构造分类器</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1"/>
                  </a:ext>
                </a:extLst>
              </a:tr>
              <a:tr h="1096758">
                <a:tc>
                  <a:txBody>
                    <a:bodyPr/>
                    <a:lstStyle/>
                    <a:p>
                      <a:pPr algn="ctr">
                        <a:spcAft>
                          <a:spcPts val="0"/>
                        </a:spcAft>
                      </a:pPr>
                      <a:r>
                        <a:rPr lang="zh-CN" sz="1100" kern="0" dirty="0">
                          <a:solidFill>
                            <a:srgbClr val="C00000"/>
                          </a:solidFill>
                          <a:latin typeface="Calibri"/>
                          <a:ea typeface="微软雅黑"/>
                          <a:cs typeface="宋体"/>
                        </a:rPr>
                        <a:t>协同过滤推荐</a:t>
                      </a:r>
                      <a:endParaRPr lang="zh-CN" sz="1100" kern="100" dirty="0">
                        <a:solidFill>
                          <a:srgbClr val="C0000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100" kern="0" dirty="0">
                          <a:solidFill>
                            <a:srgbClr val="2E2E2E"/>
                          </a:solidFill>
                          <a:latin typeface="华文中宋" pitchFamily="2" charset="-122"/>
                          <a:ea typeface="华文中宋" pitchFamily="2" charset="-122"/>
                          <a:cs typeface="宋体"/>
                        </a:rPr>
                        <a:t>新异兴趣发现、不需要领域知识；</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随着时间推移性能提高；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推荐个性化、自动化程度高；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能处理复杂的非结构化对象</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100" kern="0" dirty="0">
                          <a:solidFill>
                            <a:srgbClr val="2E2E2E"/>
                          </a:solidFill>
                          <a:latin typeface="华文中宋" pitchFamily="2" charset="-122"/>
                          <a:ea typeface="华文中宋" pitchFamily="2" charset="-122"/>
                          <a:cs typeface="宋体"/>
                        </a:rPr>
                        <a:t>稀疏问题；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可扩展性问题；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新用户问题；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质量取决于历史数据集；</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系统开始时推荐质量差；</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2"/>
                  </a:ext>
                </a:extLst>
              </a:tr>
              <a:tr h="787556">
                <a:tc>
                  <a:txBody>
                    <a:bodyPr/>
                    <a:lstStyle/>
                    <a:p>
                      <a:pPr algn="ctr">
                        <a:spcAft>
                          <a:spcPts val="0"/>
                        </a:spcAft>
                      </a:pPr>
                      <a:r>
                        <a:rPr lang="zh-CN" sz="1100" kern="0" dirty="0">
                          <a:solidFill>
                            <a:srgbClr val="C00000"/>
                          </a:solidFill>
                          <a:latin typeface="Calibri"/>
                          <a:ea typeface="微软雅黑"/>
                          <a:cs typeface="宋体"/>
                        </a:rPr>
                        <a:t>基于规则推荐</a:t>
                      </a:r>
                      <a:endParaRPr lang="zh-CN" sz="1100" kern="100" dirty="0">
                        <a:solidFill>
                          <a:srgbClr val="C0000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100" kern="0" dirty="0">
                          <a:solidFill>
                            <a:srgbClr val="2E2E2E"/>
                          </a:solidFill>
                          <a:latin typeface="华文中宋" pitchFamily="2" charset="-122"/>
                          <a:ea typeface="华文中宋" pitchFamily="2" charset="-122"/>
                          <a:cs typeface="宋体"/>
                        </a:rPr>
                        <a:t>能发现新兴趣点；</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不要领域知识</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100" kern="0" dirty="0">
                        <a:solidFill>
                          <a:srgbClr val="2E2E2E"/>
                        </a:solidFill>
                        <a:latin typeface="华文中宋" pitchFamily="2" charset="-122"/>
                        <a:ea typeface="华文中宋" pitchFamily="2" charset="-122"/>
                        <a:cs typeface="宋体"/>
                      </a:endParaRPr>
                    </a:p>
                    <a:p>
                      <a:pPr algn="ctr">
                        <a:spcAft>
                          <a:spcPts val="0"/>
                        </a:spcAft>
                      </a:pPr>
                      <a:r>
                        <a:rPr lang="zh-CN" sz="1100" kern="0" dirty="0">
                          <a:solidFill>
                            <a:srgbClr val="2E2E2E"/>
                          </a:solidFill>
                          <a:latin typeface="华文中宋" pitchFamily="2" charset="-122"/>
                          <a:ea typeface="华文中宋" pitchFamily="2" charset="-122"/>
                          <a:cs typeface="宋体"/>
                        </a:rPr>
                        <a:t>规则抽取难、耗时；</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产品名同义性问题；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个性化程度低；</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3"/>
                  </a:ext>
                </a:extLst>
              </a:tr>
              <a:tr h="778265">
                <a:tc>
                  <a:txBody>
                    <a:bodyPr/>
                    <a:lstStyle/>
                    <a:p>
                      <a:pPr algn="ctr">
                        <a:spcAft>
                          <a:spcPts val="0"/>
                        </a:spcAft>
                      </a:pPr>
                      <a:r>
                        <a:rPr lang="zh-CN" sz="1100" kern="0" dirty="0">
                          <a:solidFill>
                            <a:srgbClr val="C00000"/>
                          </a:solidFill>
                          <a:latin typeface="Calibri"/>
                          <a:ea typeface="微软雅黑"/>
                          <a:cs typeface="宋体"/>
                        </a:rPr>
                        <a:t>基于效用推荐</a:t>
                      </a:r>
                      <a:endParaRPr lang="zh-CN" sz="1100" kern="100" dirty="0">
                        <a:solidFill>
                          <a:srgbClr val="C0000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100" kern="0" dirty="0">
                        <a:solidFill>
                          <a:srgbClr val="2E2E2E"/>
                        </a:solidFill>
                        <a:latin typeface="华文中宋" pitchFamily="2" charset="-122"/>
                        <a:ea typeface="华文中宋" pitchFamily="2" charset="-122"/>
                        <a:cs typeface="宋体"/>
                      </a:endParaRPr>
                    </a:p>
                    <a:p>
                      <a:pPr algn="ctr">
                        <a:spcAft>
                          <a:spcPts val="0"/>
                        </a:spcAft>
                      </a:pPr>
                      <a:r>
                        <a:rPr lang="zh-CN" sz="1100" kern="0" dirty="0">
                          <a:solidFill>
                            <a:srgbClr val="2E2E2E"/>
                          </a:solidFill>
                          <a:latin typeface="华文中宋" pitchFamily="2" charset="-122"/>
                          <a:ea typeface="华文中宋" pitchFamily="2" charset="-122"/>
                          <a:cs typeface="宋体"/>
                        </a:rPr>
                        <a:t>无冷</a:t>
                      </a:r>
                      <a:r>
                        <a:rPr lang="zh-CN" altLang="en-US" sz="1100" kern="0" dirty="0">
                          <a:solidFill>
                            <a:srgbClr val="2E2E2E"/>
                          </a:solidFill>
                          <a:latin typeface="华文中宋" pitchFamily="2" charset="-122"/>
                          <a:ea typeface="华文中宋" pitchFamily="2" charset="-122"/>
                          <a:cs typeface="宋体"/>
                        </a:rPr>
                        <a:t>启动</a:t>
                      </a:r>
                      <a:r>
                        <a:rPr lang="zh-CN" sz="1100" kern="0" dirty="0">
                          <a:solidFill>
                            <a:srgbClr val="2E2E2E"/>
                          </a:solidFill>
                          <a:latin typeface="华文中宋" pitchFamily="2" charset="-122"/>
                          <a:ea typeface="华文中宋" pitchFamily="2" charset="-122"/>
                          <a:cs typeface="宋体"/>
                        </a:rPr>
                        <a:t>和稀疏问题；</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对用户偏好变化敏感；</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能考虑非产品特性</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100" kern="0" dirty="0">
                        <a:solidFill>
                          <a:srgbClr val="2E2E2E"/>
                        </a:solidFill>
                        <a:latin typeface="华文中宋" pitchFamily="2" charset="-122"/>
                        <a:ea typeface="华文中宋" pitchFamily="2" charset="-122"/>
                        <a:cs typeface="宋体"/>
                      </a:endParaRPr>
                    </a:p>
                    <a:p>
                      <a:pPr algn="ctr">
                        <a:spcAft>
                          <a:spcPts val="0"/>
                        </a:spcAft>
                      </a:pPr>
                      <a:r>
                        <a:rPr lang="zh-CN" sz="1100" kern="0" dirty="0">
                          <a:solidFill>
                            <a:srgbClr val="2E2E2E"/>
                          </a:solidFill>
                          <a:latin typeface="华文中宋" pitchFamily="2" charset="-122"/>
                          <a:ea typeface="华文中宋" pitchFamily="2" charset="-122"/>
                          <a:cs typeface="宋体"/>
                        </a:rPr>
                        <a:t>用户必须输入效用函数；</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推荐是静态的，灵活性差；</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属性重叠问题；</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4"/>
                  </a:ext>
                </a:extLst>
              </a:tr>
              <a:tr h="561794">
                <a:tc>
                  <a:txBody>
                    <a:bodyPr/>
                    <a:lstStyle/>
                    <a:p>
                      <a:pPr algn="ctr">
                        <a:spcAft>
                          <a:spcPts val="0"/>
                        </a:spcAft>
                      </a:pPr>
                      <a:r>
                        <a:rPr lang="zh-CN" sz="1100" kern="0" dirty="0">
                          <a:solidFill>
                            <a:srgbClr val="C00000"/>
                          </a:solidFill>
                          <a:latin typeface="Calibri"/>
                          <a:ea typeface="微软雅黑"/>
                          <a:cs typeface="宋体"/>
                        </a:rPr>
                        <a:t>基于知识推荐</a:t>
                      </a:r>
                      <a:endParaRPr lang="zh-CN" sz="1100" kern="100" dirty="0">
                        <a:solidFill>
                          <a:srgbClr val="C00000"/>
                        </a:solidFill>
                        <a:latin typeface="Calibri"/>
                        <a:ea typeface="宋体"/>
                        <a:cs typeface="Times New Roman"/>
                      </a:endParaRPr>
                    </a:p>
                  </a:txBody>
                  <a:tcPr marL="18836" marR="18836" marT="18835" marB="18835"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100" kern="0" dirty="0">
                        <a:solidFill>
                          <a:srgbClr val="2E2E2E"/>
                        </a:solidFill>
                        <a:latin typeface="华文中宋" pitchFamily="2" charset="-122"/>
                        <a:ea typeface="华文中宋" pitchFamily="2" charset="-122"/>
                        <a:cs typeface="宋体"/>
                      </a:endParaRPr>
                    </a:p>
                    <a:p>
                      <a:pPr algn="ctr">
                        <a:spcAft>
                          <a:spcPts val="0"/>
                        </a:spcAft>
                      </a:pPr>
                      <a:r>
                        <a:rPr lang="zh-CN" sz="1100" kern="0" dirty="0">
                          <a:solidFill>
                            <a:srgbClr val="2E2E2E"/>
                          </a:solidFill>
                          <a:latin typeface="华文中宋" pitchFamily="2" charset="-122"/>
                          <a:ea typeface="华文中宋" pitchFamily="2" charset="-122"/>
                          <a:cs typeface="宋体"/>
                        </a:rPr>
                        <a:t>能把用户需求映射到产品上；</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能考虑非产品属性</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100" kern="0" dirty="0">
                        <a:solidFill>
                          <a:srgbClr val="2E2E2E"/>
                        </a:solidFill>
                        <a:latin typeface="华文中宋" pitchFamily="2" charset="-122"/>
                        <a:ea typeface="华文中宋" pitchFamily="2" charset="-122"/>
                        <a:cs typeface="宋体"/>
                      </a:endParaRPr>
                    </a:p>
                    <a:p>
                      <a:pPr algn="ctr">
                        <a:spcAft>
                          <a:spcPts val="0"/>
                        </a:spcAft>
                      </a:pPr>
                      <a:r>
                        <a:rPr lang="zh-CN" sz="1100" kern="0" dirty="0">
                          <a:solidFill>
                            <a:srgbClr val="2E2E2E"/>
                          </a:solidFill>
                          <a:latin typeface="华文中宋" pitchFamily="2" charset="-122"/>
                          <a:ea typeface="华文中宋" pitchFamily="2" charset="-122"/>
                          <a:cs typeface="宋体"/>
                        </a:rPr>
                        <a:t>知识难获得；</a:t>
                      </a:r>
                      <a:endParaRPr lang="zh-CN" sz="1100" kern="100" dirty="0">
                        <a:latin typeface="华文中宋" pitchFamily="2" charset="-122"/>
                        <a:ea typeface="华文中宋" pitchFamily="2" charset="-122"/>
                        <a:cs typeface="Times New Roman"/>
                      </a:endParaRPr>
                    </a:p>
                    <a:p>
                      <a:pPr algn="ctr">
                        <a:spcAft>
                          <a:spcPts val="0"/>
                        </a:spcAft>
                      </a:pPr>
                      <a:r>
                        <a:rPr lang="zh-CN" sz="1100" kern="0" dirty="0">
                          <a:solidFill>
                            <a:srgbClr val="2E2E2E"/>
                          </a:solidFill>
                          <a:latin typeface="华文中宋" pitchFamily="2" charset="-122"/>
                          <a:ea typeface="华文中宋" pitchFamily="2" charset="-122"/>
                          <a:cs typeface="宋体"/>
                        </a:rPr>
                        <a:t>推荐是静态的</a:t>
                      </a:r>
                      <a:endParaRPr lang="zh-CN" sz="1100" kern="100" dirty="0">
                        <a:latin typeface="华文中宋" pitchFamily="2" charset="-122"/>
                        <a:ea typeface="华文中宋" pitchFamily="2" charset="-122"/>
                        <a:cs typeface="Times New Roman"/>
                      </a:endParaRPr>
                    </a:p>
                  </a:txBody>
                  <a:tcPr marL="18836" marR="18836" marT="18835" marB="1883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5"/>
                  </a:ext>
                </a:extLst>
              </a:tr>
            </a:tbl>
          </a:graphicData>
        </a:graphic>
      </p:graphicFrame>
      <p:cxnSp>
        <p:nvCxnSpPr>
          <p:cNvPr id="18" name="直接连接符 17"/>
          <p:cNvCxnSpPr/>
          <p:nvPr/>
        </p:nvCxnSpPr>
        <p:spPr>
          <a:xfrm>
            <a:off x="1320948" y="2055570"/>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直接连接符 21"/>
          <p:cNvCxnSpPr/>
          <p:nvPr/>
        </p:nvCxnSpPr>
        <p:spPr>
          <a:xfrm>
            <a:off x="1329558" y="2818450"/>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直接连接符 22"/>
          <p:cNvCxnSpPr/>
          <p:nvPr/>
        </p:nvCxnSpPr>
        <p:spPr>
          <a:xfrm>
            <a:off x="1319225" y="4037681"/>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直接连接符 23"/>
          <p:cNvCxnSpPr/>
          <p:nvPr/>
        </p:nvCxnSpPr>
        <p:spPr>
          <a:xfrm>
            <a:off x="1329558" y="4833282"/>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直接连接符 24"/>
          <p:cNvCxnSpPr/>
          <p:nvPr/>
        </p:nvCxnSpPr>
        <p:spPr>
          <a:xfrm>
            <a:off x="1329558" y="5587552"/>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直接连接符 25"/>
          <p:cNvCxnSpPr/>
          <p:nvPr/>
        </p:nvCxnSpPr>
        <p:spPr>
          <a:xfrm>
            <a:off x="1350224" y="6186836"/>
            <a:ext cx="6964724" cy="62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9435986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86785" y="1059156"/>
            <a:ext cx="177181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推荐系统评测</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750" y="1669654"/>
            <a:ext cx="4658915" cy="465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18105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86785" y="1059156"/>
            <a:ext cx="177181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推荐系统评测</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53745"/>
            <a:ext cx="8586104" cy="3473353"/>
          </a:xfrm>
          <a:prstGeom prst="rect">
            <a:avLst/>
          </a:prstGeom>
          <a:noFill/>
          <a:ln w="9525">
            <a:noFill/>
            <a:miter lim="800000"/>
            <a:headEnd/>
            <a:tailEnd/>
          </a:ln>
        </p:spPr>
        <p:txBody>
          <a:bodyPr lIns="36162" tIns="18081" rIns="36162" bIns="18081">
            <a:spAutoFit/>
          </a:bodyPr>
          <a:lstStyle/>
          <a:p>
            <a:pPr>
              <a:lnSpc>
                <a:spcPts val="1978"/>
              </a:lnSpc>
              <a:buClr>
                <a:srgbClr val="FF0000"/>
              </a:buClr>
            </a:pPr>
            <a:r>
              <a:rPr lang="zh-CN" altLang="en-US" dirty="0"/>
              <a:t>主要有</a:t>
            </a:r>
            <a:r>
              <a:rPr lang="en-US" altLang="zh-CN" dirty="0"/>
              <a:t>3</a:t>
            </a:r>
            <a:r>
              <a:rPr lang="zh-CN" altLang="en-US" dirty="0"/>
              <a:t>种评测推荐效果的实验方法：</a:t>
            </a:r>
          </a:p>
          <a:p>
            <a:pPr>
              <a:lnSpc>
                <a:spcPts val="1978"/>
              </a:lnSpc>
              <a:spcBef>
                <a:spcPts val="712"/>
              </a:spcBef>
              <a:buClr>
                <a:srgbClr val="FF0000"/>
              </a:buClr>
              <a:buFont typeface="Wingdings" pitchFamily="2" charset="2"/>
              <a:buChar char="Ø"/>
            </a:pPr>
            <a:r>
              <a:rPr lang="en-US" altLang="zh-CN" dirty="0"/>
              <a:t>	</a:t>
            </a:r>
            <a:r>
              <a:rPr lang="zh-CN" altLang="en-US" dirty="0">
                <a:solidFill>
                  <a:srgbClr val="FF0000"/>
                </a:solidFill>
              </a:rPr>
              <a:t>离线实验</a:t>
            </a:r>
            <a:r>
              <a:rPr lang="zh-CN" altLang="en-US" dirty="0"/>
              <a:t>：划分训练集和测试集，在训练集训练用户兴趣模型，在测试集预测</a:t>
            </a:r>
          </a:p>
          <a:p>
            <a:pPr>
              <a:lnSpc>
                <a:spcPts val="1978"/>
              </a:lnSpc>
              <a:buClr>
                <a:srgbClr val="FF0000"/>
              </a:buClr>
            </a:pPr>
            <a:r>
              <a:rPr lang="en-US" altLang="zh-CN" dirty="0"/>
              <a:t>o	</a:t>
            </a:r>
            <a:r>
              <a:rPr lang="zh-CN" altLang="en-US" dirty="0"/>
              <a:t>优点：快速方便</a:t>
            </a:r>
          </a:p>
          <a:p>
            <a:pPr>
              <a:lnSpc>
                <a:spcPts val="1978"/>
              </a:lnSpc>
              <a:buClr>
                <a:srgbClr val="FF0000"/>
              </a:buClr>
            </a:pPr>
            <a:r>
              <a:rPr lang="en-US" altLang="zh-CN" dirty="0"/>
              <a:t>o	</a:t>
            </a:r>
            <a:r>
              <a:rPr lang="zh-CN" altLang="en-US" dirty="0"/>
              <a:t>缺点：无法用真实的商业指标来衡量</a:t>
            </a:r>
          </a:p>
          <a:p>
            <a:pPr>
              <a:lnSpc>
                <a:spcPts val="1978"/>
              </a:lnSpc>
              <a:spcBef>
                <a:spcPts val="712"/>
              </a:spcBef>
              <a:buClr>
                <a:srgbClr val="FF0000"/>
              </a:buClr>
              <a:buFont typeface="Wingdings" pitchFamily="2" charset="2"/>
              <a:buChar char="Ø"/>
            </a:pPr>
            <a:r>
              <a:rPr lang="en-US" altLang="zh-CN" dirty="0"/>
              <a:t>	</a:t>
            </a:r>
            <a:r>
              <a:rPr lang="zh-CN" altLang="en-US" dirty="0">
                <a:solidFill>
                  <a:srgbClr val="FF0000"/>
                </a:solidFill>
              </a:rPr>
              <a:t>用户调查</a:t>
            </a:r>
            <a:r>
              <a:rPr lang="zh-CN" altLang="en-US" dirty="0"/>
              <a:t>：用抽样的方法找部分用户试验效果</a:t>
            </a:r>
          </a:p>
          <a:p>
            <a:pPr>
              <a:lnSpc>
                <a:spcPts val="1978"/>
              </a:lnSpc>
              <a:buClr>
                <a:srgbClr val="FF0000"/>
              </a:buClr>
            </a:pPr>
            <a:r>
              <a:rPr lang="en-US" altLang="zh-CN" dirty="0"/>
              <a:t>o	</a:t>
            </a:r>
            <a:r>
              <a:rPr lang="zh-CN" altLang="en-US" dirty="0"/>
              <a:t>优点：指标比较真实</a:t>
            </a:r>
          </a:p>
          <a:p>
            <a:pPr>
              <a:lnSpc>
                <a:spcPts val="1978"/>
              </a:lnSpc>
              <a:buClr>
                <a:srgbClr val="FF0000"/>
              </a:buClr>
            </a:pPr>
            <a:r>
              <a:rPr lang="en-US" altLang="zh-CN" dirty="0"/>
              <a:t>o	</a:t>
            </a:r>
            <a:r>
              <a:rPr lang="zh-CN" altLang="en-US" dirty="0"/>
              <a:t>缺点：规模受限，统计意义不够</a:t>
            </a:r>
          </a:p>
          <a:p>
            <a:pPr>
              <a:lnSpc>
                <a:spcPts val="1978"/>
              </a:lnSpc>
              <a:spcBef>
                <a:spcPts val="712"/>
              </a:spcBef>
              <a:buClr>
                <a:srgbClr val="FF0000"/>
              </a:buClr>
              <a:buFont typeface="Wingdings" pitchFamily="2" charset="2"/>
              <a:buChar char="Ø"/>
            </a:pPr>
            <a:r>
              <a:rPr lang="en-US" altLang="zh-CN" dirty="0"/>
              <a:t>	</a:t>
            </a:r>
            <a:r>
              <a:rPr lang="zh-CN" altLang="en-US" dirty="0">
                <a:solidFill>
                  <a:srgbClr val="FF0000"/>
                </a:solidFill>
              </a:rPr>
              <a:t>在线实验</a:t>
            </a:r>
            <a:r>
              <a:rPr lang="zh-CN" altLang="en-US" dirty="0"/>
              <a:t>：</a:t>
            </a:r>
            <a:r>
              <a:rPr lang="en-US" altLang="zh-CN" dirty="0"/>
              <a:t>AB</a:t>
            </a:r>
            <a:r>
              <a:rPr lang="zh-CN" altLang="en-US" dirty="0"/>
              <a:t>测试</a:t>
            </a:r>
          </a:p>
          <a:p>
            <a:pPr>
              <a:lnSpc>
                <a:spcPts val="1978"/>
              </a:lnSpc>
              <a:buClr>
                <a:srgbClr val="FF0000"/>
              </a:buClr>
            </a:pPr>
            <a:r>
              <a:rPr lang="en-US" altLang="zh-CN" dirty="0"/>
              <a:t>o	</a:t>
            </a:r>
            <a:r>
              <a:rPr lang="zh-CN" altLang="en-US" dirty="0"/>
              <a:t>优点：指标真实</a:t>
            </a:r>
          </a:p>
          <a:p>
            <a:pPr>
              <a:lnSpc>
                <a:spcPts val="1978"/>
              </a:lnSpc>
              <a:buClr>
                <a:srgbClr val="FF0000"/>
              </a:buClr>
            </a:pPr>
            <a:r>
              <a:rPr lang="en-US" altLang="zh-CN" dirty="0"/>
              <a:t>o	</a:t>
            </a:r>
            <a:r>
              <a:rPr lang="zh-CN" altLang="en-US" dirty="0"/>
              <a:t>缺点：测试时间长，设计复杂</a:t>
            </a:r>
          </a:p>
          <a:p>
            <a:pPr>
              <a:lnSpc>
                <a:spcPts val="1978"/>
              </a:lnSpc>
              <a:spcBef>
                <a:spcPts val="712"/>
              </a:spcBef>
              <a:buClr>
                <a:srgbClr val="FF0000"/>
              </a:buClr>
            </a:pPr>
            <a:r>
              <a:rPr lang="zh-CN" altLang="en-US" dirty="0"/>
              <a:t>实际中，这三种方法在推荐算法上线前都要完成。</a:t>
            </a:r>
          </a:p>
        </p:txBody>
      </p:sp>
    </p:spTree>
    <p:extLst>
      <p:ext uri="{BB962C8B-B14F-4D97-AF65-F5344CB8AC3E}">
        <p14:creationId xmlns:p14="http://schemas.microsoft.com/office/powerpoint/2010/main" val="1563060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2661536" y="1250018"/>
            <a:ext cx="6718195" cy="35159"/>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8497" y="1059156"/>
            <a:ext cx="1856775"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推荐系统概述</a:t>
            </a:r>
            <a:r>
              <a:rPr lang="zh-CN" altLang="zh-CN" sz="225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27114" y="1636949"/>
            <a:ext cx="5388984" cy="4790381"/>
          </a:xfrm>
          <a:prstGeom prst="rect">
            <a:avLst/>
          </a:prstGeom>
          <a:noFill/>
          <a:ln w="9525">
            <a:noFill/>
            <a:miter lim="800000"/>
            <a:headEnd/>
            <a:tailEnd/>
          </a:ln>
        </p:spPr>
        <p:txBody>
          <a:bodyPr wrap="square" lIns="36162" tIns="18081" rIns="36162" bIns="18081">
            <a:spAutoFit/>
          </a:bodyPr>
          <a:lstStyle/>
          <a:p>
            <a:pPr>
              <a:lnSpc>
                <a:spcPct val="150000"/>
              </a:lnSpc>
              <a:spcBef>
                <a:spcPts val="712"/>
              </a:spcBef>
              <a:spcAft>
                <a:spcPts val="237"/>
              </a:spcAft>
              <a:buClr>
                <a:srgbClr val="FF0000"/>
              </a:buClr>
              <a:buFont typeface="Wingdings" pitchFamily="2" charset="2"/>
              <a:buChar char="p"/>
            </a:pPr>
            <a:r>
              <a:rPr lang="zh-CN" altLang="en-US" dirty="0"/>
              <a:t>把线下的推荐模式搬到线上成了大势所趋：</a:t>
            </a:r>
            <a:r>
              <a:rPr lang="zh-CN" altLang="en-US" dirty="0">
                <a:latin typeface="华文中宋" pitchFamily="2" charset="-122"/>
                <a:ea typeface="华文中宋" pitchFamily="2" charset="-122"/>
              </a:rPr>
              <a:t>亚马逊的</a:t>
            </a:r>
            <a:r>
              <a:rPr lang="zh-CN" altLang="en-US" dirty="0">
                <a:solidFill>
                  <a:srgbClr val="FF0000"/>
                </a:solidFill>
                <a:latin typeface="华文中宋" pitchFamily="2" charset="-122"/>
                <a:ea typeface="华文中宋" pitchFamily="2" charset="-122"/>
              </a:rPr>
              <a:t>商品推荐</a:t>
            </a:r>
            <a:r>
              <a:rPr lang="zh-CN" altLang="en-US" dirty="0">
                <a:latin typeface="华文中宋" pitchFamily="2" charset="-122"/>
                <a:ea typeface="华文中宋" pitchFamily="2" charset="-122"/>
              </a:rPr>
              <a:t>，</a:t>
            </a:r>
            <a:r>
              <a:rPr lang="en-US" dirty="0" err="1">
                <a:latin typeface="华文中宋" pitchFamily="2" charset="-122"/>
                <a:ea typeface="华文中宋" pitchFamily="2" charset="-122"/>
              </a:rPr>
              <a:t>Facebook</a:t>
            </a:r>
            <a:r>
              <a:rPr lang="zh-CN" altLang="en-US" dirty="0">
                <a:latin typeface="华文中宋" pitchFamily="2" charset="-122"/>
                <a:ea typeface="华文中宋" pitchFamily="2" charset="-122"/>
              </a:rPr>
              <a:t>的</a:t>
            </a:r>
            <a:r>
              <a:rPr lang="zh-CN" altLang="en-US" dirty="0">
                <a:solidFill>
                  <a:srgbClr val="FF0000"/>
                </a:solidFill>
                <a:latin typeface="华文中宋" pitchFamily="2" charset="-122"/>
                <a:ea typeface="华文中宋" pitchFamily="2" charset="-122"/>
              </a:rPr>
              <a:t>好友推荐</a:t>
            </a:r>
            <a:r>
              <a:rPr lang="zh-CN" altLang="en-US" dirty="0">
                <a:latin typeface="华文中宋" pitchFamily="2" charset="-122"/>
                <a:ea typeface="华文中宋" pitchFamily="2" charset="-122"/>
              </a:rPr>
              <a:t>，</a:t>
            </a:r>
            <a:r>
              <a:rPr lang="en-US" dirty="0" err="1">
                <a:latin typeface="华文中宋" pitchFamily="2" charset="-122"/>
                <a:ea typeface="华文中宋" pitchFamily="2" charset="-122"/>
              </a:rPr>
              <a:t>Digg</a:t>
            </a:r>
            <a:r>
              <a:rPr lang="zh-CN" altLang="en-US" dirty="0">
                <a:latin typeface="华文中宋" pitchFamily="2" charset="-122"/>
                <a:ea typeface="华文中宋" pitchFamily="2" charset="-122"/>
              </a:rPr>
              <a:t>的</a:t>
            </a:r>
            <a:r>
              <a:rPr lang="zh-CN" altLang="en-US" dirty="0">
                <a:solidFill>
                  <a:srgbClr val="FF0000"/>
                </a:solidFill>
                <a:latin typeface="华文中宋" pitchFamily="2" charset="-122"/>
                <a:ea typeface="华文中宋" pitchFamily="2" charset="-122"/>
              </a:rPr>
              <a:t>文章推荐</a:t>
            </a:r>
            <a:r>
              <a:rPr lang="zh-CN" altLang="en-US" dirty="0">
                <a:latin typeface="华文中宋" pitchFamily="2" charset="-122"/>
                <a:ea typeface="华文中宋" pitchFamily="2" charset="-122"/>
              </a:rPr>
              <a:t>，豆瓣的</a:t>
            </a:r>
            <a:r>
              <a:rPr lang="zh-CN" altLang="en-US" dirty="0">
                <a:solidFill>
                  <a:srgbClr val="FF0000"/>
                </a:solidFill>
                <a:latin typeface="华文中宋" pitchFamily="2" charset="-122"/>
                <a:ea typeface="华文中宋" pitchFamily="2" charset="-122"/>
              </a:rPr>
              <a:t>豆瓣猜</a:t>
            </a:r>
            <a:r>
              <a:rPr lang="zh-CN" altLang="en-US" dirty="0">
                <a:latin typeface="华文中宋" pitchFamily="2" charset="-122"/>
                <a:ea typeface="华文中宋" pitchFamily="2" charset="-122"/>
              </a:rPr>
              <a:t>，</a:t>
            </a:r>
            <a:r>
              <a:rPr lang="en-US" dirty="0">
                <a:latin typeface="华文中宋" pitchFamily="2" charset="-122"/>
                <a:ea typeface="华文中宋" pitchFamily="2" charset="-122"/>
              </a:rPr>
              <a:t>Last.fm</a:t>
            </a:r>
            <a:r>
              <a:rPr lang="zh-CN" altLang="en-US" dirty="0">
                <a:latin typeface="华文中宋" pitchFamily="2" charset="-122"/>
                <a:ea typeface="华文中宋" pitchFamily="2" charset="-122"/>
              </a:rPr>
              <a:t>和豆瓣</a:t>
            </a:r>
            <a:r>
              <a:rPr lang="en-US" dirty="0">
                <a:latin typeface="华文中宋" pitchFamily="2" charset="-122"/>
                <a:ea typeface="华文中宋" pitchFamily="2" charset="-122"/>
              </a:rPr>
              <a:t>FM</a:t>
            </a:r>
            <a:r>
              <a:rPr lang="zh-CN" altLang="en-US" dirty="0">
                <a:latin typeface="华文中宋" pitchFamily="2" charset="-122"/>
                <a:ea typeface="华文中宋" pitchFamily="2" charset="-122"/>
              </a:rPr>
              <a:t>的</a:t>
            </a:r>
            <a:r>
              <a:rPr lang="zh-CN" altLang="en-US" dirty="0">
                <a:solidFill>
                  <a:srgbClr val="FF0000"/>
                </a:solidFill>
                <a:latin typeface="华文中宋" pitchFamily="2" charset="-122"/>
                <a:ea typeface="华文中宋" pitchFamily="2" charset="-122"/>
              </a:rPr>
              <a:t>音乐推荐</a:t>
            </a:r>
            <a:r>
              <a:rPr lang="zh-CN" altLang="en-US" dirty="0">
                <a:latin typeface="华文中宋" pitchFamily="2" charset="-122"/>
                <a:ea typeface="华文中宋" pitchFamily="2" charset="-122"/>
              </a:rPr>
              <a:t>，</a:t>
            </a:r>
            <a:r>
              <a:rPr lang="en-US" dirty="0">
                <a:latin typeface="华文中宋" pitchFamily="2" charset="-122"/>
                <a:ea typeface="华文中宋" pitchFamily="2" charset="-122"/>
              </a:rPr>
              <a:t>Gmail</a:t>
            </a:r>
            <a:r>
              <a:rPr lang="zh-CN" altLang="en-US" dirty="0">
                <a:latin typeface="华文中宋" pitchFamily="2" charset="-122"/>
                <a:ea typeface="华文中宋" pitchFamily="2" charset="-122"/>
              </a:rPr>
              <a:t>里的</a:t>
            </a:r>
            <a:r>
              <a:rPr lang="zh-CN" altLang="en-US" dirty="0">
                <a:solidFill>
                  <a:srgbClr val="FF0000"/>
                </a:solidFill>
                <a:latin typeface="华文中宋" pitchFamily="2" charset="-122"/>
                <a:ea typeface="华文中宋" pitchFamily="2" charset="-122"/>
              </a:rPr>
              <a:t>广告</a:t>
            </a:r>
            <a:r>
              <a:rPr lang="zh-CN" altLang="en-US" dirty="0">
                <a:latin typeface="华文中宋" pitchFamily="2" charset="-122"/>
                <a:ea typeface="华文中宋" pitchFamily="2" charset="-122"/>
              </a:rPr>
              <a:t>，基于位置的推荐，基于大众点评的推荐</a:t>
            </a:r>
            <a:r>
              <a:rPr lang="en-US" dirty="0">
                <a:latin typeface="华文中宋" pitchFamily="2" charset="-122"/>
                <a:ea typeface="华文中宋" pitchFamily="2" charset="-122"/>
              </a:rPr>
              <a:t>.....</a:t>
            </a:r>
          </a:p>
          <a:p>
            <a:pPr>
              <a:lnSpc>
                <a:spcPct val="150000"/>
              </a:lnSpc>
              <a:spcBef>
                <a:spcPts val="712"/>
              </a:spcBef>
              <a:spcAft>
                <a:spcPts val="237"/>
              </a:spcAft>
              <a:buClr>
                <a:srgbClr val="FF0000"/>
              </a:buClr>
              <a:buFont typeface="Wingdings" pitchFamily="2" charset="2"/>
              <a:buChar char="p"/>
            </a:pPr>
            <a:r>
              <a:rPr lang="en-US" altLang="zh-CN" dirty="0"/>
              <a:t>  </a:t>
            </a:r>
            <a:r>
              <a:rPr lang="zh-CN" altLang="en-US" dirty="0"/>
              <a:t>在如今互联网信息过载的情况下，</a:t>
            </a:r>
            <a:r>
              <a:rPr lang="zh-CN" altLang="en-US" dirty="0">
                <a:solidFill>
                  <a:srgbClr val="002060"/>
                </a:solidFill>
              </a:rPr>
              <a:t>信息消费者想方便地找到自己感兴趣的内容，信息生产者则想将自己的内容推送给最合适的目标用户</a:t>
            </a:r>
            <a:r>
              <a:rPr lang="zh-CN" altLang="en-US" dirty="0"/>
              <a:t>。推荐系统正充当了这两者的中介，一箭双雕解决这两个难题。</a:t>
            </a:r>
            <a:endParaRPr lang="en-US" altLang="zh-CN" dirty="0"/>
          </a:p>
          <a:p>
            <a:pPr>
              <a:lnSpc>
                <a:spcPct val="150000"/>
              </a:lnSpc>
              <a:spcBef>
                <a:spcPts val="712"/>
              </a:spcBef>
              <a:spcAft>
                <a:spcPts val="237"/>
              </a:spcAft>
              <a:buClr>
                <a:srgbClr val="FF0000"/>
              </a:buClr>
              <a:buFont typeface="Wingdings" pitchFamily="2" charset="2"/>
              <a:buChar char="p"/>
            </a:pPr>
            <a:r>
              <a:rPr lang="en-US" altLang="zh-CN" b="1" dirty="0"/>
              <a:t>  </a:t>
            </a:r>
            <a:r>
              <a:rPr lang="zh-CN" altLang="en-US" b="1" dirty="0"/>
              <a:t>推荐系统</a:t>
            </a:r>
            <a:r>
              <a:rPr lang="zh-CN" altLang="en-US" dirty="0"/>
              <a:t>作为一种信息过滤的重要手段，是当前解决信息超载问题的非常有潜力的方法。   </a:t>
            </a:r>
            <a:endParaRPr lang="zh-CN" altLang="en-US" dirty="0">
              <a:latin typeface="微软雅黑" pitchFamily="34" charset="-122"/>
              <a:ea typeface="微软雅黑" pitchFamily="34" charset="-122"/>
            </a:endParaRPr>
          </a:p>
        </p:txBody>
      </p:sp>
      <p:pic>
        <p:nvPicPr>
          <p:cNvPr id="15" name="图片 14" descr="http://www.ibm.com/developerworks/cn/web/1103_zhaoct_recommstudy1/image003.jpg"/>
          <p:cNvPicPr/>
          <p:nvPr/>
        </p:nvPicPr>
        <p:blipFill>
          <a:blip r:embed="rId3" cstate="print"/>
          <a:srcRect/>
          <a:stretch>
            <a:fillRect/>
          </a:stretch>
        </p:blipFill>
        <p:spPr bwMode="auto">
          <a:xfrm>
            <a:off x="5416098" y="2030308"/>
            <a:ext cx="4410062" cy="3957293"/>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6</a:t>
            </a:fld>
            <a:endParaRPr lang="en-US" altLang="zh-CN"/>
          </a:p>
        </p:txBody>
      </p:sp>
    </p:spTree>
    <p:extLst>
      <p:ext uri="{BB962C8B-B14F-4D97-AF65-F5344CB8AC3E}">
        <p14:creationId xmlns:p14="http://schemas.microsoft.com/office/powerpoint/2010/main" val="214640538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44215" y="1059156"/>
            <a:ext cx="263743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推荐系统的评判标准</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21601"/>
            <a:ext cx="8586104" cy="4265558"/>
          </a:xfrm>
          <a:prstGeom prst="rect">
            <a:avLst/>
          </a:prstGeom>
          <a:noFill/>
          <a:ln w="9525">
            <a:noFill/>
            <a:miter lim="800000"/>
            <a:headEnd/>
            <a:tailEnd/>
          </a:ln>
        </p:spPr>
        <p:txBody>
          <a:bodyPr lIns="36162" tIns="18081" rIns="36162" bIns="18081">
            <a:spAutoFit/>
          </a:bodyPr>
          <a:lstStyle/>
          <a:p>
            <a:pPr>
              <a:lnSpc>
                <a:spcPct val="150000"/>
              </a:lnSpc>
              <a:spcBef>
                <a:spcPts val="1424"/>
              </a:spcBef>
              <a:buClr>
                <a:srgbClr val="FF0000"/>
              </a:buClr>
              <a:buFont typeface="Wingdings" pitchFamily="2" charset="2"/>
              <a:buChar char="Ø"/>
            </a:pPr>
            <a:r>
              <a:rPr lang="zh-CN" altLang="en-US" b="1" dirty="0"/>
              <a:t> 用户满意度</a:t>
            </a:r>
            <a:r>
              <a:rPr lang="en-US" dirty="0"/>
              <a:t> </a:t>
            </a:r>
            <a:r>
              <a:rPr lang="en-US" dirty="0">
                <a:latin typeface="华文中宋" pitchFamily="2" charset="-122"/>
                <a:ea typeface="华文中宋" pitchFamily="2" charset="-122"/>
              </a:rPr>
              <a:t> </a:t>
            </a:r>
            <a:r>
              <a:rPr lang="zh-CN" altLang="en-US" dirty="0">
                <a:latin typeface="华文中宋" pitchFamily="2" charset="-122"/>
                <a:ea typeface="华文中宋" pitchFamily="2" charset="-122"/>
              </a:rPr>
              <a:t>描述用户对推荐结果的满意程度，这是推荐系统最重要的指标。</a:t>
            </a:r>
            <a:r>
              <a:rPr lang="zh-CN" altLang="en-US" dirty="0">
                <a:solidFill>
                  <a:srgbClr val="002060"/>
                </a:solidFill>
                <a:latin typeface="华文中宋" pitchFamily="2" charset="-122"/>
                <a:ea typeface="华文中宋" pitchFamily="2" charset="-122"/>
              </a:rPr>
              <a:t>通过对用户进行问卷调查或者监测用户线上行为数据获得</a:t>
            </a:r>
            <a:r>
              <a:rPr lang="zh-CN" altLang="en-US" dirty="0">
                <a:latin typeface="华文中宋" pitchFamily="2" charset="-122"/>
                <a:ea typeface="华文中宋" pitchFamily="2" charset="-122"/>
              </a:rPr>
              <a:t>。比如豆瓣的推荐物品旁边都有满意和不满意的按钮，亚马逊计算推荐的物品有没有被用户购买等等，一般用点击率，用户停留时间，转化率等指标来度量。</a:t>
            </a:r>
          </a:p>
          <a:p>
            <a:pPr>
              <a:lnSpc>
                <a:spcPct val="150000"/>
              </a:lnSpc>
              <a:spcBef>
                <a:spcPts val="1424"/>
              </a:spcBef>
              <a:buClr>
                <a:srgbClr val="FF0000"/>
              </a:buClr>
              <a:buFont typeface="Wingdings" pitchFamily="2" charset="2"/>
              <a:buChar char="Ø"/>
            </a:pPr>
            <a:r>
              <a:rPr lang="zh-CN" altLang="en-US" b="1" dirty="0"/>
              <a:t> 预测准确度</a:t>
            </a:r>
            <a:r>
              <a:rPr lang="en-US" dirty="0"/>
              <a:t>  </a:t>
            </a:r>
            <a:r>
              <a:rPr lang="zh-CN" altLang="en-US" dirty="0">
                <a:latin typeface="华文中宋" pitchFamily="2" charset="-122"/>
                <a:ea typeface="华文中宋" pitchFamily="2" charset="-122"/>
              </a:rPr>
              <a:t>描述推荐系统预测用户行为的能力。</a:t>
            </a:r>
            <a:r>
              <a:rPr lang="zh-CN" altLang="en-US" dirty="0">
                <a:solidFill>
                  <a:srgbClr val="002060"/>
                </a:solidFill>
                <a:latin typeface="华文中宋" pitchFamily="2" charset="-122"/>
                <a:ea typeface="华文中宋" pitchFamily="2" charset="-122"/>
              </a:rPr>
              <a:t>一般通过离线数据集上算法给出的推荐列表和用户行为的重合率来计算。</a:t>
            </a:r>
            <a:r>
              <a:rPr lang="zh-CN" altLang="en-US" dirty="0">
                <a:latin typeface="华文中宋" pitchFamily="2" charset="-122"/>
                <a:ea typeface="华文中宋" pitchFamily="2" charset="-122"/>
              </a:rPr>
              <a:t>重合率越大则准确率越高。经典度量方法就是度量系统的预测打分和用户的实际打分的平均绝对误差</a:t>
            </a:r>
            <a:r>
              <a:rPr lang="en-US" altLang="zh-CN" dirty="0">
                <a:latin typeface="华文中宋" pitchFamily="2" charset="-122"/>
                <a:ea typeface="华文中宋" pitchFamily="2" charset="-122"/>
              </a:rPr>
              <a:t>MAE</a:t>
            </a:r>
          </a:p>
          <a:p>
            <a:pPr>
              <a:lnSpc>
                <a:spcPct val="150000"/>
              </a:lnSpc>
              <a:spcBef>
                <a:spcPts val="1424"/>
              </a:spcBef>
              <a:buClr>
                <a:srgbClr val="FF0000"/>
              </a:buClr>
              <a:buFont typeface="Wingdings" pitchFamily="2" charset="2"/>
              <a:buChar char="Ø"/>
            </a:pPr>
            <a:endParaRPr lang="en-US" altLang="zh-CN" dirty="0">
              <a:latin typeface="华文中宋" pitchFamily="2" charset="-122"/>
              <a:ea typeface="华文中宋" pitchFamily="2" charset="-122"/>
            </a:endParaRPr>
          </a:p>
          <a:p>
            <a:pPr>
              <a:lnSpc>
                <a:spcPct val="150000"/>
              </a:lnSpc>
              <a:spcBef>
                <a:spcPts val="1424"/>
              </a:spcBef>
              <a:buClr>
                <a:srgbClr val="FF0000"/>
              </a:buClr>
            </a:pPr>
            <a:r>
              <a:rPr lang="zh-CN" altLang="en-US" dirty="0">
                <a:latin typeface="华文中宋" pitchFamily="2" charset="-122"/>
                <a:ea typeface="华文中宋" pitchFamily="2" charset="-122"/>
              </a:rPr>
              <a:t>其中</a:t>
            </a:r>
            <a:r>
              <a:rPr lang="en-US" altLang="zh-CN" dirty="0">
                <a:latin typeface="华文中宋" pitchFamily="2" charset="-122"/>
                <a:ea typeface="华文中宋" pitchFamily="2" charset="-122"/>
              </a:rPr>
              <a:t>c</a:t>
            </a:r>
            <a:r>
              <a:rPr lang="zh-CN" altLang="en-US" dirty="0">
                <a:latin typeface="华文中宋" pitchFamily="2" charset="-122"/>
                <a:ea typeface="华文中宋" pitchFamily="2" charset="-122"/>
              </a:rPr>
              <a:t>为系统中用户</a:t>
            </a:r>
            <a:r>
              <a:rPr lang="en-US" altLang="zh-CN" dirty="0" err="1">
                <a:latin typeface="华文中宋" pitchFamily="2" charset="-122"/>
                <a:ea typeface="华文中宋" pitchFamily="2" charset="-122"/>
              </a:rPr>
              <a:t>i</a:t>
            </a:r>
            <a:r>
              <a:rPr lang="zh-CN" altLang="en-US" dirty="0">
                <a:latin typeface="华文中宋" pitchFamily="2" charset="-122"/>
                <a:ea typeface="华文中宋" pitchFamily="2" charset="-122"/>
              </a:rPr>
              <a:t>打分产品的个数，     为用户实际打分，     为系统的预测打分。</a:t>
            </a:r>
          </a:p>
        </p:txBody>
      </p:sp>
      <p:graphicFrame>
        <p:nvGraphicFramePr>
          <p:cNvPr id="41988" name="对象 1"/>
          <p:cNvGraphicFramePr>
            <a:graphicFrameLocks noChangeAspect="1"/>
          </p:cNvGraphicFramePr>
          <p:nvPr>
            <p:extLst>
              <p:ext uri="{D42A27DB-BD31-4B8C-83A1-F6EECF244321}">
                <p14:modId xmlns:p14="http://schemas.microsoft.com/office/powerpoint/2010/main" val="218148806"/>
              </p:ext>
            </p:extLst>
          </p:nvPr>
        </p:nvGraphicFramePr>
        <p:xfrm>
          <a:off x="3417167" y="4994128"/>
          <a:ext cx="2271034" cy="640751"/>
        </p:xfrm>
        <a:graphic>
          <a:graphicData uri="http://schemas.openxmlformats.org/presentationml/2006/ole">
            <mc:AlternateContent xmlns:mc="http://schemas.openxmlformats.org/markup-compatibility/2006">
              <mc:Choice xmlns:v="urn:schemas-microsoft-com:vml" Requires="v">
                <p:oleObj spid="_x0000_s11395" name="公式" r:id="rId4" imgW="1574800" imgH="444500" progId="Equation.3">
                  <p:embed/>
                </p:oleObj>
              </mc:Choice>
              <mc:Fallback>
                <p:oleObj name="公式" r:id="rId4" imgW="15748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7167" y="4994128"/>
                        <a:ext cx="2271034" cy="640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对象 2"/>
          <p:cNvGraphicFramePr>
            <a:graphicFrameLocks noChangeAspect="1"/>
          </p:cNvGraphicFramePr>
          <p:nvPr>
            <p:extLst>
              <p:ext uri="{D42A27DB-BD31-4B8C-83A1-F6EECF244321}">
                <p14:modId xmlns:p14="http://schemas.microsoft.com/office/powerpoint/2010/main" val="3368569718"/>
              </p:ext>
            </p:extLst>
          </p:nvPr>
        </p:nvGraphicFramePr>
        <p:xfrm>
          <a:off x="4438997" y="5722559"/>
          <a:ext cx="397892" cy="208105"/>
        </p:xfrm>
        <a:graphic>
          <a:graphicData uri="http://schemas.openxmlformats.org/presentationml/2006/ole">
            <mc:AlternateContent xmlns:mc="http://schemas.openxmlformats.org/markup-compatibility/2006">
              <mc:Choice xmlns:v="urn:schemas-microsoft-com:vml" Requires="v">
                <p:oleObj spid="_x0000_s11396" name="公式" r:id="rId6" imgW="215526" imgH="126780" progId="Equation.3">
                  <p:embed/>
                </p:oleObj>
              </mc:Choice>
              <mc:Fallback>
                <p:oleObj name="公式" r:id="rId6" imgW="215526" imgH="126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8997" y="5722559"/>
                        <a:ext cx="397892" cy="208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对象 3"/>
          <p:cNvGraphicFramePr>
            <a:graphicFrameLocks noChangeAspect="1"/>
          </p:cNvGraphicFramePr>
          <p:nvPr>
            <p:extLst>
              <p:ext uri="{D42A27DB-BD31-4B8C-83A1-F6EECF244321}">
                <p14:modId xmlns:p14="http://schemas.microsoft.com/office/powerpoint/2010/main" val="907408194"/>
              </p:ext>
            </p:extLst>
          </p:nvPr>
        </p:nvGraphicFramePr>
        <p:xfrm>
          <a:off x="6540027" y="5668553"/>
          <a:ext cx="447151" cy="223563"/>
        </p:xfrm>
        <a:graphic>
          <a:graphicData uri="http://schemas.openxmlformats.org/presentationml/2006/ole">
            <mc:AlternateContent xmlns:mc="http://schemas.openxmlformats.org/markup-compatibility/2006">
              <mc:Choice xmlns:v="urn:schemas-microsoft-com:vml" Requires="v">
                <p:oleObj spid="_x0000_s11397" name="公式" r:id="rId8" imgW="202936" imgH="126835" progId="Equation.3">
                  <p:embed/>
                </p:oleObj>
              </mc:Choice>
              <mc:Fallback>
                <p:oleObj name="公式" r:id="rId8" imgW="202936" imgH="12683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0027" y="5668553"/>
                        <a:ext cx="447151" cy="22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82672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44215" y="1059156"/>
            <a:ext cx="263743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推荐系统的评判标准</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21600"/>
            <a:ext cx="8586104" cy="3965476"/>
          </a:xfrm>
          <a:prstGeom prst="rect">
            <a:avLst/>
          </a:prstGeom>
          <a:noFill/>
          <a:ln w="9525">
            <a:noFill/>
            <a:miter lim="800000"/>
            <a:headEnd/>
            <a:tailEnd/>
          </a:ln>
        </p:spPr>
        <p:txBody>
          <a:bodyPr lIns="36162" tIns="18081" rIns="36162" bIns="18081">
            <a:spAutoFit/>
          </a:bodyPr>
          <a:lstStyle/>
          <a:p>
            <a:pPr>
              <a:lnSpc>
                <a:spcPct val="150000"/>
              </a:lnSpc>
              <a:spcBef>
                <a:spcPts val="1424"/>
              </a:spcBef>
              <a:buClr>
                <a:srgbClr val="FF0000"/>
              </a:buClr>
              <a:buFont typeface="Wingdings" pitchFamily="2" charset="2"/>
              <a:buChar char="Ø"/>
            </a:pPr>
            <a:r>
              <a:rPr lang="zh-CN" altLang="en-US" b="1" dirty="0"/>
              <a:t>覆盖率</a:t>
            </a:r>
            <a:r>
              <a:rPr lang="en-US" dirty="0"/>
              <a:t>  </a:t>
            </a:r>
            <a:r>
              <a:rPr lang="zh-CN" altLang="en-US" dirty="0">
                <a:latin typeface="华文中宋" pitchFamily="2" charset="-122"/>
                <a:ea typeface="华文中宋" pitchFamily="2" charset="-122"/>
              </a:rPr>
              <a:t>描述推荐系统对物品长尾的发掘能力。</a:t>
            </a:r>
            <a:r>
              <a:rPr lang="zh-CN" altLang="en-US" dirty="0">
                <a:solidFill>
                  <a:srgbClr val="002060"/>
                </a:solidFill>
                <a:latin typeface="华文中宋" pitchFamily="2" charset="-122"/>
                <a:ea typeface="华文中宋" pitchFamily="2" charset="-122"/>
              </a:rPr>
              <a:t>一般通过所有推荐物品占总物品的比例和所有物品被推荐的概率分布来计算。</a:t>
            </a:r>
            <a:r>
              <a:rPr lang="zh-CN" altLang="en-US" dirty="0">
                <a:latin typeface="华文中宋" pitchFamily="2" charset="-122"/>
                <a:ea typeface="华文中宋" pitchFamily="2" charset="-122"/>
              </a:rPr>
              <a:t>比例越大，概率分布越均匀则覆盖率越大。</a:t>
            </a:r>
            <a:endParaRPr lang="en-US" altLang="zh-CN" dirty="0">
              <a:latin typeface="华文中宋" pitchFamily="2" charset="-122"/>
              <a:ea typeface="华文中宋" pitchFamily="2" charset="-122"/>
            </a:endParaRPr>
          </a:p>
          <a:p>
            <a:pPr>
              <a:lnSpc>
                <a:spcPct val="150000"/>
              </a:lnSpc>
              <a:spcBef>
                <a:spcPts val="1424"/>
              </a:spcBef>
              <a:buClr>
                <a:srgbClr val="FF0000"/>
              </a:buClr>
              <a:buFont typeface="Wingdings" pitchFamily="2" charset="2"/>
              <a:buChar char="Ø"/>
            </a:pPr>
            <a:r>
              <a:rPr lang="zh-CN" altLang="en-US" b="1" dirty="0"/>
              <a:t> 多样性</a:t>
            </a:r>
            <a:r>
              <a:rPr lang="en-US" dirty="0"/>
              <a:t>  </a:t>
            </a:r>
            <a:r>
              <a:rPr lang="zh-CN" altLang="en-US" dirty="0">
                <a:latin typeface="华文中宋" pitchFamily="2" charset="-122"/>
                <a:ea typeface="华文中宋" pitchFamily="2" charset="-122"/>
              </a:rPr>
              <a:t>描述推荐系统中推荐结果能否覆盖用户不同的兴趣领域。</a:t>
            </a:r>
            <a:r>
              <a:rPr lang="zh-CN" altLang="en-US" dirty="0">
                <a:solidFill>
                  <a:srgbClr val="002060"/>
                </a:solidFill>
                <a:latin typeface="华文中宋" pitchFamily="2" charset="-122"/>
                <a:ea typeface="华文中宋" pitchFamily="2" charset="-122"/>
              </a:rPr>
              <a:t>一般通过推荐列表中物品两两之间不相似性来计算</a:t>
            </a:r>
            <a:r>
              <a:rPr lang="zh-CN" altLang="en-US" dirty="0">
                <a:latin typeface="华文中宋" pitchFamily="2" charset="-122"/>
                <a:ea typeface="华文中宋" pitchFamily="2" charset="-122"/>
              </a:rPr>
              <a:t>，物品之间越不相似则多样性越好。</a:t>
            </a:r>
            <a:endParaRPr lang="en-US" altLang="zh-CN" dirty="0">
              <a:latin typeface="华文中宋" pitchFamily="2" charset="-122"/>
              <a:ea typeface="华文中宋" pitchFamily="2" charset="-122"/>
            </a:endParaRPr>
          </a:p>
          <a:p>
            <a:pPr>
              <a:lnSpc>
                <a:spcPct val="150000"/>
              </a:lnSpc>
              <a:spcBef>
                <a:spcPts val="1424"/>
              </a:spcBef>
              <a:buClr>
                <a:srgbClr val="FF0000"/>
              </a:buClr>
              <a:buFont typeface="Wingdings" pitchFamily="2" charset="2"/>
              <a:buChar char="Ø"/>
            </a:pPr>
            <a:r>
              <a:rPr lang="zh-CN" altLang="en-US" b="1" dirty="0"/>
              <a:t>新颖性</a:t>
            </a:r>
            <a:r>
              <a:rPr lang="en-US" altLang="zh-CN" dirty="0"/>
              <a:t>  </a:t>
            </a:r>
            <a:r>
              <a:rPr lang="zh-CN" altLang="en-US" dirty="0">
                <a:latin typeface="华文中宋" pitchFamily="2" charset="-122"/>
                <a:ea typeface="华文中宋" pitchFamily="2" charset="-122"/>
              </a:rPr>
              <a:t>如果用户没有听说过推荐列表中的大部分物品，则说明该推荐系统的新颖性较好。可以</a:t>
            </a:r>
            <a:r>
              <a:rPr lang="zh-CN" altLang="en-US" dirty="0">
                <a:solidFill>
                  <a:srgbClr val="002060"/>
                </a:solidFill>
                <a:latin typeface="华文中宋" pitchFamily="2" charset="-122"/>
                <a:ea typeface="华文中宋" pitchFamily="2" charset="-122"/>
              </a:rPr>
              <a:t>通过推荐结果的平均流行度和对用户进行问卷来获得</a:t>
            </a:r>
            <a:r>
              <a:rPr lang="zh-CN" altLang="en-US" dirty="0">
                <a:latin typeface="华文中宋" pitchFamily="2" charset="-122"/>
                <a:ea typeface="华文中宋" pitchFamily="2" charset="-122"/>
              </a:rPr>
              <a:t>。</a:t>
            </a:r>
          </a:p>
          <a:p>
            <a:pPr>
              <a:lnSpc>
                <a:spcPct val="150000"/>
              </a:lnSpc>
              <a:spcBef>
                <a:spcPts val="1424"/>
              </a:spcBef>
              <a:buClr>
                <a:srgbClr val="FF0000"/>
              </a:buClr>
              <a:buFont typeface="Wingdings" pitchFamily="2" charset="2"/>
              <a:buChar char="Ø"/>
            </a:pPr>
            <a:endParaRPr lang="zh-CN" altLang="en-US" dirty="0">
              <a:latin typeface="华文中宋" pitchFamily="2" charset="-122"/>
              <a:ea typeface="华文中宋" pitchFamily="2" charset="-122"/>
            </a:endParaRPr>
          </a:p>
          <a:p>
            <a:pPr>
              <a:lnSpc>
                <a:spcPct val="150000"/>
              </a:lnSpc>
              <a:spcBef>
                <a:spcPts val="949"/>
              </a:spcBef>
              <a:buClr>
                <a:srgbClr val="FF0000"/>
              </a:buClr>
              <a:buFont typeface="Wingdings" pitchFamily="2" charset="2"/>
              <a:buChar char="Ø"/>
            </a:pPr>
            <a:endParaRPr lang="zh-CN" altLang="en-US" dirty="0">
              <a:latin typeface="华文中宋" pitchFamily="2" charset="-122"/>
              <a:ea typeface="华文中宋" pitchFamily="2" charset="-122"/>
            </a:endParaRPr>
          </a:p>
        </p:txBody>
      </p:sp>
    </p:spTree>
    <p:extLst>
      <p:ext uri="{BB962C8B-B14F-4D97-AF65-F5344CB8AC3E}">
        <p14:creationId xmlns:p14="http://schemas.microsoft.com/office/powerpoint/2010/main" val="362054249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699187" y="1267096"/>
            <a:ext cx="5680543"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44215" y="1059156"/>
            <a:ext cx="2637437"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推荐系统的评判标准</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749837"/>
            <a:ext cx="8673413" cy="3023230"/>
          </a:xfrm>
          <a:prstGeom prst="rect">
            <a:avLst/>
          </a:prstGeom>
          <a:noFill/>
          <a:ln w="9525">
            <a:noFill/>
            <a:miter lim="800000"/>
            <a:headEnd/>
            <a:tailEnd/>
          </a:ln>
        </p:spPr>
        <p:txBody>
          <a:bodyPr wrap="square" lIns="36162" tIns="18081" rIns="36162" bIns="18081">
            <a:spAutoFit/>
          </a:bodyPr>
          <a:lstStyle/>
          <a:p>
            <a:pPr>
              <a:lnSpc>
                <a:spcPts val="2215"/>
              </a:lnSpc>
              <a:spcBef>
                <a:spcPts val="1187"/>
              </a:spcBef>
              <a:buClr>
                <a:srgbClr val="FF0000"/>
              </a:buClr>
              <a:buFont typeface="Wingdings" pitchFamily="2" charset="2"/>
              <a:buChar char="Ø"/>
            </a:pPr>
            <a:r>
              <a:rPr lang="zh-CN" altLang="en-US" b="1" dirty="0"/>
              <a:t>惊喜度</a:t>
            </a:r>
            <a:r>
              <a:rPr lang="en-US" dirty="0"/>
              <a:t>  </a:t>
            </a:r>
            <a:r>
              <a:rPr lang="zh-CN" altLang="en-US" dirty="0">
                <a:latin typeface="华文中宋" pitchFamily="2" charset="-122"/>
                <a:ea typeface="华文中宋" pitchFamily="2" charset="-122"/>
              </a:rPr>
              <a:t>如果推荐结果和用户的历史兴趣不相似，但让用户很满意，则可以说这是一个让用户惊喜的推荐。可以定性地</a:t>
            </a:r>
            <a:r>
              <a:rPr lang="zh-CN" altLang="en-US" dirty="0">
                <a:solidFill>
                  <a:srgbClr val="002060"/>
                </a:solidFill>
                <a:latin typeface="华文中宋" pitchFamily="2" charset="-122"/>
                <a:ea typeface="华文中宋" pitchFamily="2" charset="-122"/>
              </a:rPr>
              <a:t>通过推荐结果与用户历史兴趣的相似度和用户满意度来衡量</a:t>
            </a:r>
            <a:r>
              <a:rPr lang="zh-CN" altLang="en-US" dirty="0">
                <a:latin typeface="华文中宋" pitchFamily="2" charset="-122"/>
                <a:ea typeface="华文中宋" pitchFamily="2" charset="-122"/>
              </a:rPr>
              <a:t>。</a:t>
            </a:r>
            <a:endParaRPr lang="en-US" altLang="zh-CN" dirty="0">
              <a:latin typeface="华文中宋" pitchFamily="2" charset="-122"/>
              <a:ea typeface="华文中宋" pitchFamily="2" charset="-122"/>
            </a:endParaRPr>
          </a:p>
          <a:p>
            <a:pPr>
              <a:lnSpc>
                <a:spcPts val="2215"/>
              </a:lnSpc>
              <a:spcBef>
                <a:spcPts val="1187"/>
              </a:spcBef>
              <a:buClr>
                <a:srgbClr val="FF0000"/>
              </a:buClr>
              <a:buFont typeface="Wingdings" pitchFamily="2" charset="2"/>
              <a:buChar char="Ø"/>
            </a:pPr>
            <a:r>
              <a:rPr lang="zh-CN" altLang="en-US" dirty="0">
                <a:latin typeface="华文中宋" pitchFamily="2" charset="-122"/>
                <a:ea typeface="华文中宋" pitchFamily="2" charset="-122"/>
              </a:rPr>
              <a:t> </a:t>
            </a:r>
            <a:r>
              <a:rPr lang="zh-CN" altLang="en-US" b="1" dirty="0"/>
              <a:t>信任度  </a:t>
            </a:r>
            <a:r>
              <a:rPr lang="zh-CN" altLang="en-US" dirty="0">
                <a:latin typeface="华文中宋" pitchFamily="2" charset="-122"/>
                <a:ea typeface="华文中宋" pitchFamily="2" charset="-122"/>
              </a:rPr>
              <a:t>增加信任的方法往往是提供推荐解释，即为什么推荐这个商品，做到有理有据。也可以通过类似</a:t>
            </a:r>
            <a:r>
              <a:rPr lang="en-US" altLang="zh-CN" dirty="0" err="1">
                <a:latin typeface="华文中宋" pitchFamily="2" charset="-122"/>
                <a:ea typeface="华文中宋" pitchFamily="2" charset="-122"/>
              </a:rPr>
              <a:t>facebook</a:t>
            </a:r>
            <a:r>
              <a:rPr lang="zh-CN" altLang="en-US" dirty="0">
                <a:latin typeface="华文中宋" pitchFamily="2" charset="-122"/>
                <a:ea typeface="华文中宋" pitchFamily="2" charset="-122"/>
              </a:rPr>
              <a:t>间的好友关系来增加信任度，一般相比于陌生人的推荐，总会选择好友给的推荐。</a:t>
            </a:r>
            <a:endParaRPr lang="en-US" altLang="zh-CN" dirty="0">
              <a:latin typeface="华文中宋" pitchFamily="2" charset="-122"/>
              <a:ea typeface="华文中宋" pitchFamily="2" charset="-122"/>
            </a:endParaRPr>
          </a:p>
          <a:p>
            <a:pPr>
              <a:lnSpc>
                <a:spcPts val="2215"/>
              </a:lnSpc>
              <a:spcBef>
                <a:spcPts val="1187"/>
              </a:spcBef>
              <a:buClr>
                <a:srgbClr val="FF0000"/>
              </a:buClr>
              <a:buFont typeface="Wingdings" pitchFamily="2" charset="2"/>
              <a:buChar char="Ø"/>
            </a:pPr>
            <a:r>
              <a:rPr lang="zh-CN" altLang="en-US" b="1" dirty="0"/>
              <a:t> 实时性  </a:t>
            </a:r>
            <a:r>
              <a:rPr lang="zh-CN" altLang="en-US" dirty="0">
                <a:latin typeface="华文中宋" pitchFamily="2" charset="-122"/>
                <a:ea typeface="华文中宋" pitchFamily="2" charset="-122"/>
              </a:rPr>
              <a:t>新闻等一些物品具有很强的实时性，一般需在具有有效性的时候进行推荐，必须考虑推荐系统处理物品冷启动的能力，可以采用人工推荐。</a:t>
            </a:r>
            <a:endParaRPr lang="en-US" altLang="zh-CN" dirty="0">
              <a:latin typeface="华文中宋" pitchFamily="2" charset="-122"/>
              <a:ea typeface="华文中宋" pitchFamily="2" charset="-122"/>
            </a:endParaRPr>
          </a:p>
          <a:p>
            <a:pPr>
              <a:lnSpc>
                <a:spcPts val="2215"/>
              </a:lnSpc>
              <a:spcBef>
                <a:spcPts val="1187"/>
              </a:spcBef>
              <a:buClr>
                <a:srgbClr val="FF0000"/>
              </a:buClr>
              <a:buFont typeface="Wingdings" pitchFamily="2" charset="2"/>
              <a:buChar char="Ø"/>
            </a:pPr>
            <a:r>
              <a:rPr lang="zh-CN" altLang="en-US" dirty="0">
                <a:latin typeface="华文中宋" pitchFamily="2" charset="-122"/>
                <a:ea typeface="华文中宋" pitchFamily="2" charset="-122"/>
              </a:rPr>
              <a:t> </a:t>
            </a:r>
            <a:r>
              <a:rPr lang="zh-CN" altLang="en-US" b="1" dirty="0"/>
              <a:t>健壮性、商业目标 </a:t>
            </a:r>
            <a:r>
              <a:rPr lang="zh-CN" altLang="en-US" dirty="0">
                <a:latin typeface="华文中宋" pitchFamily="2" charset="-122"/>
                <a:ea typeface="华文中宋" pitchFamily="2" charset="-122"/>
              </a:rPr>
              <a:t>等</a:t>
            </a:r>
          </a:p>
        </p:txBody>
      </p:sp>
      <p:sp>
        <p:nvSpPr>
          <p:cNvPr id="14" name="矩形 46"/>
          <p:cNvSpPr>
            <a:spLocks noChangeArrowheads="1"/>
          </p:cNvSpPr>
          <p:nvPr/>
        </p:nvSpPr>
        <p:spPr bwMode="auto">
          <a:xfrm>
            <a:off x="555563" y="5084595"/>
            <a:ext cx="8769203" cy="974592"/>
          </a:xfrm>
          <a:prstGeom prst="rect">
            <a:avLst/>
          </a:prstGeom>
          <a:noFill/>
          <a:ln w="9525">
            <a:noFill/>
            <a:miter lim="800000"/>
            <a:headEnd/>
            <a:tailEnd/>
          </a:ln>
        </p:spPr>
        <p:txBody>
          <a:bodyPr wrap="square" lIns="36162" tIns="18081" rIns="36162" bIns="18081">
            <a:spAutoFit/>
          </a:bodyPr>
          <a:lstStyle/>
          <a:p>
            <a:pPr>
              <a:lnSpc>
                <a:spcPts val="2492"/>
              </a:lnSpc>
            </a:pPr>
            <a:r>
              <a:rPr lang="zh-CN" altLang="en-US" dirty="0"/>
              <a:t>        一个好的推荐系统就是</a:t>
            </a:r>
            <a:r>
              <a:rPr lang="zh-CN" altLang="en-US" b="1" dirty="0"/>
              <a:t>在推荐准确的基础上</a:t>
            </a:r>
            <a:r>
              <a:rPr lang="zh-CN" altLang="en-US" dirty="0"/>
              <a:t>，</a:t>
            </a:r>
            <a:r>
              <a:rPr lang="zh-CN" altLang="en-US" b="1" dirty="0"/>
              <a:t>给所有用户推荐的物品尽量广泛</a:t>
            </a:r>
            <a:r>
              <a:rPr lang="zh-CN" altLang="en-US" dirty="0"/>
              <a:t>（挖掘长尾），</a:t>
            </a:r>
            <a:r>
              <a:rPr lang="zh-CN" altLang="en-US" b="1" dirty="0"/>
              <a:t>给单个用户推荐的物品尽量覆盖多个类别</a:t>
            </a:r>
            <a:r>
              <a:rPr lang="zh-CN" altLang="en-US" dirty="0"/>
              <a:t>，</a:t>
            </a:r>
            <a:r>
              <a:rPr lang="zh-CN" altLang="en-US" b="1" dirty="0"/>
              <a:t>同时不要给用户推荐太多热门物品</a:t>
            </a:r>
            <a:r>
              <a:rPr lang="zh-CN" altLang="en-US" dirty="0"/>
              <a:t>，最好是能让用户看到推荐后有种「相见恨晚」的感觉。</a:t>
            </a:r>
          </a:p>
        </p:txBody>
      </p:sp>
    </p:spTree>
    <p:extLst>
      <p:ext uri="{BB962C8B-B14F-4D97-AF65-F5344CB8AC3E}">
        <p14:creationId xmlns:p14="http://schemas.microsoft.com/office/powerpoint/2010/main" val="2216726716"/>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9799" y="1059156"/>
            <a:ext cx="292597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推荐系统的冷启动问题</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508439"/>
          </a:xfrm>
          <a:prstGeom prst="rect">
            <a:avLst/>
          </a:prstGeom>
          <a:noFill/>
          <a:ln w="9525">
            <a:noFill/>
            <a:miter lim="800000"/>
            <a:headEnd/>
            <a:tailEnd/>
          </a:ln>
        </p:spPr>
        <p:txBody>
          <a:bodyPr lIns="36162" tIns="18081" rIns="36162" bIns="18081">
            <a:spAutoFit/>
          </a:bodyPr>
          <a:lstStyle/>
          <a:p>
            <a:pPr algn="l">
              <a:lnSpc>
                <a:spcPct val="200000"/>
              </a:lnSpc>
            </a:pPr>
            <a:r>
              <a:rPr lang="zh-CN" altLang="en-US" dirty="0">
                <a:solidFill>
                  <a:srgbClr val="002060"/>
                </a:solidFill>
              </a:rPr>
              <a:t>推荐系统的冷启动问题</a:t>
            </a:r>
            <a:r>
              <a:rPr lang="zh-CN" altLang="en-US" dirty="0">
                <a:latin typeface="微软雅黑" pitchFamily="34" charset="-122"/>
                <a:ea typeface="微软雅黑" pitchFamily="34" charset="-122"/>
                <a:sym typeface="Arial" pitchFamily="34" charset="0"/>
              </a:rPr>
              <a:t>（cold start ）</a:t>
            </a:r>
            <a:r>
              <a:rPr lang="zh-CN" altLang="en-US" dirty="0">
                <a:solidFill>
                  <a:srgbClr val="002060"/>
                </a:solidFill>
              </a:rPr>
              <a:t>具体分三种情况：</a:t>
            </a:r>
            <a:endParaRPr lang="en-US" altLang="zh-CN" dirty="0">
              <a:solidFill>
                <a:srgbClr val="002060"/>
              </a:solidFill>
            </a:endParaRPr>
          </a:p>
        </p:txBody>
      </p:sp>
      <p:sp>
        <p:nvSpPr>
          <p:cNvPr id="14" name="矩形 13"/>
          <p:cNvSpPr/>
          <p:nvPr/>
        </p:nvSpPr>
        <p:spPr>
          <a:xfrm>
            <a:off x="1552217" y="2752230"/>
            <a:ext cx="6525816" cy="1616435"/>
          </a:xfrm>
          <a:prstGeom prst="rect">
            <a:avLst/>
          </a:prstGeom>
        </p:spPr>
        <p:txBody>
          <a:bodyPr wrap="square" lIns="36162" tIns="18081" rIns="36162" bIns="18081">
            <a:spAutoFit/>
          </a:bodyPr>
          <a:lstStyle/>
          <a:p>
            <a:pPr algn="l">
              <a:lnSpc>
                <a:spcPct val="200000"/>
              </a:lnSpc>
              <a:buClr>
                <a:srgbClr val="FF0000"/>
              </a:buClr>
              <a:buFont typeface="Wingdings" pitchFamily="2" charset="2"/>
              <a:buChar char="Ø"/>
            </a:pPr>
            <a:r>
              <a:rPr lang="zh-CN" altLang="en-US" dirty="0"/>
              <a:t>  如何给</a:t>
            </a:r>
            <a:r>
              <a:rPr lang="zh-CN" altLang="en-US" b="1" dirty="0"/>
              <a:t>新用户</a:t>
            </a:r>
            <a:r>
              <a:rPr lang="zh-CN" altLang="en-US" dirty="0"/>
              <a:t>做个性化推荐？</a:t>
            </a:r>
            <a:endParaRPr lang="en-US" altLang="zh-CN" dirty="0"/>
          </a:p>
          <a:p>
            <a:pPr algn="l">
              <a:lnSpc>
                <a:spcPct val="200000"/>
              </a:lnSpc>
              <a:buClr>
                <a:srgbClr val="FF0000"/>
              </a:buClr>
              <a:buFont typeface="Wingdings" pitchFamily="2" charset="2"/>
              <a:buChar char="Ø"/>
            </a:pPr>
            <a:r>
              <a:rPr lang="zh-CN" altLang="en-US" dirty="0"/>
              <a:t>  如何将</a:t>
            </a:r>
            <a:r>
              <a:rPr lang="zh-CN" altLang="en-US" b="1" dirty="0"/>
              <a:t>新物品</a:t>
            </a:r>
            <a:r>
              <a:rPr lang="zh-CN" altLang="en-US" dirty="0"/>
              <a:t>推荐给用户？</a:t>
            </a:r>
            <a:endParaRPr lang="en-US" altLang="zh-CN" dirty="0"/>
          </a:p>
          <a:p>
            <a:pPr algn="l">
              <a:lnSpc>
                <a:spcPct val="200000"/>
              </a:lnSpc>
              <a:buClr>
                <a:srgbClr val="FF0000"/>
              </a:buClr>
              <a:buFont typeface="Wingdings" pitchFamily="2" charset="2"/>
              <a:buChar char="Ø"/>
            </a:pPr>
            <a:r>
              <a:rPr lang="zh-CN" altLang="en-US" dirty="0"/>
              <a:t>  新网站在</a:t>
            </a:r>
            <a:r>
              <a:rPr lang="zh-CN" altLang="en-US" b="1" dirty="0"/>
              <a:t>数据稀少</a:t>
            </a:r>
            <a:r>
              <a:rPr lang="zh-CN" altLang="en-US" dirty="0"/>
              <a:t>的情况下如何做个性化推荐？</a:t>
            </a:r>
          </a:p>
        </p:txBody>
      </p:sp>
    </p:spTree>
    <p:extLst>
      <p:ext uri="{BB962C8B-B14F-4D97-AF65-F5344CB8AC3E}">
        <p14:creationId xmlns:p14="http://schemas.microsoft.com/office/powerpoint/2010/main" val="158761375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899799" y="1059156"/>
            <a:ext cx="292597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推荐系统的冷启动问题</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3715727"/>
          </a:xfrm>
          <a:prstGeom prst="rect">
            <a:avLst/>
          </a:prstGeom>
          <a:noFill/>
          <a:ln w="9525">
            <a:noFill/>
            <a:miter lim="800000"/>
            <a:headEnd/>
            <a:tailEnd/>
          </a:ln>
        </p:spPr>
        <p:txBody>
          <a:bodyPr lIns="36162" tIns="18081" rIns="36162" bIns="18081">
            <a:spAutoFit/>
          </a:bodyPr>
          <a:lstStyle/>
          <a:p>
            <a:pPr>
              <a:lnSpc>
                <a:spcPts val="2215"/>
              </a:lnSpc>
              <a:spcBef>
                <a:spcPts val="1187"/>
              </a:spcBef>
              <a:buClr>
                <a:srgbClr val="FF0000"/>
              </a:buClr>
              <a:buFont typeface="Wingdings" pitchFamily="2" charset="2"/>
              <a:buChar char="Ø"/>
            </a:pPr>
            <a:r>
              <a:rPr lang="zh-CN" altLang="en-US" b="1" dirty="0">
                <a:solidFill>
                  <a:srgbClr val="002060"/>
                </a:solidFill>
              </a:rPr>
              <a:t>  新物品问题</a:t>
            </a:r>
            <a:r>
              <a:rPr lang="zh-CN" altLang="en-US" dirty="0"/>
              <a:t>是由于新的物品缺少用户对该物品的评分，这类物品很难通过推荐系统被推荐给用户，用户难以对这些物品评分，从而形成恶性循环，导致一些新物品始终无法有效推荐。新物品问题对不同的推荐系统影响程度不同：对于用户可以通过多种方式查找物品的网站，新物品问题并没有太大影响，如电影推荐系统等，因为用户可以有多种途径找到电影观看并评分；而对于一些主要通过推荐途径获取物品的网站，新物品问题会对推荐系统造成严重影响。</a:t>
            </a:r>
            <a:endParaRPr lang="en-US" altLang="zh-CN" dirty="0"/>
          </a:p>
          <a:p>
            <a:pPr>
              <a:lnSpc>
                <a:spcPts val="2215"/>
              </a:lnSpc>
              <a:spcBef>
                <a:spcPts val="1187"/>
              </a:spcBef>
              <a:buClr>
                <a:srgbClr val="FF0000"/>
              </a:buClr>
              <a:buFont typeface="Wingdings" pitchFamily="2" charset="2"/>
              <a:buChar char="Ø"/>
            </a:pPr>
            <a:r>
              <a:rPr lang="zh-CN" altLang="en-US" dirty="0"/>
              <a:t>  </a:t>
            </a:r>
            <a:r>
              <a:rPr lang="zh-CN" altLang="en-US" b="1" dirty="0">
                <a:solidFill>
                  <a:srgbClr val="002060"/>
                </a:solidFill>
              </a:rPr>
              <a:t>新用户问题</a:t>
            </a:r>
            <a:r>
              <a:rPr lang="zh-CN" altLang="en-US" dirty="0"/>
              <a:t>是目前对现实推荐系统挑战最大的冷启动问题：当一个新的用户使用推荐系统时，他没有对任何项目进行评分，因此系统无法对其进行个性化推荐；即使当新用户开始对少量项目进行评分时，由于评分太少，系统依然无法给出精确的推荐，这甚至会导致用户因为推荐体验不佳而停止使用推荐系统</a:t>
            </a:r>
            <a:endParaRPr lang="en-US" altLang="zh-CN" dirty="0"/>
          </a:p>
          <a:p>
            <a:pPr>
              <a:lnSpc>
                <a:spcPts val="2215"/>
              </a:lnSpc>
              <a:spcBef>
                <a:spcPts val="1187"/>
              </a:spcBef>
              <a:buClr>
                <a:srgbClr val="FF0000"/>
              </a:buClr>
              <a:buFont typeface="Wingdings" pitchFamily="2" charset="2"/>
              <a:buChar char="Ø"/>
            </a:pPr>
            <a:r>
              <a:rPr lang="zh-CN" altLang="en-US" b="1" dirty="0">
                <a:solidFill>
                  <a:srgbClr val="002060"/>
                </a:solidFill>
              </a:rPr>
              <a:t>系统冷启动问题</a:t>
            </a:r>
            <a:r>
              <a:rPr lang="zh-CN" altLang="en-US" dirty="0"/>
              <a:t>指的是由于数据过于稀疏，“用户</a:t>
            </a:r>
            <a:r>
              <a:rPr lang="en-US" altLang="zh-CN" dirty="0"/>
              <a:t>—</a:t>
            </a:r>
            <a:r>
              <a:rPr lang="zh-CN" altLang="en-US" dirty="0"/>
              <a:t>物品评分矩阵”的密度太低，导致推荐系统得到的推荐结果准确性极低。</a:t>
            </a:r>
          </a:p>
        </p:txBody>
      </p:sp>
    </p:spTree>
    <p:extLst>
      <p:ext uri="{BB962C8B-B14F-4D97-AF65-F5344CB8AC3E}">
        <p14:creationId xmlns:p14="http://schemas.microsoft.com/office/powerpoint/2010/main" val="97283168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4307" y="1059156"/>
            <a:ext cx="234889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冷启动的解决方案</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3464057"/>
          </a:xfrm>
          <a:prstGeom prst="rect">
            <a:avLst/>
          </a:prstGeom>
          <a:noFill/>
          <a:ln w="9525">
            <a:noFill/>
            <a:miter lim="800000"/>
            <a:headEnd/>
            <a:tailEnd/>
          </a:ln>
        </p:spPr>
        <p:txBody>
          <a:bodyPr lIns="36162" tIns="18081" rIns="36162" bIns="18081">
            <a:spAutoFit/>
          </a:bodyPr>
          <a:lstStyle/>
          <a:p>
            <a:pPr>
              <a:lnSpc>
                <a:spcPts val="2768"/>
              </a:lnSpc>
              <a:spcBef>
                <a:spcPts val="949"/>
              </a:spcBef>
              <a:buClr>
                <a:srgbClr val="FF0000"/>
              </a:buClr>
              <a:buFont typeface="Wingdings" pitchFamily="2" charset="2"/>
              <a:buChar char="Ø"/>
            </a:pPr>
            <a:r>
              <a:rPr lang="zh-CN" altLang="en-US" b="1" dirty="0">
                <a:solidFill>
                  <a:srgbClr val="002060"/>
                </a:solidFill>
              </a:rPr>
              <a:t> 对于新用户</a:t>
            </a:r>
            <a:endParaRPr lang="en-US" altLang="zh-CN" b="1" dirty="0">
              <a:solidFill>
                <a:srgbClr val="002060"/>
              </a:solidFill>
            </a:endParaRPr>
          </a:p>
          <a:p>
            <a:pPr>
              <a:lnSpc>
                <a:spcPts val="2215"/>
              </a:lnSpc>
              <a:spcBef>
                <a:spcPts val="949"/>
              </a:spcBef>
              <a:buClr>
                <a:srgbClr val="FF0000"/>
              </a:buClr>
            </a:pPr>
            <a:r>
              <a:rPr lang="en-US" altLang="zh-CN" dirty="0"/>
              <a:t>    </a:t>
            </a:r>
            <a:r>
              <a:rPr lang="zh-CN" altLang="en-US" dirty="0"/>
              <a:t>系统没有存储或者存储很少新用户的信息，包括查看对象的历史记录和新用户对对象的评分，基于模型的方法无法获得训练数据而基于规则的方法难以进行推理。</a:t>
            </a:r>
            <a:endParaRPr lang="en-US" altLang="zh-CN" dirty="0"/>
          </a:p>
          <a:p>
            <a:pPr>
              <a:lnSpc>
                <a:spcPts val="2215"/>
              </a:lnSpc>
              <a:spcBef>
                <a:spcPts val="949"/>
              </a:spcBef>
              <a:buClr>
                <a:srgbClr val="FF0000"/>
              </a:buClr>
              <a:buFont typeface="Arial" pitchFamily="34" charset="0"/>
              <a:buChar char="•"/>
            </a:pPr>
            <a:r>
              <a:rPr lang="zh-CN" altLang="en-US" dirty="0"/>
              <a:t>  </a:t>
            </a:r>
            <a:r>
              <a:rPr lang="zh-CN" altLang="en-US" dirty="0">
                <a:latin typeface="华文中宋" pitchFamily="2" charset="-122"/>
                <a:ea typeface="华文中宋" pitchFamily="2" charset="-122"/>
              </a:rPr>
              <a:t>根据用户注册信息进行粗粒度的推荐，如年龄，性别，爱好等。</a:t>
            </a:r>
            <a:endParaRPr lang="en-US" altLang="zh-CN" dirty="0">
              <a:latin typeface="华文中宋" pitchFamily="2" charset="-122"/>
              <a:ea typeface="华文中宋" pitchFamily="2" charset="-122"/>
            </a:endParaRPr>
          </a:p>
          <a:p>
            <a:pPr>
              <a:lnSpc>
                <a:spcPts val="2215"/>
              </a:lnSpc>
              <a:spcBef>
                <a:spcPts val="949"/>
              </a:spcBef>
              <a:buClr>
                <a:srgbClr val="FF0000"/>
              </a:buClr>
              <a:buFont typeface="Arial" pitchFamily="34" charset="0"/>
              <a:buChar char="•"/>
            </a:pPr>
            <a:r>
              <a:rPr lang="zh-CN" altLang="en-US" dirty="0">
                <a:latin typeface="华文中宋" pitchFamily="2" charset="-122"/>
                <a:ea typeface="华文中宋" pitchFamily="2" charset="-122"/>
              </a:rPr>
              <a:t>  选择合适的物品启动用户的兴趣。在新用户注册后为其提供一些内容，让他们反馈对这些内容的兴趣，再根据这些数据来进行推荐。这些内容需要同时满足热门和多样的要求。</a:t>
            </a:r>
            <a:endParaRPr lang="en-US" altLang="zh-CN" dirty="0">
              <a:latin typeface="华文中宋" pitchFamily="2" charset="-122"/>
              <a:ea typeface="华文中宋" pitchFamily="2" charset="-122"/>
            </a:endParaRPr>
          </a:p>
          <a:p>
            <a:pPr>
              <a:lnSpc>
                <a:spcPts val="2215"/>
              </a:lnSpc>
              <a:spcBef>
                <a:spcPts val="949"/>
              </a:spcBef>
              <a:buClr>
                <a:srgbClr val="FF0000"/>
              </a:buClr>
              <a:buFont typeface="Arial" pitchFamily="34" charset="0"/>
              <a:buChar char="•"/>
            </a:pPr>
            <a:r>
              <a:rPr lang="zh-CN" altLang="en-US" dirty="0">
                <a:latin typeface="华文中宋" pitchFamily="2" charset="-122"/>
                <a:ea typeface="华文中宋" pitchFamily="2" charset="-122"/>
              </a:rPr>
              <a:t>  当前解决新用户问题主要是通过结合基于内容和基于用户特征的方法，掌握用户的统计特征和兴趣特征，在用户只有少量评分甚至没有评分时做出比较准确的推荐。  </a:t>
            </a:r>
            <a:endParaRPr lang="en-US" altLang="zh-CN" dirty="0">
              <a:latin typeface="华文中宋" pitchFamily="2" charset="-122"/>
              <a:ea typeface="华文中宋" pitchFamily="2" charset="-122"/>
            </a:endParaRPr>
          </a:p>
          <a:p>
            <a:pPr>
              <a:lnSpc>
                <a:spcPts val="2768"/>
              </a:lnSpc>
              <a:spcBef>
                <a:spcPts val="237"/>
              </a:spcBef>
              <a:buClr>
                <a:srgbClr val="FF0000"/>
              </a:buClr>
              <a:buFont typeface="Wingdings" pitchFamily="2" charset="2"/>
              <a:buChar char="Ø"/>
            </a:pPr>
            <a:endParaRPr lang="zh-CN" altLang="en-US" dirty="0">
              <a:latin typeface="华文中宋" pitchFamily="2" charset="-122"/>
              <a:ea typeface="华文中宋" pitchFamily="2" charset="-122"/>
            </a:endParaRPr>
          </a:p>
        </p:txBody>
      </p:sp>
    </p:spTree>
    <p:extLst>
      <p:ext uri="{BB962C8B-B14F-4D97-AF65-F5344CB8AC3E}">
        <p14:creationId xmlns:p14="http://schemas.microsoft.com/office/powerpoint/2010/main" val="95809244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4307" y="1059156"/>
            <a:ext cx="234889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冷启动的解决方案</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pic>
        <p:nvPicPr>
          <p:cNvPr id="14" name="图片 13" descr="http://farm3.staticflickr.com/2841/10034327135_6ce151fdb6_b.jpg?imageView2/2/w/685"/>
          <p:cNvPicPr/>
          <p:nvPr/>
        </p:nvPicPr>
        <p:blipFill>
          <a:blip r:embed="rId3" cstate="print"/>
          <a:srcRect/>
          <a:stretch>
            <a:fillRect/>
          </a:stretch>
        </p:blipFill>
        <p:spPr bwMode="auto">
          <a:xfrm>
            <a:off x="712971" y="1679008"/>
            <a:ext cx="8297339" cy="4649561"/>
          </a:xfrm>
          <a:prstGeom prst="rect">
            <a:avLst/>
          </a:prstGeom>
          <a:noFill/>
          <a:ln w="9525">
            <a:noFill/>
            <a:miter lim="800000"/>
            <a:headEnd/>
            <a:tailEnd/>
          </a:ln>
        </p:spPr>
      </p:pic>
    </p:spTree>
    <p:extLst>
      <p:ext uri="{BB962C8B-B14F-4D97-AF65-F5344CB8AC3E}">
        <p14:creationId xmlns:p14="http://schemas.microsoft.com/office/powerpoint/2010/main" val="359413161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4307" y="1059156"/>
            <a:ext cx="234889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冷启动的解决方案</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2995980"/>
          </a:xfrm>
          <a:prstGeom prst="rect">
            <a:avLst/>
          </a:prstGeom>
          <a:noFill/>
          <a:ln w="9525">
            <a:noFill/>
            <a:miter lim="800000"/>
            <a:headEnd/>
            <a:tailEnd/>
          </a:ln>
        </p:spPr>
        <p:txBody>
          <a:bodyPr lIns="36162" tIns="18081" rIns="36162" bIns="18081">
            <a:spAutoFit/>
          </a:bodyPr>
          <a:lstStyle/>
          <a:p>
            <a:pPr>
              <a:lnSpc>
                <a:spcPts val="2768"/>
              </a:lnSpc>
              <a:spcBef>
                <a:spcPts val="712"/>
              </a:spcBef>
              <a:buClr>
                <a:srgbClr val="FF0000"/>
              </a:buClr>
              <a:buFont typeface="Wingdings" pitchFamily="2" charset="2"/>
              <a:buChar char="Ø"/>
            </a:pPr>
            <a:r>
              <a:rPr lang="zh-CN" altLang="en-US" dirty="0"/>
              <a:t> </a:t>
            </a:r>
            <a:r>
              <a:rPr lang="zh-CN" altLang="en-US" b="1" dirty="0">
                <a:solidFill>
                  <a:srgbClr val="002060"/>
                </a:solidFill>
              </a:rPr>
              <a:t>对于新物品</a:t>
            </a:r>
            <a:endParaRPr lang="en-US" altLang="zh-CN" b="1" dirty="0">
              <a:solidFill>
                <a:srgbClr val="002060"/>
              </a:solidFill>
            </a:endParaRPr>
          </a:p>
          <a:p>
            <a:pPr>
              <a:lnSpc>
                <a:spcPts val="2215"/>
              </a:lnSpc>
              <a:spcBef>
                <a:spcPts val="712"/>
              </a:spcBef>
              <a:buClr>
                <a:srgbClr val="FF0000"/>
              </a:buClr>
            </a:pPr>
            <a:r>
              <a:rPr lang="en-US" altLang="zh-CN" dirty="0"/>
              <a:t>    </a:t>
            </a:r>
            <a:r>
              <a:rPr lang="zh-CN" altLang="en-US" dirty="0"/>
              <a:t>在推荐系统尤其是协同过滤系统中，新对象加入数据库后必须等待一段时间才有用户查看并进行评价（如点击、打分、评论等）。在评价达到一定数量之前无法对此对象进行分析和推荐。</a:t>
            </a:r>
            <a:endParaRPr lang="en-US" altLang="zh-CN" dirty="0"/>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通过语义分析对物品抽取关键词并赋予权重，这种内容特征类似一个向量，通过向量之间的</a:t>
            </a:r>
            <a:r>
              <a:rPr lang="en-US" dirty="0" err="1">
                <a:latin typeface="华文中宋" pitchFamily="2" charset="-122"/>
                <a:ea typeface="华文中宋" pitchFamily="2" charset="-122"/>
                <a:hlinkClick r:id="rId3"/>
              </a:rPr>
              <a:t>余弦相似度</a:t>
            </a:r>
            <a:r>
              <a:rPr lang="zh-CN" altLang="en-US" dirty="0">
                <a:latin typeface="华文中宋" pitchFamily="2" charset="-122"/>
                <a:ea typeface="华文中宋" pitchFamily="2" charset="-122"/>
              </a:rPr>
              <a:t>便可得出物品之间的相似度，从而进行推荐。</a:t>
            </a:r>
            <a:endParaRPr lang="en-US" altLang="zh-CN" dirty="0">
              <a:latin typeface="华文中宋" pitchFamily="2" charset="-122"/>
              <a:ea typeface="华文中宋" pitchFamily="2" charset="-122"/>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利用物品的内容信息，内容过滤算法在物品（内容）更新较快的服务中得到大量应用，如新闻资讯类的个性化推荐。</a:t>
            </a:r>
            <a:endParaRPr lang="en-US" altLang="zh-CN" dirty="0">
              <a:latin typeface="华文中宋" pitchFamily="2" charset="-122"/>
              <a:ea typeface="华文中宋" pitchFamily="2" charset="-122"/>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通常解决这个问题的途径是激励或者雇佣少量用户对每一个新物品进行评分。</a:t>
            </a:r>
          </a:p>
        </p:txBody>
      </p:sp>
    </p:spTree>
    <p:extLst>
      <p:ext uri="{BB962C8B-B14F-4D97-AF65-F5344CB8AC3E}">
        <p14:creationId xmlns:p14="http://schemas.microsoft.com/office/powerpoint/2010/main" val="279681003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885180" y="1267096"/>
            <a:ext cx="5494550" cy="1808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04307" y="1059156"/>
            <a:ext cx="2348898" cy="386821"/>
          </a:xfrm>
          <a:prstGeom prst="rect">
            <a:avLst/>
          </a:prstGeom>
          <a:noFill/>
          <a:ln w="12700">
            <a:noFill/>
            <a:miter lim="400000"/>
            <a:headEnd/>
            <a:tailEnd/>
          </a:ln>
        </p:spPr>
        <p:txBody>
          <a:bodyPr wrap="none" lIns="20090" tIns="20090" rIns="20090" bIns="20090">
            <a:spAutoFit/>
          </a:bodyPr>
          <a:lstStyle/>
          <a:p>
            <a:pPr algn="ctr" hangingPunct="0"/>
            <a:r>
              <a:rPr lang="zh-CN" altLang="en-US" sz="2250" dirty="0">
                <a:solidFill>
                  <a:schemeClr val="bg1"/>
                </a:solidFill>
                <a:latin typeface="微软雅黑" pitchFamily="34" charset="-122"/>
                <a:ea typeface="微软雅黑" pitchFamily="34" charset="-122"/>
                <a:cs typeface="Chalkduster"/>
                <a:sym typeface="Chalkduster"/>
              </a:rPr>
              <a:t>冷启动的解决方案</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4102" name="矩形 46"/>
          <p:cNvSpPr>
            <a:spLocks noChangeArrowheads="1"/>
          </p:cNvSpPr>
          <p:nvPr/>
        </p:nvSpPr>
        <p:spPr bwMode="auto">
          <a:xfrm>
            <a:off x="595220" y="1848972"/>
            <a:ext cx="8586104" cy="2744308"/>
          </a:xfrm>
          <a:prstGeom prst="rect">
            <a:avLst/>
          </a:prstGeom>
          <a:noFill/>
          <a:ln w="9525">
            <a:noFill/>
            <a:miter lim="800000"/>
            <a:headEnd/>
            <a:tailEnd/>
          </a:ln>
        </p:spPr>
        <p:txBody>
          <a:bodyPr lIns="36162" tIns="18081" rIns="36162" bIns="18081">
            <a:spAutoFit/>
          </a:bodyPr>
          <a:lstStyle/>
          <a:p>
            <a:pPr>
              <a:lnSpc>
                <a:spcPts val="3005"/>
              </a:lnSpc>
              <a:spcBef>
                <a:spcPts val="712"/>
              </a:spcBef>
              <a:buClr>
                <a:srgbClr val="FF0000"/>
              </a:buClr>
              <a:buFont typeface="Wingdings" pitchFamily="2" charset="2"/>
              <a:buChar char="Ø"/>
            </a:pPr>
            <a:r>
              <a:rPr lang="zh-CN" altLang="en-US" dirty="0"/>
              <a:t> </a:t>
            </a:r>
            <a:r>
              <a:rPr lang="zh-CN" altLang="en-US" dirty="0">
                <a:solidFill>
                  <a:srgbClr val="002060"/>
                </a:solidFill>
              </a:rPr>
              <a:t>对于网站初建，数据不够多的情况，要先通过人工的力量来建立早期的推荐系统</a:t>
            </a:r>
            <a:endParaRPr lang="en-US" altLang="zh-CN" dirty="0">
              <a:solidFill>
                <a:srgbClr val="002060"/>
              </a:solidFill>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简单一点的，如人工编辑热门榜单；高级一点的，如人工分类标注。</a:t>
            </a:r>
            <a:endParaRPr lang="en-US" altLang="zh-CN" dirty="0">
              <a:latin typeface="华文中宋" pitchFamily="2" charset="-122"/>
              <a:ea typeface="华文中宋" pitchFamily="2" charset="-122"/>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国外的个性化音乐电台</a:t>
            </a:r>
            <a:r>
              <a:rPr lang="en-US" dirty="0">
                <a:latin typeface="华文中宋" pitchFamily="2" charset="-122"/>
                <a:ea typeface="华文中宋" pitchFamily="2" charset="-122"/>
              </a:rPr>
              <a:t>Pandora</a:t>
            </a:r>
            <a:r>
              <a:rPr lang="zh-CN" altLang="en-US" dirty="0">
                <a:latin typeface="华文中宋" pitchFamily="2" charset="-122"/>
                <a:ea typeface="华文中宋" pitchFamily="2" charset="-122"/>
              </a:rPr>
              <a:t>就雇了一批懂计算机的音乐人来给大量音乐进行多维度标注，称之为音乐基因。有了这些初始数据，就可以方便地进行推荐了。</a:t>
            </a:r>
            <a:endParaRPr lang="en-US" altLang="zh-CN" dirty="0">
              <a:latin typeface="华文中宋" pitchFamily="2" charset="-122"/>
              <a:ea typeface="华文中宋" pitchFamily="2" charset="-122"/>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国内的</a:t>
            </a:r>
            <a:r>
              <a:rPr lang="en-US" dirty="0">
                <a:latin typeface="华文中宋" pitchFamily="2" charset="-122"/>
                <a:ea typeface="华文中宋" pitchFamily="2" charset="-122"/>
              </a:rPr>
              <a:t>Jing.fm</a:t>
            </a:r>
            <a:r>
              <a:rPr lang="zh-CN" altLang="en-US" dirty="0">
                <a:latin typeface="华文中宋" pitchFamily="2" charset="-122"/>
                <a:ea typeface="华文中宋" pitchFamily="2" charset="-122"/>
              </a:rPr>
              <a:t>初期也是通过对音乐的物理信息、情感信息、社会信息进行人工分类，而后再通过机器学习和推荐算法不断完善，打造出了不一样的个性化电台。</a:t>
            </a:r>
            <a:endParaRPr lang="en-US" altLang="zh-CN" dirty="0">
              <a:latin typeface="华文中宋" pitchFamily="2" charset="-122"/>
              <a:ea typeface="华文中宋" pitchFamily="2" charset="-122"/>
            </a:endParaRPr>
          </a:p>
          <a:p>
            <a:pPr>
              <a:lnSpc>
                <a:spcPts val="2215"/>
              </a:lnSpc>
              <a:spcBef>
                <a:spcPts val="712"/>
              </a:spcBef>
              <a:buClr>
                <a:srgbClr val="FF0000"/>
              </a:buClr>
              <a:buFont typeface="Arial" pitchFamily="34" charset="0"/>
              <a:buChar char="•"/>
            </a:pPr>
            <a:r>
              <a:rPr lang="zh-CN" altLang="en-US" dirty="0">
                <a:latin typeface="华文中宋" pitchFamily="2" charset="-122"/>
                <a:ea typeface="华文中宋" pitchFamily="2" charset="-122"/>
              </a:rPr>
              <a:t>  除了这些，利用社交网络平台已有的大量数据也是一个不错的方法，尤其是那些依托于其他</a:t>
            </a:r>
            <a:r>
              <a:rPr lang="en-US" dirty="0">
                <a:latin typeface="华文中宋" pitchFamily="2" charset="-122"/>
                <a:ea typeface="华文中宋" pitchFamily="2" charset="-122"/>
              </a:rPr>
              <a:t>SNS</a:t>
            </a:r>
            <a:r>
              <a:rPr lang="zh-CN" altLang="en-US" dirty="0">
                <a:latin typeface="华文中宋" pitchFamily="2" charset="-122"/>
                <a:ea typeface="华文中宋" pitchFamily="2" charset="-122"/>
              </a:rPr>
              <a:t>（</a:t>
            </a:r>
            <a:r>
              <a:rPr lang="en-US" dirty="0"/>
              <a:t> Social Networking Services </a:t>
            </a:r>
            <a:r>
              <a:rPr lang="zh-CN" altLang="en-US" dirty="0">
                <a:latin typeface="华文中宋" pitchFamily="2" charset="-122"/>
                <a:ea typeface="华文中宋" pitchFamily="2" charset="-122"/>
              </a:rPr>
              <a:t>）账号系统的服务。</a:t>
            </a:r>
          </a:p>
        </p:txBody>
      </p:sp>
    </p:spTree>
    <p:extLst>
      <p:ext uri="{BB962C8B-B14F-4D97-AF65-F5344CB8AC3E}">
        <p14:creationId xmlns:p14="http://schemas.microsoft.com/office/powerpoint/2010/main" val="313676702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883221"/>
            <a:ext cx="9668533" cy="5445348"/>
          </a:xfrm>
          <a:prstGeom prst="rect">
            <a:avLst/>
          </a:prstGeom>
          <a:ln w="28575">
            <a:noFill/>
          </a:ln>
        </p:spPr>
      </p:pic>
      <p:sp>
        <p:nvSpPr>
          <p:cNvPr id="8" name="Shape 209"/>
          <p:cNvSpPr/>
          <p:nvPr/>
        </p:nvSpPr>
        <p:spPr>
          <a:xfrm>
            <a:off x="2847310" y="3007522"/>
            <a:ext cx="3979599" cy="883111"/>
          </a:xfrm>
          <a:prstGeom prst="rect">
            <a:avLst/>
          </a:prstGeom>
          <a:ln w="12700">
            <a:miter lim="400000"/>
          </a:ln>
          <a:extLst>
            <a:ext uri="{C572A759-6A51-4108-AA02-DFA0A04FC94B}">
              <ma14:wrappingTextBoxFlag xmlns="" xmlns:ma14="http://schemas.microsoft.com/office/mac/drawingml/2011/main" val="1"/>
            </a:ext>
          </a:extLst>
        </p:spPr>
        <p:txBody>
          <a:bodyPr wrap="none" lIns="20090" tIns="20090" rIns="20090" bIns="20090">
            <a:spAutoFit/>
          </a:bodyPr>
          <a:lstStyle>
            <a:lvl1pPr>
              <a:defRPr sz="5600">
                <a:solidFill>
                  <a:srgbClr val="FFFFFF"/>
                </a:solidFill>
                <a:latin typeface="Chalkduster"/>
                <a:ea typeface="Chalkduster"/>
                <a:cs typeface="Chalkduster"/>
                <a:sym typeface="Chalkduster"/>
              </a:defRPr>
            </a:lvl1pPr>
          </a:lstStyle>
          <a:p>
            <a:r>
              <a:rPr lang="en-US" altLang="zh-CN" sz="5475" b="1" dirty="0">
                <a:solidFill>
                  <a:schemeClr val="bg1"/>
                </a:solidFill>
                <a:latin typeface="微软雅黑" panose="020B0503020204020204" pitchFamily="34" charset="-122"/>
                <a:ea typeface="微软雅黑" panose="020B0503020204020204" pitchFamily="34" charset="-122"/>
              </a:rPr>
              <a:t>Thank you!</a:t>
            </a:r>
            <a:endParaRPr sz="5475"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9853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205500" y="1255382"/>
            <a:ext cx="5174230" cy="29795"/>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39" y="1059156"/>
            <a:ext cx="5761994" cy="386821"/>
          </a:xfrm>
          <a:prstGeom prst="rect">
            <a:avLst/>
          </a:prstGeom>
          <a:noFill/>
          <a:ln w="12700">
            <a:noFill/>
            <a:miter lim="400000"/>
            <a:headEnd/>
            <a:tailEnd/>
          </a:ln>
        </p:spPr>
        <p:txBody>
          <a:bodyPr wrap="squar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推荐系统的应用：电商推荐案例</a:t>
            </a:r>
            <a:r>
              <a:rPr lang="en-US" altLang="zh-CN" sz="2250" dirty="0">
                <a:solidFill>
                  <a:schemeClr val="bg1"/>
                </a:solidFill>
                <a:latin typeface="微软雅黑" pitchFamily="34" charset="-122"/>
                <a:ea typeface="微软雅黑" pitchFamily="34" charset="-122"/>
                <a:cs typeface="Chalkduster"/>
                <a:sym typeface="Chalkduster"/>
              </a:rPr>
              <a:t>——</a:t>
            </a:r>
            <a:r>
              <a:rPr lang="zh-CN" altLang="en-US" sz="2250" dirty="0">
                <a:solidFill>
                  <a:schemeClr val="bg1"/>
                </a:solidFill>
                <a:latin typeface="微软雅黑" pitchFamily="34" charset="-122"/>
                <a:ea typeface="微软雅黑" pitchFamily="34" charset="-122"/>
                <a:cs typeface="Chalkduster"/>
                <a:sym typeface="Chalkduster"/>
              </a:rPr>
              <a:t>亚马逊</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7</a:t>
            </a:fld>
            <a:endParaRPr lang="en-US" altLang="zh-CN"/>
          </a:p>
        </p:txBody>
      </p:sp>
      <p:sp>
        <p:nvSpPr>
          <p:cNvPr id="6" name="矩形 5"/>
          <p:cNvSpPr/>
          <p:nvPr/>
        </p:nvSpPr>
        <p:spPr>
          <a:xfrm>
            <a:off x="482410" y="1780121"/>
            <a:ext cx="8897320" cy="1754326"/>
          </a:xfrm>
          <a:prstGeom prst="rect">
            <a:avLst/>
          </a:prstGeom>
        </p:spPr>
        <p:txBody>
          <a:bodyPr wrap="square">
            <a:spAutoFit/>
          </a:bodyPr>
          <a:lstStyle/>
          <a:p>
            <a:r>
              <a:rPr lang="en-US" altLang="zh-CN" dirty="0">
                <a:solidFill>
                  <a:srgbClr val="FF0000"/>
                </a:solidFill>
              </a:rPr>
              <a:t>Amazon</a:t>
            </a:r>
            <a:r>
              <a:rPr lang="zh-CN" altLang="en-US" dirty="0"/>
              <a:t>利用可以记录的所有用户在站点上的行为，根据不同数据的特点对它们进行处理，并分成不同区为用户推送推荐</a:t>
            </a:r>
            <a:r>
              <a:rPr lang="en-US" altLang="zh-CN" dirty="0"/>
              <a:t>:</a:t>
            </a:r>
          </a:p>
          <a:p>
            <a:pPr marL="257175" indent="-257175">
              <a:buFont typeface="Arial" panose="020B0604020202020204" pitchFamily="34" charset="0"/>
              <a:buChar char="•"/>
            </a:pPr>
            <a:r>
              <a:rPr lang="zh-CN" altLang="en-US" dirty="0">
                <a:solidFill>
                  <a:srgbClr val="FF0000"/>
                </a:solidFill>
              </a:rPr>
              <a:t>基于社会化的推荐</a:t>
            </a:r>
            <a:r>
              <a:rPr lang="en-US" altLang="zh-CN" dirty="0"/>
              <a:t>, Amazon</a:t>
            </a:r>
            <a:r>
              <a:rPr lang="zh-CN" altLang="en-US" dirty="0"/>
              <a:t>会给你事实的数据，让用户信服，例如</a:t>
            </a:r>
            <a:r>
              <a:rPr lang="en-US" altLang="zh-CN" dirty="0"/>
              <a:t>:</a:t>
            </a:r>
            <a:r>
              <a:rPr lang="zh-CN" altLang="en-US" dirty="0"/>
              <a:t>购买此物品的用户百分之多少也购买了那个物品</a:t>
            </a:r>
            <a:r>
              <a:rPr lang="en-US" altLang="zh-CN" dirty="0"/>
              <a:t>;</a:t>
            </a:r>
          </a:p>
          <a:p>
            <a:pPr marL="257175" indent="-257175">
              <a:buFont typeface="Arial" panose="020B0604020202020204" pitchFamily="34" charset="0"/>
              <a:buChar char="•"/>
            </a:pPr>
            <a:r>
              <a:rPr lang="zh-CN" altLang="en-US" dirty="0">
                <a:solidFill>
                  <a:srgbClr val="FF0000"/>
                </a:solidFill>
              </a:rPr>
              <a:t>基于物品本身的推荐</a:t>
            </a:r>
            <a:r>
              <a:rPr lang="zh-CN" altLang="en-US" dirty="0"/>
              <a:t>，</a:t>
            </a:r>
            <a:r>
              <a:rPr lang="en-US" altLang="zh-CN" dirty="0"/>
              <a:t>Amazon</a:t>
            </a:r>
            <a:r>
              <a:rPr lang="zh-CN" altLang="en-US" dirty="0"/>
              <a:t>也会列出推荐的理由</a:t>
            </a:r>
            <a:r>
              <a:rPr lang="en-US" altLang="zh-CN" dirty="0"/>
              <a:t>, </a:t>
            </a:r>
            <a:r>
              <a:rPr lang="zh-CN" altLang="en-US" dirty="0"/>
              <a:t>例如</a:t>
            </a:r>
            <a:r>
              <a:rPr lang="en-US" altLang="zh-CN" dirty="0"/>
              <a:t>:</a:t>
            </a:r>
            <a:r>
              <a:rPr lang="zh-CN" altLang="en-US" dirty="0"/>
              <a:t>因为你的购物框中有***或者因为你购买过***， 所以给你推荐类似的***</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714" y="3519252"/>
            <a:ext cx="7561000" cy="238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0985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3813" y="879596"/>
            <a:ext cx="9657875" cy="754657"/>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CN" altLang="en-US" sz="1275">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205500" y="1255382"/>
            <a:ext cx="5174230" cy="29795"/>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0090" tIns="20090" rIns="20090" bIns="20090" anchor="ctr"/>
          <a:lstStyle/>
          <a:p>
            <a:pPr algn="ctr" hangingPunct="0"/>
            <a:endParaRPr lang="zh-CN" altLang="en-US" sz="1275">
              <a:latin typeface="Helvetica Light"/>
              <a:ea typeface="Helvetica Light"/>
            </a:endParaRPr>
          </a:p>
        </p:txBody>
      </p:sp>
      <p:sp>
        <p:nvSpPr>
          <p:cNvPr id="4100" name="Shape 209"/>
          <p:cNvSpPr>
            <a:spLocks noChangeArrowheads="1"/>
          </p:cNvSpPr>
          <p:nvPr/>
        </p:nvSpPr>
        <p:spPr bwMode="auto">
          <a:xfrm>
            <a:off x="922339" y="1059156"/>
            <a:ext cx="5774465" cy="386821"/>
          </a:xfrm>
          <a:prstGeom prst="rect">
            <a:avLst/>
          </a:prstGeom>
          <a:noFill/>
          <a:ln w="12700">
            <a:noFill/>
            <a:miter lim="400000"/>
            <a:headEnd/>
            <a:tailEnd/>
          </a:ln>
        </p:spPr>
        <p:txBody>
          <a:bodyPr wrap="square" lIns="20090" tIns="20090" rIns="20090" bIns="20090">
            <a:spAutoFit/>
          </a:bodyPr>
          <a:lstStyle/>
          <a:p>
            <a:r>
              <a:rPr lang="zh-CN" altLang="en-US" sz="2250" dirty="0">
                <a:solidFill>
                  <a:schemeClr val="bg1"/>
                </a:solidFill>
                <a:latin typeface="微软雅黑" pitchFamily="34" charset="-122"/>
                <a:ea typeface="微软雅黑" pitchFamily="34" charset="-122"/>
                <a:cs typeface="Chalkduster"/>
                <a:sym typeface="Chalkduster"/>
              </a:rPr>
              <a:t>推荐系统的应用：社交推荐案例</a:t>
            </a:r>
            <a:r>
              <a:rPr lang="en-US" altLang="zh-CN" sz="2250" dirty="0">
                <a:solidFill>
                  <a:schemeClr val="bg1"/>
                </a:solidFill>
                <a:latin typeface="微软雅黑" pitchFamily="34" charset="-122"/>
                <a:ea typeface="微软雅黑" pitchFamily="34" charset="-122"/>
                <a:cs typeface="Chalkduster"/>
                <a:sym typeface="Chalkduster"/>
              </a:rPr>
              <a:t>——</a:t>
            </a:r>
            <a:r>
              <a:rPr lang="zh-CN" altLang="en-US" sz="2250" dirty="0">
                <a:solidFill>
                  <a:schemeClr val="bg1"/>
                </a:solidFill>
                <a:latin typeface="微软雅黑" pitchFamily="34" charset="-122"/>
                <a:ea typeface="微软雅黑" pitchFamily="34" charset="-122"/>
                <a:cs typeface="Chalkduster"/>
                <a:sym typeface="Chalkduster"/>
              </a:rPr>
              <a:t>豆瓣</a:t>
            </a:r>
            <a:endParaRPr lang="zh-CN" altLang="zh-CN" sz="225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170781" y="978794"/>
            <a:ext cx="581406" cy="581375"/>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38100" tIns="38100" rIns="38100" bIns="38100" anchor="ctr"/>
            <a:lstStyle/>
            <a:p>
              <a:pPr algn="ctr" fontAlgn="auto" hangingPunct="0">
                <a:spcBef>
                  <a:spcPts val="0"/>
                </a:spcBef>
                <a:spcAft>
                  <a:spcPts val="0"/>
                </a:spcAft>
                <a:defRPr sz="3200"/>
              </a:pPr>
              <a:endParaRPr sz="1275"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38100" tIns="38100" rIns="38100" bIns="38100" anchor="ctr"/>
              <a:lstStyle/>
              <a:p>
                <a:pPr algn="ctr" hangingPunct="0"/>
                <a:endParaRPr lang="zh-HK" altLang="en-US" sz="1275">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8</a:t>
            </a:fld>
            <a:endParaRPr lang="en-US" altLang="zh-CN"/>
          </a:p>
        </p:txBody>
      </p:sp>
      <p:sp>
        <p:nvSpPr>
          <p:cNvPr id="6" name="矩形 5"/>
          <p:cNvSpPr/>
          <p:nvPr/>
        </p:nvSpPr>
        <p:spPr>
          <a:xfrm>
            <a:off x="350346" y="1634253"/>
            <a:ext cx="9029384" cy="2031325"/>
          </a:xfrm>
          <a:prstGeom prst="rect">
            <a:avLst/>
          </a:prstGeom>
        </p:spPr>
        <p:txBody>
          <a:bodyPr wrap="square">
            <a:spAutoFit/>
          </a:bodyPr>
          <a:lstStyle/>
          <a:p>
            <a:r>
              <a:rPr lang="zh-CN" altLang="en-US" dirty="0">
                <a:solidFill>
                  <a:srgbClr val="FF0000"/>
                </a:solidFill>
              </a:rPr>
              <a:t>豆瓣</a:t>
            </a:r>
            <a:r>
              <a:rPr lang="zh-CN" altLang="en-US" dirty="0"/>
              <a:t>基于社会化的协同过滤的推荐，用户越多， 用户的反馈越多，那么推荐的效果会越来越准确。</a:t>
            </a:r>
          </a:p>
          <a:p>
            <a:r>
              <a:rPr lang="zh-CN" altLang="en-US" dirty="0"/>
              <a:t>相对于</a:t>
            </a:r>
            <a:r>
              <a:rPr lang="en-US" altLang="zh-CN" dirty="0"/>
              <a:t>Amazon</a:t>
            </a:r>
            <a:r>
              <a:rPr lang="zh-CN" altLang="en-US" dirty="0"/>
              <a:t>的用户行为模型，豆瓣电影的模型更加简单，就是“看过”和“想看”，这也让他们的推荐更加专注于用户的品味，毕竟买东西和看电影的动机还是有很大不同的。</a:t>
            </a:r>
          </a:p>
          <a:p>
            <a:r>
              <a:rPr lang="zh-CN" altLang="en-US" dirty="0"/>
              <a:t>另外</a:t>
            </a:r>
            <a:r>
              <a:rPr lang="en-US" altLang="zh-CN" dirty="0"/>
              <a:t>,</a:t>
            </a:r>
            <a:r>
              <a:rPr lang="zh-CN" altLang="en-US" dirty="0"/>
              <a:t>豆瓣也有基于物品本身的推荐</a:t>
            </a:r>
            <a:r>
              <a:rPr lang="en-US" altLang="zh-CN" dirty="0"/>
              <a:t>,</a:t>
            </a:r>
            <a:r>
              <a:rPr lang="zh-CN" altLang="en-US" dirty="0"/>
              <a:t>当你查看一些电影的详细信息的时候 ，他会给你推荐出</a:t>
            </a:r>
            <a:r>
              <a:rPr lang="en-US" altLang="zh-CN" dirty="0"/>
              <a:t>"</a:t>
            </a:r>
            <a:r>
              <a:rPr lang="zh-CN" altLang="en-US" dirty="0"/>
              <a:t>喜欢这个电影的人也喜欢的电影”</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647" y="3642949"/>
            <a:ext cx="6221950" cy="254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372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93540" y="1505190"/>
            <a:ext cx="8693150" cy="4350368"/>
          </a:xfrm>
        </p:spPr>
        <p:txBody>
          <a:bodyPr>
            <a:normAutofit fontScale="92500" lnSpcReduction="10000"/>
          </a:bodyPr>
          <a:lstStyle/>
          <a:p>
            <a:r>
              <a:rPr lang="zh-CN" altLang="en-US" sz="1875" dirty="0">
                <a:solidFill>
                  <a:srgbClr val="FF0000"/>
                </a:solidFill>
                <a:latin typeface="+mn-ea"/>
              </a:rPr>
              <a:t>个性化音乐网络电台</a:t>
            </a:r>
            <a:endParaRPr lang="en-US" altLang="zh-CN" sz="1875" dirty="0">
              <a:solidFill>
                <a:srgbClr val="FF0000"/>
              </a:solidFill>
              <a:latin typeface="+mn-ea"/>
            </a:endParaRPr>
          </a:p>
          <a:p>
            <a:pPr lvl="1"/>
            <a:r>
              <a:rPr lang="zh-CN" altLang="en-US" sz="1725" dirty="0"/>
              <a:t>网易云音乐个性化歌曲推荐</a:t>
            </a:r>
            <a:endParaRPr lang="en-US" altLang="zh-CN" sz="1725" dirty="0"/>
          </a:p>
          <a:p>
            <a:pPr lvl="1"/>
            <a:endParaRPr lang="en-US" altLang="zh-CN" sz="1725" dirty="0"/>
          </a:p>
          <a:p>
            <a:r>
              <a:rPr lang="zh-CN" altLang="en-US" sz="1875" dirty="0">
                <a:solidFill>
                  <a:srgbClr val="FF0000"/>
                </a:solidFill>
                <a:latin typeface="+mn-ea"/>
              </a:rPr>
              <a:t>个性化阅读</a:t>
            </a:r>
            <a:endParaRPr lang="en-US" altLang="zh-CN" sz="1875" dirty="0">
              <a:solidFill>
                <a:srgbClr val="FF0000"/>
              </a:solidFill>
              <a:latin typeface="+mn-ea"/>
            </a:endParaRPr>
          </a:p>
          <a:p>
            <a:pPr lvl="1"/>
            <a:r>
              <a:rPr lang="en-US" altLang="zh-CN" sz="1725" dirty="0"/>
              <a:t>Google Reader</a:t>
            </a:r>
            <a:r>
              <a:rPr lang="zh-CN" altLang="en-US" sz="1725" dirty="0"/>
              <a:t>的社会化阅读</a:t>
            </a:r>
            <a:endParaRPr lang="en-US" altLang="zh-CN" sz="1725" dirty="0"/>
          </a:p>
          <a:p>
            <a:pPr lvl="1"/>
            <a:endParaRPr lang="en-US" altLang="zh-CN" sz="1875" dirty="0">
              <a:solidFill>
                <a:srgbClr val="FF0000"/>
              </a:solidFill>
              <a:latin typeface="+mn-ea"/>
            </a:endParaRPr>
          </a:p>
          <a:p>
            <a:r>
              <a:rPr lang="zh-CN" altLang="en-US" sz="1875" dirty="0">
                <a:solidFill>
                  <a:srgbClr val="FF0000"/>
                </a:solidFill>
                <a:latin typeface="+mn-ea"/>
              </a:rPr>
              <a:t>基于位置的服务</a:t>
            </a:r>
            <a:r>
              <a:rPr lang="en-US" altLang="zh-CN" sz="1875" dirty="0"/>
              <a:t>	</a:t>
            </a:r>
          </a:p>
          <a:p>
            <a:pPr lvl="1"/>
            <a:r>
              <a:rPr lang="en-US" altLang="zh-CN" sz="1725" dirty="0"/>
              <a:t>Foursquare</a:t>
            </a:r>
            <a:r>
              <a:rPr lang="zh-CN" altLang="en-US" sz="1725" dirty="0"/>
              <a:t>的探索功能 （</a:t>
            </a:r>
            <a:r>
              <a:rPr lang="en-US" altLang="zh-CN" sz="1725" dirty="0"/>
              <a:t>LBS</a:t>
            </a:r>
            <a:r>
              <a:rPr lang="zh-CN" altLang="en-US" sz="1725" dirty="0"/>
              <a:t>，</a:t>
            </a:r>
            <a:r>
              <a:rPr lang="en-US" altLang="zh-CN" sz="1725" dirty="0"/>
              <a:t>Location-based Service</a:t>
            </a:r>
            <a:r>
              <a:rPr lang="zh-CN" altLang="en-US" sz="1725" dirty="0"/>
              <a:t>）</a:t>
            </a:r>
            <a:endParaRPr lang="zh-CN" altLang="zh-CN" sz="1725" dirty="0"/>
          </a:p>
          <a:p>
            <a:pPr marL="0" indent="0">
              <a:buNone/>
            </a:pPr>
            <a:endParaRPr lang="en-US" altLang="zh-CN" sz="1875" dirty="0"/>
          </a:p>
          <a:p>
            <a:r>
              <a:rPr lang="zh-CN" altLang="en-US" sz="1875" dirty="0">
                <a:solidFill>
                  <a:srgbClr val="FF0000"/>
                </a:solidFill>
              </a:rPr>
              <a:t>个性化邮件</a:t>
            </a:r>
            <a:r>
              <a:rPr lang="en-US" altLang="zh-CN" sz="1875" dirty="0"/>
              <a:t>	</a:t>
            </a:r>
          </a:p>
          <a:p>
            <a:pPr lvl="1"/>
            <a:r>
              <a:rPr lang="en-US" altLang="zh-CN" sz="1725" dirty="0"/>
              <a:t>Gmail</a:t>
            </a:r>
            <a:r>
              <a:rPr lang="zh-CN" altLang="en-US" sz="1725" dirty="0"/>
              <a:t>的优先级邮箱功能</a:t>
            </a:r>
            <a:endParaRPr lang="en-US" altLang="zh-CN" sz="1725" dirty="0"/>
          </a:p>
          <a:p>
            <a:pPr lvl="1"/>
            <a:endParaRPr lang="en-US" altLang="zh-CN" sz="1875" dirty="0"/>
          </a:p>
          <a:p>
            <a:r>
              <a:rPr lang="zh-CN" altLang="en-US" sz="1875" dirty="0">
                <a:solidFill>
                  <a:srgbClr val="FF0000"/>
                </a:solidFill>
              </a:rPr>
              <a:t>个性化广告</a:t>
            </a:r>
            <a:endParaRPr lang="en-US" altLang="zh-CN" sz="1875" dirty="0">
              <a:solidFill>
                <a:srgbClr val="FF0000"/>
              </a:solidFill>
            </a:endParaRPr>
          </a:p>
          <a:p>
            <a:pPr lvl="1"/>
            <a:r>
              <a:rPr lang="en-US" altLang="zh-CN" sz="1725" dirty="0"/>
              <a:t>Facebook</a:t>
            </a:r>
            <a:r>
              <a:rPr lang="zh-CN" altLang="zh-CN" sz="1725" dirty="0"/>
              <a:t>广告定向投放，将广告投放给它的潜在客户群</a:t>
            </a:r>
            <a:endParaRPr lang="en-US" altLang="zh-CN" sz="1725" dirty="0">
              <a:solidFill>
                <a:srgbClr val="FF0000"/>
              </a:solidFill>
            </a:endParaRPr>
          </a:p>
        </p:txBody>
      </p:sp>
      <p:sp>
        <p:nvSpPr>
          <p:cNvPr id="12" name="灯片编号占位符 11"/>
          <p:cNvSpPr>
            <a:spLocks noGrp="1"/>
          </p:cNvSpPr>
          <p:nvPr>
            <p:ph type="sldNum" sz="quarter" idx="12"/>
          </p:nvPr>
        </p:nvSpPr>
        <p:spPr/>
        <p:txBody>
          <a:bodyPr/>
          <a:lstStyle/>
          <a:p>
            <a:fld id="{ED1E51D4-06B9-4DE0-81BE-5053931DC7D3}" type="slidenum">
              <a:rPr lang="zh-CN" altLang="en-US" smtClean="0"/>
              <a:t>9</a:t>
            </a:fld>
            <a:endParaRPr lang="zh-CN" altLang="en-US" dirty="0"/>
          </a:p>
        </p:txBody>
      </p:sp>
      <p:cxnSp>
        <p:nvCxnSpPr>
          <p:cNvPr id="10" name="直接连接符 9"/>
          <p:cNvCxnSpPr/>
          <p:nvPr/>
        </p:nvCxnSpPr>
        <p:spPr>
          <a:xfrm>
            <a:off x="-1" y="1505190"/>
            <a:ext cx="964406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61831"/>
      </p:ext>
    </p:extLst>
  </p:cSld>
  <p:clrMapOvr>
    <a:masterClrMapping/>
  </p:clrMapOvr>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8694</Words>
  <Application>Microsoft Office PowerPoint</Application>
  <PresentationFormat>自定义</PresentationFormat>
  <Paragraphs>446</Paragraphs>
  <Slides>69</Slides>
  <Notes>13</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69</vt:i4>
      </vt:variant>
    </vt:vector>
  </HeadingPairs>
  <TitlesOfParts>
    <vt:vector size="86" baseType="lpstr">
      <vt:lpstr>Helvetica Light</vt:lpstr>
      <vt:lpstr>等线</vt:lpstr>
      <vt:lpstr>方正粗宋简体</vt:lpstr>
      <vt:lpstr>黑体</vt:lpstr>
      <vt:lpstr>华文楷体</vt:lpstr>
      <vt:lpstr>华文中宋</vt:lpstr>
      <vt:lpstr>宋体</vt:lpstr>
      <vt:lpstr>微软雅黑</vt:lpstr>
      <vt:lpstr>Arial</vt:lpstr>
      <vt:lpstr>Calibri</vt:lpstr>
      <vt:lpstr>Calibri Light</vt:lpstr>
      <vt:lpstr>Verdana</vt:lpstr>
      <vt:lpstr>Wingdings</vt:lpstr>
      <vt:lpstr>1_自定义设计方案</vt:lpstr>
      <vt:lpstr>Globe</vt:lpstr>
      <vt:lpstr>2_自定义设计方案</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2023-04-27T01:27:16Z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