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4" r:id="rId5"/>
    <p:sldId id="262" r:id="rId6"/>
    <p:sldId id="426" r:id="rId7"/>
    <p:sldId id="427" r:id="rId8"/>
    <p:sldId id="428" r:id="rId9"/>
    <p:sldId id="430" r:id="rId10"/>
    <p:sldId id="429" r:id="rId11"/>
    <p:sldId id="309" r:id="rId12"/>
    <p:sldId id="431" r:id="rId13"/>
    <p:sldId id="432" r:id="rId14"/>
    <p:sldId id="434" r:id="rId15"/>
    <p:sldId id="433" r:id="rId16"/>
    <p:sldId id="435" r:id="rId17"/>
    <p:sldId id="43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692AA2"/>
    <a:srgbClr val="C6062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9610" autoAdjust="0"/>
  </p:normalViewPr>
  <p:slideViewPr>
    <p:cSldViewPr>
      <p:cViewPr varScale="1">
        <p:scale>
          <a:sx n="79" d="100"/>
          <a:sy n="79" d="100"/>
        </p:scale>
        <p:origin x="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065368-096E-40D8-8756-1AD2FED379B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6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D71E8AE4-B3CD-4F26-B45E-D2A17F2253AA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9461A28-CE8A-45C4-8E1D-118287AE3797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en-US" altLang="zh-CN"/>
              <a:t>PPT </a:t>
            </a:r>
            <a:r>
              <a:rPr lang="zh-CN" altLang="en-US"/>
              <a:t>模板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ea typeface="幼圆" pitchFamily="49" charset="-122"/>
              </a:defRPr>
            </a:lvl1pPr>
          </a:lstStyle>
          <a:p>
            <a:endParaRPr lang="en-US" altLang="zh-CN" dirty="0"/>
          </a:p>
        </p:txBody>
      </p:sp>
      <p:pic>
        <p:nvPicPr>
          <p:cNvPr id="3100" name="Picture 28" descr="校徽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</p:spPr>
      </p:pic>
      <p:pic>
        <p:nvPicPr>
          <p:cNvPr id="3101" name="Picture 29" descr="WEL049"/>
          <p:cNvPicPr>
            <a:picLocks noChangeAspect="1" noChangeArrowheads="1" noCrop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8600"/>
            <a:ext cx="5334000" cy="1004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E40-FF36-4F85-BBEC-8052E998AC48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6119-4FE4-4DFE-A758-3702CE502C6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7B2B3-F90D-4DDC-9130-2C95376603AC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8C73F-731B-4090-AF18-78A46BB2766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0D6F6856-F1B4-4E3E-BB79-DE7162A15340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9461A28-CE8A-45C4-8E1D-118287AE3797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en-US" altLang="zh-CN"/>
              <a:t>PPT </a:t>
            </a:r>
            <a:r>
              <a:rPr lang="zh-CN" altLang="en-US"/>
              <a:t>模板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ea typeface="幼圆" pitchFamily="49" charset="-122"/>
              </a:defRPr>
            </a:lvl1pPr>
          </a:lstStyle>
          <a:p>
            <a:r>
              <a:rPr lang="zh-CN" altLang="en-US"/>
              <a:t>讲课教师：张立江</a:t>
            </a:r>
          </a:p>
          <a:p>
            <a:endParaRPr lang="zh-CN" altLang="en-US"/>
          </a:p>
          <a:p>
            <a:r>
              <a:rPr lang="en-US" altLang="zh-CN"/>
              <a:t>E-mail</a:t>
            </a:r>
            <a:r>
              <a:rPr lang="zh-CN" altLang="en-US"/>
              <a:t>：</a:t>
            </a:r>
            <a:r>
              <a:rPr lang="en-US" altLang="zh-CN"/>
              <a:t>zhanglijaing@cumt.edu.cn</a:t>
            </a:r>
          </a:p>
        </p:txBody>
      </p:sp>
      <p:pic>
        <p:nvPicPr>
          <p:cNvPr id="3100" name="Picture 28" descr="校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</p:spPr>
      </p:pic>
      <p:pic>
        <p:nvPicPr>
          <p:cNvPr id="3101" name="Picture 29" descr="WEL049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28600"/>
            <a:ext cx="5334000" cy="1004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98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8D9DC-91FD-439B-9C26-C153801B569C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EB55C-C677-4EB3-8CB1-5A0CE917D7B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069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C04C25-3991-4460-B191-9E9DCEDEDC44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54F8-C57A-48CB-8722-5355987572E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48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83BF1-43CF-4E3B-B046-0FD0FE6E423B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37B92-F509-4694-96E1-ADFB2D618DB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344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008A2-4FC6-44C5-A767-AFDEC04E8046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C36ED-D28E-424E-AC03-9505D553694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46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C0F608-8295-469A-8D14-77930C29CAD7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BA4F1-AE6E-4056-AE8E-2967202A46E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35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C47D-C1EA-462D-89BC-E0FA07C062C2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F45DA-86C9-4ACA-9F2A-742545C73A0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585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D2D18-683A-4DC5-A2BA-4CEF780B04E1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6C02B-94D4-4BD5-B891-523FE072FAB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11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29AC0-0283-427B-A2C9-3AFD2CA43693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EB55C-C677-4EB3-8CB1-5A0CE917D7B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B7FA6-7627-4094-9148-8251DC3465AD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998EF-D1DA-4084-BD64-167D9B86279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42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089FF-B577-444E-A06A-7564E98E0A60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6119-4FE4-4DFE-A758-3702CE502C6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4393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37AD6-1C1E-4113-BF23-801917BB94F8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8C73F-731B-4090-AF18-78A46BB2766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1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E3AD1-4347-4A0E-9AE6-5398184C434A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54F8-C57A-48CB-8722-5355987572E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547A5-BBBB-4E38-AE06-C4C6DB1D13ED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37B92-F509-4694-96E1-ADFB2D618DB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341D4-32A0-43FC-B2E8-30A62223924E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C36ED-D28E-424E-AC03-9505D553694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06D05-A609-45BC-AF1A-BD101B5D3F1A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BA4F1-AE6E-4056-AE8E-2967202A46E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B80FF4-518D-4790-9F75-6997057F4BA3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F45DA-86C9-4ACA-9F2A-742545C73A0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83673-701D-4891-996D-27EEFF48D35C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6C02B-94D4-4BD5-B891-523FE072FAB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A757E6-E1D8-4549-B1AD-140798162279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998EF-D1DA-4084-BD64-167D9B86279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9561905" imgH="1600000" progId="">
                  <p:embed/>
                </p:oleObj>
              </mc:Choice>
              <mc:Fallback>
                <p:oleObj name="Image" r:id="rId13" imgW="9561905" imgH="160000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021BD4-A5B8-4E30-81DA-DB35E0FEF638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tx2"/>
                </a:solidFill>
                <a:ea typeface="华文隶书" pitchFamily="2" charset="-122"/>
              </a:defRPr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78C53CD-C02B-46A9-8BBA-4E492DA91604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9561905" imgH="1600000" progId="">
                  <p:embed/>
                </p:oleObj>
              </mc:Choice>
              <mc:Fallback>
                <p:oleObj name="Image" r:id="rId13" imgW="9561905" imgH="1600000" progId="">
                  <p:embed/>
                  <p:pic>
                    <p:nvPicPr>
                      <p:cNvPr id="10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359F9C-0924-4D8E-A880-F5AA9AB77D0B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tx2"/>
                </a:solidFill>
                <a:ea typeface="华文隶书" pitchFamily="2" charset="-122"/>
              </a:defRPr>
            </a:lvl1pPr>
          </a:lstStyle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78C53CD-C02B-46A9-8BBA-4E492DA91604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6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87AAFA61-A0AE-45A6-92A7-8380AF9E3E43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6DC8465-6F85-4FBA-A983-637EFDF219C9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086600" cy="1012825"/>
          </a:xfrm>
        </p:spPr>
        <p:txBody>
          <a:bodyPr/>
          <a:lstStyle/>
          <a:p>
            <a:r>
              <a:rPr lang="zh-CN" altLang="en-US" sz="5600" dirty="0">
                <a:solidFill>
                  <a:srgbClr val="CC3300"/>
                </a:solidFill>
                <a:latin typeface="华文隶书" pitchFamily="2" charset="-122"/>
                <a:ea typeface="华文隶书" pitchFamily="2" charset="-122"/>
              </a:rPr>
              <a:t>密码学</a:t>
            </a:r>
            <a:br>
              <a:rPr lang="en-US" altLang="zh-CN" sz="5600" dirty="0">
                <a:solidFill>
                  <a:srgbClr val="CC3300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sz="5600" dirty="0">
                <a:solidFill>
                  <a:srgbClr val="FFFF00"/>
                </a:solidFill>
                <a:latin typeface="华文隶书" pitchFamily="2" charset="-122"/>
                <a:ea typeface="华文隶书" pitchFamily="2" charset="-122"/>
              </a:rPr>
              <a:t>SM3</a:t>
            </a:r>
            <a:r>
              <a:rPr lang="zh-CN" altLang="en-US" sz="5600" dirty="0">
                <a:solidFill>
                  <a:srgbClr val="FFFF00"/>
                </a:solidFill>
                <a:latin typeface="华文隶书" pitchFamily="2" charset="-122"/>
                <a:ea typeface="华文隶书" pitchFamily="2" charset="-122"/>
              </a:rPr>
              <a:t>算法</a:t>
            </a:r>
            <a:endParaRPr lang="zh-CN" altLang="en-US" dirty="0">
              <a:solidFill>
                <a:srgbClr val="CC33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white">
          <a:xfrm>
            <a:off x="1219200" y="44958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D2714-2527-4F37-8B6B-D8362656099B}" type="datetime1">
              <a:rPr lang="zh-CN" altLang="en-US" smtClean="0"/>
              <a:pPr/>
              <a:t>2022/12/17</a:t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F2206A-0C02-4ED7-83D6-73C15BDF7F1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353425" cy="45323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/>
              <a:t>迭代压缩过程中会用到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个哈希初值和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个哈希常量。</a:t>
            </a:r>
            <a:endParaRPr kumimoji="1" lang="en-US" altLang="zh-CN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dirty="0"/>
              <a:t>SM3</a:t>
            </a:r>
            <a:r>
              <a:rPr kumimoji="1" lang="zh-CN" altLang="en-US" dirty="0"/>
              <a:t>的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个哈希初值分别为：</a:t>
            </a:r>
            <a:endParaRPr kumimoji="1" lang="en-US" altLang="zh-CN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en-US" altLang="zh-CN" dirty="0"/>
              <a:t>A=0x7380166F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B=0x4914B2B9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en-US" altLang="zh-CN" dirty="0"/>
              <a:t>C=0x172442D7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D=0xDA8A0600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en-US" altLang="zh-CN" dirty="0"/>
              <a:t>E=0xA96F30BC</a:t>
            </a:r>
            <a:r>
              <a:rPr kumimoji="1" lang="zh-CN" altLang="en-US" dirty="0"/>
              <a:t>   </a:t>
            </a:r>
            <a:r>
              <a:rPr kumimoji="1" lang="en-US" altLang="zh-CN" dirty="0"/>
              <a:t>F=0x163138AA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G=0xE38DEE4D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H=0xB0FB0E4E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dirty="0"/>
              <a:t>2</a:t>
            </a:r>
            <a:r>
              <a:rPr kumimoji="1" lang="zh-CN" altLang="en-US" dirty="0"/>
              <a:t>个哈希常量：</a:t>
            </a:r>
            <a:endParaRPr kumimoji="1" lang="en-US" altLang="zh-CN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en-US" altLang="zh-CN" dirty="0"/>
              <a:t>0≤</a:t>
            </a:r>
            <a:r>
              <a:rPr kumimoji="1" lang="zh-CN" altLang="en-US" dirty="0"/>
              <a:t>𝑗≤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： </a:t>
            </a:r>
            <a:endParaRPr kumimoji="1" lang="en-US" altLang="zh-CN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dirty="0"/>
              <a:t>𝑇𝑗</a:t>
            </a:r>
            <a:r>
              <a:rPr kumimoji="1" lang="en-US" altLang="zh-CN" dirty="0"/>
              <a:t>=0</a:t>
            </a:r>
            <a:r>
              <a:rPr kumimoji="1" lang="zh-CN" altLang="en-US" dirty="0"/>
              <a:t>𝑥</a:t>
            </a:r>
            <a:r>
              <a:rPr kumimoji="1" lang="en-US" altLang="zh-CN" dirty="0"/>
              <a:t>79</a:t>
            </a:r>
            <a:r>
              <a:rPr kumimoji="1" lang="zh-CN" altLang="en-US" dirty="0"/>
              <a:t>𝐶𝐶</a:t>
            </a:r>
            <a:r>
              <a:rPr kumimoji="1" lang="en-US" altLang="zh-CN" dirty="0"/>
              <a:t>451916≤</a:t>
            </a:r>
            <a:r>
              <a:rPr kumimoji="1" lang="zh-CN" altLang="en-US" dirty="0"/>
              <a:t>𝑗≤</a:t>
            </a:r>
            <a:r>
              <a:rPr kumimoji="1" lang="en-US" altLang="zh-CN" dirty="0"/>
              <a:t>63</a:t>
            </a:r>
            <a:r>
              <a:rPr kumimoji="1" lang="zh-CN" altLang="en-US" dirty="0"/>
              <a:t>： 𝑇𝑗</a:t>
            </a:r>
            <a:r>
              <a:rPr kumimoji="1" lang="en-US" altLang="zh-CN" dirty="0"/>
              <a:t>=0</a:t>
            </a:r>
            <a:r>
              <a:rPr kumimoji="1" lang="zh-CN" altLang="en-US" dirty="0"/>
              <a:t>𝑥</a:t>
            </a:r>
            <a:r>
              <a:rPr kumimoji="1" lang="en-US" altLang="zh-CN" dirty="0"/>
              <a:t>7A879D8A</a:t>
            </a:r>
          </a:p>
        </p:txBody>
      </p:sp>
    </p:spTree>
    <p:extLst>
      <p:ext uri="{BB962C8B-B14F-4D97-AF65-F5344CB8AC3E}">
        <p14:creationId xmlns:p14="http://schemas.microsoft.com/office/powerpoint/2010/main" val="417509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0972"/>
            <a:ext cx="8345294" cy="454502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dirty="0"/>
              <a:t>1. </a:t>
            </a:r>
            <a:r>
              <a:rPr kumimoji="1" lang="zh-CN" altLang="en-US" dirty="0"/>
              <a:t>哈希初值赋值：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H0=A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H1=B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H2=C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H3=D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H4=E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H5=F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H6=G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H7=H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807059-99CB-A5FC-A6E7-54774163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6" y="3375025"/>
            <a:ext cx="878720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0972"/>
            <a:ext cx="8345294" cy="454502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dirty="0"/>
              <a:t>2. 64</a:t>
            </a:r>
            <a:r>
              <a:rPr kumimoji="1" lang="zh-CN" altLang="en-US" dirty="0"/>
              <a:t>轮迭代运算</a:t>
            </a:r>
            <a:endParaRPr kumimoji="1"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for (t=0; t≤63; t++){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SS1 = ((A &lt;&lt;&lt; 12) + E + (Tt &lt;&lt;&lt; t)) &lt;&lt;&lt; 7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SS2 = SS1 ⊕ (A &lt;&lt;&lt; 12)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TT1 = </a:t>
            </a:r>
            <a:r>
              <a:rPr kumimoji="1" lang="en-US" altLang="zh-CN" dirty="0" err="1"/>
              <a:t>FFj</a:t>
            </a:r>
            <a:r>
              <a:rPr kumimoji="1" lang="en-US" altLang="zh-CN" dirty="0"/>
              <a:t>(A, B, C) + D + SS2 + W‘[t]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TT2 = </a:t>
            </a:r>
            <a:r>
              <a:rPr kumimoji="1" lang="en-US" altLang="zh-CN" dirty="0" err="1"/>
              <a:t>GGj</a:t>
            </a:r>
            <a:r>
              <a:rPr kumimoji="1" lang="en-US" altLang="zh-CN" dirty="0"/>
              <a:t>(E,F,G) + H + SS1 + W[t]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D = C;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C = B &lt;&lt;&lt; 9;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B = A;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A = TT1;        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9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0972"/>
            <a:ext cx="8345294" cy="454502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H = G;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G = F &lt;&lt;&lt; 19;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F = E;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E = TT2 ⊕ (TT2 &lt;&lt;&lt;9) ⊕ (TT2 &lt;&lt;&lt; 17);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43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6146" name="Picture 2" descr="è¿éåå¾çæè¿°">
            <a:extLst>
              <a:ext uri="{FF2B5EF4-FFF2-40B4-BE49-F238E27FC236}">
                <a16:creationId xmlns:a16="http://schemas.microsoft.com/office/drawing/2014/main" id="{0667559C-B75B-187D-DAA4-3DA5807ED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1655624"/>
            <a:ext cx="8345488" cy="433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5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EDAA546-AAFC-52E0-B504-1EB44910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28" y="1905000"/>
            <a:ext cx="8229600" cy="3589096"/>
          </a:xfrm>
        </p:spPr>
      </p:pic>
    </p:spTree>
    <p:extLst>
      <p:ext uri="{BB962C8B-B14F-4D97-AF65-F5344CB8AC3E}">
        <p14:creationId xmlns:p14="http://schemas.microsoft.com/office/powerpoint/2010/main" val="160629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92D7F0-6AD1-BDE0-8A7A-38BE3CF7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pt-BR" altLang="zh-CN" dirty="0"/>
              <a:t>H0=H0+A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H1=H1+B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H2=H2+C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H3=H3+D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H4=H4+E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H5=H5+F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H6=H6+G</a:t>
            </a:r>
            <a:r>
              <a:rPr kumimoji="1" lang="zh-CN" altLang="pt-BR" dirty="0"/>
              <a:t>，</a:t>
            </a:r>
            <a:r>
              <a:rPr kumimoji="1" lang="pt-BR" altLang="zh-CN" dirty="0"/>
              <a:t>H7=H7+H</a:t>
            </a:r>
          </a:p>
          <a:p>
            <a:pPr marL="0" indent="0">
              <a:spcBef>
                <a:spcPct val="0"/>
              </a:spcBef>
              <a:buNone/>
            </a:pP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3A89F8-D4F2-B608-C3B0-2EF4A0E3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73907"/>
            <a:ext cx="8458200" cy="7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E83B-E59A-4993-945C-1479E33E9FEC}" type="datetime1">
              <a:rPr lang="zh-CN" altLang="en-US"/>
              <a:pPr/>
              <a:t>2022/12/17</a:t>
            </a:fld>
            <a:endParaRPr lang="en-US" altLang="zh-CN" dirty="0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26F6-1BE5-4943-8E3E-F3516FB7B088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宋体" pitchFamily="2" charset="-122"/>
              </a:rPr>
              <a:t>主要内容</a:t>
            </a:r>
            <a:endParaRPr lang="zh-CN" altLang="en-US" sz="2400">
              <a:solidFill>
                <a:schemeClr val="accent1"/>
              </a:solidFill>
              <a:ea typeface="宋体" pitchFamily="2" charset="-122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4334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/>
              <a:t>SM3</a:t>
            </a:r>
            <a:r>
              <a:rPr lang="zh-CN" altLang="en-US" sz="2400" dirty="0"/>
              <a:t>概述</a:t>
            </a:r>
            <a:endParaRPr lang="en-US" altLang="zh-CN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43200"/>
            <a:ext cx="20489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/>
              <a:t>SM3</a:t>
            </a:r>
            <a:r>
              <a:rPr lang="zh-CN" altLang="en-US" sz="2400" dirty="0"/>
              <a:t>算法流程</a:t>
            </a:r>
            <a:endParaRPr lang="en-US" altLang="zh-CN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SM3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SM3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密码杂凑算法是中国国家密码管理局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2010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年公布的中国商用密码杂凑算法标准。具体算法标准原始文本参见参考文献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[1]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。该算法于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年发布为密码行业标准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(GM/T 0004-2012)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2016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年发布为国家密码杂凑算法标准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(GB/T 32905-2016)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SM3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适用于商用密码应用中的数字签名和验证，是在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[SHA-256]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基础上改进实现的一种算法，其安全性和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SHA-256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相当。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SM3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MD5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的迭代过程类似，也采用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Merkle-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Damgard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结构。消息分组长度为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512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位，摘要值长度为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256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AC0-0283-427B-A2C9-3AFD2CA43693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55C-C677-4EB3-8CB1-5A0CE917D7B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3600" dirty="0"/>
              <a:t>SM3</a:t>
            </a:r>
            <a:r>
              <a:rPr lang="zh-CN" altLang="en-US" sz="3600" dirty="0"/>
              <a:t>算法流程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整个算法的执行过程可以概括成四个步骤：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消息填充、消息扩展、迭代压缩、输出结果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AC0-0283-427B-A2C9-3AFD2CA43693}" type="datetime1">
              <a:rPr lang="zh-CN" altLang="en-US" smtClean="0"/>
              <a:pPr/>
              <a:t>2022/12/17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55C-C677-4EB3-8CB1-5A0CE917D7BA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C187C11-3383-B8B6-1B07-C72E766C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895600"/>
            <a:ext cx="6019800" cy="29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消息填充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步骤1(</a:t>
            </a:r>
            <a:r>
              <a:rPr kumimoji="1" lang="zh-CN" altLang="en-US" b="1" dirty="0">
                <a:solidFill>
                  <a:srgbClr val="FF0000"/>
                </a:solidFill>
              </a:rPr>
              <a:t>填充消息)</a:t>
            </a:r>
            <a:r>
              <a:rPr kumimoji="1" lang="zh-CN" altLang="en-US" dirty="0"/>
              <a:t>:</a:t>
            </a:r>
            <a:r>
              <a:rPr kumimoji="1" lang="en-US" altLang="zh-CN" dirty="0"/>
              <a:t> </a:t>
            </a:r>
            <a:r>
              <a:rPr kumimoji="1" lang="zh-CN" altLang="en-US" dirty="0"/>
              <a:t>使消息长度</a:t>
            </a:r>
            <a:r>
              <a:rPr kumimoji="1" lang="zh-CN" altLang="en-US" b="1" dirty="0">
                <a:solidFill>
                  <a:srgbClr val="FF00FF"/>
                </a:solidFill>
              </a:rPr>
              <a:t>模512</a:t>
            </a:r>
            <a:r>
              <a:rPr kumimoji="1" lang="en-US" altLang="zh-CN" b="1" dirty="0">
                <a:solidFill>
                  <a:srgbClr val="FF00FF"/>
                </a:solidFill>
              </a:rPr>
              <a:t>=</a:t>
            </a:r>
            <a:r>
              <a:rPr kumimoji="1" lang="zh-CN" altLang="en-US" b="1" dirty="0">
                <a:solidFill>
                  <a:srgbClr val="FF00FF"/>
                </a:solidFill>
              </a:rPr>
              <a:t>448</a:t>
            </a:r>
            <a:endParaRPr kumimoji="1" lang="en-US" altLang="zh-CN" b="1" dirty="0">
              <a:solidFill>
                <a:srgbClr val="FF00FF"/>
              </a:solidFill>
            </a:endParaRPr>
          </a:p>
          <a:p>
            <a:pPr lvl="1">
              <a:spcBef>
                <a:spcPct val="0"/>
              </a:spcBef>
            </a:pPr>
            <a:r>
              <a:rPr kumimoji="1" lang="zh-CN" altLang="en-US" dirty="0"/>
              <a:t>如果消息长度模512恰等于448，增加512个填充比特。即填充的个数为1</a:t>
            </a:r>
            <a:r>
              <a:rPr kumimoji="1" lang="en-US" altLang="zh-CN" dirty="0"/>
              <a:t>~</a:t>
            </a:r>
            <a:r>
              <a:rPr kumimoji="1" lang="zh-CN" altLang="en-US" dirty="0"/>
              <a:t>512</a:t>
            </a:r>
          </a:p>
          <a:p>
            <a:pPr lvl="1">
              <a:spcBef>
                <a:spcPct val="0"/>
              </a:spcBef>
            </a:pPr>
            <a:r>
              <a:rPr kumimoji="1" lang="zh-CN" altLang="en-US" b="1" dirty="0">
                <a:solidFill>
                  <a:srgbClr val="FF00FF"/>
                </a:solidFill>
              </a:rPr>
              <a:t>填充方法：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比特为1，其余全部为0</a:t>
            </a:r>
            <a:endParaRPr lang="en-US" altLang="zh-CN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步骤2(补足长度)</a:t>
            </a:r>
            <a:r>
              <a:rPr kumimoji="1" lang="zh-CN" altLang="en-US" dirty="0"/>
              <a:t>: 将消息长度转换为64比特的数值</a:t>
            </a:r>
            <a:endParaRPr kumimoji="1" lang="en-US" altLang="zh-CN" dirty="0"/>
          </a:p>
          <a:p>
            <a:pPr lvl="1">
              <a:spcBef>
                <a:spcPct val="0"/>
              </a:spcBef>
            </a:pPr>
            <a:r>
              <a:rPr kumimoji="1" lang="zh-CN" altLang="en-US" dirty="0"/>
              <a:t>如果长度超过64比特所能表示的数据长度，值保留最后64比特</a:t>
            </a:r>
            <a:endParaRPr kumimoji="1" lang="en-US" altLang="zh-CN" dirty="0"/>
          </a:p>
          <a:p>
            <a:pPr lvl="1">
              <a:spcBef>
                <a:spcPct val="0"/>
              </a:spcBef>
            </a:pPr>
            <a:r>
              <a:rPr kumimoji="1" lang="zh-CN" altLang="en-US" dirty="0"/>
              <a:t>添加到填充数据后面，使数据为</a:t>
            </a:r>
            <a:r>
              <a:rPr kumimoji="1" lang="zh-CN" altLang="en-US" b="1" dirty="0">
                <a:solidFill>
                  <a:srgbClr val="FF00FF"/>
                </a:solidFill>
              </a:rPr>
              <a:t>512比特的整数倍</a:t>
            </a:r>
          </a:p>
          <a:p>
            <a:pPr>
              <a:spcBef>
                <a:spcPct val="50000"/>
              </a:spcBef>
            </a:pPr>
            <a:r>
              <a:rPr kumimoji="1" lang="zh-CN" altLang="en-US" dirty="0"/>
              <a:t>512比特按32比特分为</a:t>
            </a:r>
            <a:r>
              <a:rPr kumimoji="1" lang="zh-CN" altLang="en-US" dirty="0">
                <a:solidFill>
                  <a:srgbClr val="FF00FF"/>
                </a:solidFill>
              </a:rPr>
              <a:t>16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30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消息填充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026" name="Picture 2" descr="image-20211201092756591">
            <a:extLst>
              <a:ext uri="{FF2B5EF4-FFF2-40B4-BE49-F238E27FC236}">
                <a16:creationId xmlns:a16="http://schemas.microsoft.com/office/drawing/2014/main" id="{1BA60B63-8182-011D-00ED-F2FE25164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0" y="2133600"/>
            <a:ext cx="85503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0972"/>
            <a:ext cx="8345294" cy="454502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kumimoji="1" lang="zh-CN" altLang="en-US" dirty="0"/>
              <a:t>将消息块</a:t>
            </a:r>
            <a:r>
              <a:rPr kumimoji="1" lang="en-US" altLang="zh-CN" dirty="0"/>
              <a:t>B(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32</a:t>
            </a:r>
            <a:r>
              <a:rPr kumimoji="1" lang="zh-CN" altLang="en-US" dirty="0"/>
              <a:t>比特字</a:t>
            </a:r>
            <a:r>
              <a:rPr kumimoji="1" lang="en-US" altLang="zh-CN" dirty="0"/>
              <a:t>W0, W1, … ,W15</a:t>
            </a:r>
          </a:p>
          <a:p>
            <a:pPr marL="0" indent="0">
              <a:spcBef>
                <a:spcPct val="0"/>
              </a:spcBef>
              <a:buNone/>
            </a:pPr>
            <a:endParaRPr kumimoji="1"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FOR j=16 TO 67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 err="1"/>
              <a:t>Wj</a:t>
            </a:r>
            <a:r>
              <a:rPr kumimoji="1" lang="en-US" altLang="zh-CN" dirty="0"/>
              <a:t> ← P1(Wj-16⊕Wj- 9⊕(Wj-3&lt;&lt;&lt; 15))⊕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(Wj-18&lt;&lt;&lt; 7)⊕Wj-6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ENDFOR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FOR j=0 TO 63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 err="1"/>
              <a:t>W’j</a:t>
            </a:r>
            <a:r>
              <a:rPr kumimoji="1" lang="en-US" altLang="zh-CN" dirty="0"/>
              <a:t> ← Wj⊕Wj+4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dirty="0"/>
              <a:t>ENDFOR</a:t>
            </a:r>
          </a:p>
          <a:p>
            <a:pPr marL="0" indent="0">
              <a:spcBef>
                <a:spcPct val="0"/>
              </a:spcBef>
              <a:buNone/>
            </a:pP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3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消息扩展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F7345C-A7B3-1ECB-F0B3-A7D6B733CC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5" y="1600200"/>
            <a:ext cx="8501885" cy="41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0972"/>
            <a:ext cx="8345294" cy="454502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dirty="0"/>
              <a:t>SM3</a:t>
            </a:r>
            <a:r>
              <a:rPr kumimoji="1" lang="zh-CN" altLang="en-US" dirty="0"/>
              <a:t>的迭代过程和</a:t>
            </a:r>
            <a:r>
              <a:rPr kumimoji="1" lang="en-US" altLang="zh-CN" dirty="0"/>
              <a:t>MD5</a:t>
            </a:r>
            <a:r>
              <a:rPr kumimoji="1" lang="zh-CN" altLang="en-US" dirty="0"/>
              <a:t>类似</a:t>
            </a:r>
            <a:endParaRPr kumimoji="1" lang="en-US" altLang="zh-CN" dirty="0"/>
          </a:p>
          <a:p>
            <a:pPr>
              <a:spcBef>
                <a:spcPct val="0"/>
              </a:spcBef>
            </a:pPr>
            <a:r>
              <a:rPr kumimoji="1" lang="zh-CN" altLang="en-US" dirty="0"/>
              <a:t>但和</a:t>
            </a:r>
            <a:r>
              <a:rPr kumimoji="1" lang="en-US" altLang="zh-CN" dirty="0"/>
              <a:t>MD5</a:t>
            </a:r>
            <a:r>
              <a:rPr kumimoji="1" lang="zh-CN" altLang="en-US" dirty="0"/>
              <a:t>不同的是，</a:t>
            </a:r>
            <a:r>
              <a:rPr kumimoji="1" lang="en-US" altLang="zh-CN" dirty="0"/>
              <a:t>SM3</a:t>
            </a:r>
            <a:r>
              <a:rPr kumimoji="1" lang="zh-CN" altLang="en-US" dirty="0"/>
              <a:t>使用消息扩展得到的消息字进行运算</a:t>
            </a:r>
            <a:endParaRPr kumimoji="1" lang="en-US" altLang="zh-CN" dirty="0"/>
          </a:p>
          <a:p>
            <a:pPr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0BB3-3F19-470C-9ACB-5FDCB708E7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2022/12/17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Arial" charset="0"/>
                <a:ea typeface="华文隶书" pitchFamily="2" charset="-122"/>
                <a:cs typeface="+mn-cs"/>
              </a:rPr>
              <a:t>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33DA9"/>
              </a:solidFill>
              <a:effectLst/>
              <a:uLnTx/>
              <a:uFillTx/>
              <a:latin typeface="Arial" charset="0"/>
              <a:ea typeface="华文隶书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EB55C-C677-4EB3-8CB1-5A0CE917D7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75725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ln>
          <a:solidFill>
            <a:srgbClr val="FF0000"/>
          </a:solidFill>
          <a:headEnd type="none" w="med" len="med"/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ln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770</Words>
  <Application>Microsoft Office PowerPoint</Application>
  <PresentationFormat>全屏显示(4:3)</PresentationFormat>
  <Paragraphs>115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华文隶书</vt:lpstr>
      <vt:lpstr>楷体_GB2312</vt:lpstr>
      <vt:lpstr>宋体</vt:lpstr>
      <vt:lpstr>Arial</vt:lpstr>
      <vt:lpstr>Times New Roman</vt:lpstr>
      <vt:lpstr>Wingdings</vt:lpstr>
      <vt:lpstr>默认设计模板</vt:lpstr>
      <vt:lpstr>1_默认设计模板</vt:lpstr>
      <vt:lpstr>Image</vt:lpstr>
      <vt:lpstr>密码学 SM3算法</vt:lpstr>
      <vt:lpstr>主要内容</vt:lpstr>
      <vt:lpstr>SM3概述</vt:lpstr>
      <vt:lpstr>SM3算法流程</vt:lpstr>
      <vt:lpstr>消息填充</vt:lpstr>
      <vt:lpstr>消息填充</vt:lpstr>
      <vt:lpstr>消息扩展</vt:lpstr>
      <vt:lpstr>消息扩展</vt:lpstr>
      <vt:lpstr>迭代压缩</vt:lpstr>
      <vt:lpstr>迭代压缩</vt:lpstr>
      <vt:lpstr>迭代压缩</vt:lpstr>
      <vt:lpstr>迭代压缩</vt:lpstr>
      <vt:lpstr>迭代压缩</vt:lpstr>
      <vt:lpstr>迭代压缩</vt:lpstr>
      <vt:lpstr>迭代压缩</vt:lpstr>
      <vt:lpstr>结果输出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chongyan</cp:lastModifiedBy>
  <cp:revision>304</cp:revision>
  <dcterms:created xsi:type="dcterms:W3CDTF">2004-07-21T02:43:03Z</dcterms:created>
  <dcterms:modified xsi:type="dcterms:W3CDTF">2022-12-17T09:01:04Z</dcterms:modified>
</cp:coreProperties>
</file>