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7" r:id="rId20"/>
    <p:sldId id="366" r:id="rId21"/>
    <p:sldId id="368" r:id="rId22"/>
    <p:sldId id="372" r:id="rId23"/>
    <p:sldId id="373" r:id="rId24"/>
    <p:sldId id="374" r:id="rId25"/>
    <p:sldId id="375" r:id="rId26"/>
    <p:sldId id="376" r:id="rId27"/>
    <p:sldId id="377" r:id="rId28"/>
    <p:sldId id="383" r:id="rId29"/>
    <p:sldId id="384" r:id="rId30"/>
    <p:sldId id="385" r:id="rId31"/>
    <p:sldId id="386" r:id="rId32"/>
    <p:sldId id="387" r:id="rId33"/>
    <p:sldId id="388" r:id="rId34"/>
    <p:sldId id="389" r:id="rId35"/>
    <p:sldId id="390" r:id="rId36"/>
    <p:sldId id="391" r:id="rId37"/>
    <p:sldId id="392" r:id="rId38"/>
    <p:sldId id="393" r:id="rId39"/>
    <p:sldId id="394" r:id="rId40"/>
    <p:sldId id="395" r:id="rId41"/>
    <p:sldId id="396" r:id="rId42"/>
    <p:sldId id="397" r:id="rId43"/>
    <p:sldId id="398" r:id="rId44"/>
    <p:sldId id="399"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711" autoAdjust="0"/>
  </p:normalViewPr>
  <p:slideViewPr>
    <p:cSldViewPr>
      <p:cViewPr varScale="1">
        <p:scale>
          <a:sx n="79" d="100"/>
          <a:sy n="79"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自定义版式1">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1907704" y="4293096"/>
            <a:ext cx="5183188" cy="1080120"/>
          </a:xfrm>
        </p:spPr>
        <p:txBody>
          <a:bodyPr anchor="ctr"/>
          <a:lstStyle>
            <a:lvl1pPr marL="0" indent="0" algn="ctr">
              <a:buNone/>
              <a:defRPr sz="2400">
                <a:solidFill>
                  <a:srgbClr val="0070C0"/>
                </a:solidFill>
                <a:latin typeface="+mn-lt"/>
              </a:defRPr>
            </a:lvl1pPr>
          </a:lstStyle>
          <a:p>
            <a:pPr lvl="0"/>
            <a:r>
              <a:rPr lang="zh-CN" altLang="en-US" dirty="0" smtClean="0"/>
              <a:t>作者及联系方式</a:t>
            </a:r>
          </a:p>
        </p:txBody>
      </p:sp>
      <p:sp>
        <p:nvSpPr>
          <p:cNvPr id="7" name="矩形 6"/>
          <p:cNvSpPr/>
          <p:nvPr/>
        </p:nvSpPr>
        <p:spPr>
          <a:xfrm>
            <a:off x="1043608" y="1412776"/>
            <a:ext cx="7128792" cy="1728192"/>
          </a:xfrm>
          <a:prstGeom prst="rect">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5"/>
          <p:cNvSpPr>
            <a:spLocks noGrp="1"/>
          </p:cNvSpPr>
          <p:nvPr>
            <p:ph sz="quarter" idx="11" hasCustomPrompt="1"/>
          </p:nvPr>
        </p:nvSpPr>
        <p:spPr>
          <a:xfrm>
            <a:off x="1115616" y="1484785"/>
            <a:ext cx="6984776" cy="504056"/>
          </a:xfrm>
        </p:spPr>
        <p:txBody>
          <a:bodyPr anchor="ctr"/>
          <a:lstStyle>
            <a:lvl1pPr marL="0" indent="0" algn="ctr">
              <a:buFont typeface="Arial" panose="020B0604020202020204" pitchFamily="34" charset="0"/>
              <a:buNone/>
              <a:defRPr sz="3600">
                <a:solidFill>
                  <a:srgbClr val="7030A0"/>
                </a:solidFill>
                <a:latin typeface="华文行楷" panose="02010800040101010101" pitchFamily="2" charset="-122"/>
                <a:ea typeface="华文行楷" panose="02010800040101010101" pitchFamily="2" charset="-122"/>
              </a:defRPr>
            </a:lvl1pPr>
          </a:lstStyle>
          <a:p>
            <a:pPr lvl="0"/>
            <a:r>
              <a:rPr lang="zh-CN" altLang="en-US" smtClean="0"/>
              <a:t>课程名称</a:t>
            </a:r>
          </a:p>
        </p:txBody>
      </p:sp>
      <p:sp>
        <p:nvSpPr>
          <p:cNvPr id="9" name="内容占位符 5"/>
          <p:cNvSpPr>
            <a:spLocks noGrp="1"/>
          </p:cNvSpPr>
          <p:nvPr>
            <p:ph sz="quarter" idx="12" hasCustomPrompt="1"/>
          </p:nvPr>
        </p:nvSpPr>
        <p:spPr>
          <a:xfrm>
            <a:off x="1115616" y="1988841"/>
            <a:ext cx="6984776" cy="1152127"/>
          </a:xfrm>
        </p:spPr>
        <p:txBody>
          <a:bodyPr anchor="ctr"/>
          <a:lstStyle>
            <a:lvl1pPr marL="0" indent="0" algn="ctr">
              <a:buFont typeface="Arial" panose="020B0604020202020204" pitchFamily="34" charset="0"/>
              <a:buNone/>
              <a:defRPr sz="4000">
                <a:solidFill>
                  <a:srgbClr val="FF0000"/>
                </a:solidFill>
              </a:defRPr>
            </a:lvl1pPr>
          </a:lstStyle>
          <a:p>
            <a:pPr lvl="0"/>
            <a:r>
              <a:rPr lang="zh-CN" altLang="en-US" smtClean="0"/>
              <a:t>章节名称</a:t>
            </a:r>
          </a:p>
        </p:txBody>
      </p:sp>
    </p:spTree>
    <p:extLst>
      <p:ext uri="{BB962C8B-B14F-4D97-AF65-F5344CB8AC3E}">
        <p14:creationId xmlns:p14="http://schemas.microsoft.com/office/powerpoint/2010/main" val="42517861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自定义版式10">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179512" y="3645024"/>
            <a:ext cx="4392488" cy="2930046"/>
          </a:xfrm>
          <a:solidFill>
            <a:schemeClr val="accent2">
              <a:lumMod val="20000"/>
              <a:lumOff val="80000"/>
            </a:schemeClr>
          </a:solidFill>
          <a:effectLst>
            <a:innerShdw blurRad="114300">
              <a:prstClr val="black"/>
            </a:innerShdw>
          </a:effectLst>
        </p:spPr>
        <p:txBody>
          <a:bodyPr/>
          <a:lstStyle>
            <a:lvl1pPr>
              <a:defRPr>
                <a:latin typeface="+mn-lt"/>
              </a:defRPr>
            </a:lvl1pPr>
            <a:lvl2pPr marL="534988" indent="-261938">
              <a:defRPr>
                <a:latin typeface="+mn-lt"/>
              </a:defRPr>
            </a:lvl2pPr>
            <a:lvl3pPr marL="808038" indent="-273050">
              <a:defRPr>
                <a:latin typeface="+mn-lt"/>
              </a:defRPr>
            </a:lvl3pPr>
            <a:lvl4pPr marL="1166813" indent="-271463">
              <a:defRPr>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6" name="内容占位符 5"/>
          <p:cNvSpPr>
            <a:spLocks noGrp="1"/>
          </p:cNvSpPr>
          <p:nvPr>
            <p:ph sz="quarter" idx="11" hasCustomPrompt="1"/>
          </p:nvPr>
        </p:nvSpPr>
        <p:spPr>
          <a:xfrm>
            <a:off x="179389" y="620688"/>
            <a:ext cx="4392612" cy="3024336"/>
          </a:xfrm>
          <a:solidFill>
            <a:srgbClr val="CCECFF"/>
          </a:solidFill>
          <a:effectLst>
            <a:innerShdw blurRad="114300">
              <a:prstClr val="black"/>
            </a:innerShdw>
          </a:effectLst>
        </p:spPr>
        <p:txBody>
          <a:bodyPr/>
          <a:lstStyle>
            <a:lvl1pPr>
              <a:defRPr>
                <a:latin typeface="+mn-lt"/>
              </a:defRPr>
            </a:lvl1pPr>
            <a:lvl2pPr marL="538163" indent="-265113">
              <a:buClr>
                <a:schemeClr val="accent5">
                  <a:lumMod val="25000"/>
                </a:schemeClr>
              </a:buClr>
              <a:defRPr>
                <a:solidFill>
                  <a:schemeClr val="accent5">
                    <a:lumMod val="25000"/>
                  </a:schemeClr>
                </a:solidFill>
                <a:latin typeface="+mn-lt"/>
              </a:defRPr>
            </a:lvl2pPr>
            <a:lvl3pPr marL="803275" indent="-268288">
              <a:buClr>
                <a:srgbClr val="7030A0"/>
              </a:buClr>
              <a:defRPr>
                <a:solidFill>
                  <a:srgbClr val="7030A0"/>
                </a:solidFill>
                <a:latin typeface="+mn-lt"/>
              </a:defRPr>
            </a:lvl3pPr>
            <a:lvl4pPr marL="1162050" indent="-266700">
              <a:defRPr>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5" name="标题 6"/>
          <p:cNvSpPr>
            <a:spLocks noGrp="1"/>
          </p:cNvSpPr>
          <p:nvPr>
            <p:ph type="title" hasCustomPrompt="1"/>
          </p:nvPr>
        </p:nvSpPr>
        <p:spPr>
          <a:xfrm>
            <a:off x="179512" y="44624"/>
            <a:ext cx="8784976" cy="504056"/>
          </a:xfrm>
        </p:spPr>
        <p:txBody>
          <a:bodyPr/>
          <a:lstStyle>
            <a:lvl1pPr>
              <a:defRPr>
                <a:latin typeface="+mn-lt"/>
              </a:defRPr>
            </a:lvl1pPr>
          </a:lstStyle>
          <a:p>
            <a:r>
              <a:rPr lang="zh-CN" altLang="en-US" dirty="0" smtClean="0"/>
              <a:t>第一级</a:t>
            </a:r>
            <a:endParaRPr lang="zh-CN" altLang="en-US" dirty="0"/>
          </a:p>
        </p:txBody>
      </p:sp>
      <p:sp>
        <p:nvSpPr>
          <p:cNvPr id="7" name="内容占位符 5"/>
          <p:cNvSpPr>
            <a:spLocks noGrp="1"/>
          </p:cNvSpPr>
          <p:nvPr>
            <p:ph sz="quarter" idx="12" hasCustomPrompt="1"/>
          </p:nvPr>
        </p:nvSpPr>
        <p:spPr>
          <a:xfrm>
            <a:off x="4643884" y="620688"/>
            <a:ext cx="4392612" cy="5976664"/>
          </a:xfrm>
          <a:solidFill>
            <a:srgbClr val="FFFFCC"/>
          </a:solidFill>
          <a:effectLst>
            <a:innerShdw blurRad="114300">
              <a:prstClr val="black"/>
            </a:innerShdw>
          </a:effectLst>
        </p:spPr>
        <p:txBody>
          <a:bodyPr/>
          <a:lstStyle>
            <a:lvl1pPr>
              <a:defRPr>
                <a:latin typeface="+mn-lt"/>
              </a:defRPr>
            </a:lvl1pPr>
            <a:lvl2pPr marL="538163" indent="-265113">
              <a:buClr>
                <a:schemeClr val="accent5">
                  <a:lumMod val="25000"/>
                </a:schemeClr>
              </a:buClr>
              <a:defRPr>
                <a:solidFill>
                  <a:schemeClr val="accent5">
                    <a:lumMod val="25000"/>
                  </a:schemeClr>
                </a:solidFill>
                <a:latin typeface="+mn-lt"/>
              </a:defRPr>
            </a:lvl2pPr>
            <a:lvl3pPr marL="803275" indent="-268288">
              <a:buClr>
                <a:srgbClr val="7030A0"/>
              </a:buClr>
              <a:defRPr>
                <a:solidFill>
                  <a:srgbClr val="7030A0"/>
                </a:solidFill>
                <a:latin typeface="+mn-lt"/>
              </a:defRPr>
            </a:lvl3pPr>
            <a:lvl4pPr marL="1162050" indent="-266700">
              <a:defRPr>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Tree>
    <p:extLst>
      <p:ext uri="{BB962C8B-B14F-4D97-AF65-F5344CB8AC3E}">
        <p14:creationId xmlns:p14="http://schemas.microsoft.com/office/powerpoint/2010/main" val="13376022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11">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0" y="3429000"/>
            <a:ext cx="9144000" cy="3168352"/>
          </a:xfrm>
          <a:solidFill>
            <a:schemeClr val="accent2">
              <a:lumMod val="20000"/>
              <a:lumOff val="80000"/>
            </a:schemeClr>
          </a:solidFill>
          <a:effectLst>
            <a:innerShdw blurRad="114300">
              <a:prstClr val="black"/>
            </a:innerShdw>
          </a:effectLst>
        </p:spPr>
        <p:txBody>
          <a:bodyPr lIns="288000" tIns="72000" rIns="288000"/>
          <a:lstStyle>
            <a:lvl1pPr marL="273050" indent="-273050">
              <a:buClr>
                <a:srgbClr val="FF0000"/>
              </a:buClr>
              <a:buFont typeface="Wingdings 2" panose="05020102010507070707" pitchFamily="18" charset="2"/>
              <a:buChar char=""/>
              <a:defRPr b="0">
                <a:solidFill>
                  <a:srgbClr val="FF0000"/>
                </a:solidFill>
                <a:latin typeface="+mn-lt"/>
                <a:ea typeface="+mn-ea"/>
              </a:defRPr>
            </a:lvl1pPr>
            <a:lvl2pPr marL="534988" indent="-261938">
              <a:buClr>
                <a:srgbClr val="0000FF"/>
              </a:buClr>
              <a:buFont typeface="Wingdings" panose="05000000000000000000" pitchFamily="2" charset="2"/>
              <a:buChar char="Ø"/>
              <a:defRPr b="0">
                <a:solidFill>
                  <a:srgbClr val="0000FF"/>
                </a:solidFill>
                <a:latin typeface="+mn-lt"/>
                <a:ea typeface="+mn-ea"/>
              </a:defRPr>
            </a:lvl2pPr>
            <a:lvl3pPr marL="808038" indent="-273050">
              <a:buClr>
                <a:schemeClr val="accent5">
                  <a:lumMod val="25000"/>
                </a:schemeClr>
              </a:buClr>
              <a:buFont typeface="Wingdings" panose="05000000000000000000" pitchFamily="2" charset="2"/>
              <a:buChar char=""/>
              <a:defRPr b="0">
                <a:solidFill>
                  <a:schemeClr val="accent5">
                    <a:lumMod val="25000"/>
                  </a:schemeClr>
                </a:solidFill>
                <a:latin typeface="+mn-lt"/>
                <a:ea typeface="+mn-ea"/>
              </a:defRPr>
            </a:lvl3pPr>
            <a:lvl4pPr marL="1166813" indent="-271463">
              <a:buClr>
                <a:srgbClr val="7030A0"/>
              </a:buClr>
              <a:defRPr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smtClean="0"/>
              <a:t>第五级</a:t>
            </a:r>
            <a:endParaRPr lang="zh-CN" altLang="en-US" dirty="0" smtClean="0"/>
          </a:p>
        </p:txBody>
      </p:sp>
      <p:sp>
        <p:nvSpPr>
          <p:cNvPr id="6" name="内容占位符 5"/>
          <p:cNvSpPr>
            <a:spLocks noGrp="1"/>
          </p:cNvSpPr>
          <p:nvPr>
            <p:ph sz="quarter" idx="11" hasCustomPrompt="1"/>
          </p:nvPr>
        </p:nvSpPr>
        <p:spPr>
          <a:xfrm>
            <a:off x="0" y="0"/>
            <a:ext cx="9144000" cy="3428306"/>
          </a:xfrm>
          <a:solidFill>
            <a:srgbClr val="CCECFF"/>
          </a:solidFill>
          <a:effectLst>
            <a:innerShdw blurRad="114300">
              <a:prstClr val="black"/>
            </a:innerShdw>
          </a:effectLst>
        </p:spPr>
        <p:txBody>
          <a:bodyPr lIns="288000" tIns="72000" rIns="288000"/>
          <a:lstStyle>
            <a:lvl1pPr marL="273050" indent="-273050">
              <a:buClr>
                <a:srgbClr val="FF0000"/>
              </a:buClr>
              <a:buFont typeface="Wingdings 2" panose="05020102010507070707" pitchFamily="18" charset="2"/>
              <a:buChar char=""/>
              <a:defRPr b="0">
                <a:solidFill>
                  <a:srgbClr val="FF0000"/>
                </a:solidFill>
                <a:latin typeface="+mn-lt"/>
                <a:ea typeface="+mn-ea"/>
              </a:defRPr>
            </a:lvl1pPr>
            <a:lvl2pPr marL="447675" indent="-174625">
              <a:buClr>
                <a:srgbClr val="0000FF"/>
              </a:buClr>
              <a:buFont typeface="Wingdings" panose="05000000000000000000" pitchFamily="2" charset="2"/>
              <a:buChar char="Ø"/>
              <a:defRPr b="0">
                <a:solidFill>
                  <a:srgbClr val="0000FF"/>
                </a:solidFill>
                <a:latin typeface="+mn-lt"/>
                <a:ea typeface="+mn-ea"/>
              </a:defRPr>
            </a:lvl2pPr>
            <a:lvl3pPr marL="719138" indent="-184150">
              <a:buClr>
                <a:schemeClr val="accent5">
                  <a:lumMod val="25000"/>
                </a:schemeClr>
              </a:buClr>
              <a:buFont typeface="Wingdings" panose="05000000000000000000" pitchFamily="2" charset="2"/>
              <a:buChar char=""/>
              <a:defRPr b="0">
                <a:solidFill>
                  <a:schemeClr val="accent5">
                    <a:lumMod val="25000"/>
                  </a:schemeClr>
                </a:solidFill>
                <a:latin typeface="+mn-lt"/>
                <a:ea typeface="+mn-ea"/>
              </a:defRPr>
            </a:lvl3pPr>
            <a:lvl4pPr marL="1079500" indent="-184150">
              <a:buClr>
                <a:srgbClr val="7030A0"/>
              </a:buClr>
              <a:defRPr b="0">
                <a:solidFill>
                  <a:srgbClr val="7030A0"/>
                </a:solidFill>
                <a:latin typeface="+mn-lt"/>
                <a:ea typeface="+mn-ea"/>
              </a:defRPr>
            </a:lvl4pPr>
            <a:lvl5pPr marL="1524000" indent="-268288">
              <a:buClr>
                <a:srgbClr val="0070C0"/>
              </a:buClr>
              <a:buSzPct val="100000"/>
              <a:buFont typeface="Wingdings" panose="05000000000000000000" pitchFamily="2" charset="2"/>
              <a:buChar char="l"/>
              <a:defRPr b="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lvl="4"/>
            <a:r>
              <a:rPr lang="zh-CN" altLang="en-US" smtClean="0"/>
              <a:t>第五级</a:t>
            </a:r>
            <a:endParaRPr lang="zh-CN" altLang="en-US" dirty="0" smtClean="0"/>
          </a:p>
        </p:txBody>
      </p:sp>
    </p:spTree>
    <p:extLst>
      <p:ext uri="{BB962C8B-B14F-4D97-AF65-F5344CB8AC3E}">
        <p14:creationId xmlns:p14="http://schemas.microsoft.com/office/powerpoint/2010/main" val="41233555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12">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0" y="3429000"/>
            <a:ext cx="4572000" cy="3168352"/>
          </a:xfrm>
          <a:solidFill>
            <a:schemeClr val="accent2">
              <a:lumMod val="20000"/>
              <a:lumOff val="80000"/>
            </a:schemeClr>
          </a:solidFill>
          <a:effectLst>
            <a:innerShdw blurRad="114300">
              <a:prstClr val="black"/>
            </a:innerShdw>
          </a:effectLst>
        </p:spPr>
        <p:txBody>
          <a:bodyPr lIns="288000" tIns="72000" rIns="288000"/>
          <a:lstStyle>
            <a:lvl1pPr marL="273050" indent="-273050">
              <a:buClr>
                <a:srgbClr val="FF0000"/>
              </a:buClr>
              <a:buFont typeface="Wingdings 2" panose="05020102010507070707" pitchFamily="18" charset="2"/>
              <a:buChar char=""/>
              <a:defRPr b="0">
                <a:solidFill>
                  <a:srgbClr val="FF0000"/>
                </a:solidFill>
                <a:latin typeface="+mn-lt"/>
                <a:ea typeface="+mn-ea"/>
              </a:defRPr>
            </a:lvl1pPr>
            <a:lvl2pPr marL="534988" indent="-261938">
              <a:buClr>
                <a:srgbClr val="0000FF"/>
              </a:buClr>
              <a:buFont typeface="Wingdings" panose="05000000000000000000" pitchFamily="2" charset="2"/>
              <a:buChar char="Ø"/>
              <a:defRPr b="0">
                <a:solidFill>
                  <a:srgbClr val="0000FF"/>
                </a:solidFill>
                <a:latin typeface="+mn-lt"/>
                <a:ea typeface="+mn-ea"/>
              </a:defRPr>
            </a:lvl2pPr>
            <a:lvl3pPr marL="808038" indent="-273050">
              <a:buClr>
                <a:schemeClr val="accent5">
                  <a:lumMod val="25000"/>
                </a:schemeClr>
              </a:buClr>
              <a:buFont typeface="Wingdings" panose="05000000000000000000" pitchFamily="2" charset="2"/>
              <a:buChar char=""/>
              <a:defRPr b="0">
                <a:solidFill>
                  <a:schemeClr val="accent5">
                    <a:lumMod val="25000"/>
                  </a:schemeClr>
                </a:solidFill>
                <a:latin typeface="+mn-lt"/>
                <a:ea typeface="+mn-ea"/>
              </a:defRPr>
            </a:lvl3pPr>
            <a:lvl4pPr marL="1166813" indent="-271463">
              <a:buClr>
                <a:srgbClr val="7030A0"/>
              </a:buClr>
              <a:defRPr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smtClean="0"/>
              <a:t>第五级</a:t>
            </a:r>
            <a:endParaRPr lang="zh-CN" altLang="en-US" dirty="0" smtClean="0"/>
          </a:p>
        </p:txBody>
      </p:sp>
      <p:sp>
        <p:nvSpPr>
          <p:cNvPr id="6" name="内容占位符 5"/>
          <p:cNvSpPr>
            <a:spLocks noGrp="1"/>
          </p:cNvSpPr>
          <p:nvPr>
            <p:ph sz="quarter" idx="11" hasCustomPrompt="1"/>
          </p:nvPr>
        </p:nvSpPr>
        <p:spPr>
          <a:xfrm>
            <a:off x="0" y="0"/>
            <a:ext cx="4572000" cy="3428306"/>
          </a:xfrm>
          <a:solidFill>
            <a:srgbClr val="CCECFF"/>
          </a:solidFill>
          <a:effectLst>
            <a:innerShdw blurRad="114300">
              <a:prstClr val="black"/>
            </a:innerShdw>
          </a:effectLst>
        </p:spPr>
        <p:txBody>
          <a:bodyPr lIns="288000" tIns="72000" rIns="288000"/>
          <a:lstStyle>
            <a:lvl1pPr marL="273050" indent="-273050">
              <a:buClr>
                <a:srgbClr val="FF0000"/>
              </a:buClr>
              <a:buFont typeface="Wingdings 2" panose="05020102010507070707" pitchFamily="18" charset="2"/>
              <a:buChar char=""/>
              <a:defRPr b="0">
                <a:solidFill>
                  <a:srgbClr val="FF0000"/>
                </a:solidFill>
                <a:latin typeface="+mn-lt"/>
                <a:ea typeface="+mn-ea"/>
              </a:defRPr>
            </a:lvl1pPr>
            <a:lvl2pPr marL="447675" indent="-174625">
              <a:buClr>
                <a:srgbClr val="0000FF"/>
              </a:buClr>
              <a:buFont typeface="Wingdings" panose="05000000000000000000" pitchFamily="2" charset="2"/>
              <a:buChar char="Ø"/>
              <a:defRPr b="0">
                <a:solidFill>
                  <a:srgbClr val="0000FF"/>
                </a:solidFill>
                <a:latin typeface="+mn-lt"/>
                <a:ea typeface="+mn-ea"/>
              </a:defRPr>
            </a:lvl2pPr>
            <a:lvl3pPr marL="719138" indent="-184150">
              <a:buClr>
                <a:schemeClr val="accent5">
                  <a:lumMod val="25000"/>
                </a:schemeClr>
              </a:buClr>
              <a:buFont typeface="Wingdings" panose="05000000000000000000" pitchFamily="2" charset="2"/>
              <a:buChar char=""/>
              <a:defRPr b="0">
                <a:solidFill>
                  <a:schemeClr val="accent5">
                    <a:lumMod val="25000"/>
                  </a:schemeClr>
                </a:solidFill>
                <a:latin typeface="+mn-lt"/>
                <a:ea typeface="+mn-ea"/>
              </a:defRPr>
            </a:lvl3pPr>
            <a:lvl4pPr marL="1079500" indent="-184150">
              <a:buClr>
                <a:srgbClr val="7030A0"/>
              </a:buClr>
              <a:defRPr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smtClean="0"/>
              <a:t>第五级</a:t>
            </a:r>
            <a:endParaRPr lang="zh-CN" altLang="en-US" dirty="0" smtClean="0"/>
          </a:p>
        </p:txBody>
      </p:sp>
      <p:sp>
        <p:nvSpPr>
          <p:cNvPr id="5" name="内容占位符 5"/>
          <p:cNvSpPr>
            <a:spLocks noGrp="1"/>
          </p:cNvSpPr>
          <p:nvPr>
            <p:ph sz="quarter" idx="12" hasCustomPrompt="1"/>
          </p:nvPr>
        </p:nvSpPr>
        <p:spPr>
          <a:xfrm>
            <a:off x="4572000" y="694"/>
            <a:ext cx="4572000" cy="6596658"/>
          </a:xfrm>
          <a:solidFill>
            <a:srgbClr val="FFFFCC"/>
          </a:solidFill>
          <a:effectLst>
            <a:innerShdw blurRad="114300">
              <a:prstClr val="black"/>
            </a:innerShdw>
          </a:effectLst>
        </p:spPr>
        <p:txBody>
          <a:bodyPr lIns="288000" tIns="72000" rIns="288000"/>
          <a:lstStyle>
            <a:lvl1pPr marL="273050" indent="-273050">
              <a:buClr>
                <a:srgbClr val="FF0000"/>
              </a:buClr>
              <a:buFont typeface="Wingdings 2" panose="05020102010507070707" pitchFamily="18" charset="2"/>
              <a:buChar char=""/>
              <a:defRPr b="0">
                <a:solidFill>
                  <a:srgbClr val="FF0000"/>
                </a:solidFill>
                <a:latin typeface="+mn-lt"/>
                <a:ea typeface="+mn-ea"/>
              </a:defRPr>
            </a:lvl1pPr>
            <a:lvl2pPr marL="447675" indent="-174625">
              <a:buClr>
                <a:srgbClr val="0000FF"/>
              </a:buClr>
              <a:buFont typeface="Wingdings" panose="05000000000000000000" pitchFamily="2" charset="2"/>
              <a:buChar char="Ø"/>
              <a:defRPr b="0">
                <a:solidFill>
                  <a:srgbClr val="0000FF"/>
                </a:solidFill>
                <a:latin typeface="+mn-lt"/>
                <a:ea typeface="+mn-ea"/>
              </a:defRPr>
            </a:lvl2pPr>
            <a:lvl3pPr marL="719138" indent="-184150">
              <a:buClr>
                <a:schemeClr val="accent5">
                  <a:lumMod val="25000"/>
                </a:schemeClr>
              </a:buClr>
              <a:buFont typeface="Wingdings" panose="05000000000000000000" pitchFamily="2" charset="2"/>
              <a:buChar char=""/>
              <a:defRPr b="0">
                <a:solidFill>
                  <a:schemeClr val="accent5">
                    <a:lumMod val="25000"/>
                  </a:schemeClr>
                </a:solidFill>
                <a:latin typeface="+mn-lt"/>
                <a:ea typeface="+mn-ea"/>
              </a:defRPr>
            </a:lvl3pPr>
            <a:lvl4pPr marL="1079500" indent="-184150">
              <a:buClr>
                <a:srgbClr val="7030A0"/>
              </a:buClr>
              <a:defRPr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smtClean="0"/>
              <a:t>第五级</a:t>
            </a:r>
            <a:endParaRPr lang="zh-CN" altLang="en-US" dirty="0" smtClean="0"/>
          </a:p>
        </p:txBody>
      </p:sp>
    </p:spTree>
    <p:extLst>
      <p:ext uri="{BB962C8B-B14F-4D97-AF65-F5344CB8AC3E}">
        <p14:creationId xmlns:p14="http://schemas.microsoft.com/office/powerpoint/2010/main" val="2467528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13">
    <p:spTree>
      <p:nvGrpSpPr>
        <p:cNvPr id="1" name=""/>
        <p:cNvGrpSpPr/>
        <p:nvPr/>
      </p:nvGrpSpPr>
      <p:grpSpPr>
        <a:xfrm>
          <a:off x="0" y="0"/>
          <a:ext cx="0" cy="0"/>
          <a:chOff x="0" y="0"/>
          <a:chExt cx="0" cy="0"/>
        </a:xfrm>
      </p:grpSpPr>
      <p:sp>
        <p:nvSpPr>
          <p:cNvPr id="7" name="标题 6"/>
          <p:cNvSpPr>
            <a:spLocks noGrp="1"/>
          </p:cNvSpPr>
          <p:nvPr>
            <p:ph type="title" hasCustomPrompt="1"/>
          </p:nvPr>
        </p:nvSpPr>
        <p:spPr>
          <a:xfrm>
            <a:off x="179512" y="44624"/>
            <a:ext cx="8784976" cy="504056"/>
          </a:xfrm>
        </p:spPr>
        <p:txBody>
          <a:bodyPr/>
          <a:lstStyle>
            <a:lvl1pPr>
              <a:defRPr>
                <a:latin typeface="+mn-lt"/>
              </a:defRPr>
            </a:lvl1pPr>
          </a:lstStyle>
          <a:p>
            <a:r>
              <a:rPr lang="zh-CN" altLang="en-US" dirty="0" smtClean="0"/>
              <a:t>第一级</a:t>
            </a:r>
            <a:endParaRPr lang="zh-CN" altLang="en-US" dirty="0"/>
          </a:p>
        </p:txBody>
      </p:sp>
      <p:sp>
        <p:nvSpPr>
          <p:cNvPr id="4" name="内容占位符 3"/>
          <p:cNvSpPr>
            <a:spLocks noGrp="1"/>
          </p:cNvSpPr>
          <p:nvPr>
            <p:ph sz="quarter" idx="10" hasCustomPrompt="1"/>
          </p:nvPr>
        </p:nvSpPr>
        <p:spPr>
          <a:xfrm>
            <a:off x="179512" y="5157192"/>
            <a:ext cx="8784976" cy="1440458"/>
          </a:xfrm>
          <a:solidFill>
            <a:srgbClr val="FFFFCC"/>
          </a:solidFill>
          <a:ln>
            <a:noFill/>
          </a:ln>
          <a:effectLst>
            <a:innerShdw blurRad="114300">
              <a:prstClr val="black"/>
            </a:innerShdw>
          </a:effectLst>
        </p:spPr>
        <p:txBody>
          <a:bodyPr/>
          <a:lstStyle>
            <a:lvl1pPr marL="273050" indent="-273050">
              <a:buClr>
                <a:srgbClr val="0000FF"/>
              </a:buClr>
              <a:buFont typeface="Wingdings" pitchFamily="2" charset="2"/>
              <a:buChar char="Ø"/>
              <a:defRPr sz="2600" b="0">
                <a:solidFill>
                  <a:srgbClr val="0000FF"/>
                </a:solidFill>
              </a:defRPr>
            </a:lvl1pPr>
            <a:lvl2pPr marL="534988" indent="-261938">
              <a:buClr>
                <a:schemeClr val="accent5">
                  <a:lumMod val="25000"/>
                </a:schemeClr>
              </a:buClr>
              <a:buFont typeface="Wingdings" pitchFamily="2" charset="2"/>
              <a:buChar char=""/>
              <a:defRPr sz="2600" b="0">
                <a:solidFill>
                  <a:schemeClr val="accent5">
                    <a:lumMod val="25000"/>
                  </a:schemeClr>
                </a:solidFill>
              </a:defRPr>
            </a:lvl2pPr>
            <a:lvl3pPr marL="808038" indent="-185738">
              <a:buClr>
                <a:srgbClr val="7030A0"/>
              </a:buClr>
              <a:buFont typeface="Wingdings" pitchFamily="2" charset="2"/>
              <a:buChar char=""/>
              <a:defRPr sz="2600" b="0">
                <a:solidFill>
                  <a:srgbClr val="7030A0"/>
                </a:solidFill>
              </a:defRPr>
            </a:lvl3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3" name="内容占位符 2"/>
          <p:cNvSpPr>
            <a:spLocks noGrp="1"/>
          </p:cNvSpPr>
          <p:nvPr>
            <p:ph sz="quarter" idx="11" hasCustomPrompt="1"/>
          </p:nvPr>
        </p:nvSpPr>
        <p:spPr>
          <a:xfrm>
            <a:off x="179388" y="620713"/>
            <a:ext cx="8785225" cy="4464471"/>
          </a:xfrm>
        </p:spPr>
        <p:txBody>
          <a:bodyPr/>
          <a:lstStyle>
            <a:lvl2pPr marL="623888" indent="-265113">
              <a:defRPr/>
            </a:lvl2pPr>
            <a:lvl4pPr>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Tree>
    <p:extLst>
      <p:ext uri="{BB962C8B-B14F-4D97-AF65-F5344CB8AC3E}">
        <p14:creationId xmlns:p14="http://schemas.microsoft.com/office/powerpoint/2010/main" val="20904687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14">
    <p:spTree>
      <p:nvGrpSpPr>
        <p:cNvPr id="1" name=""/>
        <p:cNvGrpSpPr/>
        <p:nvPr/>
      </p:nvGrpSpPr>
      <p:grpSpPr>
        <a:xfrm>
          <a:off x="0" y="0"/>
          <a:ext cx="0" cy="0"/>
          <a:chOff x="0" y="0"/>
          <a:chExt cx="0" cy="0"/>
        </a:xfrm>
      </p:grpSpPr>
      <p:sp>
        <p:nvSpPr>
          <p:cNvPr id="7" name="标题 6"/>
          <p:cNvSpPr>
            <a:spLocks noGrp="1"/>
          </p:cNvSpPr>
          <p:nvPr>
            <p:ph type="title" hasCustomPrompt="1"/>
          </p:nvPr>
        </p:nvSpPr>
        <p:spPr>
          <a:xfrm>
            <a:off x="179512" y="44624"/>
            <a:ext cx="8784976" cy="504056"/>
          </a:xfrm>
        </p:spPr>
        <p:txBody>
          <a:bodyPr/>
          <a:lstStyle>
            <a:lvl1pPr>
              <a:defRPr>
                <a:latin typeface="+mn-lt"/>
              </a:defRPr>
            </a:lvl1pPr>
          </a:lstStyle>
          <a:p>
            <a:r>
              <a:rPr lang="zh-CN" altLang="en-US" dirty="0" smtClean="0"/>
              <a:t>第一级</a:t>
            </a:r>
            <a:endParaRPr lang="zh-CN" altLang="en-US" dirty="0"/>
          </a:p>
        </p:txBody>
      </p:sp>
      <p:sp>
        <p:nvSpPr>
          <p:cNvPr id="4" name="内容占位符 3"/>
          <p:cNvSpPr>
            <a:spLocks noGrp="1"/>
          </p:cNvSpPr>
          <p:nvPr>
            <p:ph sz="quarter" idx="10" hasCustomPrompt="1"/>
          </p:nvPr>
        </p:nvSpPr>
        <p:spPr>
          <a:xfrm>
            <a:off x="179512" y="5157192"/>
            <a:ext cx="8784976" cy="1440458"/>
          </a:xfrm>
          <a:solidFill>
            <a:srgbClr val="FFFFCC"/>
          </a:solidFill>
          <a:ln>
            <a:noFill/>
          </a:ln>
          <a:effectLst>
            <a:innerShdw blurRad="114300">
              <a:prstClr val="black"/>
            </a:innerShdw>
          </a:effectLst>
        </p:spPr>
        <p:txBody>
          <a:bodyPr/>
          <a:lstStyle>
            <a:lvl1pPr marL="273050" indent="-273050">
              <a:buClr>
                <a:srgbClr val="0000FF"/>
              </a:buClr>
              <a:buFont typeface="Wingdings" pitchFamily="2" charset="2"/>
              <a:buChar char="Ø"/>
              <a:defRPr sz="2600">
                <a:solidFill>
                  <a:srgbClr val="0000FF"/>
                </a:solidFill>
              </a:defRPr>
            </a:lvl1pPr>
            <a:lvl2pPr marL="534988" indent="-261938">
              <a:buClr>
                <a:schemeClr val="accent5">
                  <a:lumMod val="25000"/>
                </a:schemeClr>
              </a:buClr>
              <a:buFont typeface="Wingdings" pitchFamily="2" charset="2"/>
              <a:buChar char=""/>
              <a:defRPr sz="2600">
                <a:solidFill>
                  <a:schemeClr val="accent5">
                    <a:lumMod val="25000"/>
                  </a:schemeClr>
                </a:solidFill>
              </a:defRPr>
            </a:lvl2pPr>
            <a:lvl3pPr marL="808038" indent="-185738">
              <a:buClr>
                <a:srgbClr val="7030A0"/>
              </a:buClr>
              <a:buFont typeface="Wingdings" pitchFamily="2" charset="2"/>
              <a:buChar char=""/>
              <a:defRPr sz="2600">
                <a:solidFill>
                  <a:srgbClr val="7030A0"/>
                </a:solidFill>
              </a:defRPr>
            </a:lvl3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Tree>
    <p:extLst>
      <p:ext uri="{BB962C8B-B14F-4D97-AF65-F5344CB8AC3E}">
        <p14:creationId xmlns:p14="http://schemas.microsoft.com/office/powerpoint/2010/main" val="415281209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086117"/>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142852"/>
            <a:ext cx="8429684" cy="571504"/>
          </a:xfrm>
        </p:spPr>
        <p:txBody>
          <a:bodyPr/>
          <a:lstStyle>
            <a:lvl1pPr>
              <a:defRPr sz="3600">
                <a:solidFill>
                  <a:srgbClr val="FF0000"/>
                </a:solidFill>
                <a:latin typeface="+mn-l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158" y="785794"/>
            <a:ext cx="8429684" cy="5572164"/>
          </a:xfrm>
        </p:spPr>
        <p:txBody>
          <a:bodyPr/>
          <a:lstStyle>
            <a:lvl1pPr>
              <a:defRPr>
                <a:latin typeface="+mn-lt"/>
              </a:defRPr>
            </a:lvl1pPr>
            <a:lvl2pPr>
              <a:defRPr>
                <a:latin typeface="+mn-lt"/>
              </a:defRPr>
            </a:lvl2pPr>
            <a:lvl3pPr>
              <a:defRPr>
                <a:latin typeface="+mn-lt"/>
              </a:defRPr>
            </a:lvl3pPr>
            <a:lvl4pPr>
              <a:defRPr>
                <a:latin typeface="+mn-lt"/>
              </a:defRPr>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Tree>
    <p:extLst>
      <p:ext uri="{BB962C8B-B14F-4D97-AF65-F5344CB8AC3E}">
        <p14:creationId xmlns:p14="http://schemas.microsoft.com/office/powerpoint/2010/main" val="1778632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85786" y="1676400"/>
            <a:ext cx="7772400" cy="1462088"/>
          </a:xfrm>
        </p:spPr>
        <p:txBody>
          <a:bodyPr/>
          <a:lstStyle>
            <a:lvl1pPr algn="ctr">
              <a:defRPr sz="4800" b="1">
                <a:solidFill>
                  <a:srgbClr val="FF0000"/>
                </a:solidFill>
                <a:effectLst>
                  <a:outerShdw blurRad="38100" dist="38100" dir="2700000" algn="tl">
                    <a:srgbClr val="000000">
                      <a:alpha val="43137"/>
                    </a:srgbClr>
                  </a:outerShdw>
                </a:effectLst>
                <a:latin typeface="+mn-lt"/>
                <a:ea typeface="华文新魏" pitchFamily="2" charset="-122"/>
              </a:defRPr>
            </a:lvl1pPr>
          </a:lstStyle>
          <a:p>
            <a:r>
              <a:rPr lang="zh-CN" altLang="en-US" smtClean="0"/>
              <a:t>单击此处编辑母版标题样式</a:t>
            </a:r>
            <a:endParaRPr lang="zh-CN" altLang="en-US" dirty="0"/>
          </a:p>
        </p:txBody>
      </p:sp>
      <p:sp>
        <p:nvSpPr>
          <p:cNvPr id="25613" name="Rectangle 13"/>
          <p:cNvSpPr>
            <a:spLocks noGrp="1" noChangeArrowheads="1"/>
          </p:cNvSpPr>
          <p:nvPr>
            <p:ph type="subTitle" idx="1"/>
          </p:nvPr>
        </p:nvSpPr>
        <p:spPr>
          <a:xfrm>
            <a:off x="1371600" y="4429132"/>
            <a:ext cx="6400800" cy="1209668"/>
          </a:xfrm>
        </p:spPr>
        <p:txBody>
          <a:bodyPr/>
          <a:lstStyle>
            <a:lvl1pPr marL="0" indent="0" algn="ctr" eaLnBrk="1" hangingPunct="1">
              <a:buFont typeface="Wingdings" pitchFamily="2" charset="2"/>
              <a:buNone/>
              <a:defRPr/>
            </a:lvl1pPr>
          </a:lstStyle>
          <a:p>
            <a:r>
              <a:rPr lang="zh-CN" altLang="en-US" smtClean="0"/>
              <a:t>单击此处编辑母版副标题样式</a:t>
            </a:r>
            <a:endParaRPr lang="en-US" altLang="zh-CN" dirty="0" smtClean="0"/>
          </a:p>
        </p:txBody>
      </p:sp>
    </p:spTree>
    <p:extLst>
      <p:ext uri="{BB962C8B-B14F-4D97-AF65-F5344CB8AC3E}">
        <p14:creationId xmlns:p14="http://schemas.microsoft.com/office/powerpoint/2010/main" val="330188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2">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79512" y="620688"/>
            <a:ext cx="8784976" cy="5976664"/>
          </a:xfrm>
        </p:spPr>
        <p:txBody>
          <a:bodyPr/>
          <a:lstStyle>
            <a:lvl1pPr marL="273050" indent="-273050">
              <a:defRPr>
                <a:latin typeface="+mn-lt"/>
              </a:defRPr>
            </a:lvl1pPr>
            <a:lvl2pPr marL="627063" indent="-354013">
              <a:defRPr>
                <a:latin typeface="+mn-lt"/>
              </a:defRPr>
            </a:lvl2pPr>
            <a:lvl3pPr marL="982663" indent="-355600">
              <a:defRPr>
                <a:latin typeface="+mn-lt"/>
              </a:defRPr>
            </a:lvl3pPr>
            <a:lvl4pPr marL="1341438" indent="-352425">
              <a:defRPr>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7" name="标题 6"/>
          <p:cNvSpPr>
            <a:spLocks noGrp="1"/>
          </p:cNvSpPr>
          <p:nvPr>
            <p:ph type="title" hasCustomPrompt="1"/>
          </p:nvPr>
        </p:nvSpPr>
        <p:spPr>
          <a:xfrm>
            <a:off x="179512" y="44624"/>
            <a:ext cx="8784976" cy="504056"/>
          </a:xfrm>
        </p:spPr>
        <p:txBody>
          <a:bodyPr/>
          <a:lstStyle>
            <a:lvl1pPr>
              <a:defRPr>
                <a:latin typeface="+mn-lt"/>
              </a:defRPr>
            </a:lvl1pPr>
          </a:lstStyle>
          <a:p>
            <a:r>
              <a:rPr lang="zh-CN" altLang="en-US" dirty="0" smtClean="0"/>
              <a:t>第一级</a:t>
            </a:r>
            <a:endParaRPr lang="zh-CN" altLang="en-US" dirty="0"/>
          </a:p>
        </p:txBody>
      </p:sp>
    </p:spTree>
    <p:extLst>
      <p:ext uri="{BB962C8B-B14F-4D97-AF65-F5344CB8AC3E}">
        <p14:creationId xmlns:p14="http://schemas.microsoft.com/office/powerpoint/2010/main" val="3361965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3">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79512" y="620688"/>
            <a:ext cx="8784976" cy="5976664"/>
          </a:xfrm>
        </p:spPr>
        <p:txBody>
          <a:bodyPr/>
          <a:lstStyle>
            <a:lvl1pPr marL="358775" indent="-358775">
              <a:buClr>
                <a:srgbClr val="FF0000"/>
              </a:buClr>
              <a:buFont typeface="Wingdings 2" panose="05020102010507070707" pitchFamily="18" charset="2"/>
              <a:buChar char=""/>
              <a:defRPr>
                <a:solidFill>
                  <a:schemeClr val="tx1"/>
                </a:solidFill>
                <a:latin typeface="+mn-lt"/>
                <a:ea typeface="+mn-ea"/>
              </a:defRPr>
            </a:lvl1pPr>
            <a:lvl2pPr marL="717550" indent="-355600">
              <a:buClr>
                <a:srgbClr val="0000FF"/>
              </a:buClr>
              <a:buFont typeface="Wingdings" panose="05000000000000000000" pitchFamily="2" charset="2"/>
              <a:buChar char="Ø"/>
              <a:defRPr>
                <a:solidFill>
                  <a:srgbClr val="0000FF"/>
                </a:solidFill>
                <a:latin typeface="+mn-lt"/>
                <a:ea typeface="+mn-ea"/>
              </a:defRPr>
            </a:lvl2pPr>
            <a:lvl3pPr marL="982663" indent="-355600">
              <a:buClr>
                <a:schemeClr val="accent5">
                  <a:lumMod val="25000"/>
                </a:schemeClr>
              </a:buClr>
              <a:buFont typeface="Wingdings" panose="05000000000000000000" pitchFamily="2" charset="2"/>
              <a:buChar char=""/>
              <a:defRPr>
                <a:solidFill>
                  <a:schemeClr val="accent5">
                    <a:lumMod val="25000"/>
                  </a:schemeClr>
                </a:solidFill>
                <a:latin typeface="+mn-lt"/>
                <a:ea typeface="+mn-ea"/>
              </a:defRPr>
            </a:lvl3pPr>
            <a:lvl4pPr marL="1341438" indent="-352425">
              <a:buClr>
                <a:srgbClr val="7030A0"/>
              </a:buClr>
              <a:defRPr b="0">
                <a:solidFill>
                  <a:srgbClr val="7030A0"/>
                </a:solidFill>
                <a:latin typeface="+mn-lt"/>
                <a:ea typeface="+mn-ea"/>
              </a:defRPr>
            </a:lvl4pPr>
            <a:lvl5pPr marL="1703388" indent="-358775">
              <a:buClr>
                <a:srgbClr val="0070C0"/>
              </a:buClr>
              <a:buSzPct val="100000"/>
              <a:buFont typeface="Wingdings" panose="05000000000000000000" pitchFamily="2" charset="2"/>
              <a:buChar char="l"/>
              <a:defRPr b="0">
                <a:solidFill>
                  <a:srgbClr val="0070C0"/>
                </a:solidFill>
                <a:latin typeface="+mn-lt"/>
                <a:ea typeface="+mn-ea"/>
              </a:defRPr>
            </a:lvl5pPr>
          </a:lstStyle>
          <a:p>
            <a:pPr lvl="0"/>
            <a:r>
              <a:rPr lang="zh-CN" altLang="en-US" dirty="0" smtClean="0"/>
              <a:t>第一级</a:t>
            </a:r>
            <a:endParaRPr lang="en-US" altLang="zh-CN" dirty="0" smtClean="0"/>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lvl="4"/>
            <a:r>
              <a:rPr lang="zh-CN" altLang="en-US" smtClean="0"/>
              <a:t>第五级</a:t>
            </a:r>
            <a:endParaRPr lang="zh-CN" altLang="en-US" dirty="0" smtClean="0"/>
          </a:p>
        </p:txBody>
      </p:sp>
      <p:sp>
        <p:nvSpPr>
          <p:cNvPr id="7" name="标题 6"/>
          <p:cNvSpPr>
            <a:spLocks noGrp="1"/>
          </p:cNvSpPr>
          <p:nvPr>
            <p:ph type="title" hasCustomPrompt="1"/>
          </p:nvPr>
        </p:nvSpPr>
        <p:spPr>
          <a:xfrm>
            <a:off x="179512" y="44624"/>
            <a:ext cx="8784976" cy="504056"/>
          </a:xfrm>
          <a:solidFill>
            <a:schemeClr val="accent1">
              <a:lumMod val="20000"/>
              <a:lumOff val="80000"/>
            </a:schemeClr>
          </a:solidFill>
        </p:spPr>
        <p:txBody>
          <a:bodyPr/>
          <a:lstStyle>
            <a:lvl1pPr>
              <a:defRPr>
                <a:latin typeface="+mn-lt"/>
              </a:defRPr>
            </a:lvl1pPr>
          </a:lstStyle>
          <a:p>
            <a:r>
              <a:rPr lang="zh-CN" altLang="en-US" dirty="0" smtClean="0"/>
              <a:t>节标题</a:t>
            </a:r>
            <a:endParaRPr lang="zh-CN" altLang="en-US" dirty="0"/>
          </a:p>
        </p:txBody>
      </p:sp>
    </p:spTree>
    <p:extLst>
      <p:ext uri="{BB962C8B-B14F-4D97-AF65-F5344CB8AC3E}">
        <p14:creationId xmlns:p14="http://schemas.microsoft.com/office/powerpoint/2010/main" val="33808947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4">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512" y="44624"/>
            <a:ext cx="8784976" cy="504056"/>
          </a:xfrm>
          <a:solidFill>
            <a:schemeClr val="tx2">
              <a:lumMod val="20000"/>
              <a:lumOff val="80000"/>
            </a:schemeClr>
          </a:solidFill>
        </p:spPr>
        <p:txBody>
          <a:bodyPr/>
          <a:lstStyle>
            <a:lvl1pPr algn="ctr">
              <a:defRPr>
                <a:latin typeface="+mn-lt"/>
              </a:defRPr>
            </a:lvl1pPr>
          </a:lstStyle>
          <a:p>
            <a:r>
              <a:rPr lang="zh-CN" altLang="en-US" dirty="0" smtClean="0"/>
              <a:t>章小节标题</a:t>
            </a:r>
            <a:endParaRPr lang="zh-CN" altLang="en-US" dirty="0"/>
          </a:p>
        </p:txBody>
      </p:sp>
      <p:sp>
        <p:nvSpPr>
          <p:cNvPr id="4" name="内容占位符 3"/>
          <p:cNvSpPr>
            <a:spLocks noGrp="1"/>
          </p:cNvSpPr>
          <p:nvPr>
            <p:ph sz="quarter" idx="10" hasCustomPrompt="1"/>
          </p:nvPr>
        </p:nvSpPr>
        <p:spPr>
          <a:xfrm>
            <a:off x="1259632" y="620688"/>
            <a:ext cx="6552728" cy="5112568"/>
          </a:xfrm>
        </p:spPr>
        <p:txBody>
          <a:bodyPr anchor="ctr" anchorCtr="0"/>
          <a:lstStyle>
            <a:lvl1pPr marL="358775" indent="-358775">
              <a:buFont typeface="Wingdings 2" panose="05020102010507070707" pitchFamily="18" charset="2"/>
              <a:buChar char=""/>
              <a:defRPr b="0">
                <a:latin typeface="+mn-lt"/>
              </a:defRPr>
            </a:lvl1pPr>
          </a:lstStyle>
          <a:p>
            <a:pPr lvl="0"/>
            <a:r>
              <a:rPr lang="zh-CN" altLang="en-US" dirty="0" smtClean="0"/>
              <a:t>小节标题</a:t>
            </a:r>
          </a:p>
        </p:txBody>
      </p:sp>
    </p:spTree>
    <p:extLst>
      <p:ext uri="{BB962C8B-B14F-4D97-AF65-F5344CB8AC3E}">
        <p14:creationId xmlns:p14="http://schemas.microsoft.com/office/powerpoint/2010/main" val="24928394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5">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179512" y="620688"/>
            <a:ext cx="4320480" cy="5976664"/>
          </a:xfrm>
          <a:solidFill>
            <a:schemeClr val="accent2">
              <a:lumMod val="20000"/>
              <a:lumOff val="80000"/>
            </a:schemeClr>
          </a:solidFill>
          <a:effectLst>
            <a:innerShdw blurRad="114300">
              <a:prstClr val="black"/>
            </a:innerShdw>
          </a:effectLst>
        </p:spPr>
        <p:txBody>
          <a:bodyPr/>
          <a:lstStyle>
            <a:lvl1pPr>
              <a:spcBef>
                <a:spcPts val="600"/>
              </a:spcBef>
              <a:defRPr sz="2600">
                <a:latin typeface="+mn-lt"/>
              </a:defRPr>
            </a:lvl1pPr>
            <a:lvl2pPr marL="623888" indent="-350838">
              <a:spcBef>
                <a:spcPts val="600"/>
              </a:spcBef>
              <a:defRPr sz="2600">
                <a:latin typeface="+mn-lt"/>
              </a:defRPr>
            </a:lvl2pPr>
            <a:lvl3pPr marL="896938" indent="-361950">
              <a:spcBef>
                <a:spcPts val="600"/>
              </a:spcBef>
              <a:defRPr sz="2600">
                <a:latin typeface="+mn-lt"/>
              </a:defRPr>
            </a:lvl3pPr>
            <a:lvl4pPr marL="1255713" indent="-360363">
              <a:spcBef>
                <a:spcPts val="600"/>
              </a:spcBef>
              <a:defRPr sz="2600">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5" name="内容占位符 3"/>
          <p:cNvSpPr>
            <a:spLocks noGrp="1"/>
          </p:cNvSpPr>
          <p:nvPr>
            <p:ph sz="quarter" idx="11" hasCustomPrompt="1"/>
          </p:nvPr>
        </p:nvSpPr>
        <p:spPr>
          <a:xfrm>
            <a:off x="4572000" y="620688"/>
            <a:ext cx="4392488" cy="5976664"/>
          </a:xfrm>
          <a:solidFill>
            <a:srgbClr val="CCECFF"/>
          </a:solidFill>
          <a:effectLst>
            <a:innerShdw blurRad="114300">
              <a:prstClr val="black"/>
            </a:innerShdw>
          </a:effectLst>
        </p:spPr>
        <p:txBody>
          <a:bodyPr/>
          <a:lstStyle>
            <a:lvl1pPr>
              <a:spcBef>
                <a:spcPts val="600"/>
              </a:spcBef>
              <a:defRPr sz="2600">
                <a:latin typeface="+mn-lt"/>
              </a:defRPr>
            </a:lvl1pPr>
            <a:lvl2pPr marL="623888" indent="-350838">
              <a:spcBef>
                <a:spcPts val="600"/>
              </a:spcBef>
              <a:defRPr sz="2600">
                <a:latin typeface="+mn-lt"/>
              </a:defRPr>
            </a:lvl2pPr>
            <a:lvl3pPr marL="896938" indent="-361950">
              <a:spcBef>
                <a:spcPts val="600"/>
              </a:spcBef>
              <a:defRPr sz="2600">
                <a:latin typeface="+mn-lt"/>
              </a:defRPr>
            </a:lvl3pPr>
            <a:lvl4pPr marL="1341438" indent="-352425">
              <a:spcBef>
                <a:spcPts val="600"/>
              </a:spcBef>
              <a:defRPr sz="2600">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6" name="标题 6"/>
          <p:cNvSpPr>
            <a:spLocks noGrp="1"/>
          </p:cNvSpPr>
          <p:nvPr>
            <p:ph type="title" hasCustomPrompt="1"/>
          </p:nvPr>
        </p:nvSpPr>
        <p:spPr>
          <a:xfrm>
            <a:off x="179512" y="44624"/>
            <a:ext cx="8784976" cy="504056"/>
          </a:xfrm>
        </p:spPr>
        <p:txBody>
          <a:bodyPr/>
          <a:lstStyle>
            <a:lvl1pPr>
              <a:defRPr>
                <a:latin typeface="+mn-lt"/>
              </a:defRPr>
            </a:lvl1pPr>
          </a:lstStyle>
          <a:p>
            <a:r>
              <a:rPr lang="zh-CN" altLang="en-US" dirty="0" smtClean="0"/>
              <a:t>第一级</a:t>
            </a:r>
            <a:endParaRPr lang="zh-CN" altLang="en-US" dirty="0"/>
          </a:p>
        </p:txBody>
      </p:sp>
    </p:spTree>
    <p:extLst>
      <p:ext uri="{BB962C8B-B14F-4D97-AF65-F5344CB8AC3E}">
        <p14:creationId xmlns:p14="http://schemas.microsoft.com/office/powerpoint/2010/main" val="29840709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6">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179512" y="620688"/>
            <a:ext cx="4320480" cy="5976664"/>
          </a:xfrm>
          <a:solidFill>
            <a:schemeClr val="accent2">
              <a:lumMod val="20000"/>
              <a:lumOff val="80000"/>
            </a:schemeClr>
          </a:solidFill>
          <a:effectLst>
            <a:innerShdw blurRad="114300">
              <a:prstClr val="black"/>
            </a:innerShdw>
          </a:effectLst>
        </p:spPr>
        <p:txBody>
          <a:bodyPr/>
          <a:lstStyle>
            <a:lvl1pPr>
              <a:spcBef>
                <a:spcPts val="600"/>
              </a:spcBef>
              <a:defRPr sz="2600">
                <a:latin typeface="+mn-lt"/>
              </a:defRPr>
            </a:lvl1pPr>
            <a:lvl2pPr marL="623888" indent="-350838">
              <a:spcBef>
                <a:spcPts val="600"/>
              </a:spcBef>
              <a:defRPr sz="2600">
                <a:latin typeface="+mn-lt"/>
              </a:defRPr>
            </a:lvl2pPr>
            <a:lvl3pPr marL="896938" indent="-361950">
              <a:spcBef>
                <a:spcPts val="600"/>
              </a:spcBef>
              <a:defRPr sz="2600">
                <a:latin typeface="+mn-lt"/>
              </a:defRPr>
            </a:lvl3pPr>
            <a:lvl4pPr marL="1255713" indent="-360363">
              <a:spcBef>
                <a:spcPts val="600"/>
              </a:spcBef>
              <a:defRPr sz="2600">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5" name="内容占位符 3"/>
          <p:cNvSpPr>
            <a:spLocks noGrp="1"/>
          </p:cNvSpPr>
          <p:nvPr>
            <p:ph sz="quarter" idx="11" hasCustomPrompt="1"/>
          </p:nvPr>
        </p:nvSpPr>
        <p:spPr>
          <a:xfrm>
            <a:off x="4572000" y="620688"/>
            <a:ext cx="4392488" cy="2952328"/>
          </a:xfrm>
          <a:solidFill>
            <a:srgbClr val="CCECFF"/>
          </a:solidFill>
          <a:effectLst>
            <a:innerShdw blurRad="114300">
              <a:prstClr val="black"/>
            </a:innerShdw>
          </a:effectLst>
        </p:spPr>
        <p:txBody>
          <a:bodyPr/>
          <a:lstStyle>
            <a:lvl1pPr>
              <a:spcBef>
                <a:spcPts val="600"/>
              </a:spcBef>
              <a:defRPr sz="2600">
                <a:latin typeface="+mn-lt"/>
              </a:defRPr>
            </a:lvl1pPr>
            <a:lvl2pPr marL="623888" indent="-350838">
              <a:spcBef>
                <a:spcPts val="600"/>
              </a:spcBef>
              <a:defRPr sz="2600">
                <a:latin typeface="+mn-lt"/>
              </a:defRPr>
            </a:lvl2pPr>
            <a:lvl3pPr marL="896938" indent="-361950">
              <a:spcBef>
                <a:spcPts val="600"/>
              </a:spcBef>
              <a:defRPr sz="2600">
                <a:latin typeface="+mn-lt"/>
              </a:defRPr>
            </a:lvl3pPr>
            <a:lvl4pPr marL="1341438" indent="-352425">
              <a:spcBef>
                <a:spcPts val="600"/>
              </a:spcBef>
              <a:defRPr sz="2600">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6" name="标题 6"/>
          <p:cNvSpPr>
            <a:spLocks noGrp="1"/>
          </p:cNvSpPr>
          <p:nvPr>
            <p:ph type="title" hasCustomPrompt="1"/>
          </p:nvPr>
        </p:nvSpPr>
        <p:spPr>
          <a:xfrm>
            <a:off x="179512" y="44624"/>
            <a:ext cx="8784976" cy="504056"/>
          </a:xfrm>
        </p:spPr>
        <p:txBody>
          <a:bodyPr/>
          <a:lstStyle>
            <a:lvl1pPr>
              <a:defRPr>
                <a:latin typeface="+mn-lt"/>
              </a:defRPr>
            </a:lvl1pPr>
          </a:lstStyle>
          <a:p>
            <a:r>
              <a:rPr lang="zh-CN" altLang="en-US" dirty="0" smtClean="0"/>
              <a:t>第一级</a:t>
            </a:r>
            <a:endParaRPr lang="zh-CN" altLang="en-US" dirty="0"/>
          </a:p>
        </p:txBody>
      </p:sp>
      <p:sp>
        <p:nvSpPr>
          <p:cNvPr id="7" name="内容占位符 3"/>
          <p:cNvSpPr>
            <a:spLocks noGrp="1"/>
          </p:cNvSpPr>
          <p:nvPr>
            <p:ph sz="quarter" idx="12" hasCustomPrompt="1"/>
          </p:nvPr>
        </p:nvSpPr>
        <p:spPr>
          <a:xfrm>
            <a:off x="4572000" y="3631384"/>
            <a:ext cx="4392488" cy="2952328"/>
          </a:xfrm>
          <a:solidFill>
            <a:srgbClr val="FFFFCC"/>
          </a:solidFill>
          <a:effectLst>
            <a:innerShdw blurRad="114300">
              <a:prstClr val="black"/>
            </a:innerShdw>
          </a:effectLst>
        </p:spPr>
        <p:txBody>
          <a:bodyPr/>
          <a:lstStyle>
            <a:lvl1pPr>
              <a:spcBef>
                <a:spcPts val="600"/>
              </a:spcBef>
              <a:defRPr sz="2600">
                <a:latin typeface="+mn-lt"/>
              </a:defRPr>
            </a:lvl1pPr>
            <a:lvl2pPr marL="623888" indent="-350838">
              <a:spcBef>
                <a:spcPts val="600"/>
              </a:spcBef>
              <a:defRPr sz="2600">
                <a:latin typeface="+mn-lt"/>
              </a:defRPr>
            </a:lvl2pPr>
            <a:lvl3pPr marL="896938" indent="-361950">
              <a:spcBef>
                <a:spcPts val="600"/>
              </a:spcBef>
              <a:defRPr sz="2600">
                <a:latin typeface="+mn-lt"/>
              </a:defRPr>
            </a:lvl3pPr>
            <a:lvl4pPr marL="1341438" indent="-352425">
              <a:spcBef>
                <a:spcPts val="600"/>
              </a:spcBef>
              <a:defRPr sz="2600">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Tree>
    <p:extLst>
      <p:ext uri="{BB962C8B-B14F-4D97-AF65-F5344CB8AC3E}">
        <p14:creationId xmlns:p14="http://schemas.microsoft.com/office/powerpoint/2010/main" val="1448969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自定义版式7">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0" y="44624"/>
            <a:ext cx="4499992" cy="6552728"/>
          </a:xfrm>
          <a:solidFill>
            <a:schemeClr val="accent2">
              <a:lumMod val="20000"/>
              <a:lumOff val="80000"/>
            </a:schemeClr>
          </a:solidFill>
          <a:effectLst>
            <a:innerShdw blurRad="114300">
              <a:prstClr val="black"/>
            </a:innerShdw>
          </a:effectLst>
        </p:spPr>
        <p:txBody>
          <a:bodyPr tIns="144000"/>
          <a:lstStyle>
            <a:lvl1pPr marL="273050" indent="-273050">
              <a:spcBef>
                <a:spcPts val="0"/>
              </a:spcBef>
              <a:buClr>
                <a:srgbClr val="FF0000"/>
              </a:buClr>
              <a:buFont typeface="Wingdings 2" panose="05020102010507070707" pitchFamily="18" charset="2"/>
              <a:buChar char=""/>
              <a:defRPr sz="2600">
                <a:solidFill>
                  <a:srgbClr val="FF0000"/>
                </a:solidFill>
                <a:latin typeface="+mn-lt"/>
                <a:ea typeface="+mn-ea"/>
              </a:defRPr>
            </a:lvl1pPr>
            <a:lvl2pPr marL="534988" indent="-261938">
              <a:spcBef>
                <a:spcPts val="0"/>
              </a:spcBef>
              <a:buClr>
                <a:srgbClr val="0000FF"/>
              </a:buClr>
              <a:buFont typeface="Wingdings" panose="05000000000000000000" pitchFamily="2" charset="2"/>
              <a:buChar char="Ø"/>
              <a:defRPr sz="2600">
                <a:solidFill>
                  <a:srgbClr val="0000FF"/>
                </a:solidFill>
                <a:latin typeface="+mn-lt"/>
                <a:ea typeface="+mn-ea"/>
              </a:defRPr>
            </a:lvl2pPr>
            <a:lvl3pPr marL="808038" indent="-273050">
              <a:spcBef>
                <a:spcPts val="0"/>
              </a:spcBef>
              <a:buClr>
                <a:schemeClr val="accent5">
                  <a:lumMod val="25000"/>
                </a:schemeClr>
              </a:buClr>
              <a:buFont typeface="Wingdings" panose="05000000000000000000" pitchFamily="2" charset="2"/>
              <a:buChar char=""/>
              <a:defRPr sz="2600">
                <a:solidFill>
                  <a:schemeClr val="accent5">
                    <a:lumMod val="25000"/>
                  </a:schemeClr>
                </a:solidFill>
                <a:latin typeface="+mn-lt"/>
                <a:ea typeface="+mn-ea"/>
              </a:defRPr>
            </a:lvl3pPr>
            <a:lvl4pPr marL="1166813" indent="-271463">
              <a:spcBef>
                <a:spcPts val="0"/>
              </a:spcBef>
              <a:buClr>
                <a:srgbClr val="7030A0"/>
              </a:buClr>
              <a:defRPr sz="2600"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smtClean="0"/>
              <a:t>第五级</a:t>
            </a:r>
            <a:endParaRPr lang="zh-CN" altLang="en-US" dirty="0" smtClean="0"/>
          </a:p>
        </p:txBody>
      </p:sp>
      <p:sp>
        <p:nvSpPr>
          <p:cNvPr id="5" name="内容占位符 3"/>
          <p:cNvSpPr>
            <a:spLocks noGrp="1"/>
          </p:cNvSpPr>
          <p:nvPr>
            <p:ph sz="quarter" idx="11" hasCustomPrompt="1"/>
          </p:nvPr>
        </p:nvSpPr>
        <p:spPr>
          <a:xfrm>
            <a:off x="4572000" y="44624"/>
            <a:ext cx="4572000" cy="6552728"/>
          </a:xfrm>
          <a:solidFill>
            <a:srgbClr val="CCECFF"/>
          </a:solidFill>
          <a:effectLst>
            <a:innerShdw blurRad="114300">
              <a:prstClr val="black"/>
            </a:innerShdw>
          </a:effectLst>
        </p:spPr>
        <p:txBody>
          <a:bodyPr tIns="144000"/>
          <a:lstStyle>
            <a:lvl1pPr marL="273050" indent="-273050">
              <a:spcBef>
                <a:spcPts val="0"/>
              </a:spcBef>
              <a:buClr>
                <a:srgbClr val="FF0000"/>
              </a:buClr>
              <a:buFont typeface="Wingdings 2" panose="05020102010507070707" pitchFamily="18" charset="2"/>
              <a:buChar char=""/>
              <a:defRPr sz="2600">
                <a:solidFill>
                  <a:srgbClr val="FF0000"/>
                </a:solidFill>
                <a:latin typeface="+mn-lt"/>
                <a:ea typeface="+mn-ea"/>
              </a:defRPr>
            </a:lvl1pPr>
            <a:lvl2pPr marL="534988" indent="-261938">
              <a:spcBef>
                <a:spcPts val="0"/>
              </a:spcBef>
              <a:buClr>
                <a:srgbClr val="0000FF"/>
              </a:buClr>
              <a:buFont typeface="Wingdings" panose="05000000000000000000" pitchFamily="2" charset="2"/>
              <a:buChar char="Ø"/>
              <a:defRPr sz="2600">
                <a:solidFill>
                  <a:srgbClr val="0000FF"/>
                </a:solidFill>
                <a:latin typeface="+mn-lt"/>
                <a:ea typeface="+mn-ea"/>
              </a:defRPr>
            </a:lvl2pPr>
            <a:lvl3pPr marL="808038" indent="-273050">
              <a:spcBef>
                <a:spcPts val="0"/>
              </a:spcBef>
              <a:buClr>
                <a:schemeClr val="accent5">
                  <a:lumMod val="25000"/>
                </a:schemeClr>
              </a:buClr>
              <a:buFont typeface="Wingdings" panose="05000000000000000000" pitchFamily="2" charset="2"/>
              <a:buChar char=""/>
              <a:defRPr sz="2600">
                <a:solidFill>
                  <a:schemeClr val="accent5">
                    <a:lumMod val="25000"/>
                  </a:schemeClr>
                </a:solidFill>
                <a:latin typeface="+mn-lt"/>
                <a:ea typeface="+mn-ea"/>
              </a:defRPr>
            </a:lvl3pPr>
            <a:lvl4pPr marL="1166813" indent="-271463">
              <a:spcBef>
                <a:spcPts val="0"/>
              </a:spcBef>
              <a:buClr>
                <a:srgbClr val="7030A0"/>
              </a:buClr>
              <a:defRPr sz="2600"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smtClean="0"/>
              <a:t>第五级</a:t>
            </a:r>
            <a:endParaRPr lang="zh-CN" altLang="en-US" dirty="0" smtClean="0"/>
          </a:p>
        </p:txBody>
      </p:sp>
    </p:spTree>
    <p:extLst>
      <p:ext uri="{BB962C8B-B14F-4D97-AF65-F5344CB8AC3E}">
        <p14:creationId xmlns:p14="http://schemas.microsoft.com/office/powerpoint/2010/main" val="2885366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8">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0" y="44624"/>
            <a:ext cx="4499992" cy="6552728"/>
          </a:xfrm>
          <a:solidFill>
            <a:schemeClr val="accent2">
              <a:lumMod val="20000"/>
              <a:lumOff val="80000"/>
            </a:schemeClr>
          </a:solidFill>
          <a:effectLst>
            <a:innerShdw blurRad="114300">
              <a:prstClr val="black"/>
            </a:innerShdw>
          </a:effectLst>
        </p:spPr>
        <p:txBody>
          <a:bodyPr tIns="144000"/>
          <a:lstStyle>
            <a:lvl1pPr marL="273050" indent="-273050">
              <a:spcBef>
                <a:spcPts val="0"/>
              </a:spcBef>
              <a:buClr>
                <a:srgbClr val="FF0000"/>
              </a:buClr>
              <a:buFont typeface="Wingdings 2" panose="05020102010507070707" pitchFamily="18" charset="2"/>
              <a:buChar char=""/>
              <a:defRPr sz="2600" b="0">
                <a:solidFill>
                  <a:srgbClr val="FF0000"/>
                </a:solidFill>
                <a:latin typeface="+mn-lt"/>
                <a:ea typeface="+mn-ea"/>
              </a:defRPr>
            </a:lvl1pPr>
            <a:lvl2pPr marL="534988" indent="-261938">
              <a:spcBef>
                <a:spcPts val="0"/>
              </a:spcBef>
              <a:buClr>
                <a:srgbClr val="0000FF"/>
              </a:buClr>
              <a:buFont typeface="Wingdings" panose="05000000000000000000" pitchFamily="2" charset="2"/>
              <a:buChar char="Ø"/>
              <a:defRPr sz="2600" b="0">
                <a:solidFill>
                  <a:srgbClr val="0000FF"/>
                </a:solidFill>
                <a:latin typeface="+mn-lt"/>
                <a:ea typeface="+mn-ea"/>
              </a:defRPr>
            </a:lvl2pPr>
            <a:lvl3pPr marL="808038" indent="-273050">
              <a:spcBef>
                <a:spcPts val="0"/>
              </a:spcBef>
              <a:buClr>
                <a:schemeClr val="accent5">
                  <a:lumMod val="25000"/>
                </a:schemeClr>
              </a:buClr>
              <a:buFont typeface="Wingdings" panose="05000000000000000000" pitchFamily="2" charset="2"/>
              <a:buChar char=""/>
              <a:defRPr sz="2600" b="0">
                <a:solidFill>
                  <a:schemeClr val="accent5">
                    <a:lumMod val="25000"/>
                  </a:schemeClr>
                </a:solidFill>
                <a:latin typeface="+mn-lt"/>
                <a:ea typeface="+mn-ea"/>
              </a:defRPr>
            </a:lvl3pPr>
            <a:lvl4pPr marL="1166813" indent="-271463">
              <a:spcBef>
                <a:spcPts val="0"/>
              </a:spcBef>
              <a:buClr>
                <a:srgbClr val="7030A0"/>
              </a:buClr>
              <a:defRPr sz="2600"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smtClean="0"/>
              <a:t>第五级</a:t>
            </a:r>
            <a:endParaRPr lang="zh-CN" altLang="en-US" dirty="0" smtClean="0"/>
          </a:p>
        </p:txBody>
      </p:sp>
      <p:sp>
        <p:nvSpPr>
          <p:cNvPr id="5" name="内容占位符 3"/>
          <p:cNvSpPr>
            <a:spLocks noGrp="1"/>
          </p:cNvSpPr>
          <p:nvPr>
            <p:ph sz="quarter" idx="11" hasCustomPrompt="1"/>
          </p:nvPr>
        </p:nvSpPr>
        <p:spPr>
          <a:xfrm>
            <a:off x="4572000" y="44624"/>
            <a:ext cx="4572000" cy="3240360"/>
          </a:xfrm>
          <a:solidFill>
            <a:srgbClr val="CCECFF"/>
          </a:solidFill>
          <a:effectLst>
            <a:innerShdw blurRad="114300">
              <a:prstClr val="black"/>
            </a:innerShdw>
          </a:effectLst>
        </p:spPr>
        <p:txBody>
          <a:bodyPr tIns="144000"/>
          <a:lstStyle>
            <a:lvl1pPr marL="273050" indent="-273050">
              <a:spcBef>
                <a:spcPts val="0"/>
              </a:spcBef>
              <a:buClr>
                <a:srgbClr val="FF0000"/>
              </a:buClr>
              <a:buFont typeface="Wingdings 2" panose="05020102010507070707" pitchFamily="18" charset="2"/>
              <a:buChar char=""/>
              <a:defRPr sz="2600" b="0">
                <a:solidFill>
                  <a:srgbClr val="FF0000"/>
                </a:solidFill>
                <a:latin typeface="+mn-lt"/>
                <a:ea typeface="+mn-ea"/>
              </a:defRPr>
            </a:lvl1pPr>
            <a:lvl2pPr marL="534988" indent="-261938">
              <a:spcBef>
                <a:spcPts val="0"/>
              </a:spcBef>
              <a:buClr>
                <a:srgbClr val="0000FF"/>
              </a:buClr>
              <a:buFont typeface="Wingdings" panose="05000000000000000000" pitchFamily="2" charset="2"/>
              <a:buChar char="Ø"/>
              <a:defRPr sz="2600" b="0">
                <a:solidFill>
                  <a:srgbClr val="0000FF"/>
                </a:solidFill>
                <a:latin typeface="+mn-lt"/>
                <a:ea typeface="+mn-ea"/>
              </a:defRPr>
            </a:lvl2pPr>
            <a:lvl3pPr marL="808038" indent="-273050">
              <a:spcBef>
                <a:spcPts val="0"/>
              </a:spcBef>
              <a:buClr>
                <a:schemeClr val="accent5">
                  <a:lumMod val="25000"/>
                </a:schemeClr>
              </a:buClr>
              <a:buFont typeface="Wingdings" panose="05000000000000000000" pitchFamily="2" charset="2"/>
              <a:buChar char=""/>
              <a:defRPr sz="2600" b="0">
                <a:solidFill>
                  <a:schemeClr val="accent5">
                    <a:lumMod val="25000"/>
                  </a:schemeClr>
                </a:solidFill>
                <a:latin typeface="+mn-lt"/>
                <a:ea typeface="+mn-ea"/>
              </a:defRPr>
            </a:lvl3pPr>
            <a:lvl4pPr marL="1166813" indent="-271463">
              <a:spcBef>
                <a:spcPts val="0"/>
              </a:spcBef>
              <a:buClr>
                <a:srgbClr val="7030A0"/>
              </a:buClr>
              <a:defRPr sz="2600"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dirty="0" smtClean="0"/>
              <a:t>第五级</a:t>
            </a:r>
          </a:p>
        </p:txBody>
      </p:sp>
      <p:sp>
        <p:nvSpPr>
          <p:cNvPr id="6" name="内容占位符 3"/>
          <p:cNvSpPr>
            <a:spLocks noGrp="1"/>
          </p:cNvSpPr>
          <p:nvPr>
            <p:ph sz="quarter" idx="12" hasCustomPrompt="1"/>
          </p:nvPr>
        </p:nvSpPr>
        <p:spPr>
          <a:xfrm>
            <a:off x="4572000" y="3353080"/>
            <a:ext cx="4572000" cy="3240360"/>
          </a:xfrm>
          <a:solidFill>
            <a:srgbClr val="FFFFCC"/>
          </a:solidFill>
          <a:effectLst>
            <a:innerShdw blurRad="114300">
              <a:prstClr val="black"/>
            </a:innerShdw>
          </a:effectLst>
        </p:spPr>
        <p:txBody>
          <a:bodyPr tIns="144000"/>
          <a:lstStyle>
            <a:lvl1pPr marL="273050" indent="-273050">
              <a:spcBef>
                <a:spcPts val="0"/>
              </a:spcBef>
              <a:buClr>
                <a:srgbClr val="FF0000"/>
              </a:buClr>
              <a:buFont typeface="Wingdings 2" panose="05020102010507070707" pitchFamily="18" charset="2"/>
              <a:buChar char=""/>
              <a:defRPr sz="2600" b="0">
                <a:solidFill>
                  <a:srgbClr val="FF0000"/>
                </a:solidFill>
                <a:latin typeface="+mn-lt"/>
                <a:ea typeface="+mn-ea"/>
              </a:defRPr>
            </a:lvl1pPr>
            <a:lvl2pPr marL="534988" indent="-261938">
              <a:spcBef>
                <a:spcPts val="0"/>
              </a:spcBef>
              <a:buClr>
                <a:srgbClr val="0000FF"/>
              </a:buClr>
              <a:buFont typeface="Wingdings" panose="05000000000000000000" pitchFamily="2" charset="2"/>
              <a:buChar char="Ø"/>
              <a:defRPr sz="2600" b="0">
                <a:solidFill>
                  <a:srgbClr val="0000FF"/>
                </a:solidFill>
                <a:latin typeface="+mn-lt"/>
                <a:ea typeface="+mn-ea"/>
              </a:defRPr>
            </a:lvl2pPr>
            <a:lvl3pPr marL="808038" indent="-273050">
              <a:spcBef>
                <a:spcPts val="0"/>
              </a:spcBef>
              <a:buClr>
                <a:schemeClr val="accent5">
                  <a:lumMod val="25000"/>
                </a:schemeClr>
              </a:buClr>
              <a:buFont typeface="Wingdings" panose="05000000000000000000" pitchFamily="2" charset="2"/>
              <a:buChar char=""/>
              <a:defRPr sz="2600" b="0">
                <a:solidFill>
                  <a:schemeClr val="accent5">
                    <a:lumMod val="25000"/>
                  </a:schemeClr>
                </a:solidFill>
                <a:latin typeface="+mn-lt"/>
                <a:ea typeface="+mn-ea"/>
              </a:defRPr>
            </a:lvl3pPr>
            <a:lvl4pPr marL="1166813" indent="-271463">
              <a:spcBef>
                <a:spcPts val="0"/>
              </a:spcBef>
              <a:buClr>
                <a:srgbClr val="7030A0"/>
              </a:buClr>
              <a:defRPr sz="2600" b="0">
                <a:solidFill>
                  <a:srgbClr val="7030A0"/>
                </a:solidFill>
                <a:latin typeface="+mn-lt"/>
                <a:ea typeface="+mn-ea"/>
              </a:defRPr>
            </a:lvl4pPr>
            <a:lvl5pPr marL="1712912" indent="-457200">
              <a:defRPr lang="zh-CN" altLang="en-US" sz="2800" b="0" dirty="0" smtClean="0">
                <a:solidFill>
                  <a:srgbClr val="0070C0"/>
                </a:solidFill>
                <a:latin typeface="+mn-lt"/>
                <a:ea typeface="+mn-ea"/>
              </a:defRPr>
            </a:lvl5pPr>
          </a:lstStyle>
          <a:p>
            <a:pPr lvl="0"/>
            <a:r>
              <a:rPr lang="zh-CN" altLang="en-US" dirty="0" smtClean="0"/>
              <a:t>第一级</a:t>
            </a:r>
          </a:p>
          <a:p>
            <a:pPr lvl="1"/>
            <a:r>
              <a:rPr lang="zh-CN" altLang="en-US" dirty="0" smtClean="0"/>
              <a:t>第二级</a:t>
            </a:r>
          </a:p>
          <a:p>
            <a:pPr lvl="2"/>
            <a:r>
              <a:rPr lang="zh-CN" altLang="en-US" dirty="0" smtClean="0"/>
              <a:t>第三级</a:t>
            </a:r>
          </a:p>
          <a:p>
            <a:pPr lvl="3"/>
            <a:r>
              <a:rPr lang="zh-CN" altLang="en-US" smtClean="0"/>
              <a:t>第四级</a:t>
            </a:r>
            <a:endParaRPr lang="en-US" altLang="zh-CN" smtClean="0"/>
          </a:p>
          <a:p>
            <a:pPr marL="1524000" lvl="4" indent="-268288" algn="l" rtl="0" eaLnBrk="1" fontAlgn="base" hangingPunct="1">
              <a:spcBef>
                <a:spcPct val="20000"/>
              </a:spcBef>
              <a:spcAft>
                <a:spcPct val="0"/>
              </a:spcAft>
              <a:buClr>
                <a:srgbClr val="0070C0"/>
              </a:buClr>
              <a:buSzPct val="100000"/>
              <a:buFont typeface="Wingdings" panose="05000000000000000000" pitchFamily="2" charset="2"/>
              <a:buChar char="l"/>
            </a:pPr>
            <a:r>
              <a:rPr lang="zh-CN" altLang="en-US" dirty="0" smtClean="0"/>
              <a:t>第五级</a:t>
            </a:r>
          </a:p>
        </p:txBody>
      </p:sp>
    </p:spTree>
    <p:extLst>
      <p:ext uri="{BB962C8B-B14F-4D97-AF65-F5344CB8AC3E}">
        <p14:creationId xmlns:p14="http://schemas.microsoft.com/office/powerpoint/2010/main" val="200102463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自定义版式9">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179512" y="3645024"/>
            <a:ext cx="8787008" cy="2930046"/>
          </a:xfrm>
          <a:solidFill>
            <a:schemeClr val="accent2">
              <a:lumMod val="20000"/>
              <a:lumOff val="80000"/>
            </a:schemeClr>
          </a:solidFill>
          <a:effectLst>
            <a:innerShdw blurRad="114300">
              <a:prstClr val="black"/>
            </a:innerShdw>
          </a:effectLst>
        </p:spPr>
        <p:txBody>
          <a:bodyPr/>
          <a:lstStyle>
            <a:lvl1pPr>
              <a:defRPr>
                <a:latin typeface="+mn-lt"/>
              </a:defRPr>
            </a:lvl1pPr>
            <a:lvl2pPr marL="534988" indent="-261938">
              <a:defRPr>
                <a:latin typeface="+mn-lt"/>
              </a:defRPr>
            </a:lvl2pPr>
            <a:lvl3pPr marL="808038" indent="-273050">
              <a:defRPr>
                <a:latin typeface="+mn-lt"/>
              </a:defRPr>
            </a:lvl3pPr>
            <a:lvl4pPr marL="1166813" indent="-271463">
              <a:defRPr>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6" name="内容占位符 5"/>
          <p:cNvSpPr>
            <a:spLocks noGrp="1"/>
          </p:cNvSpPr>
          <p:nvPr>
            <p:ph sz="quarter" idx="11" hasCustomPrompt="1"/>
          </p:nvPr>
        </p:nvSpPr>
        <p:spPr>
          <a:xfrm>
            <a:off x="179388" y="610960"/>
            <a:ext cx="8785225" cy="3024336"/>
          </a:xfrm>
          <a:solidFill>
            <a:srgbClr val="CCECFF"/>
          </a:solidFill>
          <a:effectLst>
            <a:innerShdw blurRad="114300">
              <a:prstClr val="black"/>
            </a:innerShdw>
          </a:effectLst>
        </p:spPr>
        <p:txBody>
          <a:bodyPr/>
          <a:lstStyle>
            <a:lvl1pPr>
              <a:defRPr>
                <a:latin typeface="+mn-lt"/>
              </a:defRPr>
            </a:lvl1pPr>
            <a:lvl2pPr marL="538163" indent="-265113">
              <a:buClr>
                <a:schemeClr val="accent5">
                  <a:lumMod val="25000"/>
                </a:schemeClr>
              </a:buClr>
              <a:defRPr>
                <a:solidFill>
                  <a:schemeClr val="accent5">
                    <a:lumMod val="25000"/>
                  </a:schemeClr>
                </a:solidFill>
                <a:latin typeface="+mn-lt"/>
              </a:defRPr>
            </a:lvl2pPr>
            <a:lvl3pPr marL="803275" indent="-268288">
              <a:buClr>
                <a:srgbClr val="7030A0"/>
              </a:buClr>
              <a:defRPr>
                <a:solidFill>
                  <a:srgbClr val="7030A0"/>
                </a:solidFill>
                <a:latin typeface="+mn-lt"/>
              </a:defRPr>
            </a:lvl3pPr>
            <a:lvl4pPr marL="1162050" indent="-266700">
              <a:defRPr>
                <a:latin typeface="+mn-lt"/>
              </a:defRPr>
            </a:lvl4p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5" name="标题 6"/>
          <p:cNvSpPr>
            <a:spLocks noGrp="1"/>
          </p:cNvSpPr>
          <p:nvPr>
            <p:ph type="title" hasCustomPrompt="1"/>
          </p:nvPr>
        </p:nvSpPr>
        <p:spPr>
          <a:xfrm>
            <a:off x="179512" y="44624"/>
            <a:ext cx="8784976" cy="504056"/>
          </a:xfrm>
        </p:spPr>
        <p:txBody>
          <a:bodyPr/>
          <a:lstStyle>
            <a:lvl1pPr>
              <a:defRPr>
                <a:latin typeface="+mn-lt"/>
              </a:defRPr>
            </a:lvl1pPr>
          </a:lstStyle>
          <a:p>
            <a:r>
              <a:rPr lang="zh-CN" altLang="en-US" dirty="0" smtClean="0"/>
              <a:t>第一级</a:t>
            </a:r>
            <a:endParaRPr lang="zh-CN" altLang="en-US" dirty="0"/>
          </a:p>
        </p:txBody>
      </p:sp>
    </p:spTree>
    <p:extLst>
      <p:ext uri="{BB962C8B-B14F-4D97-AF65-F5344CB8AC3E}">
        <p14:creationId xmlns:p14="http://schemas.microsoft.com/office/powerpoint/2010/main" val="29761861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179512" y="44624"/>
            <a:ext cx="8784976" cy="504056"/>
          </a:xfrm>
          <a:prstGeom prst="rect">
            <a:avLst/>
          </a:prstGeom>
          <a:noFill/>
          <a:ln w="9525">
            <a:noFill/>
            <a:miter lim="800000"/>
            <a:headEnd/>
            <a:tailEnd/>
          </a:ln>
          <a:effectLst>
            <a:innerShdw blurRad="63500" dist="50800" dir="2700000">
              <a:prstClr val="black">
                <a:alpha val="50000"/>
              </a:prstClr>
            </a:innerShdw>
          </a:effectLst>
        </p:spPr>
        <p:txBody>
          <a:bodyPr vert="horz" wrap="square" lIns="91440" tIns="45720" rIns="91440" bIns="45720" numCol="1" anchor="ctr" anchorCtr="0" compatLnSpc="1">
            <a:prstTxWarp prst="textNoShape">
              <a:avLst/>
            </a:prstTxWarp>
          </a:bodyPr>
          <a:lstStyle/>
          <a:p>
            <a:pPr lvl="0"/>
            <a:r>
              <a:rPr lang="zh-CN" altLang="en-US" dirty="0" smtClean="0"/>
              <a:t>第一级</a:t>
            </a:r>
          </a:p>
        </p:txBody>
      </p:sp>
      <p:sp>
        <p:nvSpPr>
          <p:cNvPr id="1028" name="Rectangle 10"/>
          <p:cNvSpPr>
            <a:spLocks noGrp="1" noChangeArrowheads="1"/>
          </p:cNvSpPr>
          <p:nvPr>
            <p:ph type="body" idx="1"/>
          </p:nvPr>
        </p:nvSpPr>
        <p:spPr bwMode="auto">
          <a:xfrm>
            <a:off x="179512" y="620688"/>
            <a:ext cx="8784976"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第二级</a:t>
            </a:r>
          </a:p>
          <a:p>
            <a:pPr lvl="1"/>
            <a:r>
              <a:rPr lang="zh-CN" altLang="en-US" dirty="0" smtClean="0"/>
              <a:t>第三级</a:t>
            </a:r>
          </a:p>
          <a:p>
            <a:pPr lvl="2"/>
            <a:r>
              <a:rPr lang="zh-CN" altLang="en-US" smtClean="0"/>
              <a:t>第四级</a:t>
            </a:r>
            <a:endParaRPr lang="en-US" altLang="zh-CN" smtClean="0"/>
          </a:p>
          <a:p>
            <a:pPr lvl="3"/>
            <a:r>
              <a:rPr lang="zh-CN" altLang="en-US" smtClean="0"/>
              <a:t>第五级</a:t>
            </a:r>
            <a:endParaRPr lang="zh-CN" altLang="en-US" dirty="0" smtClean="0"/>
          </a:p>
        </p:txBody>
      </p:sp>
      <p:sp>
        <p:nvSpPr>
          <p:cNvPr id="10" name="页脚占位符 7"/>
          <p:cNvSpPr>
            <a:spLocks noGrp="1"/>
          </p:cNvSpPr>
          <p:nvPr/>
        </p:nvSpPr>
        <p:spPr>
          <a:xfrm>
            <a:off x="3347864" y="6602412"/>
            <a:ext cx="2437928" cy="182563"/>
          </a:xfrm>
          <a:prstGeom prst="rect">
            <a:avLst/>
          </a:prstGeom>
        </p:spPr>
        <p:txBody>
          <a:bodyPr anchor="ctr"/>
          <a:lstStyle>
            <a:defPPr>
              <a:defRPr lang="zh-CN"/>
            </a:defPPr>
            <a:lvl1pPr algn="ctr" rtl="0" fontAlgn="base">
              <a:spcBef>
                <a:spcPct val="20000"/>
              </a:spcBef>
              <a:spcAft>
                <a:spcPct val="0"/>
              </a:spcAft>
              <a:defRPr sz="1600" kern="1200">
                <a:solidFill>
                  <a:srgbClr val="FF00FF"/>
                </a:solidFill>
                <a:latin typeface="Tahoma" pitchFamily="34" charset="0"/>
                <a:ea typeface="宋体" pitchFamily="2" charset="-122"/>
                <a:cs typeface="+mn-cs"/>
              </a:defRPr>
            </a:lvl1pPr>
            <a:lvl2pPr marL="457200" algn="ctr" rtl="0" fontAlgn="base">
              <a:spcBef>
                <a:spcPct val="0"/>
              </a:spcBef>
              <a:spcAft>
                <a:spcPct val="0"/>
              </a:spcAft>
              <a:defRPr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a:lstStyle>
          <a:p>
            <a:pPr>
              <a:defRPr/>
            </a:pPr>
            <a:r>
              <a:rPr lang="en-US" altLang="zh-CN" sz="1400" b="1" dirty="0" smtClean="0">
                <a:solidFill>
                  <a:srgbClr val="7030A0"/>
                </a:solidFill>
              </a:rPr>
              <a:t>Java</a:t>
            </a:r>
            <a:r>
              <a:rPr lang="zh-CN" altLang="en-US" sz="1400" b="1" dirty="0" smtClean="0">
                <a:solidFill>
                  <a:srgbClr val="7030A0"/>
                </a:solidFill>
              </a:rPr>
              <a:t>语言与网络编程</a:t>
            </a:r>
            <a:endParaRPr lang="zh-CN" altLang="en-US" sz="1400" b="1" dirty="0">
              <a:solidFill>
                <a:srgbClr val="7030A0"/>
              </a:solidFill>
            </a:endParaRPr>
          </a:p>
        </p:txBody>
      </p:sp>
      <p:sp>
        <p:nvSpPr>
          <p:cNvPr id="12" name="灯片编号占位符 8"/>
          <p:cNvSpPr>
            <a:spLocks noGrp="1"/>
          </p:cNvSpPr>
          <p:nvPr/>
        </p:nvSpPr>
        <p:spPr>
          <a:xfrm>
            <a:off x="7956376" y="6602412"/>
            <a:ext cx="1008112" cy="177503"/>
          </a:xfrm>
          <a:prstGeom prst="rect">
            <a:avLst/>
          </a:prstGeom>
        </p:spPr>
        <p:txBody>
          <a:bodyPr anchor="ctr"/>
          <a:lstStyle>
            <a:defPPr>
              <a:defRPr lang="zh-CN"/>
            </a:defPPr>
            <a:lvl1pPr algn="r" rtl="0" fontAlgn="base">
              <a:spcBef>
                <a:spcPct val="20000"/>
              </a:spcBef>
              <a:spcAft>
                <a:spcPct val="0"/>
              </a:spcAft>
              <a:buNone/>
              <a:defRPr sz="1600" kern="1200">
                <a:solidFill>
                  <a:srgbClr val="FF00FF"/>
                </a:solidFill>
                <a:latin typeface="Tahoma" pitchFamily="34" charset="0"/>
                <a:ea typeface="宋体" pitchFamily="2" charset="-122"/>
                <a:cs typeface="+mn-cs"/>
              </a:defRPr>
            </a:lvl1pPr>
            <a:lvl2pPr marL="457200" algn="ctr" rtl="0" fontAlgn="base">
              <a:spcBef>
                <a:spcPct val="0"/>
              </a:spcBef>
              <a:spcAft>
                <a:spcPct val="0"/>
              </a:spcAft>
              <a:defRPr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a:lstStyle>
          <a:p>
            <a:pPr>
              <a:defRPr/>
            </a:pPr>
            <a:fld id="{768B7753-6A00-493A-BC9C-528074831D67}" type="slidenum">
              <a:rPr lang="en-US" altLang="zh-CN" sz="1200" b="1" smtClean="0">
                <a:solidFill>
                  <a:srgbClr val="7030A0"/>
                </a:solidFill>
              </a:rPr>
              <a:pPr>
                <a:defRPr/>
              </a:pPr>
              <a:t>‹#›</a:t>
            </a:fld>
            <a:endParaRPr lang="en-US" altLang="zh-CN" sz="1200" b="1">
              <a:solidFill>
                <a:srgbClr val="7030A0"/>
              </a:solidFill>
            </a:endParaRPr>
          </a:p>
        </p:txBody>
      </p:sp>
      <p:sp>
        <p:nvSpPr>
          <p:cNvPr id="13" name="日期占位符 10"/>
          <p:cNvSpPr>
            <a:spLocks noGrp="1"/>
          </p:cNvSpPr>
          <p:nvPr/>
        </p:nvSpPr>
        <p:spPr>
          <a:xfrm>
            <a:off x="179512" y="6602412"/>
            <a:ext cx="3528392" cy="255588"/>
          </a:xfrm>
          <a:prstGeom prst="rect">
            <a:avLst/>
          </a:prstGeom>
        </p:spPr>
        <p:txBody>
          <a:bodyPr anchor="ctr"/>
          <a:lstStyle>
            <a:defPPr>
              <a:defRPr lang="zh-CN"/>
            </a:defPPr>
            <a:lvl1pPr algn="l" rtl="0" fontAlgn="base">
              <a:spcBef>
                <a:spcPct val="20000"/>
              </a:spcBef>
              <a:spcAft>
                <a:spcPct val="0"/>
              </a:spcAft>
              <a:buNone/>
              <a:defRPr sz="1600" kern="1200">
                <a:solidFill>
                  <a:srgbClr val="FF00FF"/>
                </a:solidFill>
                <a:latin typeface="Tahoma" pitchFamily="34" charset="0"/>
                <a:ea typeface="宋体" pitchFamily="2" charset="-122"/>
                <a:cs typeface="+mn-cs"/>
              </a:defRPr>
            </a:lvl1pPr>
            <a:lvl2pPr marL="457200" algn="ctr" rtl="0" fontAlgn="base">
              <a:spcBef>
                <a:spcPct val="0"/>
              </a:spcBef>
              <a:spcAft>
                <a:spcPct val="0"/>
              </a:spcAft>
              <a:defRPr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a:lstStyle>
          <a:p>
            <a:pPr>
              <a:defRPr/>
            </a:pPr>
            <a:r>
              <a:rPr lang="zh-CN" altLang="en-US" sz="1200" b="1" dirty="0" smtClean="0">
                <a:solidFill>
                  <a:srgbClr val="7030A0"/>
                </a:solidFill>
              </a:rPr>
              <a:t>网络安全与网络工程系杨东平 </a:t>
            </a:r>
            <a:r>
              <a:rPr lang="en-US" altLang="zh-CN" sz="1200" b="1" dirty="0" smtClean="0">
                <a:solidFill>
                  <a:srgbClr val="7030A0"/>
                </a:solidFill>
              </a:rPr>
              <a:t>jsxhbc@163.com</a:t>
            </a:r>
            <a:endParaRPr lang="en-US" altLang="zh-CN" sz="1200" b="1" dirty="0">
              <a:solidFill>
                <a:srgbClr val="7030A0"/>
              </a:solidFill>
            </a:endParaRPr>
          </a:p>
        </p:txBody>
      </p:sp>
      <p:sp>
        <p:nvSpPr>
          <p:cNvPr id="8" name="页脚占位符 7"/>
          <p:cNvSpPr>
            <a:spLocks noGrp="1"/>
          </p:cNvSpPr>
          <p:nvPr/>
        </p:nvSpPr>
        <p:spPr>
          <a:xfrm>
            <a:off x="5868144" y="6597352"/>
            <a:ext cx="2016224" cy="182563"/>
          </a:xfrm>
          <a:prstGeom prst="rect">
            <a:avLst/>
          </a:prstGeom>
        </p:spPr>
        <p:txBody>
          <a:bodyPr anchor="ctr"/>
          <a:lstStyle>
            <a:defPPr>
              <a:defRPr lang="zh-CN"/>
            </a:defPPr>
            <a:lvl1pPr algn="ctr" rtl="0" fontAlgn="base">
              <a:spcBef>
                <a:spcPct val="20000"/>
              </a:spcBef>
              <a:spcAft>
                <a:spcPct val="0"/>
              </a:spcAft>
              <a:defRPr sz="1600" kern="1200">
                <a:solidFill>
                  <a:srgbClr val="FF00FF"/>
                </a:solidFill>
                <a:latin typeface="Tahoma" pitchFamily="34" charset="0"/>
                <a:ea typeface="宋体" pitchFamily="2" charset="-122"/>
                <a:cs typeface="+mn-cs"/>
              </a:defRPr>
            </a:lvl1pPr>
            <a:lvl2pPr marL="457200" algn="ctr" rtl="0" fontAlgn="base">
              <a:spcBef>
                <a:spcPct val="0"/>
              </a:spcBef>
              <a:spcAft>
                <a:spcPct val="0"/>
              </a:spcAft>
              <a:defRPr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a:lstStyle>
          <a:p>
            <a:pPr>
              <a:defRPr/>
            </a:pPr>
            <a:fld id="{ECFBD2E5-34E0-4DD4-B586-9F810E2D1932}" type="datetime8">
              <a:rPr lang="zh-CN" altLang="en-US" sz="1200" b="1" smtClean="0">
                <a:solidFill>
                  <a:srgbClr val="7030A0"/>
                </a:solidFill>
              </a:rPr>
              <a:t>2022年12月19日10时6分</a:t>
            </a:fld>
            <a:endParaRPr lang="zh-CN" altLang="en-US" sz="1400" b="1">
              <a:solidFill>
                <a:srgbClr val="7030A0"/>
              </a:solidFill>
            </a:endParaRPr>
          </a:p>
        </p:txBody>
      </p:sp>
      <p:cxnSp>
        <p:nvCxnSpPr>
          <p:cNvPr id="9" name="直接连接符 8"/>
          <p:cNvCxnSpPr/>
          <p:nvPr/>
        </p:nvCxnSpPr>
        <p:spPr>
          <a:xfrm>
            <a:off x="0" y="582864"/>
            <a:ext cx="9144000" cy="0"/>
          </a:xfrm>
          <a:prstGeom prst="line">
            <a:avLst/>
          </a:prstGeom>
          <a:ln w="25400">
            <a:gradFill>
              <a:gsLst>
                <a:gs pos="0">
                  <a:srgbClr val="FFF200"/>
                </a:gs>
                <a:gs pos="45000">
                  <a:srgbClr val="FF7A00"/>
                </a:gs>
                <a:gs pos="70000">
                  <a:srgbClr val="FF0300"/>
                </a:gs>
                <a:gs pos="100000">
                  <a:srgbClr val="4D0808"/>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40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iming>
    <p:tnLst>
      <p:par>
        <p:cTn id="1" dur="indefinite" restart="never" nodeType="tmRoot"/>
      </p:par>
    </p:tnLst>
  </p:timing>
  <p:txStyles>
    <p:titleStyle>
      <a:lvl1pPr algn="l" rtl="0" eaLnBrk="1" fontAlgn="base" hangingPunct="1">
        <a:spcBef>
          <a:spcPct val="0"/>
        </a:spcBef>
        <a:spcAft>
          <a:spcPct val="0"/>
        </a:spcAft>
        <a:defRPr sz="2800" b="1">
          <a:solidFill>
            <a:srgbClr val="FF0000"/>
          </a:solidFill>
          <a:latin typeface="+mn-lt"/>
          <a:ea typeface="+mj-ea"/>
          <a:cs typeface="+mj-cs"/>
        </a:defRPr>
      </a:lvl1pPr>
      <a:lvl2pPr algn="ctr" rtl="0" eaLnBrk="1" fontAlgn="base" hangingPunct="1">
        <a:spcBef>
          <a:spcPct val="0"/>
        </a:spcBef>
        <a:spcAft>
          <a:spcPct val="0"/>
        </a:spcAft>
        <a:defRPr sz="3600">
          <a:solidFill>
            <a:srgbClr val="FF0000"/>
          </a:solidFill>
          <a:latin typeface="Arial" charset="0"/>
          <a:ea typeface="黑体" pitchFamily="2" charset="-122"/>
        </a:defRPr>
      </a:lvl2pPr>
      <a:lvl3pPr algn="ctr" rtl="0" eaLnBrk="1" fontAlgn="base" hangingPunct="1">
        <a:spcBef>
          <a:spcPct val="0"/>
        </a:spcBef>
        <a:spcAft>
          <a:spcPct val="0"/>
        </a:spcAft>
        <a:defRPr sz="3600">
          <a:solidFill>
            <a:srgbClr val="FF0000"/>
          </a:solidFill>
          <a:latin typeface="Arial" charset="0"/>
          <a:ea typeface="黑体" pitchFamily="2" charset="-122"/>
        </a:defRPr>
      </a:lvl3pPr>
      <a:lvl4pPr algn="ctr" rtl="0" eaLnBrk="1" fontAlgn="base" hangingPunct="1">
        <a:spcBef>
          <a:spcPct val="0"/>
        </a:spcBef>
        <a:spcAft>
          <a:spcPct val="0"/>
        </a:spcAft>
        <a:defRPr sz="3600">
          <a:solidFill>
            <a:srgbClr val="FF0000"/>
          </a:solidFill>
          <a:latin typeface="Arial" charset="0"/>
          <a:ea typeface="黑体" pitchFamily="2" charset="-122"/>
        </a:defRPr>
      </a:lvl4pPr>
      <a:lvl5pPr algn="ctr" rtl="0" eaLnBrk="1" fontAlgn="base" hangingPunct="1">
        <a:spcBef>
          <a:spcPct val="0"/>
        </a:spcBef>
        <a:spcAft>
          <a:spcPct val="0"/>
        </a:spcAft>
        <a:defRPr sz="3600">
          <a:solidFill>
            <a:srgbClr val="FF0000"/>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273050" indent="-273050" algn="l" rtl="0" eaLnBrk="1" fontAlgn="base" hangingPunct="1">
        <a:spcBef>
          <a:spcPct val="20000"/>
        </a:spcBef>
        <a:spcAft>
          <a:spcPct val="0"/>
        </a:spcAft>
        <a:buClr>
          <a:srgbClr val="0000FF"/>
        </a:buClr>
        <a:buSzPct val="100000"/>
        <a:buFont typeface="Wingdings" panose="05000000000000000000" pitchFamily="2" charset="2"/>
        <a:buChar char="Ø"/>
        <a:defRPr sz="2600" b="0">
          <a:solidFill>
            <a:srgbClr val="0000FF"/>
          </a:solidFill>
          <a:latin typeface="+mn-lt"/>
          <a:ea typeface="+mj-ea"/>
          <a:cs typeface="+mn-cs"/>
        </a:defRPr>
      </a:lvl1pPr>
      <a:lvl2pPr marL="623888" indent="-350838" algn="l" rtl="0" eaLnBrk="1" fontAlgn="base" hangingPunct="1">
        <a:spcBef>
          <a:spcPct val="20000"/>
        </a:spcBef>
        <a:spcAft>
          <a:spcPct val="0"/>
        </a:spcAft>
        <a:buClr>
          <a:schemeClr val="accent5">
            <a:lumMod val="25000"/>
          </a:schemeClr>
        </a:buClr>
        <a:buSzPct val="100000"/>
        <a:buFont typeface="Wingdings" panose="05000000000000000000" pitchFamily="2" charset="2"/>
        <a:buChar char=""/>
        <a:defRPr sz="2600" b="0" baseline="0">
          <a:solidFill>
            <a:schemeClr val="accent5">
              <a:lumMod val="25000"/>
            </a:schemeClr>
          </a:solidFill>
          <a:latin typeface="+mn-lt"/>
          <a:ea typeface="+mj-ea"/>
        </a:defRPr>
      </a:lvl2pPr>
      <a:lvl3pPr marL="982663" indent="-355600" algn="l" rtl="0" eaLnBrk="1" fontAlgn="base" hangingPunct="1">
        <a:spcBef>
          <a:spcPct val="20000"/>
        </a:spcBef>
        <a:spcAft>
          <a:spcPct val="0"/>
        </a:spcAft>
        <a:buClr>
          <a:srgbClr val="7030A0"/>
        </a:buClr>
        <a:buSzPct val="100000"/>
        <a:buFont typeface="Wingdings" panose="05000000000000000000" pitchFamily="2" charset="2"/>
        <a:buChar char=""/>
        <a:defRPr sz="2600" b="0">
          <a:solidFill>
            <a:srgbClr val="7030A0"/>
          </a:solidFill>
          <a:latin typeface="+mn-lt"/>
          <a:ea typeface="+mj-ea"/>
        </a:defRPr>
      </a:lvl3pPr>
      <a:lvl4pPr marL="1341438" indent="-355600" algn="l" rtl="0" eaLnBrk="1" fontAlgn="base" hangingPunct="1">
        <a:spcBef>
          <a:spcPct val="20000"/>
        </a:spcBef>
        <a:spcAft>
          <a:spcPct val="0"/>
        </a:spcAft>
        <a:buClr>
          <a:srgbClr val="0070C0"/>
        </a:buClr>
        <a:buSzPct val="100000"/>
        <a:buFont typeface="Wingdings" panose="05000000000000000000" pitchFamily="2" charset="2"/>
        <a:buChar char="u"/>
        <a:defRPr sz="2600" b="0">
          <a:solidFill>
            <a:srgbClr val="0070C0"/>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800" b="1">
          <a:solidFill>
            <a:srgbClr val="745D00"/>
          </a:solidFill>
          <a:latin typeface="黑体" pitchFamily="2" charset="-122"/>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r>
              <a:rPr lang="en-US" altLang="zh-CN" sz="1800" dirty="0" smtClean="0"/>
              <a:t>Java</a:t>
            </a:r>
            <a:r>
              <a:rPr lang="zh-CN" altLang="en-US" sz="1800" dirty="0" smtClean="0"/>
              <a:t>常用工具</a:t>
            </a:r>
            <a:endParaRPr lang="en-US" altLang="zh-CN" sz="1800" dirty="0" smtClean="0"/>
          </a:p>
          <a:p>
            <a:pPr lvl="1"/>
            <a:r>
              <a:rPr lang="en-US" altLang="zh-CN" sz="1800" dirty="0" smtClean="0">
                <a:solidFill>
                  <a:srgbClr val="FF0000"/>
                </a:solidFill>
              </a:rPr>
              <a:t>javac.exe 	   Java</a:t>
            </a:r>
            <a:r>
              <a:rPr lang="zh-CN" altLang="en-US" sz="1800" dirty="0" smtClean="0">
                <a:solidFill>
                  <a:srgbClr val="FF0000"/>
                </a:solidFill>
              </a:rPr>
              <a:t>编译器</a:t>
            </a:r>
            <a:r>
              <a:rPr lang="zh-CN" altLang="en-US" sz="1800" dirty="0" smtClean="0"/>
              <a:t>，</a:t>
            </a:r>
            <a:r>
              <a:rPr lang="zh-CN" altLang="zh-CN" sz="1800" dirty="0" smtClean="0"/>
              <a:t>将</a:t>
            </a:r>
            <a:r>
              <a:rPr lang="en-US" altLang="zh-CN" sz="1800" dirty="0" smtClean="0"/>
              <a:t>Java</a:t>
            </a:r>
            <a:r>
              <a:rPr lang="zh-CN" altLang="en-US" sz="1800" dirty="0" smtClean="0"/>
              <a:t>源</a:t>
            </a:r>
            <a:r>
              <a:rPr lang="zh-CN" altLang="zh-CN" sz="1800" dirty="0" smtClean="0"/>
              <a:t>程序</a:t>
            </a:r>
            <a:r>
              <a:rPr lang="en-US" altLang="zh-CN" sz="1800" dirty="0" smtClean="0"/>
              <a:t>(</a:t>
            </a:r>
            <a:r>
              <a:rPr lang="en-US" altLang="zh-CN" sz="1800" dirty="0" smtClean="0">
                <a:solidFill>
                  <a:srgbClr val="FF0000"/>
                </a:solidFill>
              </a:rPr>
              <a:t>.java</a:t>
            </a:r>
            <a:r>
              <a:rPr lang="en-US" altLang="zh-CN" sz="1800" dirty="0" smtClean="0"/>
              <a:t>)</a:t>
            </a:r>
            <a:r>
              <a:rPr lang="zh-CN" altLang="zh-CN" sz="1800" dirty="0" smtClean="0"/>
              <a:t>编译成字节码</a:t>
            </a:r>
            <a:r>
              <a:rPr lang="en-US" altLang="zh-CN" sz="1800" dirty="0" smtClean="0"/>
              <a:t>(</a:t>
            </a:r>
            <a:r>
              <a:rPr lang="en-US" altLang="zh-CN" sz="1800" dirty="0" smtClean="0">
                <a:solidFill>
                  <a:srgbClr val="FF0000"/>
                </a:solidFill>
              </a:rPr>
              <a:t>.class</a:t>
            </a:r>
            <a:r>
              <a:rPr lang="en-US" altLang="zh-CN" sz="1800" dirty="0" smtClean="0"/>
              <a:t>)</a:t>
            </a:r>
          </a:p>
          <a:p>
            <a:pPr lvl="2"/>
            <a:r>
              <a:rPr lang="zh-CN" altLang="en-US" sz="1800" dirty="0" smtClean="0"/>
              <a:t>格式：</a:t>
            </a:r>
            <a:r>
              <a:rPr lang="en-US" altLang="zh-CN" sz="1800" dirty="0" err="1" smtClean="0">
                <a:solidFill>
                  <a:srgbClr val="FF0000"/>
                </a:solidFill>
              </a:rPr>
              <a:t>javac</a:t>
            </a:r>
            <a:r>
              <a:rPr lang="en-US" altLang="zh-CN" sz="1800" dirty="0" smtClean="0">
                <a:solidFill>
                  <a:srgbClr val="FF0000"/>
                </a:solidFill>
              </a:rPr>
              <a:t> </a:t>
            </a:r>
            <a:r>
              <a:rPr lang="zh-CN" altLang="en-US" sz="1800" dirty="0" smtClean="0">
                <a:solidFill>
                  <a:srgbClr val="FF0000"/>
                </a:solidFill>
              </a:rPr>
              <a:t>文件名</a:t>
            </a:r>
            <a:r>
              <a:rPr lang="en-US" altLang="zh-CN" sz="1800" dirty="0" smtClean="0">
                <a:solidFill>
                  <a:srgbClr val="FF0000"/>
                </a:solidFill>
              </a:rPr>
              <a:t>.java</a:t>
            </a:r>
            <a:endParaRPr lang="zh-CN" altLang="zh-CN" sz="1800" dirty="0" smtClean="0">
              <a:solidFill>
                <a:srgbClr val="FF0000"/>
              </a:solidFill>
            </a:endParaRPr>
          </a:p>
          <a:p>
            <a:pPr lvl="2"/>
            <a:r>
              <a:rPr lang="zh-CN" altLang="en-US" sz="1800" dirty="0" smtClean="0"/>
              <a:t>每个类</a:t>
            </a:r>
            <a:r>
              <a:rPr lang="en-US" altLang="zh-CN" sz="1800" dirty="0" smtClean="0"/>
              <a:t>(</a:t>
            </a:r>
            <a:r>
              <a:rPr lang="zh-CN" altLang="en-US" sz="1800" dirty="0" smtClean="0"/>
              <a:t>接口、枚举</a:t>
            </a:r>
            <a:r>
              <a:rPr lang="en-US" altLang="zh-CN" sz="1800" dirty="0" smtClean="0"/>
              <a:t>)</a:t>
            </a:r>
            <a:r>
              <a:rPr lang="zh-CN" altLang="en-US" sz="1800" dirty="0" smtClean="0"/>
              <a:t>生成一个字节码</a:t>
            </a:r>
            <a:r>
              <a:rPr lang="zh-CN" altLang="en-US" sz="1800" dirty="0"/>
              <a:t>文件</a:t>
            </a:r>
            <a:endParaRPr lang="en-US" altLang="zh-CN" sz="1800" dirty="0" smtClean="0"/>
          </a:p>
          <a:p>
            <a:pPr lvl="1"/>
            <a:r>
              <a:rPr lang="en-US" altLang="zh-CN" sz="1800" dirty="0" smtClean="0">
                <a:solidFill>
                  <a:srgbClr val="FF0000"/>
                </a:solidFill>
              </a:rPr>
              <a:t>java.exe	   Java</a:t>
            </a:r>
            <a:r>
              <a:rPr lang="zh-CN" altLang="zh-CN" sz="1800" dirty="0" smtClean="0">
                <a:solidFill>
                  <a:srgbClr val="FF0000"/>
                </a:solidFill>
              </a:rPr>
              <a:t>解释器</a:t>
            </a:r>
            <a:r>
              <a:rPr lang="zh-CN" altLang="en-US" sz="1800" dirty="0" smtClean="0"/>
              <a:t>，</a:t>
            </a:r>
            <a:r>
              <a:rPr lang="zh-CN" altLang="zh-CN" sz="1800" dirty="0" smtClean="0"/>
              <a:t>执行</a:t>
            </a:r>
            <a:r>
              <a:rPr lang="en-US" altLang="zh-CN" sz="1800" dirty="0" smtClean="0"/>
              <a:t>Java</a:t>
            </a:r>
            <a:r>
              <a:rPr lang="zh-CN" altLang="zh-CN" sz="1800" dirty="0" smtClean="0"/>
              <a:t>字节码</a:t>
            </a:r>
            <a:endParaRPr lang="en-US" altLang="zh-CN" sz="1800" dirty="0" smtClean="0"/>
          </a:p>
          <a:p>
            <a:pPr lvl="2"/>
            <a:r>
              <a:rPr lang="zh-CN" altLang="en-US" sz="1800" dirty="0" smtClean="0"/>
              <a:t>格式：</a:t>
            </a:r>
            <a:r>
              <a:rPr lang="en-US" altLang="zh-CN" sz="1800" dirty="0" smtClean="0">
                <a:solidFill>
                  <a:srgbClr val="FF0000"/>
                </a:solidFill>
              </a:rPr>
              <a:t>java </a:t>
            </a:r>
            <a:r>
              <a:rPr lang="zh-CN" altLang="en-US" sz="1800" dirty="0" smtClean="0">
                <a:solidFill>
                  <a:srgbClr val="FF0000"/>
                </a:solidFill>
              </a:rPr>
              <a:t>字节码文件名</a:t>
            </a:r>
            <a:endParaRPr lang="zh-CN" altLang="zh-CN" sz="1800" dirty="0" smtClean="0">
              <a:solidFill>
                <a:srgbClr val="FF0000"/>
              </a:solidFill>
            </a:endParaRPr>
          </a:p>
          <a:p>
            <a:pPr lvl="1"/>
            <a:r>
              <a:rPr lang="en-US" altLang="zh-CN" sz="1800" dirty="0" smtClean="0">
                <a:solidFill>
                  <a:srgbClr val="FF0000"/>
                </a:solidFill>
              </a:rPr>
              <a:t>Javadoc.exe  Java</a:t>
            </a:r>
            <a:r>
              <a:rPr lang="zh-CN" altLang="zh-CN" sz="1800" dirty="0" smtClean="0">
                <a:solidFill>
                  <a:srgbClr val="FF0000"/>
                </a:solidFill>
              </a:rPr>
              <a:t>文档生成器</a:t>
            </a:r>
            <a:r>
              <a:rPr lang="zh-CN" altLang="en-US" sz="1800" dirty="0" smtClean="0"/>
              <a:t>，将</a:t>
            </a:r>
            <a:r>
              <a:rPr lang="en-US" altLang="zh-CN" sz="1800" dirty="0" smtClean="0"/>
              <a:t>Java</a:t>
            </a:r>
            <a:r>
              <a:rPr lang="zh-CN" altLang="en-US" sz="1800" dirty="0" smtClean="0"/>
              <a:t>源代码中的文档</a:t>
            </a:r>
            <a:r>
              <a:rPr lang="zh-CN" altLang="zh-CN" sz="1800" dirty="0" smtClean="0"/>
              <a:t>注释生成</a:t>
            </a:r>
            <a:r>
              <a:rPr lang="en-US" altLang="zh-CN" sz="1800" dirty="0" smtClean="0"/>
              <a:t>html</a:t>
            </a:r>
            <a:r>
              <a:rPr lang="zh-CN" altLang="zh-CN" sz="1800" dirty="0" smtClean="0"/>
              <a:t>页面</a:t>
            </a:r>
            <a:endParaRPr lang="en-US" altLang="zh-CN" sz="1800" dirty="0" smtClean="0"/>
          </a:p>
          <a:p>
            <a:r>
              <a:rPr lang="en-US" altLang="zh-CN" sz="1800" dirty="0"/>
              <a:t>java</a:t>
            </a:r>
            <a:r>
              <a:rPr lang="zh-CN" altLang="en-US" sz="1800" dirty="0" smtClean="0"/>
              <a:t>程序包括文件名严格</a:t>
            </a:r>
            <a:r>
              <a:rPr lang="zh-CN" altLang="en-US" sz="1800" dirty="0"/>
              <a:t>区分大小写</a:t>
            </a:r>
            <a:endParaRPr lang="en-US" altLang="zh-CN" sz="1800" dirty="0" smtClean="0"/>
          </a:p>
          <a:p>
            <a:r>
              <a:rPr lang="en-US" altLang="zh-CN" sz="1800" dirty="0" smtClean="0"/>
              <a:t>Java</a:t>
            </a:r>
            <a:r>
              <a:rPr lang="zh-CN" altLang="en-US" sz="1800" dirty="0" smtClean="0"/>
              <a:t>程序有且只有一个主函数</a:t>
            </a:r>
            <a:r>
              <a:rPr lang="en-US" altLang="zh-CN" sz="1800" dirty="0" smtClean="0"/>
              <a:t>(</a:t>
            </a:r>
            <a:r>
              <a:rPr lang="zh-CN" altLang="en-US" sz="1800" dirty="0" smtClean="0"/>
              <a:t>主方法</a:t>
            </a:r>
            <a:r>
              <a:rPr lang="en-US" altLang="zh-CN" sz="1800" dirty="0" smtClean="0"/>
              <a:t>)</a:t>
            </a:r>
            <a:r>
              <a:rPr lang="zh-CN" altLang="en-US" sz="1800" dirty="0" smtClean="0"/>
              <a:t>，格式固定：</a:t>
            </a:r>
            <a:endParaRPr lang="en-US" altLang="zh-CN" sz="1800" dirty="0" smtClean="0"/>
          </a:p>
          <a:p>
            <a:pPr marL="354013" lvl="1" indent="0">
              <a:buNone/>
            </a:pPr>
            <a:r>
              <a:rPr lang="en-US" altLang="zh-CN" sz="1800" dirty="0" smtClean="0">
                <a:solidFill>
                  <a:srgbClr val="FF0000"/>
                </a:solidFill>
              </a:rPr>
              <a:t>public </a:t>
            </a:r>
            <a:r>
              <a:rPr lang="en-US" altLang="zh-CN" sz="1800" dirty="0">
                <a:solidFill>
                  <a:srgbClr val="FF0000"/>
                </a:solidFill>
              </a:rPr>
              <a:t>static void main(String </a:t>
            </a:r>
            <a:r>
              <a:rPr lang="en-US" altLang="zh-CN" sz="1800" dirty="0" err="1">
                <a:solidFill>
                  <a:srgbClr val="FF0000"/>
                </a:solidFill>
              </a:rPr>
              <a:t>args</a:t>
            </a:r>
            <a:r>
              <a:rPr lang="en-US" altLang="zh-CN" sz="1800" dirty="0" smtClean="0">
                <a:solidFill>
                  <a:srgbClr val="FF0000"/>
                </a:solidFill>
              </a:rPr>
              <a:t>[])</a:t>
            </a:r>
          </a:p>
          <a:p>
            <a:pPr marL="639763" lvl="1" indent="-285750"/>
            <a:r>
              <a:rPr lang="zh-CN" altLang="en-US" sz="1800" dirty="0"/>
              <a:t>任何其它格式的</a:t>
            </a:r>
            <a:r>
              <a:rPr lang="en-US" altLang="zh-CN" sz="1800" dirty="0"/>
              <a:t>main</a:t>
            </a:r>
            <a:r>
              <a:rPr lang="zh-CN" altLang="en-US" sz="1800" dirty="0"/>
              <a:t>函数都时普通</a:t>
            </a:r>
            <a:r>
              <a:rPr lang="zh-CN" altLang="en-US" sz="1800" dirty="0" smtClean="0"/>
              <a:t>函数</a:t>
            </a:r>
            <a:endParaRPr lang="en-US" altLang="zh-CN" sz="1800" dirty="0" smtClean="0"/>
          </a:p>
          <a:p>
            <a:pPr marL="285750" indent="-285750"/>
            <a:r>
              <a:rPr lang="en-US" altLang="zh-CN" sz="1800" dirty="0" smtClean="0">
                <a:solidFill>
                  <a:srgbClr val="FF0000"/>
                </a:solidFill>
              </a:rPr>
              <a:t>Java</a:t>
            </a:r>
            <a:r>
              <a:rPr lang="zh-CN" altLang="en-US" sz="1800" dirty="0" smtClean="0">
                <a:solidFill>
                  <a:srgbClr val="FF0000"/>
                </a:solidFill>
              </a:rPr>
              <a:t>源代码和字节码都是可移植的</a:t>
            </a:r>
            <a:r>
              <a:rPr lang="zh-CN" altLang="en-US" sz="1800" dirty="0" smtClean="0"/>
              <a:t>，可移植的秘密在于</a:t>
            </a:r>
            <a:r>
              <a:rPr lang="en-US" altLang="zh-CN" sz="1800" dirty="0" smtClean="0"/>
              <a:t>JVM(Java</a:t>
            </a:r>
            <a:r>
              <a:rPr lang="zh-CN" altLang="en-US" sz="1800" dirty="0" smtClean="0"/>
              <a:t>虚拟机</a:t>
            </a:r>
            <a:r>
              <a:rPr lang="en-US" altLang="zh-CN" sz="1800" dirty="0" smtClean="0"/>
              <a:t>)</a:t>
            </a:r>
            <a:r>
              <a:rPr lang="zh-CN" altLang="en-US" sz="1800" dirty="0" smtClean="0"/>
              <a:t>，但</a:t>
            </a:r>
            <a:r>
              <a:rPr lang="en-US" altLang="zh-CN" sz="1800" dirty="0" smtClean="0"/>
              <a:t>JVM</a:t>
            </a:r>
            <a:r>
              <a:rPr lang="zh-CN" altLang="en-US" sz="1800" dirty="0" smtClean="0"/>
              <a:t>是不可移植的，不同平台下有不同的</a:t>
            </a:r>
            <a:r>
              <a:rPr lang="en-US" altLang="zh-CN" sz="1800" dirty="0" smtClean="0"/>
              <a:t>JVM</a:t>
            </a:r>
            <a:r>
              <a:rPr lang="zh-CN" altLang="en-US" sz="1800" dirty="0" smtClean="0"/>
              <a:t>。</a:t>
            </a:r>
            <a:endParaRPr lang="en-US" altLang="zh-CN" sz="1800" dirty="0"/>
          </a:p>
        </p:txBody>
      </p:sp>
      <p:sp>
        <p:nvSpPr>
          <p:cNvPr id="11266" name="Rectangle 2"/>
          <p:cNvSpPr>
            <a:spLocks noGrp="1" noChangeArrowheads="1"/>
          </p:cNvSpPr>
          <p:nvPr>
            <p:ph type="title"/>
          </p:nvPr>
        </p:nvSpPr>
        <p:spPr/>
        <p:txBody>
          <a:bodyPr/>
          <a:lstStyle/>
          <a:p>
            <a:r>
              <a:rPr lang="zh-CN" altLang="en-US" smtClean="0"/>
              <a:t>第</a:t>
            </a:r>
            <a:r>
              <a:rPr lang="en-US" altLang="zh-CN" smtClean="0"/>
              <a:t>1</a:t>
            </a:r>
            <a:r>
              <a:rPr lang="zh-CN" altLang="en-US" smtClean="0"/>
              <a:t>章 </a:t>
            </a:r>
            <a:r>
              <a:rPr lang="en-US" altLang="zh-CN" smtClean="0"/>
              <a:t>Java</a:t>
            </a:r>
            <a:r>
              <a:rPr lang="zh-CN" altLang="en-US" smtClean="0"/>
              <a:t>语言概述</a:t>
            </a:r>
            <a:endParaRPr lang="zh-CN" altLang="en-US" dirty="0" smtClean="0"/>
          </a:p>
        </p:txBody>
      </p:sp>
    </p:spTree>
    <p:extLst>
      <p:ext uri="{BB962C8B-B14F-4D97-AF65-F5344CB8AC3E}">
        <p14:creationId xmlns:p14="http://schemas.microsoft.com/office/powerpoint/2010/main" val="3940644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smtClean="0"/>
              <a:t>final</a:t>
            </a:r>
            <a:r>
              <a:rPr lang="zh-CN" altLang="en-US" sz="1800" dirty="0" smtClean="0"/>
              <a:t>关键字</a:t>
            </a:r>
            <a:r>
              <a:rPr lang="en-US" altLang="zh-CN" sz="1800" dirty="0" smtClean="0"/>
              <a:t>(</a:t>
            </a:r>
            <a:r>
              <a:rPr lang="zh-CN" altLang="en-US" sz="1800" dirty="0" smtClean="0"/>
              <a:t>修饰符</a:t>
            </a:r>
            <a:r>
              <a:rPr lang="en-US" altLang="zh-CN" sz="1800" dirty="0" smtClean="0"/>
              <a:t>)</a:t>
            </a:r>
          </a:p>
          <a:p>
            <a:pPr lvl="1"/>
            <a:r>
              <a:rPr lang="zh-CN" altLang="en-US" sz="1800" dirty="0" smtClean="0"/>
              <a:t>修饰成员变量：称为</a:t>
            </a:r>
            <a:r>
              <a:rPr lang="zh-CN" altLang="en-US" sz="1800" dirty="0" smtClean="0">
                <a:solidFill>
                  <a:srgbClr val="FF0000"/>
                </a:solidFill>
              </a:rPr>
              <a:t>常量</a:t>
            </a:r>
            <a:r>
              <a:rPr lang="en-US" altLang="zh-CN" sz="1800" dirty="0" smtClean="0"/>
              <a:t>(</a:t>
            </a:r>
            <a:r>
              <a:rPr lang="zh-CN" altLang="en-US" sz="1800" dirty="0" smtClean="0">
                <a:solidFill>
                  <a:srgbClr val="FF0000"/>
                </a:solidFill>
              </a:rPr>
              <a:t>终极变量、最终变量</a:t>
            </a:r>
            <a:r>
              <a:rPr lang="en-US" altLang="zh-CN" sz="1800" dirty="0" smtClean="0"/>
              <a:t>)</a:t>
            </a:r>
            <a:r>
              <a:rPr lang="zh-CN" altLang="en-US" sz="1800" dirty="0" smtClean="0"/>
              <a:t> ，</a:t>
            </a:r>
            <a:r>
              <a:rPr lang="zh-CN" altLang="en-US" sz="1800" dirty="0" smtClean="0">
                <a:solidFill>
                  <a:srgbClr val="FF0000"/>
                </a:solidFill>
              </a:rPr>
              <a:t>必须初始化</a:t>
            </a:r>
            <a:endParaRPr lang="en-US" altLang="zh-CN" sz="1800" dirty="0" smtClean="0">
              <a:solidFill>
                <a:srgbClr val="FF0000"/>
              </a:solidFill>
            </a:endParaRPr>
          </a:p>
          <a:p>
            <a:pPr lvl="1"/>
            <a:r>
              <a:rPr lang="zh-CN" altLang="en-US" sz="1800" dirty="0" smtClean="0"/>
              <a:t>修饰成员方法：称为</a:t>
            </a:r>
            <a:r>
              <a:rPr lang="zh-CN" altLang="en-US" sz="1800" dirty="0" smtClean="0">
                <a:solidFill>
                  <a:srgbClr val="FF0000"/>
                </a:solidFill>
              </a:rPr>
              <a:t>最终</a:t>
            </a:r>
            <a:r>
              <a:rPr lang="en-US" altLang="zh-CN" sz="1800" dirty="0" smtClean="0"/>
              <a:t>(</a:t>
            </a:r>
            <a:r>
              <a:rPr lang="zh-CN" altLang="en-US" sz="1800" dirty="0" smtClean="0">
                <a:solidFill>
                  <a:srgbClr val="FF0000"/>
                </a:solidFill>
              </a:rPr>
              <a:t>终极</a:t>
            </a:r>
            <a:r>
              <a:rPr lang="en-US" altLang="zh-CN" sz="1800" dirty="0" smtClean="0"/>
              <a:t>)</a:t>
            </a:r>
            <a:r>
              <a:rPr lang="zh-CN" altLang="en-US" sz="1800" dirty="0" smtClean="0"/>
              <a:t>方法，只能被调用，不能被覆盖</a:t>
            </a:r>
            <a:r>
              <a:rPr lang="en-US" altLang="zh-CN" sz="1800" dirty="0" smtClean="0"/>
              <a:t>(</a:t>
            </a:r>
            <a:r>
              <a:rPr lang="zh-CN" altLang="en-US" sz="1800" dirty="0" smtClean="0"/>
              <a:t>不能被继承</a:t>
            </a:r>
            <a:r>
              <a:rPr lang="en-US" altLang="zh-CN" sz="1800" dirty="0" smtClean="0"/>
              <a:t>)</a:t>
            </a:r>
            <a:r>
              <a:rPr lang="zh-CN" altLang="en-US" sz="1800" dirty="0" smtClean="0"/>
              <a:t>，但可以重载</a:t>
            </a:r>
            <a:endParaRPr lang="en-US" altLang="zh-CN" sz="1800" dirty="0" smtClean="0"/>
          </a:p>
          <a:p>
            <a:pPr lvl="1"/>
            <a:r>
              <a:rPr lang="zh-CN" altLang="en-US" sz="1800" dirty="0" smtClean="0"/>
              <a:t>修饰类：称为</a:t>
            </a:r>
            <a:r>
              <a:rPr lang="zh-CN" altLang="en-US" sz="1800" dirty="0" smtClean="0">
                <a:solidFill>
                  <a:srgbClr val="FF0000"/>
                </a:solidFill>
              </a:rPr>
              <a:t>最终</a:t>
            </a:r>
            <a:r>
              <a:rPr lang="en-US" altLang="zh-CN" sz="1800" dirty="0" smtClean="0">
                <a:solidFill>
                  <a:srgbClr val="FF0000"/>
                </a:solidFill>
              </a:rPr>
              <a:t>(</a:t>
            </a:r>
            <a:r>
              <a:rPr lang="zh-CN" altLang="en-US" sz="1800" dirty="0" smtClean="0">
                <a:solidFill>
                  <a:srgbClr val="FF0000"/>
                </a:solidFill>
              </a:rPr>
              <a:t>终极</a:t>
            </a:r>
            <a:r>
              <a:rPr lang="en-US" altLang="zh-CN" sz="1800" dirty="0" smtClean="0">
                <a:solidFill>
                  <a:srgbClr val="FF0000"/>
                </a:solidFill>
              </a:rPr>
              <a:t>)</a:t>
            </a:r>
            <a:r>
              <a:rPr lang="zh-CN" altLang="en-US" sz="1800" dirty="0" smtClean="0">
                <a:solidFill>
                  <a:srgbClr val="FF0000"/>
                </a:solidFill>
              </a:rPr>
              <a:t>类</a:t>
            </a:r>
            <a:r>
              <a:rPr lang="zh-CN" altLang="en-US" sz="1800" dirty="0" smtClean="0"/>
              <a:t>，不能被继承，只能实例化</a:t>
            </a:r>
            <a:endParaRPr lang="en-US" altLang="zh-CN" sz="1800" dirty="0" smtClean="0"/>
          </a:p>
          <a:p>
            <a:r>
              <a:rPr lang="zh-CN" altLang="en-US" sz="1800" dirty="0" smtClean="0"/>
              <a:t>关于对象、对象变量</a:t>
            </a:r>
            <a:r>
              <a:rPr lang="en-US" altLang="zh-CN" sz="1800" dirty="0" smtClean="0"/>
              <a:t>(</a:t>
            </a:r>
            <a:r>
              <a:rPr lang="zh-CN" altLang="en-US" sz="1800" dirty="0" smtClean="0"/>
              <a:t>复合变量、对象名</a:t>
            </a:r>
            <a:r>
              <a:rPr lang="en-US" altLang="zh-CN" sz="1800" dirty="0" smtClean="0"/>
              <a:t>)</a:t>
            </a:r>
          </a:p>
          <a:p>
            <a:pPr lvl="1"/>
            <a:r>
              <a:rPr lang="zh-CN" altLang="en-US" sz="1800" dirty="0" smtClean="0"/>
              <a:t>对象名存在于</a:t>
            </a:r>
            <a:r>
              <a:rPr lang="zh-CN" altLang="en-US" sz="1800" dirty="0" smtClean="0">
                <a:solidFill>
                  <a:srgbClr val="FF0000"/>
                </a:solidFill>
              </a:rPr>
              <a:t>栈区</a:t>
            </a:r>
            <a:r>
              <a:rPr lang="zh-CN" altLang="en-US" sz="1800" dirty="0" smtClean="0"/>
              <a:t>，而对象是由</a:t>
            </a:r>
            <a:r>
              <a:rPr lang="en-US" altLang="zh-CN" sz="1800" dirty="0" smtClean="0">
                <a:solidFill>
                  <a:srgbClr val="FF0000"/>
                </a:solidFill>
              </a:rPr>
              <a:t>new</a:t>
            </a:r>
            <a:r>
              <a:rPr lang="zh-CN" altLang="en-US" sz="1800" dirty="0" smtClean="0"/>
              <a:t>分配在</a:t>
            </a:r>
            <a:r>
              <a:rPr lang="zh-CN" altLang="en-US" sz="1800" dirty="0" smtClean="0">
                <a:solidFill>
                  <a:srgbClr val="FF0000"/>
                </a:solidFill>
              </a:rPr>
              <a:t>堆区</a:t>
            </a:r>
            <a:endParaRPr lang="en-US" altLang="zh-CN" sz="1800" dirty="0" smtClean="0">
              <a:solidFill>
                <a:srgbClr val="FF0000"/>
              </a:solidFill>
            </a:endParaRPr>
          </a:p>
          <a:p>
            <a:pPr lvl="1"/>
            <a:r>
              <a:rPr lang="zh-CN" altLang="en-US" sz="1800" dirty="0" smtClean="0"/>
              <a:t>对象名之间的赋值关系实际上是引用关系，它们引用同一个堆区中的对象</a:t>
            </a:r>
            <a:endParaRPr lang="en-US" altLang="zh-CN" sz="1800" dirty="0" smtClean="0"/>
          </a:p>
          <a:p>
            <a:pPr lvl="1"/>
            <a:r>
              <a:rPr lang="zh-CN" altLang="en-US" sz="1800" dirty="0" smtClean="0"/>
              <a:t>当对象被赋值</a:t>
            </a:r>
            <a:r>
              <a:rPr lang="en-US" altLang="zh-CN" sz="1800" dirty="0" smtClean="0">
                <a:solidFill>
                  <a:srgbClr val="FF0000"/>
                </a:solidFill>
              </a:rPr>
              <a:t>null</a:t>
            </a:r>
            <a:r>
              <a:rPr lang="zh-CN" altLang="en-US" sz="1800" dirty="0" smtClean="0"/>
              <a:t>时实际上断开对象名与对象之间的引用关系，只有当处于堆区中的对象没有对象名引用它时才能被垃圾回收</a:t>
            </a:r>
            <a:r>
              <a:rPr lang="zh-CN" altLang="en-US" sz="1800" smtClean="0"/>
              <a:t>器</a:t>
            </a:r>
            <a:r>
              <a:rPr lang="zh-CN" altLang="en-US" sz="1800" smtClean="0"/>
              <a:t>回收</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面向对象编程</a:t>
            </a:r>
            <a:r>
              <a:rPr lang="zh-CN" altLang="en-US" dirty="0" smtClean="0"/>
              <a:t>基础</a:t>
            </a:r>
            <a:endParaRPr lang="zh-CN" altLang="en-US" dirty="0"/>
          </a:p>
        </p:txBody>
      </p:sp>
    </p:spTree>
    <p:extLst>
      <p:ext uri="{BB962C8B-B14F-4D97-AF65-F5344CB8AC3E}">
        <p14:creationId xmlns:p14="http://schemas.microsoft.com/office/powerpoint/2010/main" val="379752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内部类（嵌套类</a:t>
            </a:r>
            <a:r>
              <a:rPr lang="zh-CN" altLang="en-US" sz="1800" dirty="0" smtClean="0"/>
              <a:t>）</a:t>
            </a:r>
            <a:endParaRPr lang="en-US" altLang="zh-CN" sz="1800" dirty="0" smtClean="0"/>
          </a:p>
          <a:p>
            <a:pPr lvl="1"/>
            <a:r>
              <a:rPr lang="zh-CN" altLang="en-US" sz="1800" dirty="0" smtClean="0"/>
              <a:t>定义在类体中、成员方法之外的类，包含内部类的类称为外部类</a:t>
            </a:r>
            <a:endParaRPr lang="en-US" altLang="zh-CN" sz="1800" dirty="0" smtClean="0"/>
          </a:p>
          <a:p>
            <a:pPr lvl="1"/>
            <a:r>
              <a:rPr lang="zh-CN" altLang="en-US" sz="1800" dirty="0" smtClean="0"/>
              <a:t>内部类的目的：隐藏在类内部，不被外部类之外的类所见</a:t>
            </a:r>
            <a:endParaRPr lang="en-US" altLang="zh-CN" sz="1800" dirty="0" smtClean="0"/>
          </a:p>
          <a:p>
            <a:pPr lvl="1"/>
            <a:r>
              <a:rPr lang="zh-CN" altLang="en-US" sz="1800" dirty="0" smtClean="0"/>
              <a:t>注意：内部类是类体中定义的类，它的作用与类体中定义的成员变量和成员方法相同，是类的一个组成成员，因此内部类可以用</a:t>
            </a:r>
            <a:r>
              <a:rPr lang="en-US" altLang="zh-CN" sz="1800" dirty="0" err="1" smtClean="0">
                <a:solidFill>
                  <a:srgbClr val="FF0000"/>
                </a:solidFill>
              </a:rPr>
              <a:t>public</a:t>
            </a:r>
            <a:r>
              <a:rPr lang="en-US" altLang="zh-CN" sz="1800" dirty="0" err="1" smtClean="0"/>
              <a:t>|</a:t>
            </a:r>
            <a:r>
              <a:rPr lang="en-US" altLang="zh-CN" sz="1800" dirty="0" err="1" smtClean="0">
                <a:solidFill>
                  <a:srgbClr val="FF0000"/>
                </a:solidFill>
              </a:rPr>
              <a:t>protected</a:t>
            </a:r>
            <a:r>
              <a:rPr lang="en-US" altLang="zh-CN" sz="1800" dirty="0" err="1" smtClean="0"/>
              <a:t>|</a:t>
            </a:r>
            <a:r>
              <a:rPr lang="en-US" altLang="zh-CN" sz="1800" dirty="0" err="1" smtClean="0">
                <a:solidFill>
                  <a:srgbClr val="FF0000"/>
                </a:solidFill>
              </a:rPr>
              <a:t>private</a:t>
            </a:r>
            <a:r>
              <a:rPr lang="en-US" altLang="zh-CN" sz="1800" dirty="0" smtClean="0"/>
              <a:t>|</a:t>
            </a:r>
            <a:r>
              <a:rPr lang="zh-CN" altLang="en-US" sz="1800" dirty="0" smtClean="0">
                <a:solidFill>
                  <a:srgbClr val="FF0000"/>
                </a:solidFill>
              </a:rPr>
              <a:t>默认</a:t>
            </a:r>
            <a:r>
              <a:rPr lang="zh-CN" altLang="en-US" sz="1800" dirty="0" smtClean="0"/>
              <a:t>修饰符修饰，也可以用</a:t>
            </a:r>
            <a:r>
              <a:rPr lang="en-US" altLang="zh-CN" sz="1800" dirty="0" err="1" smtClean="0">
                <a:solidFill>
                  <a:srgbClr val="FF0000"/>
                </a:solidFill>
              </a:rPr>
              <a:t>abstract</a:t>
            </a:r>
            <a:r>
              <a:rPr lang="en-US" altLang="zh-CN" sz="1800" dirty="0" err="1" smtClean="0"/>
              <a:t>|</a:t>
            </a:r>
            <a:r>
              <a:rPr lang="en-US" altLang="zh-CN" sz="1800" dirty="0" err="1" smtClean="0">
                <a:solidFill>
                  <a:srgbClr val="FF0000"/>
                </a:solidFill>
              </a:rPr>
              <a:t>final</a:t>
            </a:r>
            <a:r>
              <a:rPr lang="zh-CN" altLang="en-US" sz="1800" dirty="0" smtClean="0"/>
              <a:t>以及</a:t>
            </a:r>
            <a:r>
              <a:rPr lang="en-US" altLang="zh-CN" sz="1800" dirty="0" smtClean="0">
                <a:solidFill>
                  <a:srgbClr val="FF0000"/>
                </a:solidFill>
              </a:rPr>
              <a:t>static</a:t>
            </a:r>
            <a:r>
              <a:rPr lang="zh-CN" altLang="en-US" sz="1800" dirty="0" smtClean="0"/>
              <a:t>修饰</a:t>
            </a:r>
            <a:endParaRPr lang="en-US" altLang="zh-CN" sz="1800" dirty="0" smtClean="0"/>
          </a:p>
          <a:p>
            <a:pPr lvl="1"/>
            <a:r>
              <a:rPr lang="zh-CN" altLang="en-US" sz="1800" dirty="0" smtClean="0"/>
              <a:t>内部类也可以是一个接口</a:t>
            </a:r>
            <a:r>
              <a:rPr lang="en-US" altLang="zh-CN" sz="1800" dirty="0" smtClean="0"/>
              <a:t>(</a:t>
            </a:r>
            <a:r>
              <a:rPr lang="zh-CN" altLang="en-US" sz="1800" dirty="0" smtClean="0"/>
              <a:t>内部接口</a:t>
            </a:r>
            <a:r>
              <a:rPr lang="en-US" altLang="zh-CN" sz="1800" dirty="0" smtClean="0"/>
              <a:t>)</a:t>
            </a:r>
          </a:p>
          <a:p>
            <a:pPr lvl="1"/>
            <a:r>
              <a:rPr lang="zh-CN" altLang="en-US" sz="1800" dirty="0" smtClean="0"/>
              <a:t>内部类和内部接口必须在类体中被继承</a:t>
            </a:r>
            <a:r>
              <a:rPr lang="en-US" altLang="zh-CN" sz="1800" dirty="0" smtClean="0"/>
              <a:t>(</a:t>
            </a:r>
            <a:r>
              <a:rPr lang="en-US" altLang="zh-CN" sz="1800" dirty="0" smtClean="0">
                <a:solidFill>
                  <a:srgbClr val="FF0000"/>
                </a:solidFill>
              </a:rPr>
              <a:t>extends</a:t>
            </a:r>
            <a:r>
              <a:rPr lang="en-US" altLang="zh-CN" sz="1800" dirty="0" smtClean="0"/>
              <a:t>)</a:t>
            </a:r>
            <a:r>
              <a:rPr lang="zh-CN" altLang="en-US" sz="1800" dirty="0" smtClean="0"/>
              <a:t>和被实现</a:t>
            </a:r>
            <a:r>
              <a:rPr lang="en-US" altLang="zh-CN" sz="1800" dirty="0" smtClean="0"/>
              <a:t>(</a:t>
            </a:r>
            <a:r>
              <a:rPr lang="en-US" altLang="zh-CN" sz="1800" dirty="0" smtClean="0">
                <a:solidFill>
                  <a:srgbClr val="FF0000"/>
                </a:solidFill>
              </a:rPr>
              <a:t>implements</a:t>
            </a:r>
            <a:r>
              <a:rPr lang="en-US" altLang="zh-CN" sz="1800" dirty="0" smtClean="0"/>
              <a:t>)</a:t>
            </a:r>
          </a:p>
          <a:p>
            <a:pPr lvl="1"/>
            <a:r>
              <a:rPr lang="zh-CN" altLang="en-US" sz="1800" dirty="0" smtClean="0"/>
              <a:t>非静态内部类中不能包括</a:t>
            </a:r>
            <a:r>
              <a:rPr lang="en-US" altLang="zh-CN" sz="1800" dirty="0" smtClean="0"/>
              <a:t>static</a:t>
            </a:r>
            <a:r>
              <a:rPr lang="zh-CN" altLang="en-US" sz="1800" dirty="0" smtClean="0"/>
              <a:t>成员</a:t>
            </a:r>
            <a:endParaRPr lang="en-US" altLang="zh-CN" sz="1800" dirty="0" smtClean="0"/>
          </a:p>
          <a:p>
            <a:pPr lvl="1"/>
            <a:r>
              <a:rPr lang="zh-CN" altLang="en-US" sz="1800" dirty="0" smtClean="0"/>
              <a:t>内部类对象只能通过外部类实例调用</a:t>
            </a:r>
            <a:r>
              <a:rPr lang="en-US" altLang="zh-CN" sz="1800" dirty="0" smtClean="0"/>
              <a:t>new</a:t>
            </a:r>
            <a:r>
              <a:rPr lang="zh-CN" altLang="en-US" sz="1800" dirty="0" smtClean="0"/>
              <a:t>进行实例化：</a:t>
            </a:r>
            <a:endParaRPr lang="en-US" altLang="zh-CN" sz="1800" dirty="0" smtClean="0"/>
          </a:p>
          <a:p>
            <a:pPr lvl="2"/>
            <a:r>
              <a:rPr lang="en-US" altLang="zh-CN" sz="1800" dirty="0">
                <a:solidFill>
                  <a:srgbClr val="FF0000"/>
                </a:solidFill>
              </a:rPr>
              <a:t>new </a:t>
            </a:r>
            <a:r>
              <a:rPr lang="zh-CN" altLang="en-US" sz="1800" dirty="0">
                <a:solidFill>
                  <a:srgbClr val="FF0000"/>
                </a:solidFill>
              </a:rPr>
              <a:t>外部类名</a:t>
            </a:r>
            <a:r>
              <a:rPr lang="en-US" altLang="zh-CN" sz="1800" dirty="0">
                <a:solidFill>
                  <a:srgbClr val="FF0000"/>
                </a:solidFill>
              </a:rPr>
              <a:t>(</a:t>
            </a:r>
            <a:r>
              <a:rPr lang="zh-CN" altLang="en-US" sz="1800" dirty="0">
                <a:solidFill>
                  <a:srgbClr val="FF0000"/>
                </a:solidFill>
              </a:rPr>
              <a:t>参数表</a:t>
            </a:r>
            <a:r>
              <a:rPr lang="en-US" altLang="zh-CN" sz="1800" dirty="0">
                <a:solidFill>
                  <a:srgbClr val="FF0000"/>
                </a:solidFill>
              </a:rPr>
              <a:t>).new </a:t>
            </a:r>
            <a:r>
              <a:rPr lang="zh-CN" altLang="en-US" sz="1800" dirty="0">
                <a:solidFill>
                  <a:srgbClr val="FF0000"/>
                </a:solidFill>
              </a:rPr>
              <a:t>内部类名</a:t>
            </a:r>
            <a:r>
              <a:rPr lang="en-US" altLang="zh-CN" sz="1800" dirty="0">
                <a:solidFill>
                  <a:srgbClr val="FF0000"/>
                </a:solidFill>
              </a:rPr>
              <a:t>([</a:t>
            </a:r>
            <a:r>
              <a:rPr lang="zh-CN" altLang="en-US" sz="1800" dirty="0">
                <a:solidFill>
                  <a:srgbClr val="FF0000"/>
                </a:solidFill>
              </a:rPr>
              <a:t>参数表</a:t>
            </a:r>
            <a:r>
              <a:rPr lang="en-US" altLang="zh-CN" sz="1800" dirty="0">
                <a:solidFill>
                  <a:srgbClr val="FF0000"/>
                </a:solidFill>
              </a:rPr>
              <a:t>])</a:t>
            </a:r>
          </a:p>
          <a:p>
            <a:pPr lvl="2"/>
            <a:r>
              <a:rPr lang="zh-CN" altLang="en-US" sz="1800" dirty="0"/>
              <a:t>或</a:t>
            </a:r>
          </a:p>
          <a:p>
            <a:pPr lvl="2"/>
            <a:r>
              <a:rPr lang="zh-CN" altLang="en-US" sz="1800" dirty="0">
                <a:solidFill>
                  <a:srgbClr val="FF0000"/>
                </a:solidFill>
              </a:rPr>
              <a:t>外部类实例</a:t>
            </a:r>
            <a:r>
              <a:rPr lang="en-US" altLang="zh-CN" sz="1800" dirty="0">
                <a:solidFill>
                  <a:srgbClr val="FF0000"/>
                </a:solidFill>
              </a:rPr>
              <a:t>.new </a:t>
            </a:r>
            <a:r>
              <a:rPr lang="zh-CN" altLang="en-US" sz="1800" dirty="0">
                <a:solidFill>
                  <a:srgbClr val="FF0000"/>
                </a:solidFill>
              </a:rPr>
              <a:t>内部类名</a:t>
            </a:r>
            <a:r>
              <a:rPr lang="en-US" altLang="zh-CN" sz="1800" dirty="0">
                <a:solidFill>
                  <a:srgbClr val="FF0000"/>
                </a:solidFill>
              </a:rPr>
              <a:t>([</a:t>
            </a:r>
            <a:r>
              <a:rPr lang="zh-CN" altLang="en-US" sz="1800" dirty="0">
                <a:solidFill>
                  <a:srgbClr val="FF0000"/>
                </a:solidFill>
              </a:rPr>
              <a:t>参数表</a:t>
            </a:r>
            <a:r>
              <a:rPr lang="en-US" altLang="zh-CN" sz="1800" dirty="0">
                <a:solidFill>
                  <a:srgbClr val="FF0000"/>
                </a:solidFill>
              </a:rPr>
              <a:t>])</a:t>
            </a:r>
          </a:p>
          <a:p>
            <a:pPr lvl="1"/>
            <a:r>
              <a:rPr lang="zh-CN" altLang="en-US" sz="1800" dirty="0" smtClean="0"/>
              <a:t>内部类经常用于事件处理</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5</a:t>
            </a:r>
            <a:r>
              <a:rPr lang="zh-CN" altLang="en-US" dirty="0"/>
              <a:t>章 面向对象编程进</a:t>
            </a:r>
            <a:r>
              <a:rPr lang="zh-CN" altLang="en-US" dirty="0" smtClean="0"/>
              <a:t>阶</a:t>
            </a:r>
            <a:endParaRPr lang="zh-CN" altLang="en-US" dirty="0"/>
          </a:p>
        </p:txBody>
      </p:sp>
    </p:spTree>
    <p:extLst>
      <p:ext uri="{BB962C8B-B14F-4D97-AF65-F5344CB8AC3E}">
        <p14:creationId xmlns:p14="http://schemas.microsoft.com/office/powerpoint/2010/main" val="136972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局部类（局部内部类）</a:t>
            </a:r>
            <a:endParaRPr lang="en-US" altLang="zh-CN" sz="1800" dirty="0" smtClean="0"/>
          </a:p>
          <a:p>
            <a:pPr lvl="1"/>
            <a:r>
              <a:rPr lang="zh-CN" altLang="en-US" sz="1800" dirty="0" smtClean="0"/>
              <a:t>在方法</a:t>
            </a:r>
            <a:r>
              <a:rPr lang="en-US" altLang="zh-CN" sz="1800" dirty="0" smtClean="0"/>
              <a:t>(</a:t>
            </a:r>
            <a:r>
              <a:rPr lang="zh-CN" altLang="en-US" sz="1800" dirty="0" smtClean="0">
                <a:solidFill>
                  <a:srgbClr val="FF0000"/>
                </a:solidFill>
              </a:rPr>
              <a:t>方法体</a:t>
            </a:r>
            <a:r>
              <a:rPr lang="zh-CN" altLang="en-US" sz="1800" dirty="0" smtClean="0"/>
              <a:t>或</a:t>
            </a:r>
            <a:r>
              <a:rPr lang="zh-CN" altLang="en-US" sz="1800" dirty="0" smtClean="0">
                <a:solidFill>
                  <a:srgbClr val="FF0000"/>
                </a:solidFill>
              </a:rPr>
              <a:t>参数表</a:t>
            </a:r>
            <a:r>
              <a:rPr lang="en-US" altLang="zh-CN" sz="1800" dirty="0" smtClean="0"/>
              <a:t>)</a:t>
            </a:r>
            <a:r>
              <a:rPr lang="zh-CN" altLang="en-US" sz="1800" dirty="0" smtClean="0"/>
              <a:t>中定义的类</a:t>
            </a:r>
            <a:endParaRPr lang="en-US" altLang="zh-CN" sz="1800" dirty="0" smtClean="0"/>
          </a:p>
          <a:p>
            <a:pPr lvl="1"/>
            <a:r>
              <a:rPr lang="zh-CN" altLang="en-US" sz="1800" dirty="0" smtClean="0"/>
              <a:t>其作用相当于局部变量的数据类型，因此不能使用访问修饰符修饰</a:t>
            </a:r>
            <a:endParaRPr lang="en-US" altLang="zh-CN" sz="1800" dirty="0" smtClean="0"/>
          </a:p>
          <a:p>
            <a:pPr lvl="1"/>
            <a:r>
              <a:rPr lang="zh-CN" altLang="en-US" sz="1800" dirty="0" smtClean="0"/>
              <a:t>定义在类体中的局部类可以用</a:t>
            </a:r>
            <a:r>
              <a:rPr lang="en-US" altLang="zh-CN" sz="1800" dirty="0" smtClean="0"/>
              <a:t>abstract</a:t>
            </a:r>
            <a:r>
              <a:rPr lang="zh-CN" altLang="en-US" sz="1800" dirty="0" smtClean="0"/>
              <a:t>和</a:t>
            </a:r>
            <a:r>
              <a:rPr lang="en-US" altLang="zh-CN" sz="1800" dirty="0" smtClean="0"/>
              <a:t>final</a:t>
            </a:r>
            <a:r>
              <a:rPr lang="zh-CN" altLang="en-US" sz="1800" dirty="0" smtClean="0"/>
              <a:t>修饰符修饰，但定义在参数中的局部类不能用它们修饰</a:t>
            </a:r>
            <a:endParaRPr lang="en-US" altLang="zh-CN" sz="1800" dirty="0" smtClean="0"/>
          </a:p>
          <a:p>
            <a:r>
              <a:rPr lang="zh-CN" altLang="en-US" sz="1800" dirty="0" smtClean="0"/>
              <a:t>匿名类</a:t>
            </a:r>
            <a:endParaRPr lang="en-US" altLang="zh-CN" sz="1800" dirty="0"/>
          </a:p>
          <a:p>
            <a:pPr lvl="1"/>
            <a:r>
              <a:rPr lang="zh-CN" altLang="en-US" sz="1800" dirty="0" smtClean="0"/>
              <a:t>匿名类是局部内部类的一种，</a:t>
            </a:r>
            <a:r>
              <a:rPr lang="zh-CN" altLang="en-US" sz="1800" dirty="0" smtClean="0">
                <a:solidFill>
                  <a:srgbClr val="FF0000"/>
                </a:solidFill>
              </a:rPr>
              <a:t>通常</a:t>
            </a:r>
            <a:r>
              <a:rPr lang="zh-CN" altLang="en-US" sz="1800" dirty="0" smtClean="0"/>
              <a:t>定义在方法体的参数表中</a:t>
            </a:r>
            <a:endParaRPr lang="en-US" altLang="zh-CN" sz="1800" dirty="0" smtClean="0"/>
          </a:p>
          <a:p>
            <a:pPr lvl="1"/>
            <a:r>
              <a:rPr lang="zh-CN" altLang="en-US" sz="1800" dirty="0" smtClean="0"/>
              <a:t>匿名类要么</a:t>
            </a:r>
            <a:r>
              <a:rPr lang="zh-CN" altLang="en-US" sz="1800" dirty="0"/>
              <a:t>是基于继承</a:t>
            </a:r>
            <a:r>
              <a:rPr lang="zh-CN" altLang="en-US" sz="1800" dirty="0" smtClean="0"/>
              <a:t>的</a:t>
            </a:r>
            <a:r>
              <a:rPr lang="en-US" altLang="zh-CN" sz="1800" dirty="0" smtClean="0"/>
              <a:t>(</a:t>
            </a:r>
            <a:r>
              <a:rPr lang="zh-CN" altLang="en-US" sz="1800" dirty="0" smtClean="0"/>
              <a:t>直接</a:t>
            </a:r>
            <a:r>
              <a:rPr lang="en-US" altLang="zh-CN" sz="1800" dirty="0" smtClean="0"/>
              <a:t>new </a:t>
            </a:r>
            <a:r>
              <a:rPr lang="zh-CN" altLang="en-US" sz="1800" dirty="0" smtClean="0"/>
              <a:t>基类构造方法后跟类体</a:t>
            </a:r>
            <a:r>
              <a:rPr lang="en-US" altLang="zh-CN" sz="1800" dirty="0" smtClean="0"/>
              <a:t>)</a:t>
            </a:r>
            <a:r>
              <a:rPr lang="zh-CN" altLang="en-US" sz="1800" dirty="0" smtClean="0"/>
              <a:t>，</a:t>
            </a:r>
            <a:r>
              <a:rPr lang="zh-CN" altLang="en-US" sz="1800" dirty="0"/>
              <a:t>要么是基于实现接口</a:t>
            </a:r>
            <a:r>
              <a:rPr lang="zh-CN" altLang="en-US" sz="1800" dirty="0" smtClean="0"/>
              <a:t>的</a:t>
            </a:r>
            <a:r>
              <a:rPr lang="en-US" altLang="zh-CN" sz="1800" dirty="0" smtClean="0"/>
              <a:t>(new </a:t>
            </a:r>
            <a:r>
              <a:rPr lang="zh-CN" altLang="en-US" sz="1800" dirty="0" smtClean="0"/>
              <a:t>接口构造方法后跟类体</a:t>
            </a:r>
            <a:r>
              <a:rPr lang="en-US" altLang="zh-CN" sz="1800" dirty="0" smtClean="0"/>
              <a:t>)</a:t>
            </a:r>
          </a:p>
          <a:p>
            <a:r>
              <a:rPr lang="zh-CN" altLang="en-US" sz="1800" dirty="0" smtClean="0"/>
              <a:t>抽象类</a:t>
            </a:r>
            <a:r>
              <a:rPr lang="en-US" altLang="zh-CN" sz="1800" dirty="0" smtClean="0"/>
              <a:t>(abstract</a:t>
            </a:r>
            <a:r>
              <a:rPr lang="zh-CN" altLang="en-US" sz="1800" dirty="0" smtClean="0"/>
              <a:t>类</a:t>
            </a:r>
            <a:r>
              <a:rPr lang="en-US" altLang="zh-CN" sz="1800" dirty="0" smtClean="0"/>
              <a:t>)</a:t>
            </a:r>
          </a:p>
          <a:p>
            <a:pPr lvl="1"/>
            <a:r>
              <a:rPr lang="zh-CN" altLang="en-US" sz="1800" dirty="0" smtClean="0"/>
              <a:t>只能被继承，不能实例化</a:t>
            </a:r>
            <a:endParaRPr lang="en-US" altLang="zh-CN" sz="1800" dirty="0" smtClean="0"/>
          </a:p>
          <a:p>
            <a:pPr lvl="1"/>
            <a:r>
              <a:rPr lang="zh-CN" altLang="en-US" sz="1800" dirty="0" smtClean="0"/>
              <a:t>含有</a:t>
            </a:r>
            <a:r>
              <a:rPr lang="en-US" altLang="zh-CN" sz="1800" dirty="0" smtClean="0"/>
              <a:t>abstract</a:t>
            </a:r>
            <a:r>
              <a:rPr lang="zh-CN" altLang="en-US" sz="1800" dirty="0" smtClean="0"/>
              <a:t>方法的类必须被定义为</a:t>
            </a:r>
            <a:r>
              <a:rPr lang="en-US" altLang="zh-CN" sz="1800" dirty="0" smtClean="0"/>
              <a:t>abstract</a:t>
            </a:r>
            <a:r>
              <a:rPr lang="zh-CN" altLang="en-US" sz="1800" dirty="0" smtClean="0"/>
              <a:t>类，但</a:t>
            </a:r>
            <a:r>
              <a:rPr lang="en-US" altLang="zh-CN" sz="1800" dirty="0" smtClean="0"/>
              <a:t>abstract</a:t>
            </a:r>
            <a:r>
              <a:rPr lang="zh-CN" altLang="en-US" sz="1800" dirty="0" smtClean="0"/>
              <a:t>类不要求类中含有</a:t>
            </a:r>
            <a:r>
              <a:rPr lang="en-US" altLang="zh-CN" sz="1800" dirty="0" smtClean="0"/>
              <a:t>abstract</a:t>
            </a:r>
            <a:r>
              <a:rPr lang="zh-CN" altLang="en-US" sz="1800" dirty="0" smtClean="0"/>
              <a:t>方法</a:t>
            </a:r>
            <a:endParaRPr lang="en-US" altLang="zh-CN" sz="1800" dirty="0" smtClean="0"/>
          </a:p>
          <a:p>
            <a:r>
              <a:rPr lang="zh-CN" altLang="en-US" sz="1800" dirty="0" smtClean="0"/>
              <a:t>抽象方法</a:t>
            </a:r>
            <a:r>
              <a:rPr lang="en-US" altLang="zh-CN" sz="1800" dirty="0" smtClean="0"/>
              <a:t>(abstract</a:t>
            </a:r>
            <a:r>
              <a:rPr lang="zh-CN" altLang="en-US" sz="1800" dirty="0" smtClean="0"/>
              <a:t>方法</a:t>
            </a:r>
            <a:r>
              <a:rPr lang="en-US" altLang="zh-CN" sz="1800" dirty="0" smtClean="0"/>
              <a:t>)</a:t>
            </a:r>
          </a:p>
          <a:p>
            <a:pPr lvl="1"/>
            <a:r>
              <a:rPr lang="en-US" altLang="zh-CN" sz="1800" dirty="0" smtClean="0"/>
              <a:t>abstract</a:t>
            </a:r>
            <a:r>
              <a:rPr lang="zh-CN" altLang="en-US" sz="1800" dirty="0" smtClean="0"/>
              <a:t>修饰的方法不能用一对花括号</a:t>
            </a:r>
            <a:r>
              <a:rPr lang="en-US" altLang="zh-CN" sz="1800" dirty="0" smtClean="0"/>
              <a:t>{}</a:t>
            </a:r>
            <a:r>
              <a:rPr lang="zh-CN" altLang="en-US" sz="1800" dirty="0" smtClean="0"/>
              <a:t>实现方法</a:t>
            </a:r>
            <a:r>
              <a:rPr lang="en-US" altLang="zh-CN" sz="1800" dirty="0" smtClean="0"/>
              <a:t>(</a:t>
            </a:r>
            <a:r>
              <a:rPr lang="zh-CN" altLang="en-US" sz="1800" dirty="0" smtClean="0"/>
              <a:t>没有方法体</a:t>
            </a:r>
            <a:r>
              <a:rPr lang="en-US" altLang="zh-CN" sz="1800" dirty="0" smtClean="0"/>
              <a:t>)</a:t>
            </a:r>
            <a:r>
              <a:rPr lang="zh-CN" altLang="en-US" sz="1800" dirty="0" smtClean="0"/>
              <a:t>，它是没有实现的方法</a:t>
            </a:r>
            <a:endParaRPr lang="en-US" altLang="zh-CN" sz="1800" dirty="0"/>
          </a:p>
          <a:p>
            <a:pPr lvl="1"/>
            <a:r>
              <a:rPr lang="en-US" altLang="zh-CN" sz="1800" dirty="0" smtClean="0"/>
              <a:t>abstract</a:t>
            </a:r>
            <a:r>
              <a:rPr lang="zh-CN" altLang="en-US" sz="1800" dirty="0" smtClean="0"/>
              <a:t>修饰的方法必须在子类中全部实现后才能实例化，否则子类必须用</a:t>
            </a:r>
            <a:r>
              <a:rPr lang="en-US" altLang="zh-CN" sz="1800" dirty="0" smtClean="0"/>
              <a:t>abstract</a:t>
            </a:r>
            <a:r>
              <a:rPr lang="zh-CN" altLang="en-US" sz="1800" dirty="0" smtClean="0"/>
              <a:t>修饰</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5</a:t>
            </a:r>
            <a:r>
              <a:rPr lang="zh-CN" altLang="en-US" dirty="0"/>
              <a:t>章 面向对象编程进</a:t>
            </a:r>
            <a:r>
              <a:rPr lang="zh-CN" altLang="en-US" dirty="0" smtClean="0"/>
              <a:t>阶</a:t>
            </a:r>
            <a:endParaRPr lang="zh-CN" altLang="en-US" dirty="0"/>
          </a:p>
        </p:txBody>
      </p:sp>
    </p:spTree>
    <p:extLst>
      <p:ext uri="{BB962C8B-B14F-4D97-AF65-F5344CB8AC3E}">
        <p14:creationId xmlns:p14="http://schemas.microsoft.com/office/powerpoint/2010/main" val="359837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smtClean="0"/>
              <a:t>java.lang.Object</a:t>
            </a:r>
            <a:r>
              <a:rPr lang="zh-CN" altLang="en-US" sz="1800" dirty="0" smtClean="0"/>
              <a:t>类</a:t>
            </a:r>
            <a:endParaRPr lang="en-US" altLang="zh-CN" sz="1800" dirty="0" smtClean="0"/>
          </a:p>
          <a:p>
            <a:pPr lvl="1"/>
            <a:r>
              <a:rPr lang="zh-CN" altLang="en-US" sz="1800" dirty="0" smtClean="0"/>
              <a:t>它是</a:t>
            </a:r>
            <a:r>
              <a:rPr lang="zh-CN" altLang="en-US" sz="1800" dirty="0" smtClean="0">
                <a:solidFill>
                  <a:srgbClr val="FF0000"/>
                </a:solidFill>
              </a:rPr>
              <a:t>所有复合类型的总根类</a:t>
            </a:r>
            <a:endParaRPr lang="en-US" altLang="zh-CN" sz="1800" dirty="0" smtClean="0">
              <a:solidFill>
                <a:srgbClr val="FF0000"/>
              </a:solidFill>
            </a:endParaRPr>
          </a:p>
          <a:p>
            <a:r>
              <a:rPr lang="zh-CN" altLang="en-US" sz="1800" dirty="0" smtClean="0"/>
              <a:t>注意：覆盖时访问修饰符不能被弱化</a:t>
            </a:r>
            <a:endParaRPr lang="en-US" altLang="zh-CN" sz="1800" dirty="0" smtClean="0"/>
          </a:p>
          <a:p>
            <a:r>
              <a:rPr lang="en-US" altLang="zh-CN" sz="1800" dirty="0" smtClean="0"/>
              <a:t>this</a:t>
            </a:r>
            <a:r>
              <a:rPr lang="zh-CN" altLang="en-US" sz="1800" dirty="0" smtClean="0"/>
              <a:t>关键字</a:t>
            </a:r>
            <a:endParaRPr lang="en-US" altLang="zh-CN" sz="1800" dirty="0" smtClean="0"/>
          </a:p>
          <a:p>
            <a:pPr lvl="1"/>
            <a:r>
              <a:rPr lang="en-US" altLang="zh-CN" sz="1800" dirty="0" smtClean="0"/>
              <a:t>this</a:t>
            </a:r>
            <a:r>
              <a:rPr lang="zh-CN" altLang="en-US" sz="1800" dirty="0" smtClean="0"/>
              <a:t>表示对自身对象的引用</a:t>
            </a:r>
            <a:endParaRPr lang="en-US" altLang="zh-CN" sz="1800" dirty="0" smtClean="0"/>
          </a:p>
          <a:p>
            <a:pPr lvl="1"/>
            <a:r>
              <a:rPr lang="zh-CN" altLang="en-US" sz="1800" dirty="0" smtClean="0"/>
              <a:t>用</a:t>
            </a:r>
            <a:r>
              <a:rPr lang="en-US" altLang="zh-CN" sz="1800" dirty="0" smtClean="0"/>
              <a:t>this</a:t>
            </a:r>
            <a:r>
              <a:rPr lang="zh-CN" altLang="en-US" sz="1800" dirty="0" smtClean="0"/>
              <a:t>可以直接调用本类中定义的任何非静态成员</a:t>
            </a:r>
            <a:endParaRPr lang="en-US" altLang="zh-CN" sz="1800" dirty="0" smtClean="0"/>
          </a:p>
          <a:p>
            <a:pPr lvl="1"/>
            <a:r>
              <a:rPr lang="zh-CN" altLang="en-US" sz="1800" dirty="0" smtClean="0"/>
              <a:t>用</a:t>
            </a:r>
            <a:r>
              <a:rPr lang="en-US" altLang="zh-CN" sz="1800" dirty="0" smtClean="0">
                <a:solidFill>
                  <a:srgbClr val="FF0000"/>
                </a:solidFill>
              </a:rPr>
              <a:t>this([</a:t>
            </a:r>
            <a:r>
              <a:rPr lang="zh-CN" altLang="en-US" sz="1800" dirty="0" smtClean="0">
                <a:solidFill>
                  <a:srgbClr val="FF0000"/>
                </a:solidFill>
              </a:rPr>
              <a:t>参数</a:t>
            </a:r>
            <a:r>
              <a:rPr lang="en-US" altLang="zh-CN" sz="1800" dirty="0" smtClean="0">
                <a:solidFill>
                  <a:srgbClr val="FF0000"/>
                </a:solidFill>
              </a:rPr>
              <a:t>])</a:t>
            </a:r>
            <a:r>
              <a:rPr lang="zh-CN" altLang="en-US" sz="1800" dirty="0" smtClean="0"/>
              <a:t>可以在类的构造方法中调用本类的另一个构造方法，但它必须处于类构造方法中的第一条可执行语句</a:t>
            </a:r>
            <a:endParaRPr lang="en-US" altLang="zh-CN" sz="1800" dirty="0" smtClean="0"/>
          </a:p>
          <a:p>
            <a:r>
              <a:rPr lang="en-US" altLang="zh-CN" sz="1800" dirty="0" smtClean="0"/>
              <a:t>super</a:t>
            </a:r>
            <a:r>
              <a:rPr lang="zh-CN" altLang="en-US" sz="1800" dirty="0" smtClean="0"/>
              <a:t>关键字</a:t>
            </a:r>
            <a:endParaRPr lang="en-US" altLang="zh-CN" sz="1800" dirty="0" smtClean="0"/>
          </a:p>
          <a:p>
            <a:pPr lvl="1"/>
            <a:r>
              <a:rPr lang="en-US" altLang="zh-CN" sz="1800" dirty="0" smtClean="0"/>
              <a:t>super</a:t>
            </a:r>
            <a:r>
              <a:rPr lang="zh-CN" altLang="en-US" sz="1800" dirty="0" smtClean="0"/>
              <a:t>表示对基类对象的引用</a:t>
            </a:r>
            <a:endParaRPr lang="en-US" altLang="zh-CN" sz="1800" dirty="0" smtClean="0"/>
          </a:p>
          <a:p>
            <a:pPr lvl="1"/>
            <a:r>
              <a:rPr lang="zh-CN" altLang="en-US" sz="1800" dirty="0" smtClean="0"/>
              <a:t>用</a:t>
            </a:r>
            <a:r>
              <a:rPr lang="en-US" altLang="zh-CN" sz="1800" dirty="0" smtClean="0"/>
              <a:t>super</a:t>
            </a:r>
            <a:r>
              <a:rPr lang="zh-CN" altLang="en-US" sz="1800" dirty="0" smtClean="0"/>
              <a:t>可以在子类方法中直接调用基类中的任何非静态成员</a:t>
            </a:r>
            <a:endParaRPr lang="en-US" altLang="zh-CN" sz="1800" dirty="0" smtClean="0"/>
          </a:p>
          <a:p>
            <a:pPr lvl="1"/>
            <a:r>
              <a:rPr lang="zh-CN" altLang="en-US" sz="1800" dirty="0" smtClean="0"/>
              <a:t>用</a:t>
            </a:r>
            <a:r>
              <a:rPr lang="en-US" altLang="zh-CN" sz="1800" dirty="0" smtClean="0">
                <a:solidFill>
                  <a:srgbClr val="FF0000"/>
                </a:solidFill>
              </a:rPr>
              <a:t>super([</a:t>
            </a:r>
            <a:r>
              <a:rPr lang="zh-CN" altLang="en-US" sz="1800" dirty="0" smtClean="0">
                <a:solidFill>
                  <a:srgbClr val="FF0000"/>
                </a:solidFill>
              </a:rPr>
              <a:t>参数</a:t>
            </a:r>
            <a:r>
              <a:rPr lang="en-US" altLang="zh-CN" sz="1800" dirty="0" smtClean="0">
                <a:solidFill>
                  <a:srgbClr val="FF0000"/>
                </a:solidFill>
              </a:rPr>
              <a:t>])</a:t>
            </a:r>
            <a:r>
              <a:rPr lang="zh-CN" altLang="en-US" sz="1800" dirty="0" smtClean="0"/>
              <a:t>可以在构造方法中调用基类的构造方法，但它必须处于子类构造方法中的第一条可执行语句</a:t>
            </a:r>
            <a:endParaRPr lang="en-US" altLang="zh-CN" sz="1800" dirty="0" smtClean="0"/>
          </a:p>
          <a:p>
            <a:pPr lvl="1"/>
            <a:r>
              <a:rPr lang="zh-CN" altLang="en-US" sz="1800" dirty="0" smtClean="0"/>
              <a:t>用</a:t>
            </a:r>
            <a:r>
              <a:rPr lang="en-US" altLang="zh-CN" sz="1800" dirty="0" smtClean="0"/>
              <a:t>super</a:t>
            </a:r>
            <a:r>
              <a:rPr lang="zh-CN" altLang="en-US" sz="1800" dirty="0" smtClean="0"/>
              <a:t>调用的基类中的成员必须是可被继承的</a:t>
            </a:r>
            <a:endParaRPr lang="en-US" altLang="zh-CN" sz="1800" dirty="0" smtClean="0"/>
          </a:p>
          <a:p>
            <a:pPr lvl="1"/>
            <a:r>
              <a:rPr lang="en-US" altLang="zh-CN" sz="1800" dirty="0" smtClean="0">
                <a:solidFill>
                  <a:srgbClr val="FF0000"/>
                </a:solidFill>
              </a:rPr>
              <a:t>this([</a:t>
            </a:r>
            <a:r>
              <a:rPr lang="zh-CN" altLang="en-US" sz="1800" dirty="0" smtClean="0">
                <a:solidFill>
                  <a:srgbClr val="FF0000"/>
                </a:solidFill>
              </a:rPr>
              <a:t>参数</a:t>
            </a:r>
            <a:r>
              <a:rPr lang="en-US" altLang="zh-CN" sz="1800" dirty="0" smtClean="0">
                <a:solidFill>
                  <a:srgbClr val="FF0000"/>
                </a:solidFill>
              </a:rPr>
              <a:t>])</a:t>
            </a:r>
            <a:r>
              <a:rPr lang="zh-CN" altLang="en-US" sz="1800" dirty="0" smtClean="0"/>
              <a:t>和</a:t>
            </a:r>
            <a:r>
              <a:rPr lang="en-US" altLang="zh-CN" sz="1800" dirty="0" smtClean="0">
                <a:solidFill>
                  <a:srgbClr val="FF0000"/>
                </a:solidFill>
              </a:rPr>
              <a:t>super([</a:t>
            </a:r>
            <a:r>
              <a:rPr lang="zh-CN" altLang="en-US" sz="1800" dirty="0" smtClean="0">
                <a:solidFill>
                  <a:srgbClr val="FF0000"/>
                </a:solidFill>
              </a:rPr>
              <a:t>参数</a:t>
            </a:r>
            <a:r>
              <a:rPr lang="en-US" altLang="zh-CN" sz="1800" dirty="0" smtClean="0">
                <a:solidFill>
                  <a:srgbClr val="FF0000"/>
                </a:solidFill>
              </a:rPr>
              <a:t>])</a:t>
            </a:r>
            <a:r>
              <a:rPr lang="zh-CN" altLang="en-US" sz="1800" dirty="0" smtClean="0"/>
              <a:t>不能同时出现在构造方法中</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5</a:t>
            </a:r>
            <a:r>
              <a:rPr lang="zh-CN" altLang="en-US" dirty="0"/>
              <a:t>章 面向对象编程进</a:t>
            </a:r>
            <a:r>
              <a:rPr lang="zh-CN" altLang="en-US" dirty="0" smtClean="0"/>
              <a:t>阶</a:t>
            </a:r>
            <a:endParaRPr lang="zh-CN" altLang="en-US" dirty="0"/>
          </a:p>
        </p:txBody>
      </p:sp>
    </p:spTree>
    <p:extLst>
      <p:ext uri="{BB962C8B-B14F-4D97-AF65-F5344CB8AC3E}">
        <p14:creationId xmlns:p14="http://schemas.microsoft.com/office/powerpoint/2010/main" val="155599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包</a:t>
            </a:r>
            <a:r>
              <a:rPr lang="en-US" altLang="zh-CN" sz="1800" dirty="0" smtClean="0"/>
              <a:t>(package</a:t>
            </a:r>
            <a:r>
              <a:rPr lang="zh-CN" altLang="en-US" sz="1800" dirty="0" smtClean="0"/>
              <a:t>语句</a:t>
            </a:r>
            <a:r>
              <a:rPr lang="en-US" altLang="zh-CN" sz="1800" dirty="0" smtClean="0"/>
              <a:t>)</a:t>
            </a:r>
          </a:p>
          <a:p>
            <a:pPr lvl="1"/>
            <a:r>
              <a:rPr lang="zh-CN" altLang="en-US" sz="1800" dirty="0" smtClean="0"/>
              <a:t>包用于防止名字冲突，当出现冲突时必须使用全名字</a:t>
            </a:r>
            <a:r>
              <a:rPr lang="en-US" altLang="zh-CN" sz="1800" dirty="0" smtClean="0"/>
              <a:t>(</a:t>
            </a:r>
            <a:r>
              <a:rPr lang="zh-CN" altLang="en-US" sz="1800" dirty="0" smtClean="0">
                <a:solidFill>
                  <a:srgbClr val="FF0000"/>
                </a:solidFill>
              </a:rPr>
              <a:t>全名称限定</a:t>
            </a:r>
            <a:r>
              <a:rPr lang="en-US" altLang="zh-CN" sz="1800" dirty="0" smtClean="0"/>
              <a:t>)</a:t>
            </a:r>
            <a:r>
              <a:rPr lang="zh-CN" altLang="en-US" sz="1800" dirty="0" smtClean="0"/>
              <a:t>，如：</a:t>
            </a:r>
            <a:r>
              <a:rPr lang="en-US" altLang="zh-CN" sz="1800" dirty="0" err="1" smtClean="0">
                <a:solidFill>
                  <a:srgbClr val="FF0000"/>
                </a:solidFill>
              </a:rPr>
              <a:t>java.util.Date</a:t>
            </a:r>
            <a:endParaRPr lang="en-US" altLang="zh-CN" sz="1800" dirty="0">
              <a:solidFill>
                <a:srgbClr val="FF0000"/>
              </a:solidFill>
            </a:endParaRPr>
          </a:p>
          <a:p>
            <a:pPr lvl="1"/>
            <a:r>
              <a:rPr lang="zh-CN" altLang="en-US" sz="1800" dirty="0" smtClean="0"/>
              <a:t>包也是一种封装，它与类的访问修饰符有关，见可访问性表</a:t>
            </a:r>
            <a:endParaRPr lang="en-US" altLang="zh-CN" sz="1800" dirty="0" smtClean="0"/>
          </a:p>
          <a:p>
            <a:pPr lvl="1"/>
            <a:r>
              <a:rPr lang="zh-CN" altLang="en-US" sz="1800" dirty="0" smtClean="0"/>
              <a:t>用</a:t>
            </a:r>
            <a:r>
              <a:rPr lang="en-US" altLang="zh-CN" sz="1800" dirty="0" smtClean="0"/>
              <a:t>package</a:t>
            </a:r>
            <a:r>
              <a:rPr lang="zh-CN" altLang="en-US" sz="1800" dirty="0" smtClean="0"/>
              <a:t>语句可以将源程序文件中的类编译程的字节码放入指定的包中：</a:t>
            </a:r>
            <a:endParaRPr lang="en-US" altLang="zh-CN" sz="1800" dirty="0" smtClean="0"/>
          </a:p>
          <a:p>
            <a:pPr marL="987425" lvl="3" indent="0">
              <a:buNone/>
            </a:pPr>
            <a:r>
              <a:rPr lang="en-US" altLang="zh-CN" sz="1800" dirty="0" smtClean="0">
                <a:solidFill>
                  <a:srgbClr val="FF0000"/>
                </a:solidFill>
              </a:rPr>
              <a:t>package &lt;</a:t>
            </a:r>
            <a:r>
              <a:rPr lang="zh-CN" altLang="en-US" sz="1800" dirty="0" smtClean="0">
                <a:solidFill>
                  <a:srgbClr val="FF0000"/>
                </a:solidFill>
              </a:rPr>
              <a:t>由</a:t>
            </a:r>
            <a:r>
              <a:rPr lang="en-US" altLang="zh-CN" sz="1800" dirty="0" smtClean="0">
                <a:solidFill>
                  <a:srgbClr val="FF0000"/>
                </a:solidFill>
              </a:rPr>
              <a:t>.</a:t>
            </a:r>
            <a:r>
              <a:rPr lang="zh-CN" altLang="en-US" sz="1800" dirty="0" smtClean="0">
                <a:solidFill>
                  <a:srgbClr val="FF0000"/>
                </a:solidFill>
              </a:rPr>
              <a:t>分隔的包及其子包名</a:t>
            </a:r>
            <a:r>
              <a:rPr lang="en-US" altLang="zh-CN" sz="1800" dirty="0" smtClean="0">
                <a:solidFill>
                  <a:srgbClr val="FF0000"/>
                </a:solidFill>
              </a:rPr>
              <a:t>&gt;;</a:t>
            </a:r>
          </a:p>
          <a:p>
            <a:pPr lvl="1"/>
            <a:r>
              <a:rPr lang="zh-CN" altLang="en-US" sz="1800" dirty="0"/>
              <a:t>每个源文件中最多只有一条</a:t>
            </a:r>
            <a:r>
              <a:rPr lang="en-US" altLang="zh-CN" sz="1800" dirty="0"/>
              <a:t>package</a:t>
            </a:r>
            <a:r>
              <a:rPr lang="zh-CN" altLang="en-US" sz="1800" dirty="0" smtClean="0"/>
              <a:t>语句</a:t>
            </a:r>
            <a:endParaRPr lang="en-US" altLang="zh-CN" sz="1800" dirty="0" smtClean="0"/>
          </a:p>
          <a:p>
            <a:r>
              <a:rPr lang="zh-CN" altLang="en-US" sz="1800" dirty="0" smtClean="0"/>
              <a:t>类导入</a:t>
            </a:r>
            <a:r>
              <a:rPr lang="en-US" altLang="zh-CN" sz="1800" dirty="0" smtClean="0"/>
              <a:t>(</a:t>
            </a:r>
            <a:r>
              <a:rPr lang="zh-CN" altLang="en-US" sz="1800" dirty="0" smtClean="0"/>
              <a:t>引入、</a:t>
            </a:r>
            <a:r>
              <a:rPr lang="en-US" altLang="zh-CN" sz="1800" dirty="0" smtClean="0"/>
              <a:t>import</a:t>
            </a:r>
            <a:r>
              <a:rPr lang="zh-CN" altLang="en-US" sz="1800" dirty="0" smtClean="0"/>
              <a:t>语句</a:t>
            </a:r>
            <a:r>
              <a:rPr lang="en-US" altLang="zh-CN" sz="1800" dirty="0" smtClean="0"/>
              <a:t>)</a:t>
            </a:r>
          </a:p>
          <a:p>
            <a:pPr lvl="1"/>
            <a:r>
              <a:rPr lang="en-US" altLang="zh-CN" sz="1800" dirty="0"/>
              <a:t>import  </a:t>
            </a:r>
            <a:r>
              <a:rPr lang="zh-CN" altLang="en-US" sz="1800" dirty="0"/>
              <a:t>包名</a:t>
            </a:r>
            <a:r>
              <a:rPr lang="en-US" altLang="zh-CN" sz="1800" dirty="0"/>
              <a:t>.*;</a:t>
            </a:r>
          </a:p>
          <a:p>
            <a:pPr lvl="1"/>
            <a:r>
              <a:rPr lang="en-US" altLang="zh-CN" sz="1800" dirty="0"/>
              <a:t>import  </a:t>
            </a:r>
            <a:r>
              <a:rPr lang="zh-CN" altLang="en-US" sz="1800" dirty="0"/>
              <a:t>包名</a:t>
            </a:r>
            <a:r>
              <a:rPr lang="en-US" altLang="zh-CN" sz="1800" dirty="0"/>
              <a:t>.</a:t>
            </a:r>
            <a:r>
              <a:rPr lang="zh-CN" altLang="en-US" sz="1800" dirty="0"/>
              <a:t>类名</a:t>
            </a:r>
            <a:r>
              <a:rPr lang="en-US" altLang="zh-CN" sz="1800" dirty="0" smtClean="0"/>
              <a:t>;</a:t>
            </a:r>
          </a:p>
          <a:p>
            <a:pPr lvl="1"/>
            <a:r>
              <a:rPr lang="en-US" altLang="zh-CN" sz="1800" dirty="0"/>
              <a:t>import static  </a:t>
            </a:r>
            <a:r>
              <a:rPr lang="zh-CN" altLang="en-US" sz="1800" dirty="0"/>
              <a:t>包名</a:t>
            </a:r>
            <a:r>
              <a:rPr lang="en-US" altLang="zh-CN" sz="1800" dirty="0"/>
              <a:t>.</a:t>
            </a:r>
            <a:r>
              <a:rPr lang="zh-CN" altLang="en-US" sz="1800" dirty="0"/>
              <a:t>类名</a:t>
            </a:r>
            <a:r>
              <a:rPr lang="en-US" altLang="zh-CN" sz="1800" dirty="0"/>
              <a:t>.*;</a:t>
            </a:r>
          </a:p>
          <a:p>
            <a:pPr lvl="1"/>
            <a:r>
              <a:rPr lang="en-US" altLang="zh-CN" sz="1800" dirty="0"/>
              <a:t>import static  </a:t>
            </a:r>
            <a:r>
              <a:rPr lang="zh-CN" altLang="en-US" sz="1800" dirty="0"/>
              <a:t>包名</a:t>
            </a:r>
            <a:r>
              <a:rPr lang="en-US" altLang="zh-CN" sz="1800" dirty="0"/>
              <a:t>.</a:t>
            </a:r>
            <a:r>
              <a:rPr lang="zh-CN" altLang="en-US" sz="1800" dirty="0"/>
              <a:t>类名</a:t>
            </a:r>
            <a:r>
              <a:rPr lang="en-US" altLang="zh-CN" sz="1800" dirty="0"/>
              <a:t>.</a:t>
            </a:r>
            <a:r>
              <a:rPr lang="zh-CN" altLang="en-US" sz="1800" dirty="0"/>
              <a:t>具体方法</a:t>
            </a:r>
          </a:p>
          <a:p>
            <a:pPr lvl="1"/>
            <a:r>
              <a:rPr lang="en-US" altLang="zh-CN" sz="1800" dirty="0"/>
              <a:t>import static  </a:t>
            </a:r>
            <a:r>
              <a:rPr lang="zh-CN" altLang="en-US" sz="1800" dirty="0"/>
              <a:t>包名</a:t>
            </a:r>
            <a:r>
              <a:rPr lang="en-US" altLang="zh-CN" sz="1800" dirty="0"/>
              <a:t>.</a:t>
            </a:r>
            <a:r>
              <a:rPr lang="zh-CN" altLang="en-US" sz="1800" dirty="0"/>
              <a:t>类名</a:t>
            </a:r>
            <a:r>
              <a:rPr lang="en-US" altLang="zh-CN" sz="1800" dirty="0"/>
              <a:t>. </a:t>
            </a:r>
            <a:r>
              <a:rPr lang="zh-CN" altLang="en-US" sz="1800" dirty="0"/>
              <a:t>成员变量名</a:t>
            </a:r>
            <a:r>
              <a:rPr lang="en-US" altLang="zh-CN" sz="1800" dirty="0" smtClean="0"/>
              <a:t>;</a:t>
            </a:r>
            <a:endParaRPr lang="en-US" altLang="zh-CN" sz="1800" dirty="0"/>
          </a:p>
          <a:p>
            <a:pPr lvl="1"/>
            <a:r>
              <a:rPr lang="zh-CN" altLang="en-US" sz="1800" dirty="0"/>
              <a:t>导入限制</a:t>
            </a:r>
            <a:r>
              <a:rPr lang="zh-CN" altLang="en-US" sz="1800" dirty="0" smtClean="0"/>
              <a:t>：</a:t>
            </a:r>
            <a:endParaRPr lang="en-US" altLang="zh-CN" sz="1800" dirty="0" smtClean="0"/>
          </a:p>
          <a:p>
            <a:pPr lvl="2"/>
            <a:r>
              <a:rPr lang="zh-CN" altLang="en-US" sz="1800" dirty="0" smtClean="0"/>
              <a:t>不能</a:t>
            </a:r>
            <a:r>
              <a:rPr lang="zh-CN" altLang="en-US" sz="1800" dirty="0"/>
              <a:t>从一个包中导入其它包中的非</a:t>
            </a:r>
            <a:r>
              <a:rPr lang="en-US" altLang="zh-CN" sz="1800" dirty="0"/>
              <a:t>public</a:t>
            </a:r>
            <a:r>
              <a:rPr lang="zh-CN" altLang="en-US" sz="1800" dirty="0" smtClean="0"/>
              <a:t>类</a:t>
            </a:r>
            <a:endParaRPr lang="en-US" altLang="zh-CN" sz="1800" dirty="0" smtClean="0"/>
          </a:p>
          <a:p>
            <a:pPr lvl="2"/>
            <a:r>
              <a:rPr lang="zh-CN" altLang="en-US" sz="1800" dirty="0" smtClean="0"/>
              <a:t>若不同的类中存在同名</a:t>
            </a:r>
            <a:r>
              <a:rPr lang="zh-CN" altLang="en-US" sz="1800" dirty="0"/>
              <a:t>静态方法或成员变量时，不能使用静态导</a:t>
            </a:r>
            <a:r>
              <a:rPr lang="zh-CN" altLang="en-US" sz="1800" dirty="0" smtClean="0"/>
              <a:t>入</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5</a:t>
            </a:r>
            <a:r>
              <a:rPr lang="zh-CN" altLang="en-US" dirty="0"/>
              <a:t>章 面向对象编程进</a:t>
            </a:r>
            <a:r>
              <a:rPr lang="zh-CN" altLang="en-US" dirty="0" smtClean="0"/>
              <a:t>阶</a:t>
            </a:r>
            <a:endParaRPr lang="zh-CN" altLang="en-US" dirty="0"/>
          </a:p>
        </p:txBody>
      </p:sp>
    </p:spTree>
    <p:extLst>
      <p:ext uri="{BB962C8B-B14F-4D97-AF65-F5344CB8AC3E}">
        <p14:creationId xmlns:p14="http://schemas.microsoft.com/office/powerpoint/2010/main" val="213441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接口</a:t>
            </a:r>
            <a:r>
              <a:rPr lang="en-US" altLang="zh-CN" sz="1800" dirty="0" smtClean="0"/>
              <a:t>(interface)</a:t>
            </a:r>
          </a:p>
          <a:p>
            <a:pPr lvl="1"/>
            <a:r>
              <a:rPr lang="zh-CN" altLang="en-US" sz="1800" dirty="0" smtClean="0"/>
              <a:t>类用于描述同一类事物的共同特征和行为方法，而接口用来描述不同类事物的共同特征和行为方法</a:t>
            </a:r>
            <a:endParaRPr lang="en-US" altLang="zh-CN" sz="1800" dirty="0" smtClean="0"/>
          </a:p>
          <a:p>
            <a:pPr lvl="1"/>
            <a:r>
              <a:rPr lang="zh-CN" altLang="en-US" sz="1800" dirty="0" smtClean="0"/>
              <a:t>接口修饰符</a:t>
            </a:r>
            <a:endParaRPr lang="en-US" altLang="zh-CN" sz="1800" dirty="0" smtClean="0"/>
          </a:p>
          <a:p>
            <a:pPr lvl="2"/>
            <a:r>
              <a:rPr lang="zh-CN" altLang="en-US" sz="1800" dirty="0" smtClean="0"/>
              <a:t>访问修饰符：</a:t>
            </a:r>
            <a:r>
              <a:rPr lang="en-US" altLang="zh-CN" sz="1800" dirty="0" smtClean="0">
                <a:solidFill>
                  <a:srgbClr val="FF0000"/>
                </a:solidFill>
              </a:rPr>
              <a:t>public</a:t>
            </a:r>
            <a:r>
              <a:rPr lang="en-US" altLang="zh-CN" sz="1800" dirty="0" smtClean="0"/>
              <a:t>|</a:t>
            </a:r>
            <a:r>
              <a:rPr lang="zh-CN" altLang="en-US" sz="1800" dirty="0" smtClean="0"/>
              <a:t>缺省</a:t>
            </a:r>
            <a:endParaRPr lang="en-US" altLang="zh-CN" sz="1800" dirty="0" smtClean="0"/>
          </a:p>
          <a:p>
            <a:pPr lvl="2"/>
            <a:r>
              <a:rPr lang="zh-CN" altLang="en-US" sz="1800" dirty="0" smtClean="0"/>
              <a:t>特征修饰符：</a:t>
            </a:r>
            <a:r>
              <a:rPr lang="en-US" altLang="zh-CN" sz="1800" dirty="0" smtClean="0">
                <a:solidFill>
                  <a:srgbClr val="FF0000"/>
                </a:solidFill>
              </a:rPr>
              <a:t>abstract</a:t>
            </a:r>
            <a:r>
              <a:rPr lang="zh-CN" altLang="en-US" sz="1800" dirty="0" smtClean="0"/>
              <a:t>，</a:t>
            </a:r>
            <a:r>
              <a:rPr lang="zh-CN" altLang="en-US" sz="1800" dirty="0" smtClean="0">
                <a:solidFill>
                  <a:srgbClr val="FF0000"/>
                </a:solidFill>
              </a:rPr>
              <a:t>它是默认修饰符</a:t>
            </a:r>
            <a:endParaRPr lang="en-US" altLang="zh-CN" sz="1800" dirty="0" smtClean="0">
              <a:solidFill>
                <a:srgbClr val="FF0000"/>
              </a:solidFill>
            </a:endParaRPr>
          </a:p>
          <a:p>
            <a:pPr lvl="1"/>
            <a:r>
              <a:rPr lang="zh-CN" altLang="en-US" sz="1800" dirty="0" smtClean="0"/>
              <a:t>接口可以用</a:t>
            </a:r>
            <a:r>
              <a:rPr lang="en-US" altLang="zh-CN" sz="1800" dirty="0" smtClean="0"/>
              <a:t>extends</a:t>
            </a:r>
            <a:r>
              <a:rPr lang="zh-CN" altLang="en-US" sz="1800" dirty="0" smtClean="0"/>
              <a:t>继承多个接口</a:t>
            </a:r>
            <a:r>
              <a:rPr lang="en-US" altLang="zh-CN" sz="1800" dirty="0" smtClean="0"/>
              <a:t>(</a:t>
            </a:r>
            <a:r>
              <a:rPr lang="zh-CN" altLang="en-US" sz="1800" dirty="0" smtClean="0"/>
              <a:t>多重继承、多继承</a:t>
            </a:r>
            <a:r>
              <a:rPr lang="en-US" altLang="zh-CN" sz="1800" dirty="0" smtClean="0"/>
              <a:t>)</a:t>
            </a:r>
          </a:p>
          <a:p>
            <a:pPr lvl="1"/>
            <a:r>
              <a:rPr lang="zh-CN" altLang="en-US" sz="1800" dirty="0" smtClean="0"/>
              <a:t>接口中的成员变量必须用</a:t>
            </a:r>
            <a:r>
              <a:rPr lang="en-US" altLang="zh-CN" sz="1800" dirty="0" smtClean="0">
                <a:solidFill>
                  <a:srgbClr val="FF0000"/>
                </a:solidFill>
              </a:rPr>
              <a:t>public static final</a:t>
            </a:r>
            <a:r>
              <a:rPr lang="zh-CN" altLang="en-US" sz="1800" dirty="0" smtClean="0"/>
              <a:t>组合修饰，可以缺省，但缺省时系统也自动添加为这种修饰组合</a:t>
            </a:r>
            <a:endParaRPr lang="en-US" altLang="zh-CN" sz="1800" dirty="0" smtClean="0"/>
          </a:p>
          <a:p>
            <a:pPr lvl="2"/>
            <a:r>
              <a:rPr lang="zh-CN" altLang="en-US" sz="1800" dirty="0" smtClean="0"/>
              <a:t>接口中的成员变量实际上是常量，因此必须初始化</a:t>
            </a:r>
            <a:endParaRPr lang="en-US" altLang="zh-CN" sz="1800" dirty="0" smtClean="0"/>
          </a:p>
          <a:p>
            <a:pPr lvl="1"/>
            <a:r>
              <a:rPr lang="zh-CN" altLang="en-US" sz="1800" dirty="0"/>
              <a:t>接口中的</a:t>
            </a:r>
            <a:r>
              <a:rPr lang="zh-CN" altLang="en-US" sz="1800" dirty="0" smtClean="0"/>
              <a:t>成员方法必须</a:t>
            </a:r>
            <a:r>
              <a:rPr lang="zh-CN" altLang="en-US" sz="1800" dirty="0"/>
              <a:t>用</a:t>
            </a:r>
            <a:r>
              <a:rPr lang="en-US" altLang="zh-CN" sz="1800" dirty="0">
                <a:solidFill>
                  <a:srgbClr val="FF0000"/>
                </a:solidFill>
              </a:rPr>
              <a:t>public </a:t>
            </a:r>
            <a:r>
              <a:rPr lang="en-US" altLang="zh-CN" sz="1800" dirty="0" smtClean="0">
                <a:solidFill>
                  <a:srgbClr val="FF0000"/>
                </a:solidFill>
              </a:rPr>
              <a:t>abstract</a:t>
            </a:r>
            <a:r>
              <a:rPr lang="zh-CN" altLang="en-US" sz="1800" dirty="0" smtClean="0"/>
              <a:t>组合</a:t>
            </a:r>
            <a:r>
              <a:rPr lang="zh-CN" altLang="en-US" sz="1800" dirty="0"/>
              <a:t>修饰，可以缺省，但缺省时系统也自动添加为这种修饰组合</a:t>
            </a:r>
            <a:endParaRPr lang="en-US" altLang="zh-CN" sz="1800" dirty="0"/>
          </a:p>
          <a:p>
            <a:pPr lvl="1"/>
            <a:r>
              <a:rPr lang="zh-CN" altLang="en-US" sz="1800" dirty="0" smtClean="0"/>
              <a:t>接口必须由其子类用</a:t>
            </a:r>
            <a:r>
              <a:rPr lang="en-US" altLang="zh-CN" sz="1800" dirty="0" smtClean="0"/>
              <a:t>implements</a:t>
            </a:r>
            <a:r>
              <a:rPr lang="zh-CN" altLang="en-US" sz="1800" dirty="0" smtClean="0"/>
              <a:t>实现，一个</a:t>
            </a:r>
            <a:r>
              <a:rPr lang="en-US" altLang="zh-CN" sz="1800" dirty="0" smtClean="0"/>
              <a:t>implements</a:t>
            </a:r>
            <a:r>
              <a:rPr lang="zh-CN" altLang="en-US" sz="1800" dirty="0" smtClean="0"/>
              <a:t>关键字后可以跟一个接口名表</a:t>
            </a:r>
            <a:endParaRPr lang="en-US" altLang="zh-CN" sz="1800" dirty="0" smtClean="0"/>
          </a:p>
          <a:p>
            <a:pPr lvl="1"/>
            <a:r>
              <a:rPr lang="en-US" altLang="zh-CN" sz="1800" dirty="0" smtClean="0"/>
              <a:t>implements</a:t>
            </a:r>
            <a:r>
              <a:rPr lang="zh-CN" altLang="en-US" sz="1800" dirty="0" smtClean="0"/>
              <a:t>接口的子类必须实现接口中的所有方法才能实例化，否则该子类必须用</a:t>
            </a:r>
            <a:r>
              <a:rPr lang="en-US" altLang="zh-CN" sz="1800" dirty="0" smtClean="0"/>
              <a:t>abstract</a:t>
            </a:r>
            <a:r>
              <a:rPr lang="zh-CN" altLang="en-US" sz="1800" dirty="0" smtClean="0"/>
              <a:t>修饰</a:t>
            </a:r>
            <a:r>
              <a:rPr lang="en-US" altLang="zh-CN" sz="1800" dirty="0" smtClean="0"/>
              <a:t>(</a:t>
            </a:r>
            <a:r>
              <a:rPr lang="zh-CN" altLang="en-US" sz="1800" dirty="0" smtClean="0"/>
              <a:t>抽象类</a:t>
            </a:r>
            <a:r>
              <a:rPr lang="en-US" altLang="zh-CN" sz="1800" dirty="0" smtClean="0"/>
              <a:t>)</a:t>
            </a:r>
          </a:p>
          <a:p>
            <a:pPr lvl="1"/>
            <a:r>
              <a:rPr lang="zh-CN" altLang="en-US" sz="1800" dirty="0" smtClean="0"/>
              <a:t>抽象类和接口都可以定义对象名</a:t>
            </a:r>
            <a:r>
              <a:rPr lang="en-US" altLang="zh-CN" sz="1800" dirty="0" smtClean="0"/>
              <a:t>(</a:t>
            </a:r>
            <a:r>
              <a:rPr lang="zh-CN" altLang="en-US" sz="1800" dirty="0" smtClean="0"/>
              <a:t>变量名</a:t>
            </a:r>
            <a:r>
              <a:rPr lang="en-US" altLang="zh-CN" sz="1800" dirty="0" smtClean="0"/>
              <a:t>)</a:t>
            </a:r>
            <a:r>
              <a:rPr lang="zh-CN" altLang="en-US" sz="1800" dirty="0" smtClean="0"/>
              <a:t>用于直接或间接引用实现全部抽象方法的子类对象，但不能直接实例化，这是动态多态性的要求</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5</a:t>
            </a:r>
            <a:r>
              <a:rPr lang="zh-CN" altLang="en-US" dirty="0"/>
              <a:t>章 面向对象编程进</a:t>
            </a:r>
            <a:r>
              <a:rPr lang="zh-CN" altLang="en-US" dirty="0" smtClean="0"/>
              <a:t>阶</a:t>
            </a:r>
            <a:endParaRPr lang="zh-CN" altLang="en-US" dirty="0"/>
          </a:p>
        </p:txBody>
      </p:sp>
    </p:spTree>
    <p:extLst>
      <p:ext uri="{BB962C8B-B14F-4D97-AF65-F5344CB8AC3E}">
        <p14:creationId xmlns:p14="http://schemas.microsoft.com/office/powerpoint/2010/main" val="2671064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smtClean="0"/>
              <a:t>instanceof</a:t>
            </a:r>
            <a:r>
              <a:rPr lang="zh-CN" altLang="en-US" sz="1800" dirty="0" smtClean="0"/>
              <a:t>关键字</a:t>
            </a:r>
            <a:endParaRPr lang="en-US" altLang="zh-CN" sz="1800" dirty="0" smtClean="0"/>
          </a:p>
          <a:p>
            <a:pPr lvl="1"/>
            <a:r>
              <a:rPr lang="zh-CN" altLang="en-US" sz="1800" dirty="0" smtClean="0"/>
              <a:t>用于类型兼容性</a:t>
            </a:r>
            <a:r>
              <a:rPr lang="en-US" altLang="zh-CN" sz="1800" dirty="0" smtClean="0"/>
              <a:t>(</a:t>
            </a:r>
            <a:r>
              <a:rPr lang="zh-CN" altLang="en-US" sz="1800" dirty="0" smtClean="0"/>
              <a:t>相容性</a:t>
            </a:r>
            <a:r>
              <a:rPr lang="en-US" altLang="zh-CN" sz="1800" dirty="0" smtClean="0"/>
              <a:t>)</a:t>
            </a:r>
            <a:r>
              <a:rPr lang="zh-CN" altLang="en-US" sz="1800" dirty="0" smtClean="0"/>
              <a:t>检查</a:t>
            </a:r>
            <a:endParaRPr lang="en-US" altLang="zh-CN" sz="1800" dirty="0" smtClean="0"/>
          </a:p>
          <a:p>
            <a:pPr lvl="1"/>
            <a:r>
              <a:rPr lang="zh-CN" altLang="en-US" sz="1800" dirty="0"/>
              <a:t>语法：  对象引用名  </a:t>
            </a:r>
            <a:r>
              <a:rPr lang="en-US" altLang="zh-CN" sz="1800" dirty="0" err="1"/>
              <a:t>instanceof</a:t>
            </a:r>
            <a:r>
              <a:rPr lang="en-US" altLang="zh-CN" sz="1800" dirty="0"/>
              <a:t>  </a:t>
            </a:r>
            <a:r>
              <a:rPr lang="zh-CN" altLang="en-US" sz="1800" dirty="0"/>
              <a:t>类或接口类型</a:t>
            </a:r>
          </a:p>
          <a:p>
            <a:pPr lvl="2"/>
            <a:r>
              <a:rPr lang="zh-CN" altLang="en-US" sz="1800" dirty="0" smtClean="0"/>
              <a:t>结果</a:t>
            </a:r>
            <a:r>
              <a:rPr lang="zh-CN" altLang="en-US" sz="1800" dirty="0"/>
              <a:t>：</a:t>
            </a:r>
            <a:r>
              <a:rPr lang="en-US" altLang="zh-CN" sz="1800" dirty="0"/>
              <a:t>true/false</a:t>
            </a:r>
          </a:p>
          <a:p>
            <a:pPr lvl="1"/>
            <a:r>
              <a:rPr lang="zh-CN" altLang="en-US" sz="1800" dirty="0"/>
              <a:t>若进行测试的引用为</a:t>
            </a:r>
            <a:r>
              <a:rPr lang="en-US" altLang="zh-CN" sz="1800" dirty="0"/>
              <a:t>null</a:t>
            </a:r>
            <a:r>
              <a:rPr lang="zh-CN" altLang="en-US" sz="1800" dirty="0"/>
              <a:t>值，其结果总是</a:t>
            </a:r>
            <a:r>
              <a:rPr lang="en-US" altLang="zh-CN" sz="1800" dirty="0" smtClean="0"/>
              <a:t>false</a:t>
            </a:r>
            <a:endParaRPr lang="en-US" altLang="zh-CN" sz="1800" dirty="0"/>
          </a:p>
        </p:txBody>
      </p:sp>
      <p:sp>
        <p:nvSpPr>
          <p:cNvPr id="3" name="标题 2"/>
          <p:cNvSpPr>
            <a:spLocks noGrp="1"/>
          </p:cNvSpPr>
          <p:nvPr>
            <p:ph type="title"/>
          </p:nvPr>
        </p:nvSpPr>
        <p:spPr/>
        <p:txBody>
          <a:bodyPr/>
          <a:lstStyle/>
          <a:p>
            <a:r>
              <a:rPr lang="zh-CN" altLang="en-US" dirty="0"/>
              <a:t>第</a:t>
            </a:r>
            <a:r>
              <a:rPr lang="en-US" altLang="zh-CN" dirty="0"/>
              <a:t>5</a:t>
            </a:r>
            <a:r>
              <a:rPr lang="zh-CN" altLang="en-US" dirty="0"/>
              <a:t>章 面向对象编程进</a:t>
            </a:r>
            <a:r>
              <a:rPr lang="zh-CN" altLang="en-US" dirty="0" smtClean="0"/>
              <a:t>阶</a:t>
            </a:r>
            <a:endParaRPr lang="zh-CN" altLang="en-US" dirty="0"/>
          </a:p>
        </p:txBody>
      </p:sp>
    </p:spTree>
    <p:extLst>
      <p:ext uri="{BB962C8B-B14F-4D97-AF65-F5344CB8AC3E}">
        <p14:creationId xmlns:p14="http://schemas.microsoft.com/office/powerpoint/2010/main" val="62316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封装</a:t>
            </a:r>
            <a:r>
              <a:rPr lang="zh-CN" altLang="en-US" sz="1800" dirty="0" smtClean="0"/>
              <a:t>类</a:t>
            </a:r>
            <a:r>
              <a:rPr lang="en-US" altLang="zh-CN" sz="1800" dirty="0" smtClean="0"/>
              <a:t>(</a:t>
            </a:r>
            <a:r>
              <a:rPr lang="zh-CN" altLang="en-US" sz="1800" dirty="0" smtClean="0"/>
              <a:t>数据类型</a:t>
            </a:r>
            <a:r>
              <a:rPr lang="zh-CN" altLang="en-US" sz="1800" dirty="0"/>
              <a:t>类</a:t>
            </a:r>
            <a:r>
              <a:rPr lang="zh-CN" altLang="en-US" sz="1800" dirty="0" smtClean="0"/>
              <a:t>，包装类</a:t>
            </a:r>
            <a:r>
              <a:rPr lang="en-US" altLang="zh-CN" sz="1800" dirty="0" smtClean="0"/>
              <a:t>)</a:t>
            </a:r>
            <a:endParaRPr lang="zh-CN" altLang="en-US" sz="1800" dirty="0"/>
          </a:p>
          <a:p>
            <a:pPr lvl="1"/>
            <a:r>
              <a:rPr lang="zh-CN" altLang="en-US" sz="1800" dirty="0"/>
              <a:t>封装类</a:t>
            </a:r>
            <a:r>
              <a:rPr lang="zh-CN" altLang="en-US" sz="1800" dirty="0" smtClean="0"/>
              <a:t>为</a:t>
            </a:r>
            <a:r>
              <a:rPr lang="zh-CN" altLang="en-US" sz="1800" dirty="0"/>
              <a:t>基本数据类型提供各种转换功能，如将基本数据类型转换为</a:t>
            </a:r>
            <a:r>
              <a:rPr lang="zh-CN" altLang="en-US" sz="1800" dirty="0" smtClean="0"/>
              <a:t>字符串</a:t>
            </a:r>
            <a:endParaRPr lang="en-US" altLang="zh-CN" sz="1800" dirty="0" smtClean="0"/>
          </a:p>
          <a:p>
            <a:pPr lvl="1"/>
            <a:r>
              <a:rPr lang="zh-CN" altLang="en-US" sz="1800" dirty="0"/>
              <a:t>封装类都是</a:t>
            </a:r>
            <a:r>
              <a:rPr lang="en-US" altLang="zh-CN" sz="1800" dirty="0"/>
              <a:t>final</a:t>
            </a:r>
            <a:r>
              <a:rPr lang="zh-CN" altLang="en-US" sz="1800" dirty="0"/>
              <a:t>类，不允许继承</a:t>
            </a:r>
          </a:p>
          <a:p>
            <a:pPr lvl="1"/>
            <a:r>
              <a:rPr lang="zh-CN" altLang="en-US" sz="1800" dirty="0" smtClean="0"/>
              <a:t>封装</a:t>
            </a:r>
            <a:r>
              <a:rPr lang="zh-CN" altLang="en-US" sz="1800" dirty="0"/>
              <a:t>类对象一旦创建，其内容永不改变，如果需要封装新的内容，只能再创建新的对象</a:t>
            </a:r>
            <a:r>
              <a:rPr lang="en-US" altLang="zh-CN" sz="1800" dirty="0"/>
              <a:t>(</a:t>
            </a:r>
            <a:r>
              <a:rPr lang="zh-CN" altLang="en-US" sz="1800" dirty="0"/>
              <a:t>封装类没有提供改变对象值的方法</a:t>
            </a:r>
            <a:r>
              <a:rPr lang="en-US" altLang="zh-CN" sz="1800" dirty="0"/>
              <a:t>)</a:t>
            </a:r>
          </a:p>
          <a:p>
            <a:pPr lvl="1"/>
            <a:r>
              <a:rPr lang="zh-CN" altLang="en-US" sz="1800" dirty="0" smtClean="0"/>
              <a:t>熟悉各种封装类中的主要类型转换方法：</a:t>
            </a:r>
            <a:endParaRPr lang="en-US" altLang="zh-CN" sz="1800" dirty="0" smtClean="0"/>
          </a:p>
          <a:p>
            <a:pPr lvl="2"/>
            <a:r>
              <a:rPr lang="zh-CN" altLang="en-US" sz="1800" dirty="0"/>
              <a:t>封装类对象</a:t>
            </a:r>
            <a:r>
              <a:rPr lang="en-US" altLang="zh-CN" sz="1800" dirty="0"/>
              <a:t>.</a:t>
            </a:r>
            <a:r>
              <a:rPr lang="en-US" altLang="zh-CN" sz="1800" dirty="0" err="1"/>
              <a:t>toString</a:t>
            </a:r>
            <a:r>
              <a:rPr lang="en-US" altLang="zh-CN" sz="1800" dirty="0"/>
              <a:t>()</a:t>
            </a:r>
          </a:p>
          <a:p>
            <a:pPr lvl="2"/>
            <a:r>
              <a:rPr lang="zh-CN" altLang="en-US" sz="1800" dirty="0"/>
              <a:t>字符串对象</a:t>
            </a:r>
            <a:r>
              <a:rPr lang="en-US" altLang="zh-CN" sz="1800" dirty="0"/>
              <a:t>.</a:t>
            </a:r>
            <a:r>
              <a:rPr lang="en-US" altLang="zh-CN" sz="1800" dirty="0" err="1"/>
              <a:t>xxxValue</a:t>
            </a:r>
            <a:r>
              <a:rPr lang="en-US" altLang="zh-CN" sz="1800" dirty="0"/>
              <a:t>()</a:t>
            </a:r>
          </a:p>
          <a:p>
            <a:pPr lvl="2"/>
            <a:r>
              <a:rPr lang="zh-CN" altLang="en-US" sz="1800" dirty="0" smtClean="0"/>
              <a:t>各种封装</a:t>
            </a:r>
            <a:r>
              <a:rPr lang="zh-CN" altLang="en-US" sz="1800" dirty="0"/>
              <a:t>类的</a:t>
            </a:r>
            <a:r>
              <a:rPr lang="en-US" altLang="zh-CN" sz="1800" dirty="0" err="1" smtClean="0"/>
              <a:t>parseXxx</a:t>
            </a:r>
            <a:r>
              <a:rPr lang="en-US" altLang="zh-CN" sz="1800" dirty="0" smtClean="0"/>
              <a:t>(String)</a:t>
            </a:r>
            <a:r>
              <a:rPr lang="zh-CN" altLang="en-US" sz="1800" dirty="0" smtClean="0"/>
              <a:t>静态</a:t>
            </a:r>
            <a:r>
              <a:rPr lang="zh-CN" altLang="en-US" sz="1800" dirty="0"/>
              <a:t>方法</a:t>
            </a:r>
          </a:p>
          <a:p>
            <a:r>
              <a:rPr lang="zh-CN" altLang="en-US" sz="1800" dirty="0" smtClean="0"/>
              <a:t>字符串类</a:t>
            </a:r>
            <a:endParaRPr lang="en-US" altLang="zh-CN" sz="1800" dirty="0" smtClean="0"/>
          </a:p>
          <a:p>
            <a:pPr lvl="1"/>
            <a:r>
              <a:rPr lang="en-US" altLang="zh-CN" sz="1800" dirty="0" smtClean="0"/>
              <a:t>String</a:t>
            </a:r>
            <a:r>
              <a:rPr lang="zh-CN" altLang="en-US" sz="1800" dirty="0" smtClean="0"/>
              <a:t>字符串常量类</a:t>
            </a:r>
            <a:endParaRPr lang="en-US" altLang="zh-CN" sz="1800" dirty="0" smtClean="0"/>
          </a:p>
          <a:p>
            <a:pPr lvl="1"/>
            <a:r>
              <a:rPr lang="en-US" altLang="zh-CN" sz="1800" dirty="0" err="1" smtClean="0"/>
              <a:t>StringBuffer</a:t>
            </a:r>
            <a:r>
              <a:rPr lang="zh-CN" altLang="en-US" sz="1800" dirty="0" smtClean="0"/>
              <a:t>和</a:t>
            </a:r>
            <a:r>
              <a:rPr lang="en-US" altLang="zh-CN" sz="1800" dirty="0" err="1" smtClean="0"/>
              <a:t>StringBuilder</a:t>
            </a:r>
            <a:r>
              <a:rPr lang="zh-CN" altLang="en-US" sz="1800" dirty="0" smtClean="0"/>
              <a:t>字符串变量类（可变字符串类），功能相同，都提供追加、插入、修改、删除、连接字符</a:t>
            </a:r>
            <a:r>
              <a:rPr lang="en-US" altLang="zh-CN" sz="1800" dirty="0" smtClean="0"/>
              <a:t>(</a:t>
            </a:r>
            <a:r>
              <a:rPr lang="zh-CN" altLang="en-US" sz="1800" dirty="0" smtClean="0"/>
              <a:t>串</a:t>
            </a:r>
            <a:r>
              <a:rPr lang="en-US" altLang="zh-CN" sz="1800" dirty="0" smtClean="0"/>
              <a:t>)</a:t>
            </a:r>
            <a:r>
              <a:rPr lang="zh-CN" altLang="en-US" sz="1800" dirty="0" smtClean="0"/>
              <a:t>等功能</a:t>
            </a:r>
            <a:endParaRPr lang="en-US" altLang="zh-CN" sz="1800" dirty="0" smtClean="0"/>
          </a:p>
          <a:p>
            <a:pPr lvl="2"/>
            <a:r>
              <a:rPr lang="en-US" altLang="zh-CN" sz="1800" dirty="0" err="1" smtClean="0"/>
              <a:t>StringBuffer</a:t>
            </a:r>
            <a:r>
              <a:rPr lang="zh-CN" altLang="en-US" sz="1800" dirty="0"/>
              <a:t>是线程安全</a:t>
            </a:r>
            <a:r>
              <a:rPr lang="zh-CN" altLang="en-US" sz="1800" dirty="0" smtClean="0"/>
              <a:t>的，而</a:t>
            </a:r>
            <a:r>
              <a:rPr lang="en-US" altLang="zh-CN" sz="1800" dirty="0" err="1" smtClean="0"/>
              <a:t>StringBuilder</a:t>
            </a:r>
            <a:r>
              <a:rPr lang="zh-CN" altLang="en-US" sz="1800" dirty="0"/>
              <a:t>是线程不安全</a:t>
            </a:r>
            <a:r>
              <a:rPr lang="zh-CN" altLang="en-US" sz="1800" dirty="0" smtClean="0"/>
              <a:t>的</a:t>
            </a:r>
            <a:endParaRPr lang="zh-CN" altLang="en-US" sz="1800" dirty="0"/>
          </a:p>
          <a:p>
            <a:pPr lvl="2"/>
            <a:r>
              <a:rPr lang="zh-CN" altLang="en-US" sz="1800" dirty="0" smtClean="0"/>
              <a:t>在保证安全的同时建议</a:t>
            </a:r>
            <a:r>
              <a:rPr lang="zh-CN" altLang="en-US" sz="1800" dirty="0"/>
              <a:t>优先采用</a:t>
            </a:r>
            <a:r>
              <a:rPr lang="en-US" altLang="zh-CN" sz="1800" dirty="0" err="1"/>
              <a:t>StringBuilder</a:t>
            </a:r>
            <a:r>
              <a:rPr lang="zh-CN" altLang="en-US" sz="1800" dirty="0"/>
              <a:t>类</a:t>
            </a:r>
            <a:r>
              <a:rPr lang="zh-CN" altLang="en-US" sz="1800" dirty="0" smtClean="0"/>
              <a:t>，它更快</a:t>
            </a:r>
            <a:endParaRPr lang="zh-CN" altLang="en-US" sz="1800" dirty="0"/>
          </a:p>
          <a:p>
            <a:pPr lvl="1"/>
            <a:r>
              <a:rPr lang="zh-CN" altLang="en-US" sz="1800" dirty="0" smtClean="0"/>
              <a:t>注意：</a:t>
            </a:r>
            <a:endParaRPr lang="en-US" altLang="zh-CN" sz="1800" dirty="0" smtClean="0"/>
          </a:p>
          <a:p>
            <a:pPr lvl="2"/>
            <a:r>
              <a:rPr lang="en-US" altLang="zh-CN" sz="1800" dirty="0" smtClean="0"/>
              <a:t>equals</a:t>
            </a:r>
            <a:r>
              <a:rPr lang="zh-CN" altLang="en-US" sz="1800" dirty="0"/>
              <a:t>方法和</a:t>
            </a:r>
            <a:r>
              <a:rPr lang="en-US" altLang="zh-CN" sz="1800" dirty="0"/>
              <a:t>==</a:t>
            </a:r>
            <a:r>
              <a:rPr lang="zh-CN" altLang="en-US" sz="1800" dirty="0"/>
              <a:t>比较的不同</a:t>
            </a:r>
            <a:endParaRPr lang="en-US" altLang="zh-CN" sz="1800" dirty="0"/>
          </a:p>
          <a:p>
            <a:pPr lvl="2"/>
            <a:r>
              <a:rPr lang="en-US" altLang="zh-CN" sz="1800" dirty="0" smtClean="0"/>
              <a:t>String</a:t>
            </a:r>
            <a:r>
              <a:rPr lang="zh-CN" altLang="en-US" sz="1800" dirty="0" smtClean="0"/>
              <a:t>类中虽然也由替换、连接等操作，但它们都是构造新的对象，而不是直接修改原对象的值</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6</a:t>
            </a:r>
            <a:r>
              <a:rPr lang="zh-CN" altLang="en-US" dirty="0"/>
              <a:t>章 </a:t>
            </a:r>
            <a:r>
              <a:rPr lang="en-US" altLang="zh-CN" dirty="0"/>
              <a:t>Java</a:t>
            </a:r>
            <a:r>
              <a:rPr lang="zh-CN" altLang="en-US" dirty="0"/>
              <a:t>的类库</a:t>
            </a:r>
          </a:p>
        </p:txBody>
      </p:sp>
    </p:spTree>
    <p:extLst>
      <p:ext uri="{BB962C8B-B14F-4D97-AF65-F5344CB8AC3E}">
        <p14:creationId xmlns:p14="http://schemas.microsoft.com/office/powerpoint/2010/main" val="110914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程序中的</a:t>
            </a:r>
            <a:r>
              <a:rPr lang="zh-CN" altLang="en-US" sz="1800" dirty="0" smtClean="0"/>
              <a:t>错误（分类方法</a:t>
            </a:r>
            <a:r>
              <a:rPr lang="en-US" altLang="zh-CN" sz="1800" dirty="0" smtClean="0"/>
              <a:t>1</a:t>
            </a:r>
            <a:r>
              <a:rPr lang="zh-CN" altLang="en-US" sz="1800" dirty="0" smtClean="0"/>
              <a:t>）</a:t>
            </a:r>
            <a:endParaRPr lang="zh-CN" altLang="en-US" sz="1800" dirty="0"/>
          </a:p>
          <a:p>
            <a:pPr lvl="1"/>
            <a:r>
              <a:rPr lang="zh-CN" altLang="en-US" sz="1800" dirty="0" smtClean="0"/>
              <a:t>编译</a:t>
            </a:r>
            <a:r>
              <a:rPr lang="zh-CN" altLang="en-US" sz="1800" dirty="0"/>
              <a:t>错误</a:t>
            </a:r>
          </a:p>
          <a:p>
            <a:pPr lvl="1"/>
            <a:r>
              <a:rPr lang="zh-CN" altLang="en-US" sz="1800" dirty="0" smtClean="0"/>
              <a:t>运行</a:t>
            </a:r>
            <a:r>
              <a:rPr lang="zh-CN" altLang="en-US" sz="1800" dirty="0"/>
              <a:t>错误</a:t>
            </a:r>
          </a:p>
          <a:p>
            <a:r>
              <a:rPr lang="zh-CN" altLang="en-US" sz="1800" dirty="0"/>
              <a:t>程序中的</a:t>
            </a:r>
            <a:r>
              <a:rPr lang="zh-CN" altLang="en-US" sz="1800" dirty="0" smtClean="0"/>
              <a:t>错误：受检</a:t>
            </a:r>
            <a:r>
              <a:rPr lang="en-US" altLang="zh-CN" sz="1800" dirty="0" smtClean="0"/>
              <a:t>(</a:t>
            </a:r>
            <a:r>
              <a:rPr lang="zh-CN" altLang="en-US" sz="1800" dirty="0" smtClean="0"/>
              <a:t>可检</a:t>
            </a:r>
            <a:r>
              <a:rPr lang="en-US" altLang="zh-CN" sz="1800" dirty="0" smtClean="0"/>
              <a:t>)</a:t>
            </a:r>
            <a:r>
              <a:rPr lang="zh-CN" altLang="en-US" sz="1800" dirty="0" smtClean="0"/>
              <a:t>异常</a:t>
            </a:r>
            <a:r>
              <a:rPr lang="zh-CN" altLang="en-US" sz="1800" dirty="0"/>
              <a:t>、不</a:t>
            </a:r>
            <a:r>
              <a:rPr lang="zh-CN" altLang="en-US" sz="1800" dirty="0" smtClean="0"/>
              <a:t>受检</a:t>
            </a:r>
            <a:r>
              <a:rPr lang="en-US" altLang="zh-CN" sz="1800" dirty="0" smtClean="0"/>
              <a:t>(</a:t>
            </a:r>
            <a:r>
              <a:rPr lang="zh-CN" altLang="en-US" sz="1800" dirty="0" smtClean="0"/>
              <a:t>不可检</a:t>
            </a:r>
            <a:r>
              <a:rPr lang="en-US" altLang="zh-CN" sz="1800" dirty="0" smtClean="0"/>
              <a:t>)</a:t>
            </a:r>
            <a:r>
              <a:rPr lang="zh-CN" altLang="en-US" sz="1800" dirty="0" smtClean="0"/>
              <a:t>异常</a:t>
            </a:r>
            <a:endParaRPr lang="zh-CN" altLang="en-US" sz="1800" dirty="0"/>
          </a:p>
          <a:p>
            <a:pPr lvl="1"/>
            <a:r>
              <a:rPr lang="zh-CN" altLang="en-US" sz="1800" dirty="0" smtClean="0"/>
              <a:t>不</a:t>
            </a:r>
            <a:r>
              <a:rPr lang="zh-CN" altLang="en-US" sz="1800" dirty="0"/>
              <a:t>受检异常不需要在方法或者构造函数上声明，即使这些方法的执行可能会抛出不受监异常。另外，不受检异常可以传播到方法的外面</a:t>
            </a:r>
            <a:r>
              <a:rPr lang="zh-CN" altLang="en-US" sz="1800" dirty="0" smtClean="0"/>
              <a:t>；</a:t>
            </a:r>
            <a:endParaRPr lang="en-US" altLang="zh-CN" sz="1800" dirty="0" smtClean="0"/>
          </a:p>
          <a:p>
            <a:pPr lvl="1"/>
            <a:r>
              <a:rPr lang="zh-CN" altLang="en-US" sz="1800" dirty="0" smtClean="0"/>
              <a:t>受检</a:t>
            </a:r>
            <a:r>
              <a:rPr lang="zh-CN" altLang="en-US" sz="1800" dirty="0"/>
              <a:t>异常必须要用</a:t>
            </a:r>
            <a:r>
              <a:rPr lang="en-US" altLang="zh-CN" sz="1800" dirty="0"/>
              <a:t>throws</a:t>
            </a:r>
            <a:r>
              <a:rPr lang="zh-CN" altLang="en-US" sz="1800" dirty="0"/>
              <a:t>进行声明或者在方法体内用</a:t>
            </a:r>
            <a:r>
              <a:rPr lang="en-US" altLang="zh-CN" sz="1800" dirty="0"/>
              <a:t>try…catch…finally</a:t>
            </a:r>
            <a:r>
              <a:rPr lang="zh-CN" altLang="en-US" sz="1800" dirty="0"/>
              <a:t>进行捕获并处理</a:t>
            </a:r>
            <a:r>
              <a:rPr lang="zh-CN" altLang="en-US" sz="1800" dirty="0" smtClean="0"/>
              <a:t>；</a:t>
            </a:r>
            <a:endParaRPr lang="en-US" altLang="zh-CN" sz="1800" dirty="0" smtClean="0"/>
          </a:p>
          <a:p>
            <a:pPr lvl="1"/>
            <a:r>
              <a:rPr lang="zh-CN" altLang="en-US" sz="1800" dirty="0" smtClean="0"/>
              <a:t>不</a:t>
            </a:r>
            <a:r>
              <a:rPr lang="zh-CN" altLang="en-US" sz="1800" dirty="0"/>
              <a:t>受检异常通常是由于</a:t>
            </a:r>
            <a:r>
              <a:rPr lang="en-US" altLang="zh-CN" sz="1800" dirty="0"/>
              <a:t>JVM</a:t>
            </a:r>
            <a:r>
              <a:rPr lang="zh-CN" altLang="en-US" sz="1800" dirty="0"/>
              <a:t>错误导致或者是程序的逻辑存在问题从而必须修改程序，是一种致命</a:t>
            </a:r>
            <a:r>
              <a:rPr lang="zh-CN" altLang="en-US" sz="1800" dirty="0" smtClean="0"/>
              <a:t>错误，如下标越界</a:t>
            </a:r>
            <a:r>
              <a:rPr lang="en-US" altLang="zh-CN" sz="1800" dirty="0" smtClean="0"/>
              <a:t>(</a:t>
            </a:r>
            <a:r>
              <a:rPr lang="en-US" altLang="zh-CN" sz="1800" dirty="0" err="1" smtClean="0"/>
              <a:t>IndexOutOfBoundsException</a:t>
            </a:r>
            <a:r>
              <a:rPr lang="zh-CN" altLang="en-US" sz="1800" dirty="0"/>
              <a:t>等</a:t>
            </a:r>
            <a:r>
              <a:rPr lang="en-US" altLang="zh-CN" sz="1800" dirty="0" smtClean="0"/>
              <a:t>)</a:t>
            </a:r>
          </a:p>
          <a:p>
            <a:pPr lvl="1"/>
            <a:endParaRPr lang="en-US" altLang="zh-CN" sz="1800" dirty="0"/>
          </a:p>
          <a:p>
            <a:pPr lvl="1"/>
            <a:r>
              <a:rPr lang="zh-CN" altLang="en-US" sz="1800" dirty="0" smtClean="0"/>
              <a:t>注意：</a:t>
            </a:r>
            <a:endParaRPr lang="en-US" altLang="zh-CN" sz="1800" dirty="0" smtClean="0"/>
          </a:p>
          <a:p>
            <a:pPr lvl="2"/>
            <a:r>
              <a:rPr lang="en-US" altLang="zh-CN" sz="1800" dirty="0" err="1"/>
              <a:t>java.lang.Throwable</a:t>
            </a:r>
            <a:r>
              <a:rPr lang="zh-CN" altLang="en-US" sz="1800" dirty="0" smtClean="0"/>
              <a:t>是所有异常</a:t>
            </a:r>
            <a:r>
              <a:rPr lang="zh-CN" altLang="en-US" sz="1800" dirty="0"/>
              <a:t>类的根</a:t>
            </a:r>
            <a:r>
              <a:rPr lang="zh-CN" altLang="en-US" sz="1800" dirty="0" smtClean="0"/>
              <a:t>节点</a:t>
            </a:r>
            <a:endParaRPr lang="en-US" altLang="zh-CN" sz="1800" dirty="0" smtClean="0"/>
          </a:p>
          <a:p>
            <a:pPr lvl="2"/>
            <a:r>
              <a:rPr lang="zh-CN" altLang="en-US" sz="1800" dirty="0" smtClean="0"/>
              <a:t>可检异常</a:t>
            </a:r>
            <a:r>
              <a:rPr lang="en-US" altLang="zh-CN" sz="1800" dirty="0" smtClean="0"/>
              <a:t>(</a:t>
            </a:r>
            <a:r>
              <a:rPr lang="zh-CN" altLang="en-US" sz="1800" dirty="0" smtClean="0"/>
              <a:t>可捕获异常</a:t>
            </a:r>
            <a:r>
              <a:rPr lang="en-US" altLang="zh-CN" sz="1800" dirty="0" smtClean="0"/>
              <a:t>)</a:t>
            </a:r>
            <a:r>
              <a:rPr lang="zh-CN" altLang="en-US" sz="1800" dirty="0" smtClean="0"/>
              <a:t>通常是</a:t>
            </a:r>
            <a:r>
              <a:rPr lang="en-US" altLang="zh-CN" sz="1800" dirty="0" err="1" smtClean="0"/>
              <a:t>java.lang.Exception</a:t>
            </a:r>
            <a:r>
              <a:rPr lang="zh-CN" altLang="en-US" sz="1800" dirty="0" smtClean="0"/>
              <a:t>及其子类</a:t>
            </a:r>
            <a:endParaRPr lang="en-US" altLang="zh-CN" sz="1800" dirty="0" smtClean="0"/>
          </a:p>
          <a:p>
            <a:pPr lvl="2"/>
            <a:r>
              <a:rPr lang="zh-CN" altLang="en-US" sz="1800" dirty="0" smtClean="0"/>
              <a:t>不可检异常</a:t>
            </a:r>
            <a:r>
              <a:rPr lang="en-US" altLang="zh-CN" sz="1800" dirty="0" smtClean="0"/>
              <a:t>(</a:t>
            </a:r>
            <a:r>
              <a:rPr lang="zh-CN" altLang="en-US" sz="1800" dirty="0" smtClean="0"/>
              <a:t>系统错误类别</a:t>
            </a:r>
            <a:r>
              <a:rPr lang="en-US" altLang="zh-CN" sz="1800" dirty="0" smtClean="0"/>
              <a:t>)</a:t>
            </a:r>
            <a:r>
              <a:rPr lang="zh-CN" altLang="en-US" sz="1800" dirty="0" smtClean="0"/>
              <a:t>通常是</a:t>
            </a:r>
            <a:r>
              <a:rPr lang="en-US" altLang="zh-CN" sz="1800" dirty="0" err="1" smtClean="0"/>
              <a:t>java.lang.Error</a:t>
            </a:r>
            <a:r>
              <a:rPr lang="zh-CN" altLang="en-US" sz="1800" dirty="0" smtClean="0"/>
              <a:t>及其子类</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异常处理</a:t>
            </a:r>
          </a:p>
        </p:txBody>
      </p:sp>
    </p:spTree>
    <p:extLst>
      <p:ext uri="{BB962C8B-B14F-4D97-AF65-F5344CB8AC3E}">
        <p14:creationId xmlns:p14="http://schemas.microsoft.com/office/powerpoint/2010/main" val="146322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异常处理机制</a:t>
            </a:r>
            <a:r>
              <a:rPr lang="en-US" altLang="zh-CN" sz="1800" dirty="0" smtClean="0"/>
              <a:t>(try…catch…finally)</a:t>
            </a:r>
          </a:p>
          <a:p>
            <a:pPr lvl="1"/>
            <a:r>
              <a:rPr lang="en-US" altLang="zh-CN" sz="1800" dirty="0" smtClean="0"/>
              <a:t>try</a:t>
            </a:r>
            <a:r>
              <a:rPr lang="zh-CN" altLang="en-US" sz="1800" dirty="0" smtClean="0"/>
              <a:t>块：执行时可能产生</a:t>
            </a:r>
            <a:r>
              <a:rPr lang="zh-CN" altLang="en-US" sz="1800" dirty="0" smtClean="0">
                <a:solidFill>
                  <a:srgbClr val="FF0000"/>
                </a:solidFill>
              </a:rPr>
              <a:t>可检异常</a:t>
            </a:r>
            <a:r>
              <a:rPr lang="zh-CN" altLang="en-US" sz="1800" dirty="0" smtClean="0"/>
              <a:t>的符合</a:t>
            </a:r>
            <a:r>
              <a:rPr lang="en-US" altLang="zh-CN" sz="1800" dirty="0" smtClean="0"/>
              <a:t>Java</a:t>
            </a:r>
            <a:r>
              <a:rPr lang="zh-CN" altLang="en-US" sz="1800" dirty="0" smtClean="0"/>
              <a:t>语言规则的语句；</a:t>
            </a:r>
            <a:endParaRPr lang="en-US" altLang="zh-CN" sz="1800" dirty="0" smtClean="0"/>
          </a:p>
          <a:p>
            <a:pPr lvl="1"/>
            <a:r>
              <a:rPr lang="en-US" altLang="zh-CN" sz="1800" dirty="0" smtClean="0"/>
              <a:t>catch</a:t>
            </a:r>
            <a:r>
              <a:rPr lang="zh-CN" altLang="en-US" sz="1800" dirty="0" smtClean="0"/>
              <a:t>块：从子类到基类排列，当</a:t>
            </a:r>
            <a:r>
              <a:rPr lang="en-US" altLang="zh-CN" sz="1800" dirty="0" smtClean="0"/>
              <a:t>try</a:t>
            </a:r>
            <a:r>
              <a:rPr lang="zh-CN" altLang="en-US" sz="1800" dirty="0" smtClean="0"/>
              <a:t>块发生异常时执行其中的一个</a:t>
            </a:r>
            <a:r>
              <a:rPr lang="en-US" altLang="zh-CN" sz="1800" dirty="0" smtClean="0"/>
              <a:t>catch</a:t>
            </a:r>
            <a:r>
              <a:rPr lang="zh-CN" altLang="en-US" sz="1800" dirty="0" smtClean="0"/>
              <a:t>块</a:t>
            </a:r>
            <a:endParaRPr lang="en-US" altLang="zh-CN" sz="1800" dirty="0" smtClean="0"/>
          </a:p>
          <a:p>
            <a:pPr lvl="1"/>
            <a:r>
              <a:rPr lang="en-US" altLang="zh-CN" sz="1800" dirty="0" smtClean="0"/>
              <a:t>finally</a:t>
            </a:r>
            <a:r>
              <a:rPr lang="zh-CN" altLang="en-US" sz="1800" dirty="0" smtClean="0"/>
              <a:t>块：缺省处理块，无论是否发生异常都必须得到执行</a:t>
            </a:r>
            <a:endParaRPr lang="en-US" altLang="zh-CN" sz="1800" dirty="0" smtClean="0"/>
          </a:p>
          <a:p>
            <a:pPr lvl="1"/>
            <a:r>
              <a:rPr lang="zh-CN" altLang="en-US" sz="1800" dirty="0" smtClean="0"/>
              <a:t>注意：</a:t>
            </a:r>
            <a:endParaRPr lang="en-US" altLang="zh-CN" sz="1800" dirty="0" smtClean="0"/>
          </a:p>
          <a:p>
            <a:pPr lvl="2"/>
            <a:r>
              <a:rPr lang="zh-CN" altLang="en-US" sz="1800" dirty="0" smtClean="0"/>
              <a:t>它们的中间不允许存在其它的语句</a:t>
            </a:r>
            <a:endParaRPr lang="en-US" altLang="zh-CN" sz="1800" dirty="0" smtClean="0"/>
          </a:p>
          <a:p>
            <a:pPr lvl="2"/>
            <a:r>
              <a:rPr lang="zh-CN" altLang="en-US" sz="1800" dirty="0" smtClean="0"/>
              <a:t>可以缺省</a:t>
            </a:r>
            <a:r>
              <a:rPr lang="en-US" altLang="zh-CN" sz="1800" dirty="0" smtClean="0"/>
              <a:t>catch</a:t>
            </a:r>
            <a:r>
              <a:rPr lang="zh-CN" altLang="en-US" sz="1800" dirty="0" smtClean="0"/>
              <a:t>和</a:t>
            </a:r>
            <a:r>
              <a:rPr lang="en-US" altLang="zh-CN" sz="1800" dirty="0" smtClean="0"/>
              <a:t>finally</a:t>
            </a:r>
            <a:r>
              <a:rPr lang="zh-CN" altLang="en-US" sz="1800" dirty="0" smtClean="0"/>
              <a:t>其中之一</a:t>
            </a:r>
            <a:endParaRPr lang="en-US" altLang="zh-CN" sz="1800" dirty="0" smtClean="0"/>
          </a:p>
          <a:p>
            <a:pPr lvl="2"/>
            <a:r>
              <a:rPr lang="en-US" altLang="zh-CN" sz="1800" dirty="0" smtClean="0"/>
              <a:t>try…catch…finally</a:t>
            </a:r>
            <a:r>
              <a:rPr lang="zh-CN" altLang="en-US" sz="1800" dirty="0" smtClean="0"/>
              <a:t>之后的其它语句会继续执行</a:t>
            </a:r>
            <a:endParaRPr lang="en-US" altLang="zh-CN" sz="1800" dirty="0" smtClean="0"/>
          </a:p>
          <a:p>
            <a:r>
              <a:rPr lang="en-US" altLang="zh-CN" sz="1800" dirty="0"/>
              <a:t>throw</a:t>
            </a:r>
            <a:r>
              <a:rPr lang="zh-CN" altLang="en-US" sz="1800" dirty="0"/>
              <a:t>、</a:t>
            </a:r>
            <a:r>
              <a:rPr lang="en-US" altLang="zh-CN" sz="1800" dirty="0"/>
              <a:t>throws</a:t>
            </a:r>
          </a:p>
          <a:p>
            <a:pPr lvl="1"/>
            <a:r>
              <a:rPr lang="en-US" altLang="zh-CN" sz="1800" dirty="0"/>
              <a:t>throw</a:t>
            </a:r>
            <a:r>
              <a:rPr lang="zh-CN" altLang="en-US" sz="1800" dirty="0"/>
              <a:t>用来在程序中显式地抛出异常对象，而</a:t>
            </a:r>
            <a:r>
              <a:rPr lang="en-US" altLang="zh-CN" sz="1800" dirty="0"/>
              <a:t>throws</a:t>
            </a:r>
            <a:r>
              <a:rPr lang="zh-CN" altLang="en-US" sz="1800" dirty="0"/>
              <a:t>用来声明方法自身不进行处理而由调用者处理的异常类型</a:t>
            </a:r>
          </a:p>
          <a:p>
            <a:pPr lvl="1"/>
            <a:r>
              <a:rPr lang="zh-CN" altLang="en-US" sz="1800" dirty="0"/>
              <a:t>每一个</a:t>
            </a:r>
            <a:r>
              <a:rPr lang="en-US" altLang="zh-CN" sz="1800" dirty="0"/>
              <a:t>throw</a:t>
            </a:r>
            <a:r>
              <a:rPr lang="zh-CN" altLang="en-US" sz="1800" dirty="0"/>
              <a:t>只能抛出一个异常对象，该异常对象可以由方法自身用</a:t>
            </a:r>
            <a:r>
              <a:rPr lang="en-US" altLang="zh-CN" sz="1800" dirty="0"/>
              <a:t>try…catch…finally</a:t>
            </a:r>
            <a:r>
              <a:rPr lang="zh-CN" altLang="en-US" sz="1800" dirty="0"/>
              <a:t>进行处理，或者用</a:t>
            </a:r>
            <a:r>
              <a:rPr lang="en-US" altLang="zh-CN" sz="1800" dirty="0"/>
              <a:t>throws</a:t>
            </a:r>
            <a:r>
              <a:rPr lang="zh-CN" altLang="en-US" sz="1800" dirty="0"/>
              <a:t>声明抛给调用者进行处理</a:t>
            </a:r>
          </a:p>
          <a:p>
            <a:pPr lvl="1"/>
            <a:r>
              <a:rPr lang="en-US" altLang="zh-CN" sz="1800" dirty="0"/>
              <a:t>throws</a:t>
            </a:r>
            <a:r>
              <a:rPr lang="zh-CN" altLang="en-US" sz="1800" dirty="0"/>
              <a:t>一次可以声明多个异常类型，用逗号分隔</a:t>
            </a:r>
          </a:p>
          <a:p>
            <a:pPr lvl="1"/>
            <a:endParaRPr lang="en-US" altLang="zh-CN" sz="1800" dirty="0" smtClean="0"/>
          </a:p>
          <a:p>
            <a:pPr lvl="1"/>
            <a:r>
              <a:rPr lang="zh-CN" altLang="en-US" sz="1800" dirty="0" smtClean="0"/>
              <a:t>注意</a:t>
            </a:r>
            <a:r>
              <a:rPr lang="zh-CN" altLang="en-US" sz="1800" dirty="0"/>
              <a:t>：实际使用中，</a:t>
            </a:r>
            <a:r>
              <a:rPr lang="en-US" altLang="zh-CN" sz="1800" dirty="0"/>
              <a:t>throw</a:t>
            </a:r>
            <a:r>
              <a:rPr lang="zh-CN" altLang="en-US" sz="1800" dirty="0"/>
              <a:t>语句一般与条件语句结合</a:t>
            </a:r>
            <a:r>
              <a:rPr lang="zh-CN" altLang="en-US" sz="1800" dirty="0" smtClean="0"/>
              <a:t>使用</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异常处理</a:t>
            </a:r>
          </a:p>
        </p:txBody>
      </p:sp>
    </p:spTree>
    <p:extLst>
      <p:ext uri="{BB962C8B-B14F-4D97-AF65-F5344CB8AC3E}">
        <p14:creationId xmlns:p14="http://schemas.microsoft.com/office/powerpoint/2010/main" val="205482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smtClean="0"/>
              <a:t>Java</a:t>
            </a:r>
            <a:r>
              <a:rPr lang="zh-CN" altLang="en-US" sz="1800" dirty="0" smtClean="0"/>
              <a:t>程序由</a:t>
            </a:r>
            <a:r>
              <a:rPr lang="zh-CN" altLang="en-US" sz="1800" dirty="0"/>
              <a:t>一个或多个编译单元组成，每个编译</a:t>
            </a:r>
            <a:r>
              <a:rPr lang="zh-CN" altLang="en-US" sz="1800" dirty="0" smtClean="0"/>
              <a:t>单元</a:t>
            </a:r>
            <a:r>
              <a:rPr lang="en-US" altLang="zh-CN" sz="1800" dirty="0" smtClean="0"/>
              <a:t>(</a:t>
            </a:r>
            <a:r>
              <a:rPr lang="en-US" altLang="zh-CN" sz="1800" dirty="0" smtClean="0">
                <a:solidFill>
                  <a:srgbClr val="FF0000"/>
                </a:solidFill>
              </a:rPr>
              <a:t>.java</a:t>
            </a:r>
            <a:r>
              <a:rPr lang="en-US" altLang="zh-CN" sz="1800" dirty="0" smtClean="0"/>
              <a:t>)</a:t>
            </a:r>
            <a:r>
              <a:rPr lang="zh-CN" altLang="en-US" sz="1800" dirty="0" smtClean="0"/>
              <a:t>只能</a:t>
            </a:r>
            <a:r>
              <a:rPr lang="zh-CN" altLang="en-US" sz="1800" dirty="0"/>
              <a:t>包含</a:t>
            </a:r>
          </a:p>
          <a:p>
            <a:pPr lvl="1"/>
            <a:r>
              <a:rPr lang="zh-CN" altLang="en-US" sz="1800" dirty="0"/>
              <a:t>一个程序包语句</a:t>
            </a:r>
          </a:p>
          <a:p>
            <a:pPr lvl="1"/>
            <a:r>
              <a:rPr lang="zh-CN" altLang="en-US" sz="1800" dirty="0"/>
              <a:t>入口语句</a:t>
            </a:r>
          </a:p>
          <a:p>
            <a:pPr lvl="1"/>
            <a:r>
              <a:rPr lang="zh-CN" altLang="en-US" sz="1800" dirty="0"/>
              <a:t>类的声明</a:t>
            </a:r>
          </a:p>
          <a:p>
            <a:pPr lvl="1"/>
            <a:r>
              <a:rPr lang="zh-CN" altLang="en-US" sz="1800" dirty="0"/>
              <a:t>接口声明</a:t>
            </a:r>
          </a:p>
          <a:p>
            <a:r>
              <a:rPr lang="zh-CN" altLang="en-US" sz="1800" dirty="0" smtClean="0"/>
              <a:t>每个编译单元</a:t>
            </a:r>
            <a:r>
              <a:rPr lang="en-US" altLang="zh-CN" sz="1800" dirty="0" smtClean="0"/>
              <a:t>(Java</a:t>
            </a:r>
            <a:r>
              <a:rPr lang="zh-CN" altLang="en-US" sz="1800" dirty="0" smtClean="0"/>
              <a:t>源文件</a:t>
            </a:r>
            <a:r>
              <a:rPr lang="en-US" altLang="zh-CN" sz="1800" dirty="0" smtClean="0"/>
              <a:t>)</a:t>
            </a:r>
            <a:r>
              <a:rPr lang="zh-CN" altLang="en-US" sz="1800" dirty="0" smtClean="0"/>
              <a:t>中</a:t>
            </a:r>
            <a:r>
              <a:rPr lang="zh-CN" altLang="en-US" sz="1800" dirty="0" smtClean="0">
                <a:solidFill>
                  <a:srgbClr val="FF0000"/>
                </a:solidFill>
              </a:rPr>
              <a:t>只能</a:t>
            </a:r>
            <a:r>
              <a:rPr lang="zh-CN" altLang="en-US" sz="1800" dirty="0">
                <a:solidFill>
                  <a:srgbClr val="FF0000"/>
                </a:solidFill>
              </a:rPr>
              <a:t>有一</a:t>
            </a:r>
            <a:r>
              <a:rPr lang="zh-CN" altLang="en-US" sz="1800" dirty="0" smtClean="0">
                <a:solidFill>
                  <a:srgbClr val="FF0000"/>
                </a:solidFill>
              </a:rPr>
              <a:t>个</a:t>
            </a:r>
            <a:r>
              <a:rPr lang="en-US" altLang="zh-CN" sz="1800" dirty="0" smtClean="0"/>
              <a:t>(</a:t>
            </a:r>
            <a:r>
              <a:rPr lang="zh-CN" altLang="en-US" sz="1800" dirty="0" smtClean="0">
                <a:solidFill>
                  <a:srgbClr val="FF0000"/>
                </a:solidFill>
              </a:rPr>
              <a:t>可以没有</a:t>
            </a:r>
            <a:r>
              <a:rPr lang="en-US" altLang="zh-CN" sz="1800" dirty="0" smtClean="0"/>
              <a:t>)</a:t>
            </a:r>
            <a:r>
              <a:rPr lang="zh-CN" altLang="en-US" sz="1800" dirty="0" smtClean="0"/>
              <a:t>是用</a:t>
            </a:r>
            <a:r>
              <a:rPr lang="en-US" altLang="zh-CN" sz="1800" dirty="0" smtClean="0">
                <a:solidFill>
                  <a:srgbClr val="FF0000"/>
                </a:solidFill>
              </a:rPr>
              <a:t>public</a:t>
            </a:r>
            <a:r>
              <a:rPr lang="zh-CN" altLang="en-US" sz="1800" dirty="0" smtClean="0"/>
              <a:t>修饰的类或接口，它就是源文件的文件名</a:t>
            </a:r>
            <a:endParaRPr lang="zh-CN" altLang="en-US" sz="1800" dirty="0"/>
          </a:p>
          <a:p>
            <a:pPr lvl="1"/>
            <a:r>
              <a:rPr lang="zh-CN" altLang="en-US" sz="1800" dirty="0" smtClean="0"/>
              <a:t>每个</a:t>
            </a:r>
            <a:r>
              <a:rPr lang="zh-CN" altLang="en-US" sz="1800" dirty="0"/>
              <a:t>类或接口产生一个字节码文件</a:t>
            </a:r>
          </a:p>
          <a:p>
            <a:r>
              <a:rPr lang="en-US" altLang="zh-CN" sz="1800" dirty="0" smtClean="0"/>
              <a:t>4</a:t>
            </a:r>
            <a:r>
              <a:rPr lang="zh-CN" altLang="en-US" sz="1800" dirty="0" smtClean="0"/>
              <a:t>种</a:t>
            </a:r>
            <a:r>
              <a:rPr lang="zh-CN" altLang="en-US" sz="1800" dirty="0"/>
              <a:t>整型</a:t>
            </a:r>
            <a:r>
              <a:rPr lang="zh-CN" altLang="en-US" sz="1800" dirty="0" smtClean="0"/>
              <a:t>数据类型</a:t>
            </a:r>
            <a:r>
              <a:rPr lang="en-US" altLang="zh-CN" sz="1800" dirty="0" smtClean="0"/>
              <a:t>(byte/short/</a:t>
            </a:r>
            <a:r>
              <a:rPr lang="en-US" altLang="zh-CN" sz="1800" dirty="0" err="1" smtClean="0"/>
              <a:t>int</a:t>
            </a:r>
            <a:r>
              <a:rPr lang="en-US" altLang="zh-CN" sz="1800" dirty="0" smtClean="0"/>
              <a:t>/long)</a:t>
            </a:r>
            <a:r>
              <a:rPr lang="zh-CN" altLang="en-US" sz="1800" dirty="0" smtClean="0"/>
              <a:t>都是</a:t>
            </a:r>
            <a:r>
              <a:rPr lang="zh-CN" altLang="en-US" sz="1800" dirty="0"/>
              <a:t>有符号</a:t>
            </a:r>
            <a:r>
              <a:rPr lang="zh-CN" altLang="en-US" sz="1800" dirty="0" smtClean="0"/>
              <a:t>的，用</a:t>
            </a:r>
            <a:r>
              <a:rPr lang="zh-CN" altLang="en-US" sz="1800" dirty="0"/>
              <a:t>补码存储</a:t>
            </a:r>
            <a:r>
              <a:rPr lang="zh-CN" altLang="en-US" sz="1800" dirty="0" smtClean="0"/>
              <a:t>，它们的长度</a:t>
            </a:r>
            <a:r>
              <a:rPr lang="zh-CN" altLang="en-US" sz="1800" dirty="0"/>
              <a:t>及表示范围与目标机器无关</a:t>
            </a:r>
          </a:p>
          <a:p>
            <a:r>
              <a:rPr lang="en-US" altLang="zh-CN" sz="1800" dirty="0" smtClean="0"/>
              <a:t>Java</a:t>
            </a:r>
            <a:r>
              <a:rPr lang="zh-CN" altLang="en-US" sz="1800" dirty="0" smtClean="0"/>
              <a:t>字符采用</a:t>
            </a:r>
            <a:r>
              <a:rPr lang="en-US" altLang="zh-CN" sz="1800" dirty="0" smtClean="0">
                <a:solidFill>
                  <a:srgbClr val="FF0000"/>
                </a:solidFill>
              </a:rPr>
              <a:t>Unicode</a:t>
            </a:r>
            <a:r>
              <a:rPr lang="zh-CN" altLang="en-US" sz="1800" dirty="0" smtClean="0">
                <a:solidFill>
                  <a:srgbClr val="FF0000"/>
                </a:solidFill>
              </a:rPr>
              <a:t>编码</a:t>
            </a:r>
            <a:r>
              <a:rPr lang="zh-CN" altLang="en-US" sz="1800" dirty="0" smtClean="0"/>
              <a:t>，</a:t>
            </a:r>
            <a:r>
              <a:rPr lang="zh-CN" altLang="en-US" sz="1800" dirty="0"/>
              <a:t>每个</a:t>
            </a:r>
            <a:r>
              <a:rPr lang="en-US" altLang="zh-CN" sz="1800" dirty="0"/>
              <a:t>char</a:t>
            </a:r>
            <a:r>
              <a:rPr lang="zh-CN" altLang="en-US" sz="1800" dirty="0"/>
              <a:t>类型占</a:t>
            </a:r>
            <a:r>
              <a:rPr lang="en-US" altLang="zh-CN" sz="1800" dirty="0">
                <a:solidFill>
                  <a:srgbClr val="FF0000"/>
                </a:solidFill>
              </a:rPr>
              <a:t>16bit</a:t>
            </a:r>
            <a:endParaRPr lang="zh-CN" altLang="en-US" sz="1800" dirty="0">
              <a:solidFill>
                <a:srgbClr val="FF0000"/>
              </a:solidFill>
            </a:endParaRPr>
          </a:p>
          <a:p>
            <a:r>
              <a:rPr lang="en-US" altLang="zh-CN" sz="1800" dirty="0" err="1" smtClean="0"/>
              <a:t>boolean</a:t>
            </a:r>
            <a:r>
              <a:rPr lang="zh-CN" altLang="en-US" sz="1800" dirty="0" smtClean="0"/>
              <a:t>类型只有</a:t>
            </a:r>
            <a:r>
              <a:rPr lang="en-US" altLang="zh-CN" sz="1800" dirty="0" smtClean="0">
                <a:solidFill>
                  <a:srgbClr val="FF0000"/>
                </a:solidFill>
              </a:rPr>
              <a:t>true</a:t>
            </a:r>
            <a:r>
              <a:rPr lang="zh-CN" altLang="en-US" sz="1800" dirty="0" smtClean="0"/>
              <a:t>和</a:t>
            </a:r>
            <a:r>
              <a:rPr lang="en-US" altLang="zh-CN" sz="1800" dirty="0" smtClean="0">
                <a:solidFill>
                  <a:srgbClr val="FF0000"/>
                </a:solidFill>
              </a:rPr>
              <a:t>false</a:t>
            </a:r>
            <a:r>
              <a:rPr lang="zh-CN" altLang="en-US" sz="1800" dirty="0"/>
              <a:t>两种</a:t>
            </a:r>
            <a:r>
              <a:rPr lang="zh-CN" altLang="en-US" sz="1800" dirty="0" smtClean="0"/>
              <a:t>值</a:t>
            </a:r>
            <a:r>
              <a:rPr lang="en-US" altLang="zh-CN" sz="1800" dirty="0" smtClean="0"/>
              <a:t>(</a:t>
            </a:r>
            <a:r>
              <a:rPr lang="zh-CN" altLang="en-US" sz="1800" dirty="0" smtClean="0"/>
              <a:t>有特殊含义但不是关键字</a:t>
            </a:r>
            <a:r>
              <a:rPr lang="en-US" altLang="zh-CN" sz="1800" dirty="0" smtClean="0"/>
              <a:t>/</a:t>
            </a:r>
            <a:r>
              <a:rPr lang="zh-CN" altLang="en-US" sz="1800" dirty="0" smtClean="0"/>
              <a:t>保留字</a:t>
            </a:r>
            <a:r>
              <a:rPr lang="en-US" altLang="zh-CN" sz="1800" dirty="0" smtClean="0"/>
              <a:t>)</a:t>
            </a:r>
            <a:r>
              <a:rPr lang="zh-CN" altLang="en-US" sz="1800" dirty="0" smtClean="0"/>
              <a:t>，且不能</a:t>
            </a:r>
            <a:r>
              <a:rPr lang="zh-CN" altLang="en-US" sz="1800" dirty="0"/>
              <a:t>与任何</a:t>
            </a:r>
            <a:r>
              <a:rPr lang="zh-CN" altLang="en-US" sz="1800" dirty="0" smtClean="0"/>
              <a:t>其他基本类型</a:t>
            </a:r>
            <a:r>
              <a:rPr lang="zh-CN" altLang="en-US" sz="1800" dirty="0"/>
              <a:t>的值进行</a:t>
            </a:r>
            <a:r>
              <a:rPr lang="zh-CN" altLang="en-US" sz="1800" dirty="0" smtClean="0"/>
              <a:t>转换</a:t>
            </a:r>
            <a:endParaRPr lang="en-US" altLang="zh-CN" sz="1800" dirty="0" smtClean="0"/>
          </a:p>
          <a:p>
            <a:r>
              <a:rPr lang="en-US" altLang="zh-CN" sz="1800" dirty="0" smtClean="0"/>
              <a:t>Java</a:t>
            </a:r>
            <a:r>
              <a:rPr lang="zh-CN" altLang="en-US" sz="1800" dirty="0" smtClean="0"/>
              <a:t>标识符以字母、</a:t>
            </a:r>
            <a:r>
              <a:rPr lang="en-US" altLang="zh-CN" sz="1800" dirty="0" smtClean="0"/>
              <a:t>$</a:t>
            </a:r>
            <a:r>
              <a:rPr lang="zh-CN" altLang="en-US" sz="1800" dirty="0" smtClean="0"/>
              <a:t>、</a:t>
            </a:r>
            <a:r>
              <a:rPr lang="en-US" altLang="zh-CN" sz="1800" dirty="0"/>
              <a:t>_</a:t>
            </a:r>
            <a:r>
              <a:rPr lang="zh-CN" altLang="en-US" sz="1800" dirty="0" smtClean="0"/>
              <a:t>开头，其后的字符可以有数字</a:t>
            </a:r>
            <a:endParaRPr lang="zh-CN" altLang="en-US" sz="1800" dirty="0"/>
          </a:p>
          <a:p>
            <a:pPr lvl="1"/>
            <a:r>
              <a:rPr lang="zh-CN" altLang="en-US" sz="1800" dirty="0" smtClean="0"/>
              <a:t>字母含义：英文字母</a:t>
            </a:r>
            <a:r>
              <a:rPr lang="en-US" altLang="zh-CN" sz="1800" dirty="0" smtClean="0"/>
              <a:t>(</a:t>
            </a:r>
            <a:r>
              <a:rPr lang="zh-CN" altLang="en-US" sz="1800" dirty="0" smtClean="0"/>
              <a:t>区别大小</a:t>
            </a:r>
            <a:r>
              <a:rPr lang="zh-CN" altLang="en-US" sz="1800" dirty="0"/>
              <a:t>写</a:t>
            </a:r>
            <a:r>
              <a:rPr lang="en-US" altLang="zh-CN" sz="1800" dirty="0" smtClean="0"/>
              <a:t>)</a:t>
            </a:r>
            <a:r>
              <a:rPr lang="zh-CN" altLang="en-US" sz="1800" dirty="0" smtClean="0"/>
              <a:t>以及所有码</a:t>
            </a:r>
            <a:r>
              <a:rPr lang="zh-CN" altLang="en-US" sz="1800" dirty="0"/>
              <a:t>值大于</a:t>
            </a:r>
            <a:r>
              <a:rPr lang="en-US" altLang="zh-CN" sz="1800" dirty="0"/>
              <a:t>0xc0</a:t>
            </a:r>
            <a:r>
              <a:rPr lang="zh-CN" altLang="en-US" sz="1800" dirty="0"/>
              <a:t>的</a:t>
            </a:r>
            <a:r>
              <a:rPr lang="en-US" altLang="zh-CN" sz="1800" dirty="0">
                <a:solidFill>
                  <a:srgbClr val="FF0000"/>
                </a:solidFill>
              </a:rPr>
              <a:t>Unicode</a:t>
            </a:r>
            <a:r>
              <a:rPr lang="zh-CN" altLang="en-US" sz="1800" dirty="0"/>
              <a:t>字符</a:t>
            </a:r>
          </a:p>
          <a:p>
            <a:r>
              <a:rPr lang="zh-CN" altLang="en-US" sz="1800" dirty="0" smtClean="0"/>
              <a:t>常量是用</a:t>
            </a:r>
            <a:r>
              <a:rPr lang="en-US" altLang="zh-CN" sz="1800" dirty="0" smtClean="0">
                <a:solidFill>
                  <a:srgbClr val="FF0000"/>
                </a:solidFill>
              </a:rPr>
              <a:t>final</a:t>
            </a:r>
            <a:r>
              <a:rPr lang="zh-CN" altLang="en-US" sz="1800" dirty="0" smtClean="0"/>
              <a:t>修饰的变量，需要初始化</a:t>
            </a:r>
            <a:endParaRPr lang="zh-CN" altLang="en-US" sz="1800" dirty="0"/>
          </a:p>
          <a:p>
            <a:r>
              <a:rPr lang="zh-CN" altLang="en-US" sz="1800" dirty="0"/>
              <a:t>成员</a:t>
            </a:r>
            <a:r>
              <a:rPr lang="zh-CN" altLang="en-US" sz="1800" dirty="0" smtClean="0"/>
              <a:t>变量可以被自动初始化为默认值，但局部变量不能自动初始化</a:t>
            </a:r>
            <a:endParaRPr lang="en-US" altLang="zh-CN" sz="1800" dirty="0" smtClean="0"/>
          </a:p>
          <a:p>
            <a:r>
              <a:rPr lang="zh-CN" altLang="en-US" sz="1800" dirty="0"/>
              <a:t>逻辑运算符</a:t>
            </a:r>
            <a:r>
              <a:rPr lang="en-US" altLang="zh-CN" sz="1800" dirty="0">
                <a:solidFill>
                  <a:srgbClr val="FF0000"/>
                </a:solidFill>
              </a:rPr>
              <a:t>&amp;&amp;</a:t>
            </a:r>
            <a:r>
              <a:rPr lang="zh-CN" altLang="en-US" sz="1800" dirty="0"/>
              <a:t>和</a:t>
            </a:r>
            <a:r>
              <a:rPr lang="en-US" altLang="zh-CN" sz="1800" dirty="0">
                <a:solidFill>
                  <a:srgbClr val="FF0000"/>
                </a:solidFill>
              </a:rPr>
              <a:t>||</a:t>
            </a:r>
            <a:r>
              <a:rPr lang="zh-CN" altLang="en-US" sz="1800" dirty="0"/>
              <a:t>具有短路功能</a:t>
            </a:r>
          </a:p>
        </p:txBody>
      </p:sp>
      <p:sp>
        <p:nvSpPr>
          <p:cNvPr id="3" name="标题 2"/>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Java</a:t>
            </a:r>
            <a:r>
              <a:rPr lang="zh-CN" altLang="en-US" dirty="0"/>
              <a:t>语法</a:t>
            </a:r>
            <a:r>
              <a:rPr lang="zh-CN" altLang="en-US" dirty="0" smtClean="0"/>
              <a:t>基础</a:t>
            </a:r>
            <a:endParaRPr lang="zh-CN" altLang="en-US" dirty="0"/>
          </a:p>
        </p:txBody>
      </p:sp>
    </p:spTree>
    <p:extLst>
      <p:ext uri="{BB962C8B-B14F-4D97-AF65-F5344CB8AC3E}">
        <p14:creationId xmlns:p14="http://schemas.microsoft.com/office/powerpoint/2010/main" val="4154836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smtClean="0"/>
              <a:t>Swing</a:t>
            </a:r>
            <a:r>
              <a:rPr lang="zh-CN" altLang="en-US" sz="1800" dirty="0" smtClean="0"/>
              <a:t>与</a:t>
            </a:r>
            <a:r>
              <a:rPr lang="en-US" altLang="zh-CN" sz="1800" dirty="0" smtClean="0"/>
              <a:t>AWT</a:t>
            </a:r>
            <a:endParaRPr lang="en-US" altLang="zh-CN" sz="1800" dirty="0"/>
          </a:p>
          <a:p>
            <a:pPr lvl="1"/>
            <a:r>
              <a:rPr lang="en-US" altLang="zh-CN" sz="1800" dirty="0" smtClean="0"/>
              <a:t>Swing</a:t>
            </a:r>
            <a:r>
              <a:rPr lang="zh-CN" altLang="en-US" sz="1800" dirty="0" smtClean="0"/>
              <a:t>是轻量级的组件，包：</a:t>
            </a:r>
            <a:r>
              <a:rPr lang="en-US" altLang="zh-CN" sz="1800" dirty="0" smtClean="0"/>
              <a:t>javax.swing.*</a:t>
            </a:r>
          </a:p>
          <a:p>
            <a:pPr lvl="1"/>
            <a:r>
              <a:rPr lang="en-US" altLang="zh-CN" sz="1800" dirty="0" smtClean="0"/>
              <a:t>AWT</a:t>
            </a:r>
            <a:r>
              <a:rPr lang="zh-CN" altLang="en-US" sz="1800" dirty="0" smtClean="0"/>
              <a:t>是重量级的组件，包：</a:t>
            </a:r>
            <a:r>
              <a:rPr lang="en-US" altLang="zh-CN" sz="1800" dirty="0" smtClean="0"/>
              <a:t>java.awt.*</a:t>
            </a:r>
          </a:p>
          <a:p>
            <a:pPr lvl="1"/>
            <a:r>
              <a:rPr lang="zh-CN" altLang="en-US" sz="1800" dirty="0" smtClean="0"/>
              <a:t>最好不要混用，因</a:t>
            </a:r>
            <a:r>
              <a:rPr lang="en-US" altLang="zh-CN" sz="1800" dirty="0" smtClean="0"/>
              <a:t>AWT</a:t>
            </a:r>
            <a:r>
              <a:rPr lang="zh-CN" altLang="en-US" sz="1800" dirty="0" smtClean="0"/>
              <a:t>优先</a:t>
            </a:r>
            <a:r>
              <a:rPr lang="zh-CN" altLang="en-US" sz="1800" smtClean="0"/>
              <a:t>于</a:t>
            </a:r>
            <a:r>
              <a:rPr lang="en-US" altLang="zh-CN" sz="1800" smtClean="0"/>
              <a:t>Swing</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2801833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a:t>JFrame</a:t>
            </a:r>
            <a:r>
              <a:rPr lang="zh-CN" altLang="en-US" sz="1800" dirty="0" smtClean="0"/>
              <a:t>窗体</a:t>
            </a:r>
            <a:endParaRPr lang="en-US" altLang="zh-CN" sz="1800" dirty="0" smtClean="0"/>
          </a:p>
          <a:p>
            <a:pPr lvl="1"/>
            <a:r>
              <a:rPr lang="zh-CN" altLang="en-US" sz="1800" dirty="0" smtClean="0"/>
              <a:t>默认布局</a:t>
            </a:r>
            <a:r>
              <a:rPr lang="zh-CN" altLang="en-US" sz="1800" dirty="0"/>
              <a:t>：</a:t>
            </a:r>
            <a:r>
              <a:rPr lang="en-US" altLang="zh-CN" sz="1800" dirty="0" err="1" smtClean="0"/>
              <a:t>BorderLayout</a:t>
            </a:r>
            <a:endParaRPr lang="zh-CN" altLang="en-US" sz="1800" dirty="0"/>
          </a:p>
          <a:p>
            <a:pPr lvl="1"/>
            <a:r>
              <a:rPr lang="zh-CN" altLang="en-US" sz="1800" dirty="0" smtClean="0"/>
              <a:t>常用方法：</a:t>
            </a:r>
            <a:endParaRPr lang="en-US" altLang="zh-CN" sz="1800" dirty="0" smtClean="0"/>
          </a:p>
          <a:p>
            <a:pPr lvl="2"/>
            <a:r>
              <a:rPr lang="en-US" altLang="zh-CN" sz="1800" dirty="0" smtClean="0"/>
              <a:t>public </a:t>
            </a:r>
            <a:r>
              <a:rPr lang="en-US" altLang="zh-CN" sz="1800" dirty="0"/>
              <a:t>void </a:t>
            </a:r>
            <a:r>
              <a:rPr lang="en-US" altLang="zh-CN" sz="1800" dirty="0" err="1"/>
              <a:t>setSize</a:t>
            </a:r>
            <a:r>
              <a:rPr lang="en-US" altLang="zh-CN" sz="1800" dirty="0"/>
              <a:t>(</a:t>
            </a:r>
            <a:r>
              <a:rPr lang="en-US" altLang="zh-CN" sz="1800" dirty="0" err="1"/>
              <a:t>int</a:t>
            </a:r>
            <a:r>
              <a:rPr lang="en-US" altLang="zh-CN" sz="1800" dirty="0"/>
              <a:t> width, </a:t>
            </a:r>
            <a:r>
              <a:rPr lang="en-US" altLang="zh-CN" sz="1800" dirty="0" err="1"/>
              <a:t>int</a:t>
            </a:r>
            <a:r>
              <a:rPr lang="en-US" altLang="zh-CN" sz="1800" dirty="0"/>
              <a:t> height</a:t>
            </a:r>
            <a:r>
              <a:rPr lang="en-US" altLang="zh-CN" sz="1800" dirty="0" smtClean="0"/>
              <a:t>)</a:t>
            </a:r>
          </a:p>
          <a:p>
            <a:pPr lvl="2"/>
            <a:r>
              <a:rPr lang="en-US" altLang="zh-CN" sz="1800" dirty="0"/>
              <a:t>public void </a:t>
            </a:r>
            <a:r>
              <a:rPr lang="en-US" altLang="zh-CN" sz="1800" dirty="0" err="1"/>
              <a:t>setBounds</a:t>
            </a:r>
            <a:r>
              <a:rPr lang="en-US" altLang="zh-CN" sz="1800" dirty="0"/>
              <a:t>(</a:t>
            </a:r>
            <a:r>
              <a:rPr lang="en-US" altLang="zh-CN" sz="1800" dirty="0" err="1"/>
              <a:t>int</a:t>
            </a:r>
            <a:r>
              <a:rPr lang="en-US" altLang="zh-CN" sz="1800" dirty="0"/>
              <a:t> x, </a:t>
            </a:r>
            <a:r>
              <a:rPr lang="en-US" altLang="zh-CN" sz="1800" dirty="0" err="1"/>
              <a:t>int</a:t>
            </a:r>
            <a:r>
              <a:rPr lang="en-US" altLang="zh-CN" sz="1800" dirty="0"/>
              <a:t> y</a:t>
            </a:r>
            <a:r>
              <a:rPr lang="en-US" altLang="zh-CN" sz="1800" dirty="0" smtClean="0"/>
              <a:t>, </a:t>
            </a:r>
            <a:r>
              <a:rPr lang="en-US" altLang="zh-CN" sz="1800" dirty="0" err="1"/>
              <a:t>int</a:t>
            </a:r>
            <a:r>
              <a:rPr lang="en-US" altLang="zh-CN" sz="1800" dirty="0"/>
              <a:t> width, </a:t>
            </a:r>
            <a:r>
              <a:rPr lang="en-US" altLang="zh-CN" sz="1800" dirty="0" err="1"/>
              <a:t>int</a:t>
            </a:r>
            <a:r>
              <a:rPr lang="en-US" altLang="zh-CN" sz="1800" dirty="0"/>
              <a:t> height</a:t>
            </a:r>
            <a:r>
              <a:rPr lang="en-US" altLang="zh-CN" sz="1800" dirty="0" smtClean="0"/>
              <a:t>)</a:t>
            </a:r>
            <a:endParaRPr lang="en-US" altLang="zh-CN" sz="1800" dirty="0"/>
          </a:p>
          <a:p>
            <a:pPr lvl="2"/>
            <a:r>
              <a:rPr lang="en-US" altLang="zh-CN" sz="1800" dirty="0"/>
              <a:t>public void </a:t>
            </a:r>
            <a:r>
              <a:rPr lang="en-US" altLang="zh-CN" sz="1800" dirty="0" err="1"/>
              <a:t>setVisible</a:t>
            </a:r>
            <a:r>
              <a:rPr lang="en-US" altLang="zh-CN" sz="1800" dirty="0"/>
              <a:t>(</a:t>
            </a:r>
            <a:r>
              <a:rPr lang="en-US" altLang="zh-CN" sz="1800" dirty="0" err="1"/>
              <a:t>boolean</a:t>
            </a:r>
            <a:r>
              <a:rPr lang="en-US" altLang="zh-CN" sz="1800" dirty="0"/>
              <a:t> b)</a:t>
            </a:r>
          </a:p>
          <a:p>
            <a:pPr lvl="2"/>
            <a:r>
              <a:rPr lang="en-US" altLang="zh-CN" sz="1800" dirty="0"/>
              <a:t>public void </a:t>
            </a:r>
            <a:r>
              <a:rPr lang="en-US" altLang="zh-CN" sz="1800" dirty="0" err="1" smtClean="0"/>
              <a:t>setDefaultCloseOperation</a:t>
            </a:r>
            <a:r>
              <a:rPr lang="en-US" altLang="zh-CN" sz="1800" dirty="0" smtClean="0"/>
              <a:t>(</a:t>
            </a:r>
            <a:r>
              <a:rPr lang="en-US" altLang="zh-CN" sz="1800" dirty="0" err="1" smtClean="0"/>
              <a:t>JFrame.EXIT_ON_CLOSE</a:t>
            </a:r>
            <a:r>
              <a:rPr lang="en-US" altLang="zh-CN" sz="1800" dirty="0" smtClean="0"/>
              <a:t>)</a:t>
            </a:r>
            <a:endParaRPr lang="en-US" altLang="zh-CN" sz="1800" dirty="0"/>
          </a:p>
          <a:p>
            <a:pPr lvl="2"/>
            <a:r>
              <a:rPr lang="en-US" altLang="zh-CN" sz="1800" dirty="0"/>
              <a:t>public void </a:t>
            </a:r>
            <a:r>
              <a:rPr lang="en-US" altLang="zh-CN" sz="1800" dirty="0" err="1"/>
              <a:t>setTitle</a:t>
            </a:r>
            <a:r>
              <a:rPr lang="en-US" altLang="zh-CN" sz="1800" dirty="0"/>
              <a:t>(String title) </a:t>
            </a:r>
          </a:p>
          <a:p>
            <a:pPr lvl="2"/>
            <a:r>
              <a:rPr lang="en-US" altLang="zh-CN" sz="1800" dirty="0"/>
              <a:t>Component add(Component comp) </a:t>
            </a:r>
            <a:endParaRPr lang="en-US" altLang="zh-CN" sz="1800" dirty="0" smtClean="0"/>
          </a:p>
          <a:p>
            <a:pPr lvl="1"/>
            <a:r>
              <a:rPr lang="zh-CN" altLang="en-US" sz="1800" dirty="0" smtClean="0"/>
              <a:t>事件：支持大部分事件</a:t>
            </a:r>
            <a:endParaRPr lang="en-US" altLang="zh-CN" sz="1800" dirty="0"/>
          </a:p>
          <a:p>
            <a:r>
              <a:rPr lang="en-US" altLang="zh-CN" sz="1800" dirty="0" err="1"/>
              <a:t>JDialog</a:t>
            </a:r>
            <a:r>
              <a:rPr lang="zh-CN" altLang="en-US" sz="1800" dirty="0" smtClean="0"/>
              <a:t>对话框</a:t>
            </a:r>
            <a:endParaRPr lang="en-US" altLang="zh-CN" sz="1800" dirty="0" smtClean="0"/>
          </a:p>
          <a:p>
            <a:pPr lvl="1"/>
            <a:r>
              <a:rPr lang="zh-CN" altLang="en-US" sz="1800" dirty="0" smtClean="0"/>
              <a:t>默认布局：</a:t>
            </a:r>
            <a:r>
              <a:rPr lang="en-US" altLang="zh-CN" sz="1800" dirty="0" err="1" smtClean="0"/>
              <a:t>BorderLayout</a:t>
            </a:r>
            <a:endParaRPr lang="en-US" altLang="zh-CN" sz="1800" dirty="0" smtClean="0"/>
          </a:p>
          <a:p>
            <a:pPr lvl="1"/>
            <a:r>
              <a:rPr lang="zh-CN" altLang="en-US" sz="1800" dirty="0" smtClean="0"/>
              <a:t>常用方法：</a:t>
            </a:r>
            <a:endParaRPr lang="en-US" altLang="zh-CN" sz="1800" dirty="0" smtClean="0"/>
          </a:p>
          <a:p>
            <a:pPr lvl="2"/>
            <a:r>
              <a:rPr lang="en-US" altLang="zh-CN" sz="1800" dirty="0"/>
              <a:t>public void </a:t>
            </a:r>
            <a:r>
              <a:rPr lang="en-US" altLang="zh-CN" sz="1800" dirty="0" err="1"/>
              <a:t>setModal</a:t>
            </a:r>
            <a:r>
              <a:rPr lang="en-US" altLang="zh-CN" sz="1800" dirty="0"/>
              <a:t>(</a:t>
            </a:r>
            <a:r>
              <a:rPr lang="en-US" altLang="zh-CN" sz="1800" dirty="0" err="1"/>
              <a:t>boolean</a:t>
            </a:r>
            <a:r>
              <a:rPr lang="en-US" altLang="zh-CN" sz="1800" dirty="0"/>
              <a:t> b)</a:t>
            </a:r>
          </a:p>
          <a:p>
            <a:pPr lvl="2"/>
            <a:r>
              <a:rPr lang="en-US" altLang="zh-CN" sz="1800" dirty="0"/>
              <a:t>public void </a:t>
            </a:r>
            <a:r>
              <a:rPr lang="en-US" altLang="zh-CN" sz="1800" dirty="0" err="1"/>
              <a:t>setSize</a:t>
            </a:r>
            <a:r>
              <a:rPr lang="en-US" altLang="zh-CN" sz="1800" dirty="0"/>
              <a:t>(</a:t>
            </a:r>
            <a:r>
              <a:rPr lang="en-US" altLang="zh-CN" sz="1800" dirty="0" err="1"/>
              <a:t>int</a:t>
            </a:r>
            <a:r>
              <a:rPr lang="en-US" altLang="zh-CN" sz="1800" dirty="0"/>
              <a:t> </a:t>
            </a:r>
            <a:r>
              <a:rPr lang="en-US" altLang="zh-CN" sz="1800" dirty="0" err="1"/>
              <a:t>width,int</a:t>
            </a:r>
            <a:r>
              <a:rPr lang="en-US" altLang="zh-CN" sz="1800" dirty="0"/>
              <a:t> height)</a:t>
            </a:r>
          </a:p>
          <a:p>
            <a:pPr lvl="2"/>
            <a:r>
              <a:rPr lang="en-US" altLang="zh-CN" sz="1800" dirty="0"/>
              <a:t>public </a:t>
            </a:r>
            <a:r>
              <a:rPr lang="en-US" altLang="zh-CN" sz="1800" dirty="0" err="1"/>
              <a:t>setVisible</a:t>
            </a:r>
            <a:r>
              <a:rPr lang="en-US" altLang="zh-CN" sz="1800" dirty="0"/>
              <a:t>(</a:t>
            </a:r>
            <a:r>
              <a:rPr lang="en-US" altLang="zh-CN" sz="1800" dirty="0" err="1"/>
              <a:t>boolean</a:t>
            </a:r>
            <a:r>
              <a:rPr lang="en-US" altLang="zh-CN" sz="1800" dirty="0"/>
              <a:t> b</a:t>
            </a:r>
            <a:r>
              <a:rPr lang="en-US" altLang="zh-CN" sz="1800" dirty="0" smtClean="0"/>
              <a:t>)</a:t>
            </a:r>
            <a:endParaRPr lang="en-US" altLang="zh-CN" sz="1800"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1740034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a:t>JPanel</a:t>
            </a:r>
            <a:r>
              <a:rPr lang="zh-CN" altLang="en-US" sz="1800" dirty="0"/>
              <a:t>面</a:t>
            </a:r>
            <a:r>
              <a:rPr lang="zh-CN" altLang="en-US" sz="1800" dirty="0" smtClean="0"/>
              <a:t>板</a:t>
            </a:r>
            <a:endParaRPr lang="en-US" altLang="zh-CN" sz="1800" dirty="0" smtClean="0"/>
          </a:p>
          <a:p>
            <a:pPr lvl="1"/>
            <a:r>
              <a:rPr lang="zh-CN" altLang="en-US" sz="1800" dirty="0" smtClean="0"/>
              <a:t>默认布局：</a:t>
            </a:r>
            <a:r>
              <a:rPr lang="en-US" altLang="zh-CN" sz="1800" dirty="0" err="1" smtClean="0"/>
              <a:t>FlowLayout</a:t>
            </a:r>
            <a:endParaRPr lang="en-US" altLang="zh-CN" sz="1800" dirty="0"/>
          </a:p>
          <a:p>
            <a:pPr lvl="1"/>
            <a:r>
              <a:rPr lang="en-US" altLang="zh-CN" sz="1800" dirty="0"/>
              <a:t>add(Component c)</a:t>
            </a:r>
          </a:p>
          <a:p>
            <a:r>
              <a:rPr lang="zh-CN" altLang="en-US" sz="1800" dirty="0"/>
              <a:t>事件</a:t>
            </a:r>
            <a:r>
              <a:rPr lang="zh-CN" altLang="en-US" sz="1800" dirty="0" smtClean="0"/>
              <a:t>处理</a:t>
            </a:r>
            <a:endParaRPr lang="en-US" altLang="zh-CN" sz="1800" dirty="0" smtClean="0"/>
          </a:p>
          <a:p>
            <a:pPr lvl="1"/>
            <a:r>
              <a:rPr lang="zh-CN" altLang="en-US" sz="1800" dirty="0" smtClean="0"/>
              <a:t>注册</a:t>
            </a:r>
            <a:r>
              <a:rPr lang="zh-CN" altLang="en-US" sz="1800" dirty="0"/>
              <a:t>组件或</a:t>
            </a:r>
            <a:r>
              <a:rPr lang="zh-CN" altLang="en-US" sz="1800" dirty="0" smtClean="0"/>
              <a:t>容器的事件监听器</a:t>
            </a:r>
            <a:r>
              <a:rPr lang="zh-CN" altLang="en-US" sz="1800" dirty="0"/>
              <a:t>：</a:t>
            </a:r>
            <a:r>
              <a:rPr lang="en-US" altLang="zh-CN" sz="1800" dirty="0" err="1"/>
              <a:t>addXxxListener</a:t>
            </a:r>
            <a:r>
              <a:rPr lang="en-US" altLang="zh-CN" sz="1800" dirty="0"/>
              <a:t>(</a:t>
            </a:r>
            <a:r>
              <a:rPr lang="zh-CN" altLang="en-US" sz="1800" dirty="0"/>
              <a:t>监听器对象</a:t>
            </a:r>
            <a:r>
              <a:rPr lang="en-US" altLang="zh-CN" sz="1800" dirty="0" smtClean="0"/>
              <a:t>)</a:t>
            </a:r>
          </a:p>
          <a:p>
            <a:pPr lvl="1"/>
            <a:r>
              <a:rPr lang="zh-CN" altLang="en-US" sz="1800" dirty="0"/>
              <a:t>实现监听器</a:t>
            </a:r>
            <a:r>
              <a:rPr lang="zh-CN" altLang="en-US" sz="1800" dirty="0" smtClean="0"/>
              <a:t>：</a:t>
            </a:r>
            <a:endParaRPr lang="en-US" altLang="zh-CN" sz="1800" dirty="0" smtClean="0"/>
          </a:p>
          <a:p>
            <a:pPr lvl="2"/>
            <a:r>
              <a:rPr lang="zh-CN" altLang="en-US" sz="1800" dirty="0" smtClean="0"/>
              <a:t>实现</a:t>
            </a:r>
            <a:r>
              <a:rPr lang="zh-CN" altLang="en-US" sz="1800" dirty="0"/>
              <a:t>监听器</a:t>
            </a:r>
            <a:r>
              <a:rPr lang="zh-CN" altLang="en-US" sz="1800" dirty="0" smtClean="0"/>
              <a:t>接口：</a:t>
            </a:r>
            <a:r>
              <a:rPr lang="en-US" altLang="zh-CN" sz="1800" dirty="0"/>
              <a:t>implements </a:t>
            </a:r>
            <a:r>
              <a:rPr lang="en-US" altLang="zh-CN" sz="1800" dirty="0" err="1"/>
              <a:t>XxxListener</a:t>
            </a:r>
            <a:endParaRPr lang="en-US" altLang="zh-CN" sz="1800" dirty="0"/>
          </a:p>
          <a:p>
            <a:pPr lvl="2"/>
            <a:r>
              <a:rPr lang="zh-CN" altLang="en-US" sz="1800" dirty="0" smtClean="0"/>
              <a:t>继承</a:t>
            </a:r>
            <a:r>
              <a:rPr lang="zh-CN" altLang="en-US" sz="1800" dirty="0"/>
              <a:t>监听适配器</a:t>
            </a:r>
            <a:r>
              <a:rPr lang="zh-CN" altLang="en-US" sz="1800" dirty="0" smtClean="0"/>
              <a:t>类：</a:t>
            </a:r>
            <a:r>
              <a:rPr lang="en-US" altLang="zh-CN" sz="1800" dirty="0"/>
              <a:t>extends </a:t>
            </a:r>
            <a:r>
              <a:rPr lang="en-US" altLang="zh-CN" sz="1800" dirty="0" err="1" smtClean="0"/>
              <a:t>XxxAdapter</a:t>
            </a:r>
            <a:endParaRPr lang="en-US" altLang="zh-CN" sz="1800" dirty="0" smtClean="0"/>
          </a:p>
          <a:p>
            <a:pPr lvl="1"/>
            <a:r>
              <a:rPr lang="zh-CN" altLang="en-US" sz="1800" dirty="0" smtClean="0"/>
              <a:t>监听器的实现方法</a:t>
            </a:r>
            <a:endParaRPr lang="en-US" altLang="zh-CN" sz="1800" dirty="0" smtClean="0"/>
          </a:p>
          <a:p>
            <a:pPr lvl="2"/>
            <a:r>
              <a:rPr lang="en-US" altLang="zh-CN" sz="1800" dirty="0" smtClean="0"/>
              <a:t>(1)</a:t>
            </a:r>
            <a:r>
              <a:rPr lang="zh-CN" altLang="en-US" sz="1800" dirty="0" smtClean="0"/>
              <a:t>让容器</a:t>
            </a:r>
            <a:r>
              <a:rPr lang="en-US" altLang="zh-CN" sz="1800" dirty="0" smtClean="0"/>
              <a:t>/</a:t>
            </a:r>
            <a:r>
              <a:rPr lang="zh-CN" altLang="en-US" sz="1800" dirty="0" smtClean="0"/>
              <a:t>组件本身</a:t>
            </a:r>
            <a:r>
              <a:rPr lang="zh-CN" altLang="en-US" sz="1800" dirty="0"/>
              <a:t>来</a:t>
            </a:r>
            <a:r>
              <a:rPr lang="zh-CN" altLang="en-US" sz="1800" dirty="0" smtClean="0"/>
              <a:t>完成：需要派生容器或组件的子类并实现相应的接口或适配器</a:t>
            </a:r>
            <a:endParaRPr lang="en-US" altLang="zh-CN" sz="1800" dirty="0" smtClean="0"/>
          </a:p>
          <a:p>
            <a:pPr lvl="2"/>
            <a:r>
              <a:rPr lang="en-US" altLang="zh-CN" sz="1800" dirty="0" smtClean="0"/>
              <a:t>(2)</a:t>
            </a:r>
            <a:r>
              <a:rPr lang="zh-CN" altLang="en-US" sz="1800" dirty="0" smtClean="0"/>
              <a:t>用</a:t>
            </a:r>
            <a:r>
              <a:rPr lang="zh-CN" altLang="en-US" sz="1800" dirty="0"/>
              <a:t>内置类</a:t>
            </a:r>
            <a:r>
              <a:rPr lang="en-US" altLang="zh-CN" sz="1800" dirty="0"/>
              <a:t>/</a:t>
            </a:r>
            <a:r>
              <a:rPr lang="zh-CN" altLang="en-US" sz="1800" dirty="0"/>
              <a:t>匿名的内置类来实现 </a:t>
            </a:r>
          </a:p>
          <a:p>
            <a:pPr lvl="2"/>
            <a:r>
              <a:rPr lang="en-US" altLang="zh-CN" sz="1800" dirty="0" smtClean="0"/>
              <a:t>(3)</a:t>
            </a:r>
            <a:r>
              <a:rPr lang="zh-CN" altLang="en-US" sz="1800" dirty="0" smtClean="0"/>
              <a:t>用</a:t>
            </a:r>
            <a:r>
              <a:rPr lang="zh-CN" altLang="en-US" sz="1800" dirty="0"/>
              <a:t>外</a:t>
            </a:r>
            <a:r>
              <a:rPr lang="zh-CN" altLang="en-US" sz="1800" dirty="0" smtClean="0"/>
              <a:t>部类</a:t>
            </a:r>
            <a:r>
              <a:rPr lang="en-US" altLang="zh-CN" sz="1800" dirty="0" smtClean="0"/>
              <a:t>(</a:t>
            </a:r>
            <a:r>
              <a:rPr lang="zh-CN" altLang="en-US" sz="1800" dirty="0" smtClean="0"/>
              <a:t>实现了相应监听器的接口或适配器的类</a:t>
            </a:r>
            <a:r>
              <a:rPr lang="en-US" altLang="zh-CN" sz="1800" dirty="0" smtClean="0"/>
              <a:t>)</a:t>
            </a:r>
            <a:r>
              <a:rPr lang="zh-CN" altLang="en-US" sz="1800" dirty="0" smtClean="0"/>
              <a:t>来</a:t>
            </a:r>
            <a:r>
              <a:rPr lang="zh-CN" altLang="en-US" sz="1800" dirty="0"/>
              <a:t>实现，但需传入待处理的窗体做处理</a:t>
            </a:r>
          </a:p>
          <a:p>
            <a:pPr lvl="1"/>
            <a:r>
              <a:rPr lang="zh-CN" altLang="en-US" sz="1800" dirty="0" smtClean="0"/>
              <a:t>一</a:t>
            </a:r>
            <a:r>
              <a:rPr lang="zh-CN" altLang="en-US" sz="1800" dirty="0"/>
              <a:t>个</a:t>
            </a:r>
            <a:r>
              <a:rPr lang="zh-CN" altLang="en-US" sz="1800" dirty="0" smtClean="0"/>
              <a:t>组件或容器上</a:t>
            </a:r>
            <a:r>
              <a:rPr lang="zh-CN" altLang="en-US" sz="1800" dirty="0"/>
              <a:t>可以注册多个监听器</a:t>
            </a:r>
            <a:r>
              <a:rPr lang="zh-CN" altLang="en-US" sz="1800" dirty="0" smtClean="0"/>
              <a:t>类</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2173863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常见</a:t>
            </a:r>
            <a:r>
              <a:rPr lang="zh-CN" altLang="en-US" sz="1800" dirty="0"/>
              <a:t>事件、接口及适用组件</a:t>
            </a:r>
            <a:endParaRPr lang="en-US" altLang="zh-CN" sz="1800" dirty="0"/>
          </a:p>
          <a:p>
            <a:pPr lvl="1"/>
            <a:endParaRPr lang="en-US" altLang="zh-CN" sz="1800"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pic>
        <p:nvPicPr>
          <p:cNvPr id="4" name="图片 3"/>
          <p:cNvPicPr>
            <a:picLocks noChangeAspect="1"/>
          </p:cNvPicPr>
          <p:nvPr/>
        </p:nvPicPr>
        <p:blipFill>
          <a:blip r:embed="rId2"/>
          <a:stretch>
            <a:fillRect/>
          </a:stretch>
        </p:blipFill>
        <p:spPr>
          <a:xfrm>
            <a:off x="142811" y="908720"/>
            <a:ext cx="8821677" cy="6102625"/>
          </a:xfrm>
          <a:prstGeom prst="rect">
            <a:avLst/>
          </a:prstGeom>
        </p:spPr>
      </p:pic>
    </p:spTree>
    <p:extLst>
      <p:ext uri="{BB962C8B-B14F-4D97-AF65-F5344CB8AC3E}">
        <p14:creationId xmlns:p14="http://schemas.microsoft.com/office/powerpoint/2010/main" val="3463228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常用</a:t>
            </a:r>
            <a:r>
              <a:rPr lang="zh-CN" altLang="en-US" sz="1800" dirty="0" smtClean="0"/>
              <a:t>组件（包括容器）的</a:t>
            </a:r>
            <a:r>
              <a:rPr lang="zh-CN" altLang="en-US" sz="1800" dirty="0"/>
              <a:t>一般使用</a:t>
            </a:r>
            <a:r>
              <a:rPr lang="zh-CN" altLang="en-US" sz="1800" dirty="0" smtClean="0"/>
              <a:t>步骤</a:t>
            </a:r>
            <a:endParaRPr lang="en-US" altLang="zh-CN" sz="1800" dirty="0" smtClean="0"/>
          </a:p>
          <a:p>
            <a:pPr lvl="1"/>
            <a:r>
              <a:rPr lang="en-US" altLang="zh-CN" sz="1800" dirty="0"/>
              <a:t>1) </a:t>
            </a:r>
            <a:r>
              <a:rPr lang="zh-CN" altLang="en-US" sz="1800" dirty="0"/>
              <a:t>创建组件</a:t>
            </a:r>
          </a:p>
          <a:p>
            <a:pPr lvl="1"/>
            <a:r>
              <a:rPr lang="en-US" altLang="zh-CN" sz="1800" dirty="0" smtClean="0"/>
              <a:t>2</a:t>
            </a:r>
            <a:r>
              <a:rPr lang="en-US" altLang="zh-CN" sz="1800" dirty="0"/>
              <a:t>) </a:t>
            </a:r>
            <a:r>
              <a:rPr lang="zh-CN" altLang="en-US" sz="1800" dirty="0"/>
              <a:t>调用容器对象的</a:t>
            </a:r>
            <a:r>
              <a:rPr lang="en-US" altLang="zh-CN" sz="1800" dirty="0"/>
              <a:t>add()</a:t>
            </a:r>
            <a:r>
              <a:rPr lang="zh-CN" altLang="en-US" sz="1800" dirty="0"/>
              <a:t>方法将组件加入到容器中</a:t>
            </a:r>
          </a:p>
          <a:p>
            <a:pPr lvl="1"/>
            <a:r>
              <a:rPr lang="en-US" altLang="zh-CN" sz="1800" dirty="0" smtClean="0"/>
              <a:t>3</a:t>
            </a:r>
            <a:r>
              <a:rPr lang="en-US" altLang="zh-CN" sz="1800" dirty="0"/>
              <a:t>) </a:t>
            </a:r>
            <a:r>
              <a:rPr lang="zh-CN" altLang="en-US" sz="1800" dirty="0"/>
              <a:t>调用组件的各种方法设置组件的属性</a:t>
            </a:r>
          </a:p>
          <a:p>
            <a:pPr lvl="1"/>
            <a:r>
              <a:rPr lang="en-US" altLang="zh-CN" sz="1800" dirty="0" smtClean="0"/>
              <a:t>4</a:t>
            </a:r>
            <a:r>
              <a:rPr lang="en-US" altLang="zh-CN" sz="1800" dirty="0"/>
              <a:t>) </a:t>
            </a:r>
            <a:r>
              <a:rPr lang="zh-CN" altLang="en-US" sz="1800" dirty="0"/>
              <a:t>调用组件的</a:t>
            </a:r>
            <a:r>
              <a:rPr lang="en-US" altLang="zh-CN" sz="1800" dirty="0" err="1"/>
              <a:t>addXxxListener</a:t>
            </a:r>
            <a:r>
              <a:rPr lang="en-US" altLang="zh-CN" sz="1800" dirty="0"/>
              <a:t>()</a:t>
            </a:r>
            <a:r>
              <a:rPr lang="zh-CN" altLang="en-US" sz="1800" dirty="0"/>
              <a:t>注册组件事件监听器</a:t>
            </a:r>
          </a:p>
          <a:p>
            <a:pPr lvl="1"/>
            <a:r>
              <a:rPr lang="en-US" altLang="zh-CN" sz="1800" dirty="0" smtClean="0"/>
              <a:t>5</a:t>
            </a:r>
            <a:r>
              <a:rPr lang="en-US" altLang="zh-CN" sz="1800" dirty="0"/>
              <a:t>) </a:t>
            </a:r>
            <a:r>
              <a:rPr lang="zh-CN" altLang="en-US" sz="1800" dirty="0"/>
              <a:t>编写组件的事件监听器程序</a:t>
            </a:r>
          </a:p>
          <a:p>
            <a:pPr lvl="1"/>
            <a:r>
              <a:rPr lang="zh-CN" altLang="en-US" sz="1800" dirty="0" smtClean="0"/>
              <a:t>除</a:t>
            </a:r>
            <a:r>
              <a:rPr lang="zh-CN" altLang="en-US" sz="1800" dirty="0"/>
              <a:t>第一步外，其它步骤没有特别的顺序</a:t>
            </a:r>
            <a:r>
              <a:rPr lang="zh-CN" altLang="en-US" sz="1800" dirty="0" smtClean="0"/>
              <a:t>规定</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648956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需要掌握的组件：</a:t>
            </a:r>
            <a:endParaRPr lang="en-US" altLang="zh-CN" sz="1800" dirty="0" smtClean="0"/>
          </a:p>
          <a:p>
            <a:pPr lvl="1"/>
            <a:r>
              <a:rPr lang="zh-CN" altLang="en-US" sz="1800" dirty="0" smtClean="0"/>
              <a:t>事件使用的包：</a:t>
            </a:r>
            <a:r>
              <a:rPr lang="en-US" altLang="zh-CN" sz="1800" dirty="0" smtClean="0"/>
              <a:t>java.awt.event.*</a:t>
            </a:r>
          </a:p>
          <a:p>
            <a:pPr lvl="1"/>
            <a:r>
              <a:rPr lang="zh-CN" altLang="en-US" sz="1800" dirty="0" smtClean="0"/>
              <a:t>组件的包：</a:t>
            </a:r>
            <a:r>
              <a:rPr lang="en-US" altLang="zh-CN" sz="1800" dirty="0" smtClean="0"/>
              <a:t>javax.swing.*</a:t>
            </a:r>
          </a:p>
          <a:p>
            <a:pPr lvl="1"/>
            <a:r>
              <a:rPr lang="en-US" altLang="zh-CN" sz="1800" dirty="0" err="1" smtClean="0"/>
              <a:t>JButton</a:t>
            </a:r>
            <a:r>
              <a:rPr lang="zh-CN" altLang="en-US" sz="1800" dirty="0"/>
              <a:t>按</a:t>
            </a:r>
            <a:r>
              <a:rPr lang="zh-CN" altLang="en-US" sz="1800" dirty="0" smtClean="0"/>
              <a:t>扭</a:t>
            </a:r>
            <a:endParaRPr lang="en-US" altLang="zh-CN" sz="1800" dirty="0" smtClean="0"/>
          </a:p>
          <a:p>
            <a:pPr lvl="2" fontAlgn="t"/>
            <a:r>
              <a:rPr lang="en-US" altLang="zh-CN" sz="1800" dirty="0" err="1"/>
              <a:t>JButton</a:t>
            </a:r>
            <a:r>
              <a:rPr lang="en-US" altLang="zh-CN" sz="1800" dirty="0"/>
              <a:t>(String text)</a:t>
            </a:r>
            <a:endParaRPr lang="zh-CN" altLang="zh-CN" sz="1800" dirty="0"/>
          </a:p>
          <a:p>
            <a:pPr lvl="2" fontAlgn="t"/>
            <a:r>
              <a:rPr lang="en-US" altLang="zh-CN" sz="1800" dirty="0" err="1"/>
              <a:t>JButton</a:t>
            </a:r>
            <a:r>
              <a:rPr lang="en-US" altLang="zh-CN" sz="1800" dirty="0"/>
              <a:t>(String </a:t>
            </a:r>
            <a:r>
              <a:rPr lang="en-US" altLang="zh-CN" sz="1800" dirty="0" err="1"/>
              <a:t>text,Icon</a:t>
            </a:r>
            <a:r>
              <a:rPr lang="en-US" altLang="zh-CN" sz="1800" dirty="0"/>
              <a:t> icon)</a:t>
            </a:r>
            <a:endParaRPr lang="zh-CN" altLang="zh-CN" sz="1800" dirty="0"/>
          </a:p>
          <a:p>
            <a:pPr lvl="2"/>
            <a:r>
              <a:rPr lang="zh-CN" altLang="en-US" sz="1800" dirty="0" smtClean="0"/>
              <a:t>事件</a:t>
            </a:r>
            <a:r>
              <a:rPr lang="zh-CN" altLang="en-US" sz="1800" dirty="0"/>
              <a:t>：</a:t>
            </a:r>
            <a:r>
              <a:rPr lang="en-US" altLang="zh-CN" sz="1800" dirty="0" err="1" smtClean="0"/>
              <a:t>ActionEvent</a:t>
            </a:r>
            <a:endParaRPr lang="en-US" altLang="zh-CN" sz="1800" dirty="0" smtClean="0"/>
          </a:p>
          <a:p>
            <a:pPr lvl="2"/>
            <a:r>
              <a:rPr lang="zh-CN" altLang="en-US" sz="1800" dirty="0" smtClean="0"/>
              <a:t>处理函数：</a:t>
            </a:r>
            <a:r>
              <a:rPr lang="en-US" altLang="zh-CN" sz="1800" dirty="0"/>
              <a:t>public void </a:t>
            </a:r>
            <a:r>
              <a:rPr lang="en-US" altLang="zh-CN" sz="1800" dirty="0" err="1"/>
              <a:t>actionPerformed</a:t>
            </a:r>
            <a:r>
              <a:rPr lang="en-US" altLang="zh-CN" sz="1800" dirty="0"/>
              <a:t>(</a:t>
            </a:r>
            <a:r>
              <a:rPr lang="en-US" altLang="zh-CN" sz="1800" dirty="0" err="1"/>
              <a:t>ActionEvent</a:t>
            </a:r>
            <a:r>
              <a:rPr lang="en-US" altLang="zh-CN" sz="1800" dirty="0"/>
              <a:t> event)</a:t>
            </a:r>
            <a:endParaRPr lang="zh-CN" altLang="en-US" sz="1800" dirty="0"/>
          </a:p>
          <a:p>
            <a:pPr lvl="1"/>
            <a:r>
              <a:rPr lang="en-US" altLang="zh-CN" sz="1800" dirty="0" err="1"/>
              <a:t>javax.swing.JLabel</a:t>
            </a:r>
            <a:r>
              <a:rPr lang="zh-CN" altLang="en-US" sz="1800" dirty="0"/>
              <a:t>标签类</a:t>
            </a:r>
            <a:r>
              <a:rPr lang="en-US" altLang="zh-CN" sz="1800" dirty="0"/>
              <a:t>(</a:t>
            </a:r>
            <a:r>
              <a:rPr lang="zh-CN" altLang="en-US" sz="1800" dirty="0"/>
              <a:t>静态文本组件</a:t>
            </a:r>
            <a:r>
              <a:rPr lang="en-US" altLang="zh-CN" sz="1800" dirty="0" smtClean="0"/>
              <a:t>)</a:t>
            </a:r>
          </a:p>
          <a:p>
            <a:pPr lvl="2"/>
            <a:r>
              <a:rPr lang="en-US" altLang="zh-CN" sz="1800" dirty="0" err="1"/>
              <a:t>JLabel</a:t>
            </a:r>
            <a:r>
              <a:rPr lang="en-US" altLang="zh-CN" sz="1800" dirty="0"/>
              <a:t>(String text</a:t>
            </a:r>
            <a:r>
              <a:rPr lang="en-US" altLang="zh-CN" sz="1800" dirty="0" smtClean="0"/>
              <a:t>)</a:t>
            </a:r>
          </a:p>
          <a:p>
            <a:pPr lvl="2"/>
            <a:r>
              <a:rPr lang="en-US" altLang="zh-CN" sz="1800" dirty="0" err="1"/>
              <a:t>JLabel</a:t>
            </a:r>
            <a:r>
              <a:rPr lang="en-US" altLang="zh-CN" sz="1800" dirty="0"/>
              <a:t>(String text</a:t>
            </a:r>
            <a:r>
              <a:rPr lang="en-US" altLang="zh-CN" sz="1800" dirty="0" smtClean="0"/>
              <a:t>, </a:t>
            </a:r>
            <a:r>
              <a:rPr lang="en-US" altLang="zh-CN" sz="1800" dirty="0" err="1"/>
              <a:t>int</a:t>
            </a:r>
            <a:r>
              <a:rPr lang="en-US" altLang="zh-CN" sz="1800" dirty="0"/>
              <a:t> </a:t>
            </a:r>
            <a:r>
              <a:rPr lang="en-US" altLang="zh-CN" sz="1800" dirty="0" err="1"/>
              <a:t>horizontalAlignment</a:t>
            </a:r>
            <a:r>
              <a:rPr lang="en-US" altLang="zh-CN" sz="1800" dirty="0" smtClean="0"/>
              <a:t>)</a:t>
            </a:r>
          </a:p>
          <a:p>
            <a:pPr lvl="2"/>
            <a:r>
              <a:rPr lang="en-US" altLang="zh-CN" sz="1800" dirty="0"/>
              <a:t>void </a:t>
            </a:r>
            <a:r>
              <a:rPr lang="en-US" altLang="zh-CN" sz="1800" dirty="0" err="1"/>
              <a:t>setText</a:t>
            </a:r>
            <a:r>
              <a:rPr lang="en-US" altLang="zh-CN" sz="1800" dirty="0"/>
              <a:t>(String text)</a:t>
            </a:r>
          </a:p>
          <a:p>
            <a:pPr lvl="2"/>
            <a:r>
              <a:rPr lang="en-US" altLang="zh-CN" sz="1800" dirty="0"/>
              <a:t>void </a:t>
            </a:r>
            <a:r>
              <a:rPr lang="en-US" altLang="zh-CN" sz="1800" dirty="0" err="1"/>
              <a:t>setBackground</a:t>
            </a:r>
            <a:r>
              <a:rPr lang="en-US" altLang="zh-CN" sz="1800" dirty="0"/>
              <a:t>(Color c)</a:t>
            </a:r>
          </a:p>
          <a:p>
            <a:pPr lvl="2"/>
            <a:r>
              <a:rPr lang="en-US" altLang="zh-CN" sz="1800" dirty="0"/>
              <a:t>void </a:t>
            </a:r>
            <a:r>
              <a:rPr lang="en-US" altLang="zh-CN" sz="1800" dirty="0" err="1"/>
              <a:t>setForeground</a:t>
            </a:r>
            <a:r>
              <a:rPr lang="en-US" altLang="zh-CN" sz="1800" dirty="0"/>
              <a:t>(Color c)</a:t>
            </a:r>
          </a:p>
          <a:p>
            <a:pPr lvl="2"/>
            <a:r>
              <a:rPr lang="en-US" altLang="zh-CN" sz="1800" dirty="0"/>
              <a:t>void </a:t>
            </a:r>
            <a:r>
              <a:rPr lang="en-US" altLang="zh-CN" sz="1800" dirty="0" err="1"/>
              <a:t>setFont</a:t>
            </a:r>
            <a:r>
              <a:rPr lang="en-US" altLang="zh-CN" sz="1800" dirty="0"/>
              <a:t>(Font f</a:t>
            </a:r>
            <a:r>
              <a:rPr lang="en-US" altLang="zh-CN" sz="1800" dirty="0" smtClean="0"/>
              <a:t>)</a:t>
            </a:r>
            <a:endParaRPr lang="en-US" altLang="zh-CN" sz="1800" dirty="0"/>
          </a:p>
          <a:p>
            <a:pPr lvl="2"/>
            <a:r>
              <a:rPr lang="zh-CN" altLang="en-US" sz="1800" dirty="0" smtClean="0"/>
              <a:t>在容器</a:t>
            </a:r>
            <a:r>
              <a:rPr lang="zh-CN" altLang="en-US" sz="1800" dirty="0"/>
              <a:t>中的对齐方式</a:t>
            </a:r>
            <a:r>
              <a:rPr lang="zh-CN" altLang="en-US" sz="1800" dirty="0" smtClean="0"/>
              <a:t>：</a:t>
            </a:r>
            <a:r>
              <a:rPr lang="en-US" altLang="zh-CN" sz="1800" dirty="0" err="1" smtClean="0"/>
              <a:t>SwingConstants.LEFT</a:t>
            </a:r>
            <a:r>
              <a:rPr lang="zh-CN" altLang="en-US" sz="1800" dirty="0" smtClean="0"/>
              <a:t>、</a:t>
            </a:r>
            <a:r>
              <a:rPr lang="en-US" altLang="zh-CN" sz="1800" dirty="0" err="1" smtClean="0"/>
              <a:t>SwingConstants.CENTER</a:t>
            </a:r>
            <a:r>
              <a:rPr lang="zh-CN" altLang="en-US" sz="1800" dirty="0" smtClean="0"/>
              <a:t>、</a:t>
            </a:r>
            <a:r>
              <a:rPr lang="en-US" altLang="zh-CN" sz="1800" dirty="0" err="1" smtClean="0"/>
              <a:t>SwingConstants.RIGHT</a:t>
            </a:r>
            <a:endParaRPr lang="en-US" altLang="zh-CN" sz="1800"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577683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需要掌握的组件（续）</a:t>
            </a:r>
            <a:endParaRPr lang="en-US" altLang="zh-CN" sz="1800" dirty="0" smtClean="0"/>
          </a:p>
          <a:p>
            <a:pPr lvl="1"/>
            <a:r>
              <a:rPr lang="en-US" altLang="zh-CN" sz="1800" dirty="0" err="1" smtClean="0"/>
              <a:t>JTextField</a:t>
            </a:r>
            <a:r>
              <a:rPr lang="zh-CN" altLang="en-US" sz="1800" dirty="0" smtClean="0"/>
              <a:t>（单行自动滚动文本）</a:t>
            </a:r>
            <a:endParaRPr lang="en-US" altLang="zh-CN" sz="1800" dirty="0" smtClean="0"/>
          </a:p>
          <a:p>
            <a:pPr lvl="2"/>
            <a:r>
              <a:rPr lang="en-US" altLang="zh-CN" sz="1800" dirty="0" err="1"/>
              <a:t>JTextFiled</a:t>
            </a:r>
            <a:r>
              <a:rPr lang="en-US" altLang="zh-CN" sz="1800" dirty="0"/>
              <a:t>()</a:t>
            </a:r>
          </a:p>
          <a:p>
            <a:pPr lvl="2"/>
            <a:r>
              <a:rPr lang="en-US" altLang="zh-CN" sz="1800" dirty="0" err="1"/>
              <a:t>JTextField</a:t>
            </a:r>
            <a:r>
              <a:rPr lang="en-US" altLang="zh-CN" sz="1800" dirty="0"/>
              <a:t>(String text)</a:t>
            </a:r>
          </a:p>
          <a:p>
            <a:pPr lvl="2"/>
            <a:r>
              <a:rPr lang="en-US" altLang="zh-CN" sz="1800" dirty="0" err="1"/>
              <a:t>JTextField</a:t>
            </a:r>
            <a:r>
              <a:rPr lang="en-US" altLang="zh-CN" sz="1800" dirty="0"/>
              <a:t>(String </a:t>
            </a:r>
            <a:r>
              <a:rPr lang="en-US" altLang="zh-CN" sz="1800" dirty="0" err="1"/>
              <a:t>text,int</a:t>
            </a:r>
            <a:r>
              <a:rPr lang="en-US" altLang="zh-CN" sz="1800" dirty="0"/>
              <a:t> cols)</a:t>
            </a:r>
          </a:p>
          <a:p>
            <a:pPr lvl="2"/>
            <a:r>
              <a:rPr lang="en-US" altLang="zh-CN" sz="1800" dirty="0"/>
              <a:t>void       </a:t>
            </a:r>
            <a:r>
              <a:rPr lang="en-US" altLang="zh-CN" sz="1800" dirty="0" err="1"/>
              <a:t>setText</a:t>
            </a:r>
            <a:r>
              <a:rPr lang="en-US" altLang="zh-CN" sz="1800" dirty="0"/>
              <a:t>(String </a:t>
            </a:r>
            <a:r>
              <a:rPr lang="en-US" altLang="zh-CN" sz="1800" dirty="0" err="1"/>
              <a:t>str</a:t>
            </a:r>
            <a:r>
              <a:rPr lang="en-US" altLang="zh-CN" sz="1800" dirty="0"/>
              <a:t>)</a:t>
            </a:r>
          </a:p>
          <a:p>
            <a:pPr lvl="2"/>
            <a:r>
              <a:rPr lang="en-US" altLang="zh-CN" sz="1800" dirty="0"/>
              <a:t>String    </a:t>
            </a:r>
            <a:r>
              <a:rPr lang="en-US" altLang="zh-CN" sz="1800" dirty="0" err="1"/>
              <a:t>getText</a:t>
            </a:r>
            <a:r>
              <a:rPr lang="en-US" altLang="zh-CN" sz="1800" dirty="0"/>
              <a:t>()</a:t>
            </a:r>
          </a:p>
          <a:p>
            <a:pPr lvl="2"/>
            <a:r>
              <a:rPr lang="en-US" altLang="zh-CN" sz="1800" dirty="0" err="1"/>
              <a:t>boolean</a:t>
            </a:r>
            <a:r>
              <a:rPr lang="en-US" altLang="zh-CN" sz="1800" dirty="0"/>
              <a:t> </a:t>
            </a:r>
            <a:r>
              <a:rPr lang="en-US" altLang="zh-CN" sz="1800" dirty="0" err="1"/>
              <a:t>isEditable</a:t>
            </a:r>
            <a:r>
              <a:rPr lang="en-US" altLang="zh-CN" sz="1800" dirty="0"/>
              <a:t>()</a:t>
            </a:r>
          </a:p>
          <a:p>
            <a:pPr lvl="2"/>
            <a:r>
              <a:rPr lang="en-US" altLang="zh-CN" sz="1800" dirty="0"/>
              <a:t>void       </a:t>
            </a:r>
            <a:r>
              <a:rPr lang="en-US" altLang="zh-CN" sz="1800" dirty="0" err="1"/>
              <a:t>setEditable</a:t>
            </a:r>
            <a:r>
              <a:rPr lang="en-US" altLang="zh-CN" sz="1800" dirty="0"/>
              <a:t>(</a:t>
            </a:r>
            <a:r>
              <a:rPr lang="en-US" altLang="zh-CN" sz="1800" dirty="0" err="1"/>
              <a:t>boolean</a:t>
            </a:r>
            <a:r>
              <a:rPr lang="en-US" altLang="zh-CN" sz="1800" dirty="0"/>
              <a:t> b)</a:t>
            </a:r>
          </a:p>
          <a:p>
            <a:pPr lvl="2"/>
            <a:r>
              <a:rPr lang="zh-CN" altLang="en-US" sz="1800" dirty="0" smtClean="0"/>
              <a:t>常用事件：</a:t>
            </a:r>
            <a:r>
              <a:rPr lang="en-US" altLang="zh-CN" sz="1800" dirty="0" err="1" smtClean="0"/>
              <a:t>ActionEvent</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1794858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需要掌握的组件（续）</a:t>
            </a:r>
            <a:endParaRPr lang="en-US" altLang="zh-CN" sz="1800" dirty="0" smtClean="0"/>
          </a:p>
          <a:p>
            <a:pPr lvl="1"/>
            <a:r>
              <a:rPr lang="en-US" altLang="zh-CN" sz="1800" dirty="0" err="1" smtClean="0"/>
              <a:t>JTextArea</a:t>
            </a:r>
            <a:r>
              <a:rPr lang="zh-CN" altLang="en-US" sz="1800" dirty="0"/>
              <a:t>文本区类：不会自动换行</a:t>
            </a:r>
            <a:endParaRPr lang="en-US" altLang="zh-CN" sz="1800" dirty="0" smtClean="0"/>
          </a:p>
          <a:p>
            <a:pPr lvl="2"/>
            <a:r>
              <a:rPr lang="en-US" altLang="zh-CN" sz="1800" dirty="0" err="1"/>
              <a:t>JTextArea</a:t>
            </a:r>
            <a:r>
              <a:rPr lang="en-US" altLang="zh-CN" sz="1800" dirty="0"/>
              <a:t>()</a:t>
            </a:r>
          </a:p>
          <a:p>
            <a:pPr lvl="2"/>
            <a:r>
              <a:rPr lang="en-US" altLang="zh-CN" sz="1800" dirty="0" err="1"/>
              <a:t>JTextArea</a:t>
            </a:r>
            <a:r>
              <a:rPr lang="en-US" altLang="zh-CN" sz="1800" dirty="0"/>
              <a:t>(</a:t>
            </a:r>
            <a:r>
              <a:rPr lang="en-US" altLang="zh-CN" sz="1800" dirty="0" err="1"/>
              <a:t>int</a:t>
            </a:r>
            <a:r>
              <a:rPr lang="en-US" altLang="zh-CN" sz="1800" dirty="0"/>
              <a:t> </a:t>
            </a:r>
            <a:r>
              <a:rPr lang="en-US" altLang="zh-CN" sz="1800" dirty="0" err="1"/>
              <a:t>row,int</a:t>
            </a:r>
            <a:r>
              <a:rPr lang="en-US" altLang="zh-CN" sz="1800" dirty="0"/>
              <a:t> col)</a:t>
            </a:r>
          </a:p>
          <a:p>
            <a:pPr lvl="2"/>
            <a:r>
              <a:rPr lang="en-US" altLang="zh-CN" sz="1800" dirty="0" err="1"/>
              <a:t>JTextArea</a:t>
            </a:r>
            <a:r>
              <a:rPr lang="en-US" altLang="zh-CN" sz="1800" dirty="0"/>
              <a:t>(String text)</a:t>
            </a:r>
          </a:p>
          <a:p>
            <a:pPr lvl="2"/>
            <a:r>
              <a:rPr lang="en-US" altLang="zh-CN" sz="1800" dirty="0" err="1"/>
              <a:t>JTextArea</a:t>
            </a:r>
            <a:r>
              <a:rPr lang="en-US" altLang="zh-CN" sz="1800" dirty="0"/>
              <a:t>(String </a:t>
            </a:r>
            <a:r>
              <a:rPr lang="en-US" altLang="zh-CN" sz="1800" dirty="0" err="1"/>
              <a:t>text,int</a:t>
            </a:r>
            <a:r>
              <a:rPr lang="en-US" altLang="zh-CN" sz="1800" dirty="0"/>
              <a:t> </a:t>
            </a:r>
            <a:r>
              <a:rPr lang="en-US" altLang="zh-CN" sz="1800" dirty="0" err="1"/>
              <a:t>row,int</a:t>
            </a:r>
            <a:r>
              <a:rPr lang="en-US" altLang="zh-CN" sz="1800" dirty="0"/>
              <a:t> col)</a:t>
            </a:r>
          </a:p>
          <a:p>
            <a:pPr lvl="2"/>
            <a:r>
              <a:rPr lang="en-US" altLang="zh-CN" sz="1800" dirty="0"/>
              <a:t>void </a:t>
            </a:r>
            <a:r>
              <a:rPr lang="en-US" altLang="zh-CN" sz="1800" dirty="0" err="1"/>
              <a:t>seText</a:t>
            </a:r>
            <a:r>
              <a:rPr lang="en-US" altLang="zh-CN" sz="1800" dirty="0"/>
              <a:t>(String </a:t>
            </a:r>
            <a:r>
              <a:rPr lang="en-US" altLang="zh-CN" sz="1800" dirty="0" err="1"/>
              <a:t>str</a:t>
            </a:r>
            <a:r>
              <a:rPr lang="en-US" altLang="zh-CN" sz="1800" dirty="0"/>
              <a:t>)</a:t>
            </a:r>
          </a:p>
          <a:p>
            <a:pPr lvl="2"/>
            <a:r>
              <a:rPr lang="en-US" altLang="zh-CN" sz="1800" dirty="0"/>
              <a:t>String </a:t>
            </a:r>
            <a:r>
              <a:rPr lang="en-US" altLang="zh-CN" sz="1800" dirty="0" err="1"/>
              <a:t>getText</a:t>
            </a:r>
            <a:r>
              <a:rPr lang="en-US" altLang="zh-CN" sz="1800" dirty="0"/>
              <a:t>()</a:t>
            </a:r>
          </a:p>
          <a:p>
            <a:pPr lvl="2"/>
            <a:r>
              <a:rPr lang="en-US" altLang="zh-CN" sz="1800" dirty="0"/>
              <a:t>void append(String </a:t>
            </a:r>
            <a:r>
              <a:rPr lang="en-US" altLang="zh-CN" sz="1800" dirty="0" err="1"/>
              <a:t>str</a:t>
            </a:r>
            <a:r>
              <a:rPr lang="en-US" altLang="zh-CN" sz="1800" dirty="0" smtClean="0"/>
              <a:t>)</a:t>
            </a:r>
          </a:p>
          <a:p>
            <a:pPr lvl="2"/>
            <a:r>
              <a:rPr lang="zh-CN" altLang="en-US" sz="1800" dirty="0"/>
              <a:t>常用事件</a:t>
            </a:r>
            <a:r>
              <a:rPr lang="zh-CN" altLang="en-US" sz="1800" dirty="0" smtClean="0"/>
              <a:t>：</a:t>
            </a:r>
            <a:r>
              <a:rPr lang="en-US" altLang="zh-CN" sz="1800" dirty="0" err="1" smtClean="0"/>
              <a:t>ActionEvent</a:t>
            </a:r>
            <a:r>
              <a:rPr lang="en-US" altLang="zh-CN" sz="1800" dirty="0" smtClean="0"/>
              <a:t>(</a:t>
            </a:r>
            <a:r>
              <a:rPr lang="zh-CN" altLang="en-US" sz="1800" dirty="0" smtClean="0"/>
              <a:t>回车</a:t>
            </a:r>
            <a:r>
              <a:rPr lang="en-US" altLang="zh-CN" sz="1800" dirty="0" smtClean="0"/>
              <a:t>)</a:t>
            </a:r>
            <a:r>
              <a:rPr lang="zh-CN" altLang="en-US" sz="1800" dirty="0" smtClean="0"/>
              <a:t>、</a:t>
            </a:r>
            <a:r>
              <a:rPr lang="en-US" altLang="zh-CN" sz="1800" dirty="0" err="1" smtClean="0"/>
              <a:t>TextEvent</a:t>
            </a:r>
            <a:r>
              <a:rPr lang="en-US" altLang="zh-CN" sz="1800" dirty="0" smtClean="0"/>
              <a:t>(</a:t>
            </a:r>
            <a:r>
              <a:rPr lang="zh-CN" altLang="en-US" sz="1800" dirty="0" smtClean="0"/>
              <a:t>文本</a:t>
            </a:r>
            <a:r>
              <a:rPr lang="zh-CN" altLang="en-US" sz="1800" dirty="0"/>
              <a:t>内容发生变化</a:t>
            </a:r>
            <a:r>
              <a:rPr lang="en-US" altLang="zh-CN" sz="1800" dirty="0" smtClean="0"/>
              <a:t>)</a:t>
            </a:r>
          </a:p>
          <a:p>
            <a:pPr lvl="1"/>
            <a:r>
              <a:rPr lang="zh-CN" altLang="en-US" sz="1800" dirty="0" smtClean="0"/>
              <a:t>用</a:t>
            </a:r>
            <a:r>
              <a:rPr lang="en-US" altLang="zh-CN" sz="1800" dirty="0" err="1" smtClean="0"/>
              <a:t>JScroolPane</a:t>
            </a:r>
            <a:r>
              <a:rPr lang="zh-CN" altLang="en-US" sz="1800" dirty="0" smtClean="0"/>
              <a:t>实现滚动文本区</a:t>
            </a:r>
            <a:r>
              <a:rPr lang="en-US" altLang="zh-CN" sz="1800" dirty="0" err="1" smtClean="0"/>
              <a:t>JTextArea</a:t>
            </a:r>
            <a:endParaRPr lang="en-US" altLang="zh-CN" sz="1800" dirty="0" smtClean="0"/>
          </a:p>
          <a:p>
            <a:pPr lvl="2"/>
            <a:r>
              <a:rPr lang="en-US" altLang="zh-CN" sz="1800" dirty="0"/>
              <a:t>new </a:t>
            </a:r>
            <a:r>
              <a:rPr lang="en-US" altLang="zh-CN" sz="1800" dirty="0" err="1" smtClean="0"/>
              <a:t>JScrollPane</a:t>
            </a:r>
            <a:r>
              <a:rPr lang="en-US" altLang="zh-CN" sz="1800" dirty="0" smtClean="0"/>
              <a:t>(</a:t>
            </a:r>
            <a:r>
              <a:rPr lang="en-US" altLang="zh-CN" sz="1800" dirty="0" err="1" smtClean="0"/>
              <a:t>JTextArea</a:t>
            </a:r>
            <a:r>
              <a:rPr lang="zh-CN" altLang="en-US" sz="1800" dirty="0" smtClean="0"/>
              <a:t>对象</a:t>
            </a:r>
            <a:r>
              <a:rPr lang="en-US" altLang="zh-CN" sz="1800" dirty="0" smtClean="0"/>
              <a:t>)</a:t>
            </a:r>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4036640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600" dirty="0" smtClean="0"/>
              <a:t>需要掌握的组件（续）</a:t>
            </a:r>
            <a:endParaRPr lang="en-US" altLang="zh-CN" sz="1600" dirty="0" smtClean="0"/>
          </a:p>
          <a:p>
            <a:pPr lvl="1"/>
            <a:r>
              <a:rPr lang="zh-CN" altLang="en-US" sz="1600" dirty="0" smtClean="0"/>
              <a:t>布局管理器</a:t>
            </a:r>
            <a:r>
              <a:rPr lang="en-US" altLang="zh-CN" sz="1600" dirty="0" smtClean="0"/>
              <a:t>;</a:t>
            </a:r>
          </a:p>
          <a:p>
            <a:pPr lvl="2"/>
            <a:r>
              <a:rPr lang="zh-CN" altLang="en-US" sz="1600" dirty="0" smtClean="0"/>
              <a:t>常用的布局管理器：</a:t>
            </a:r>
            <a:r>
              <a:rPr lang="en-US" altLang="zh-CN" sz="1600" dirty="0" err="1" smtClean="0"/>
              <a:t>FlowLayout</a:t>
            </a:r>
            <a:r>
              <a:rPr lang="zh-CN" altLang="en-US" sz="1600" dirty="0" smtClean="0"/>
              <a:t>、</a:t>
            </a:r>
            <a:r>
              <a:rPr lang="en-US" altLang="zh-CN" sz="1600" dirty="0" err="1" smtClean="0"/>
              <a:t>BorderLayout</a:t>
            </a:r>
            <a:r>
              <a:rPr lang="zh-CN" altLang="en-US" sz="1600" dirty="0" smtClean="0"/>
              <a:t>、</a:t>
            </a:r>
            <a:r>
              <a:rPr lang="en-US" altLang="zh-CN" sz="1600" dirty="0" err="1" smtClean="0"/>
              <a:t>CardLayout</a:t>
            </a:r>
            <a:r>
              <a:rPr lang="zh-CN" altLang="en-US" sz="1600" dirty="0" smtClean="0"/>
              <a:t>、</a:t>
            </a:r>
            <a:r>
              <a:rPr lang="en-US" altLang="zh-CN" sz="1600" dirty="0" err="1" smtClean="0"/>
              <a:t>GridLayout</a:t>
            </a:r>
            <a:r>
              <a:rPr lang="zh-CN" altLang="en-US" sz="1600" dirty="0" smtClean="0"/>
              <a:t>、</a:t>
            </a:r>
            <a:r>
              <a:rPr lang="en-US" altLang="zh-CN" sz="1600" dirty="0" err="1" smtClean="0"/>
              <a:t>GridBagLayout</a:t>
            </a:r>
            <a:endParaRPr lang="en-US" altLang="zh-CN" sz="1600" dirty="0" smtClean="0"/>
          </a:p>
          <a:p>
            <a:pPr lvl="2"/>
            <a:r>
              <a:rPr lang="zh-CN" altLang="en-US" sz="1600" dirty="0" smtClean="0"/>
              <a:t>默认布局：</a:t>
            </a:r>
            <a:endParaRPr lang="en-US" altLang="zh-CN" sz="1600" dirty="0" smtClean="0"/>
          </a:p>
          <a:p>
            <a:pPr lvl="3"/>
            <a:r>
              <a:rPr lang="zh-CN" altLang="en-US" sz="1600" dirty="0" smtClean="0"/>
              <a:t>每个容器都有默认的布局管理器：</a:t>
            </a:r>
          </a:p>
          <a:p>
            <a:pPr lvl="3"/>
            <a:r>
              <a:rPr lang="en-US" altLang="zh-CN" sz="1600" dirty="0" smtClean="0"/>
              <a:t>(1) </a:t>
            </a:r>
            <a:r>
              <a:rPr lang="en-US" altLang="zh-CN" sz="1600" dirty="0" err="1" smtClean="0"/>
              <a:t>BorderLayout</a:t>
            </a:r>
            <a:r>
              <a:rPr lang="zh-CN" altLang="en-US" sz="1600" dirty="0" smtClean="0"/>
              <a:t>：除文件对话框</a:t>
            </a:r>
            <a:r>
              <a:rPr lang="en-US" altLang="zh-CN" sz="1600" dirty="0" smtClean="0"/>
              <a:t>(</a:t>
            </a:r>
            <a:r>
              <a:rPr lang="en-US" altLang="zh-CN" sz="1600" dirty="0" err="1" smtClean="0"/>
              <a:t>JFileChooser</a:t>
            </a:r>
            <a:r>
              <a:rPr lang="en-US" altLang="zh-CN" sz="1600" dirty="0" smtClean="0"/>
              <a:t>)</a:t>
            </a:r>
            <a:r>
              <a:rPr lang="zh-CN" altLang="en-US" sz="1600" dirty="0" smtClean="0"/>
              <a:t>外所有窗口</a:t>
            </a:r>
          </a:p>
          <a:p>
            <a:pPr lvl="3"/>
            <a:r>
              <a:rPr lang="en-US" altLang="zh-CN" sz="1600" dirty="0" smtClean="0"/>
              <a:t>(2) </a:t>
            </a:r>
            <a:r>
              <a:rPr lang="en-US" altLang="zh-CN" sz="1600" dirty="0" err="1" smtClean="0"/>
              <a:t>FlowLayout</a:t>
            </a:r>
            <a:r>
              <a:rPr lang="zh-CN" altLang="en-US" sz="1600" dirty="0" smtClean="0"/>
              <a:t>：所有面板，包括</a:t>
            </a:r>
            <a:r>
              <a:rPr lang="en-US" altLang="zh-CN" sz="1600" dirty="0" smtClean="0"/>
              <a:t>Applet</a:t>
            </a:r>
            <a:r>
              <a:rPr lang="zh-CN" altLang="en-US" sz="1600" dirty="0" smtClean="0"/>
              <a:t>和</a:t>
            </a:r>
            <a:r>
              <a:rPr lang="en-US" altLang="zh-CN" sz="1600" dirty="0" err="1" smtClean="0"/>
              <a:t>JApplet</a:t>
            </a:r>
            <a:endParaRPr lang="en-US" altLang="zh-CN" sz="1600" dirty="0" smtClean="0"/>
          </a:p>
          <a:p>
            <a:pPr lvl="2"/>
            <a:r>
              <a:rPr lang="zh-CN" altLang="en-US" sz="1600" dirty="0" smtClean="0"/>
              <a:t>设置容器的布局管理器</a:t>
            </a:r>
            <a:endParaRPr lang="en-US" altLang="zh-CN" sz="1600" dirty="0" smtClean="0"/>
          </a:p>
          <a:p>
            <a:pPr lvl="3"/>
            <a:r>
              <a:rPr lang="zh-CN" altLang="en-US" sz="1600" dirty="0" smtClean="0"/>
              <a:t>调用容器的</a:t>
            </a:r>
            <a:r>
              <a:rPr lang="en-US" altLang="zh-CN" sz="1600" dirty="0" err="1" smtClean="0"/>
              <a:t>setLayout</a:t>
            </a:r>
            <a:r>
              <a:rPr lang="en-US" altLang="zh-CN" sz="1600" dirty="0" smtClean="0"/>
              <a:t>(</a:t>
            </a:r>
            <a:r>
              <a:rPr lang="zh-CN" altLang="en-US" sz="1600" dirty="0" smtClean="0"/>
              <a:t>布局管理器对象</a:t>
            </a:r>
            <a:r>
              <a:rPr lang="en-US" altLang="zh-CN" sz="1600" dirty="0" smtClean="0"/>
              <a:t>)</a:t>
            </a:r>
          </a:p>
          <a:p>
            <a:pPr lvl="2"/>
            <a:r>
              <a:rPr lang="en-US" altLang="zh-CN" sz="1600" dirty="0" err="1" smtClean="0"/>
              <a:t>FlowLayout</a:t>
            </a:r>
            <a:endParaRPr lang="en-US" altLang="zh-CN" sz="1600" dirty="0" smtClean="0"/>
          </a:p>
          <a:p>
            <a:pPr lvl="3"/>
            <a:r>
              <a:rPr lang="en-US" altLang="zh-CN" sz="1600" dirty="0" err="1"/>
              <a:t>FlowLayout</a:t>
            </a:r>
            <a:r>
              <a:rPr lang="en-US" altLang="zh-CN" sz="1600" dirty="0"/>
              <a:t>()</a:t>
            </a:r>
          </a:p>
          <a:p>
            <a:pPr lvl="3"/>
            <a:r>
              <a:rPr lang="en-US" altLang="zh-CN" sz="1600" dirty="0" err="1"/>
              <a:t>FlowLayout</a:t>
            </a:r>
            <a:r>
              <a:rPr lang="en-US" altLang="zh-CN" sz="1600" dirty="0"/>
              <a:t>(</a:t>
            </a:r>
            <a:r>
              <a:rPr lang="en-US" altLang="zh-CN" sz="1600" dirty="0" err="1"/>
              <a:t>int</a:t>
            </a:r>
            <a:r>
              <a:rPr lang="en-US" altLang="zh-CN" sz="1600" dirty="0"/>
              <a:t> align)</a:t>
            </a:r>
          </a:p>
          <a:p>
            <a:pPr lvl="3" fontAlgn="auto"/>
            <a:r>
              <a:rPr lang="zh-CN" altLang="en-US" sz="1600" dirty="0" smtClean="0"/>
              <a:t>常用常量：</a:t>
            </a:r>
            <a:r>
              <a:rPr lang="en-US" altLang="zh-CN" sz="1600" b="1" dirty="0"/>
              <a:t> </a:t>
            </a:r>
            <a:r>
              <a:rPr lang="en-US" altLang="zh-CN" sz="1600" dirty="0" err="1" smtClean="0"/>
              <a:t>FlowLayout.LEFT</a:t>
            </a:r>
            <a:r>
              <a:rPr lang="zh-CN" altLang="en-US" sz="1600" dirty="0" smtClean="0"/>
              <a:t>、</a:t>
            </a:r>
            <a:r>
              <a:rPr lang="en-US" altLang="zh-CN" sz="1600" dirty="0" err="1" smtClean="0"/>
              <a:t>FlowLayout.CENTER</a:t>
            </a:r>
            <a:r>
              <a:rPr lang="zh-CN" altLang="en-US" sz="1600" dirty="0" smtClean="0"/>
              <a:t>、</a:t>
            </a:r>
            <a:r>
              <a:rPr lang="en-US" altLang="zh-CN" sz="1600" dirty="0" err="1" smtClean="0"/>
              <a:t>FlowLayout.RIGHT</a:t>
            </a:r>
            <a:r>
              <a:rPr lang="en-US" altLang="zh-CN" sz="1600" dirty="0" smtClean="0"/>
              <a:t>           </a:t>
            </a:r>
          </a:p>
          <a:p>
            <a:pPr lvl="2"/>
            <a:r>
              <a:rPr lang="en-US" altLang="zh-CN" sz="1600" dirty="0" err="1" smtClean="0"/>
              <a:t>BorderLayout</a:t>
            </a:r>
            <a:endParaRPr lang="en-US" altLang="zh-CN" sz="1600" dirty="0" smtClean="0"/>
          </a:p>
          <a:p>
            <a:pPr lvl="3"/>
            <a:r>
              <a:rPr lang="en-US" altLang="zh-CN" sz="1600" dirty="0" err="1" smtClean="0"/>
              <a:t>BorderLayout</a:t>
            </a:r>
            <a:r>
              <a:rPr lang="en-US" altLang="zh-CN" sz="1600" dirty="0" smtClean="0"/>
              <a:t>()</a:t>
            </a:r>
          </a:p>
          <a:p>
            <a:pPr lvl="3"/>
            <a:r>
              <a:rPr lang="en-US" altLang="zh-CN" sz="1600" dirty="0" err="1" smtClean="0"/>
              <a:t>BorderLayout</a:t>
            </a:r>
            <a:r>
              <a:rPr lang="en-US" altLang="zh-CN" sz="1600" dirty="0" smtClean="0"/>
              <a:t>(</a:t>
            </a:r>
            <a:r>
              <a:rPr lang="en-US" altLang="zh-CN" sz="1600" dirty="0" err="1" smtClean="0"/>
              <a:t>int</a:t>
            </a:r>
            <a:r>
              <a:rPr lang="en-US" altLang="zh-CN" sz="1600" dirty="0" smtClean="0"/>
              <a:t> </a:t>
            </a:r>
            <a:r>
              <a:rPr lang="en-US" altLang="zh-CN" sz="1600" dirty="0" err="1" smtClean="0"/>
              <a:t>hgap,int</a:t>
            </a:r>
            <a:r>
              <a:rPr lang="en-US" altLang="zh-CN" sz="1600" dirty="0" smtClean="0"/>
              <a:t> </a:t>
            </a:r>
            <a:r>
              <a:rPr lang="en-US" altLang="zh-CN" sz="1600" dirty="0" err="1" smtClean="0"/>
              <a:t>vgap</a:t>
            </a:r>
            <a:r>
              <a:rPr lang="en-US" altLang="zh-CN" sz="1600" dirty="0" smtClean="0"/>
              <a:t>)</a:t>
            </a:r>
          </a:p>
          <a:p>
            <a:pPr lvl="3"/>
            <a:r>
              <a:rPr lang="zh-CN" altLang="en-US" sz="1600" dirty="0" smtClean="0"/>
              <a:t>常量：</a:t>
            </a:r>
            <a:r>
              <a:rPr lang="en-US" altLang="zh-CN" sz="1600" dirty="0" err="1" smtClean="0"/>
              <a:t>BorderLayout.CENTER</a:t>
            </a:r>
            <a:r>
              <a:rPr lang="zh-CN" altLang="en-US" sz="1600" dirty="0" smtClean="0"/>
              <a:t>、</a:t>
            </a:r>
            <a:r>
              <a:rPr lang="en-US" altLang="zh-CN" sz="1600" dirty="0" err="1" smtClean="0"/>
              <a:t>BorderLayout.EAST</a:t>
            </a:r>
            <a:r>
              <a:rPr lang="zh-CN" altLang="en-US" sz="1600" dirty="0" smtClean="0"/>
              <a:t>、</a:t>
            </a:r>
            <a:r>
              <a:rPr lang="en-US" altLang="zh-CN" sz="1600" dirty="0" err="1" smtClean="0"/>
              <a:t>BorderLayout.NORTH</a:t>
            </a:r>
            <a:r>
              <a:rPr lang="zh-CN" altLang="en-US" sz="1600" dirty="0" smtClean="0"/>
              <a:t>、</a:t>
            </a:r>
            <a:r>
              <a:rPr lang="en-US" altLang="zh-CN" sz="1600" dirty="0" err="1" smtClean="0"/>
              <a:t>BorderLayout.SOUTH</a:t>
            </a:r>
            <a:r>
              <a:rPr lang="zh-CN" altLang="en-US" sz="1600" dirty="0" smtClean="0"/>
              <a:t>、</a:t>
            </a:r>
            <a:r>
              <a:rPr lang="en-US" altLang="zh-CN" sz="1600" dirty="0" err="1" smtClean="0"/>
              <a:t>BorderLayout.WEST</a:t>
            </a:r>
            <a:endParaRPr lang="en-US" altLang="zh-CN" sz="1600" dirty="0" smtClean="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en-US" altLang="zh-CN" dirty="0"/>
              <a:t>GUI</a:t>
            </a:r>
          </a:p>
        </p:txBody>
      </p:sp>
    </p:spTree>
    <p:extLst>
      <p:ext uri="{BB962C8B-B14F-4D97-AF65-F5344CB8AC3E}">
        <p14:creationId xmlns:p14="http://schemas.microsoft.com/office/powerpoint/2010/main" val="2253518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多线程的实现方法有两种</a:t>
            </a:r>
          </a:p>
          <a:p>
            <a:pPr lvl="1"/>
            <a:r>
              <a:rPr lang="en-US" altLang="zh-CN" sz="1800" dirty="0"/>
              <a:t>1) </a:t>
            </a:r>
            <a:r>
              <a:rPr lang="zh-CN" altLang="en-US" sz="1800" dirty="0"/>
              <a:t>继承</a:t>
            </a:r>
            <a:r>
              <a:rPr lang="en-US" altLang="zh-CN" sz="1800" dirty="0"/>
              <a:t>Thread</a:t>
            </a:r>
            <a:r>
              <a:rPr lang="zh-CN" altLang="en-US" sz="1800" dirty="0"/>
              <a:t>类</a:t>
            </a:r>
            <a:r>
              <a:rPr lang="zh-CN" altLang="en-US" sz="1800" dirty="0" smtClean="0"/>
              <a:t>方式：继承</a:t>
            </a:r>
            <a:r>
              <a:rPr lang="zh-CN" altLang="en-US" sz="1800" dirty="0"/>
              <a:t>了</a:t>
            </a:r>
            <a:r>
              <a:rPr lang="en-US" altLang="zh-CN" sz="1800" dirty="0"/>
              <a:t>Thread</a:t>
            </a:r>
            <a:r>
              <a:rPr lang="zh-CN" altLang="en-US" sz="1800" dirty="0"/>
              <a:t>类，其自身的对象便是线程对象，在创建线程对象时只需创建自身的对象即可</a:t>
            </a:r>
          </a:p>
          <a:p>
            <a:pPr lvl="1"/>
            <a:r>
              <a:rPr lang="en-US" altLang="zh-CN" sz="1800" dirty="0" smtClean="0"/>
              <a:t>2</a:t>
            </a:r>
            <a:r>
              <a:rPr lang="en-US" altLang="zh-CN" sz="1800" dirty="0"/>
              <a:t>) </a:t>
            </a:r>
            <a:r>
              <a:rPr lang="zh-CN" altLang="en-US" sz="1800" dirty="0"/>
              <a:t>实现</a:t>
            </a:r>
            <a:r>
              <a:rPr lang="en-US" altLang="zh-CN" sz="1800" dirty="0"/>
              <a:t>Runnable</a:t>
            </a:r>
            <a:r>
              <a:rPr lang="zh-CN" altLang="en-US" sz="1800" dirty="0"/>
              <a:t>接口</a:t>
            </a:r>
            <a:r>
              <a:rPr lang="zh-CN" altLang="en-US" sz="1800" dirty="0" smtClean="0"/>
              <a:t>方式：实现</a:t>
            </a:r>
            <a:r>
              <a:rPr lang="en-US" altLang="zh-CN" sz="1800" dirty="0"/>
              <a:t>Runnable</a:t>
            </a:r>
            <a:r>
              <a:rPr lang="zh-CN" altLang="en-US" sz="1800" dirty="0"/>
              <a:t>接口的类，其自身的对象并不是一个线程，只是在该类中通过实现</a:t>
            </a:r>
            <a:r>
              <a:rPr lang="en-US" altLang="zh-CN" sz="1800" dirty="0"/>
              <a:t>run()</a:t>
            </a:r>
            <a:r>
              <a:rPr lang="zh-CN" altLang="en-US" sz="1800" dirty="0"/>
              <a:t>方法指出了线程需要完成的任务 </a:t>
            </a:r>
            <a:endParaRPr lang="en-US" altLang="zh-CN" sz="1800" dirty="0" smtClean="0"/>
          </a:p>
          <a:p>
            <a:r>
              <a:rPr lang="en-US" altLang="zh-CN" sz="1800" dirty="0" err="1"/>
              <a:t>java.lang.Thread</a:t>
            </a:r>
            <a:r>
              <a:rPr lang="zh-CN" altLang="en-US" sz="1800" dirty="0"/>
              <a:t>线程</a:t>
            </a:r>
            <a:r>
              <a:rPr lang="zh-CN" altLang="en-US" sz="1800" dirty="0" smtClean="0"/>
              <a:t>类</a:t>
            </a:r>
            <a:endParaRPr lang="en-US" altLang="zh-CN" sz="1800" dirty="0" smtClean="0"/>
          </a:p>
          <a:p>
            <a:pPr lvl="1"/>
            <a:r>
              <a:rPr lang="zh-CN" altLang="en-US" sz="1800" dirty="0" smtClean="0"/>
              <a:t>主要方法</a:t>
            </a:r>
            <a:endParaRPr lang="en-US" altLang="zh-CN" sz="1800" dirty="0" smtClean="0"/>
          </a:p>
          <a:p>
            <a:pPr lvl="2"/>
            <a:r>
              <a:rPr lang="en-US" altLang="zh-CN" sz="1800" dirty="0"/>
              <a:t>Thread()</a:t>
            </a:r>
          </a:p>
          <a:p>
            <a:pPr lvl="2"/>
            <a:r>
              <a:rPr lang="en-US" altLang="zh-CN" sz="1800" dirty="0"/>
              <a:t>Thread(String name)</a:t>
            </a:r>
          </a:p>
          <a:p>
            <a:pPr lvl="2"/>
            <a:r>
              <a:rPr lang="en-US" altLang="zh-CN" sz="1800" dirty="0"/>
              <a:t>Thread(Runnable target)</a:t>
            </a:r>
          </a:p>
          <a:p>
            <a:pPr lvl="2"/>
            <a:r>
              <a:rPr lang="en-US" altLang="zh-CN" sz="1800" dirty="0"/>
              <a:t>Thread(Runnable </a:t>
            </a:r>
            <a:r>
              <a:rPr lang="en-US" altLang="zh-CN" sz="1800" dirty="0" err="1"/>
              <a:t>target,String</a:t>
            </a:r>
            <a:r>
              <a:rPr lang="en-US" altLang="zh-CN" sz="1800" dirty="0"/>
              <a:t> name)</a:t>
            </a:r>
          </a:p>
          <a:p>
            <a:pPr lvl="2"/>
            <a:r>
              <a:rPr lang="en-US" altLang="zh-CN" sz="1800" dirty="0"/>
              <a:t>String </a:t>
            </a:r>
            <a:r>
              <a:rPr lang="en-US" altLang="zh-CN" sz="1800" dirty="0" err="1"/>
              <a:t>getName</a:t>
            </a:r>
            <a:r>
              <a:rPr lang="en-US" altLang="zh-CN" sz="1800" dirty="0"/>
              <a:t>() </a:t>
            </a:r>
            <a:endParaRPr lang="en-US" altLang="zh-CN" sz="1800" dirty="0" smtClean="0"/>
          </a:p>
          <a:p>
            <a:pPr lvl="2"/>
            <a:r>
              <a:rPr lang="en-US" altLang="zh-CN" sz="1800" dirty="0"/>
              <a:t>void run</a:t>
            </a:r>
            <a:r>
              <a:rPr lang="en-US" altLang="zh-CN" sz="1800" dirty="0" smtClean="0"/>
              <a:t>()</a:t>
            </a:r>
          </a:p>
          <a:p>
            <a:pPr lvl="2"/>
            <a:r>
              <a:rPr lang="en-US" altLang="zh-CN" sz="1800" dirty="0"/>
              <a:t>void </a:t>
            </a:r>
            <a:r>
              <a:rPr lang="en-US" altLang="zh-CN" sz="1800" dirty="0" err="1"/>
              <a:t>setPriority</a:t>
            </a:r>
            <a:r>
              <a:rPr lang="en-US" altLang="zh-CN" sz="1800" dirty="0"/>
              <a:t>(</a:t>
            </a:r>
            <a:r>
              <a:rPr lang="en-US" altLang="zh-CN" sz="1800" dirty="0" err="1"/>
              <a:t>int</a:t>
            </a:r>
            <a:r>
              <a:rPr lang="en-US" altLang="zh-CN" sz="1800" dirty="0"/>
              <a:t> </a:t>
            </a:r>
            <a:r>
              <a:rPr lang="en-US" altLang="zh-CN" sz="1800" dirty="0" err="1"/>
              <a:t>newPriority</a:t>
            </a:r>
            <a:r>
              <a:rPr lang="en-US" altLang="zh-CN" sz="1800" dirty="0"/>
              <a:t>) </a:t>
            </a:r>
            <a:endParaRPr lang="en-US" altLang="zh-CN" sz="1800" dirty="0" smtClean="0"/>
          </a:p>
          <a:p>
            <a:pPr lvl="2"/>
            <a:r>
              <a:rPr lang="en-US" altLang="zh-CN" sz="1800" dirty="0"/>
              <a:t>static void sleep(long </a:t>
            </a:r>
            <a:r>
              <a:rPr lang="en-US" altLang="zh-CN" sz="1800" dirty="0" err="1"/>
              <a:t>millis</a:t>
            </a:r>
            <a:r>
              <a:rPr lang="en-US" altLang="zh-CN" sz="1800" dirty="0"/>
              <a:t>) </a:t>
            </a:r>
            <a:endParaRPr lang="en-US" altLang="zh-CN" sz="1800" dirty="0" smtClean="0"/>
          </a:p>
          <a:p>
            <a:pPr lvl="2"/>
            <a:r>
              <a:rPr lang="en-US" altLang="zh-CN" sz="1800" dirty="0"/>
              <a:t>void start</a:t>
            </a:r>
            <a:r>
              <a:rPr lang="en-US" altLang="zh-CN" sz="1800" dirty="0" smtClean="0"/>
              <a:t>()</a:t>
            </a:r>
            <a:endParaRPr lang="zh-CN" altLang="en-US" sz="1800" dirty="0"/>
          </a:p>
          <a:p>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9</a:t>
            </a:r>
            <a:r>
              <a:rPr lang="zh-CN" altLang="en-US" dirty="0"/>
              <a:t>章 </a:t>
            </a:r>
            <a:r>
              <a:rPr lang="en-US" altLang="zh-CN" dirty="0"/>
              <a:t>Java</a:t>
            </a:r>
            <a:r>
              <a:rPr lang="zh-CN" altLang="en-US" dirty="0"/>
              <a:t>多线程机制</a:t>
            </a:r>
            <a:endParaRPr lang="en-US" altLang="zh-CN" dirty="0"/>
          </a:p>
        </p:txBody>
      </p:sp>
    </p:spTree>
    <p:extLst>
      <p:ext uri="{BB962C8B-B14F-4D97-AF65-F5344CB8AC3E}">
        <p14:creationId xmlns:p14="http://schemas.microsoft.com/office/powerpoint/2010/main" val="41160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Math</a:t>
            </a:r>
            <a:r>
              <a:rPr lang="zh-CN" altLang="en-US" sz="1800" dirty="0"/>
              <a:t>类</a:t>
            </a:r>
            <a:r>
              <a:rPr lang="zh-CN" altLang="en-US" sz="1800" dirty="0" smtClean="0"/>
              <a:t>的</a:t>
            </a:r>
            <a:r>
              <a:rPr lang="zh-CN" altLang="en-US" sz="1800" dirty="0">
                <a:solidFill>
                  <a:srgbClr val="FF0000"/>
                </a:solidFill>
              </a:rPr>
              <a:t>所有</a:t>
            </a:r>
            <a:r>
              <a:rPr lang="zh-CN" altLang="en-US" sz="1800" dirty="0" smtClean="0">
                <a:solidFill>
                  <a:srgbClr val="FF0000"/>
                </a:solidFill>
              </a:rPr>
              <a:t>属性</a:t>
            </a:r>
            <a:r>
              <a:rPr lang="zh-CN" altLang="en-US" sz="1800" dirty="0">
                <a:solidFill>
                  <a:srgbClr val="FF0000"/>
                </a:solidFill>
              </a:rPr>
              <a:t>和方法都是静态的</a:t>
            </a:r>
            <a:r>
              <a:rPr lang="zh-CN" altLang="en-US" sz="1800" dirty="0" smtClean="0"/>
              <a:t>，且</a:t>
            </a:r>
            <a:r>
              <a:rPr lang="en-US" altLang="zh-CN" sz="1800" dirty="0"/>
              <a:t>Math</a:t>
            </a:r>
            <a:r>
              <a:rPr lang="zh-CN" altLang="en-US" sz="1800" dirty="0"/>
              <a:t>类不能创建</a:t>
            </a:r>
            <a:r>
              <a:rPr lang="zh-CN" altLang="en-US" sz="1800" dirty="0" smtClean="0"/>
              <a:t>对象</a:t>
            </a:r>
            <a:endParaRPr lang="en-US" altLang="zh-CN" sz="1800" dirty="0" smtClean="0"/>
          </a:p>
          <a:p>
            <a:pPr lvl="1"/>
            <a:r>
              <a:rPr lang="zh-CN" altLang="en-US" sz="1800" dirty="0" smtClean="0"/>
              <a:t>两</a:t>
            </a:r>
            <a:r>
              <a:rPr lang="zh-CN" altLang="en-US" sz="1800" dirty="0"/>
              <a:t>个</a:t>
            </a:r>
            <a:r>
              <a:rPr lang="en-US" altLang="zh-CN" sz="1800" dirty="0" smtClean="0"/>
              <a:t>double</a:t>
            </a:r>
            <a:r>
              <a:rPr lang="zh-CN" altLang="en-US" sz="1800" dirty="0" smtClean="0"/>
              <a:t>常量：</a:t>
            </a:r>
            <a:r>
              <a:rPr lang="en-US" altLang="zh-CN" sz="1800" dirty="0" err="1" smtClean="0">
                <a:solidFill>
                  <a:srgbClr val="FF0000"/>
                </a:solidFill>
              </a:rPr>
              <a:t>Math.PI</a:t>
            </a:r>
            <a:r>
              <a:rPr lang="zh-CN" altLang="en-US" sz="1800" dirty="0" smtClean="0"/>
              <a:t>，</a:t>
            </a:r>
            <a:r>
              <a:rPr lang="en-US" altLang="zh-CN" sz="1800" dirty="0" err="1" smtClean="0">
                <a:solidFill>
                  <a:srgbClr val="FF0000"/>
                </a:solidFill>
              </a:rPr>
              <a:t>Math.E</a:t>
            </a:r>
            <a:endParaRPr lang="en-US" altLang="zh-CN" sz="1800" dirty="0" smtClean="0">
              <a:solidFill>
                <a:srgbClr val="FF0000"/>
              </a:solidFill>
            </a:endParaRPr>
          </a:p>
          <a:p>
            <a:pPr lvl="1"/>
            <a:r>
              <a:rPr lang="zh-CN" altLang="en-US" sz="1800" dirty="0" smtClean="0"/>
              <a:t>常用方法：</a:t>
            </a:r>
            <a:r>
              <a:rPr lang="en-US" altLang="zh-CN" sz="1800" dirty="0" err="1" smtClean="0">
                <a:solidFill>
                  <a:srgbClr val="FF0000"/>
                </a:solidFill>
              </a:rPr>
              <a:t>Math.sqrt</a:t>
            </a:r>
            <a:r>
              <a:rPr lang="en-US" altLang="zh-CN" sz="1800" dirty="0" smtClean="0">
                <a:solidFill>
                  <a:srgbClr val="FF0000"/>
                </a:solidFill>
              </a:rPr>
              <a:t>(double)</a:t>
            </a:r>
            <a:r>
              <a:rPr lang="zh-CN" altLang="en-US" sz="1800" dirty="0" smtClean="0"/>
              <a:t>求平方根，</a:t>
            </a:r>
            <a:r>
              <a:rPr lang="en-US" altLang="zh-CN" sz="1800" dirty="0" err="1" smtClean="0">
                <a:solidFill>
                  <a:srgbClr val="FF0000"/>
                </a:solidFill>
              </a:rPr>
              <a:t>Math.random</a:t>
            </a:r>
            <a:r>
              <a:rPr lang="en-US" altLang="zh-CN" sz="1800" dirty="0" smtClean="0">
                <a:solidFill>
                  <a:srgbClr val="FF0000"/>
                </a:solidFill>
              </a:rPr>
              <a:t>()</a:t>
            </a:r>
            <a:r>
              <a:rPr lang="zh-CN" altLang="en-US" sz="1800" dirty="0" smtClean="0"/>
              <a:t>求</a:t>
            </a:r>
            <a:r>
              <a:rPr lang="en-US" altLang="zh-CN" sz="1800" dirty="0" smtClean="0"/>
              <a:t>[0.0,1.0)</a:t>
            </a:r>
            <a:r>
              <a:rPr lang="zh-CN" altLang="en-US" sz="1800" dirty="0" smtClean="0"/>
              <a:t>随机数</a:t>
            </a:r>
            <a:r>
              <a:rPr lang="en-US" altLang="zh-CN" sz="1800" dirty="0" smtClean="0"/>
              <a:t> </a:t>
            </a:r>
            <a:endParaRPr lang="en-US" altLang="zh-CN" sz="1800" dirty="0"/>
          </a:p>
          <a:p>
            <a:pPr lvl="1"/>
            <a:endParaRPr lang="zh-CN" altLang="en-US" sz="1800" dirty="0"/>
          </a:p>
          <a:p>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2</a:t>
            </a:r>
            <a:r>
              <a:rPr lang="zh-CN" altLang="en-US" dirty="0"/>
              <a:t>章 </a:t>
            </a:r>
            <a:r>
              <a:rPr lang="en-US" altLang="zh-CN" dirty="0"/>
              <a:t>Java</a:t>
            </a:r>
            <a:r>
              <a:rPr lang="zh-CN" altLang="en-US" dirty="0"/>
              <a:t>语法</a:t>
            </a:r>
            <a:r>
              <a:rPr lang="zh-CN" altLang="en-US" dirty="0" smtClean="0"/>
              <a:t>基础</a:t>
            </a:r>
            <a:endParaRPr lang="zh-CN" altLang="en-US" dirty="0"/>
          </a:p>
        </p:txBody>
      </p:sp>
    </p:spTree>
    <p:extLst>
      <p:ext uri="{BB962C8B-B14F-4D97-AF65-F5344CB8AC3E}">
        <p14:creationId xmlns:p14="http://schemas.microsoft.com/office/powerpoint/2010/main" val="496230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多线程的实现方法有两种</a:t>
            </a:r>
          </a:p>
          <a:p>
            <a:pPr lvl="1"/>
            <a:r>
              <a:rPr lang="en-US" altLang="zh-CN" sz="1800" dirty="0"/>
              <a:t>1) </a:t>
            </a:r>
            <a:r>
              <a:rPr lang="zh-CN" altLang="en-US" sz="1800" dirty="0"/>
              <a:t>继承</a:t>
            </a:r>
            <a:r>
              <a:rPr lang="en-US" altLang="zh-CN" sz="1800" dirty="0"/>
              <a:t>Thread</a:t>
            </a:r>
            <a:r>
              <a:rPr lang="zh-CN" altLang="en-US" sz="1800" dirty="0"/>
              <a:t>类</a:t>
            </a:r>
            <a:r>
              <a:rPr lang="zh-CN" altLang="en-US" sz="1800" dirty="0" smtClean="0"/>
              <a:t>方式：继承</a:t>
            </a:r>
            <a:r>
              <a:rPr lang="zh-CN" altLang="en-US" sz="1800" dirty="0"/>
              <a:t>了</a:t>
            </a:r>
            <a:r>
              <a:rPr lang="en-US" altLang="zh-CN" sz="1800" dirty="0"/>
              <a:t>Thread</a:t>
            </a:r>
            <a:r>
              <a:rPr lang="zh-CN" altLang="en-US" sz="1800" dirty="0"/>
              <a:t>类，其自身的对象便是线程对象，在创建线程对象时只需创建自身的对象即可</a:t>
            </a:r>
          </a:p>
          <a:p>
            <a:pPr lvl="1"/>
            <a:r>
              <a:rPr lang="en-US" altLang="zh-CN" sz="1800" dirty="0" smtClean="0"/>
              <a:t>2</a:t>
            </a:r>
            <a:r>
              <a:rPr lang="en-US" altLang="zh-CN" sz="1800" dirty="0"/>
              <a:t>) </a:t>
            </a:r>
            <a:r>
              <a:rPr lang="zh-CN" altLang="en-US" sz="1800" dirty="0"/>
              <a:t>实现</a:t>
            </a:r>
            <a:r>
              <a:rPr lang="en-US" altLang="zh-CN" sz="1800" dirty="0"/>
              <a:t>Runnable</a:t>
            </a:r>
            <a:r>
              <a:rPr lang="zh-CN" altLang="en-US" sz="1800" dirty="0"/>
              <a:t>接口</a:t>
            </a:r>
            <a:r>
              <a:rPr lang="zh-CN" altLang="en-US" sz="1800" dirty="0" smtClean="0"/>
              <a:t>方式：实现</a:t>
            </a:r>
            <a:r>
              <a:rPr lang="en-US" altLang="zh-CN" sz="1800" dirty="0"/>
              <a:t>Runnable</a:t>
            </a:r>
            <a:r>
              <a:rPr lang="zh-CN" altLang="en-US" sz="1800" dirty="0"/>
              <a:t>接口的类，其自身的对象并不是一个线程，只是在该类中通过实现</a:t>
            </a:r>
            <a:r>
              <a:rPr lang="en-US" altLang="zh-CN" sz="1800" dirty="0"/>
              <a:t>run()</a:t>
            </a:r>
            <a:r>
              <a:rPr lang="zh-CN" altLang="en-US" sz="1800" dirty="0"/>
              <a:t>方法指出了线程需要完成的任务 </a:t>
            </a:r>
            <a:endParaRPr lang="en-US" altLang="zh-CN" sz="1800" dirty="0" smtClean="0"/>
          </a:p>
          <a:p>
            <a:r>
              <a:rPr lang="en-US" altLang="zh-CN" sz="1800" dirty="0" err="1"/>
              <a:t>java.lang.Thread</a:t>
            </a:r>
            <a:r>
              <a:rPr lang="zh-CN" altLang="en-US" sz="1800" dirty="0"/>
              <a:t>线程</a:t>
            </a:r>
            <a:r>
              <a:rPr lang="zh-CN" altLang="en-US" sz="1800" dirty="0" smtClean="0"/>
              <a:t>类</a:t>
            </a:r>
            <a:endParaRPr lang="en-US" altLang="zh-CN" sz="1800" dirty="0" smtClean="0"/>
          </a:p>
          <a:p>
            <a:pPr lvl="1"/>
            <a:r>
              <a:rPr lang="zh-CN" altLang="en-US" sz="1800" dirty="0" smtClean="0"/>
              <a:t>优先级</a:t>
            </a:r>
            <a:endParaRPr lang="en-US" altLang="zh-CN" sz="1800" dirty="0" smtClean="0"/>
          </a:p>
          <a:p>
            <a:pPr lvl="2"/>
            <a:r>
              <a:rPr lang="zh-CN" altLang="en-US" sz="1800" dirty="0" smtClean="0"/>
              <a:t>是</a:t>
            </a:r>
            <a:r>
              <a:rPr lang="zh-CN" altLang="en-US" sz="1800" dirty="0"/>
              <a:t>从</a:t>
            </a:r>
            <a:r>
              <a:rPr lang="en-US" altLang="zh-CN" sz="1800" dirty="0"/>
              <a:t>1</a:t>
            </a:r>
            <a:r>
              <a:rPr lang="zh-CN" altLang="en-US" sz="1800" dirty="0"/>
              <a:t>到</a:t>
            </a:r>
            <a:r>
              <a:rPr lang="en-US" altLang="zh-CN" sz="1800" dirty="0"/>
              <a:t>10</a:t>
            </a:r>
            <a:r>
              <a:rPr lang="zh-CN" altLang="en-US" sz="1800" dirty="0"/>
              <a:t>的整数，并且它仅表示线程之间的相对关系，缺省的线程优先级是</a:t>
            </a:r>
            <a:r>
              <a:rPr lang="en-US" altLang="zh-CN" sz="1800" dirty="0" smtClean="0"/>
              <a:t>5</a:t>
            </a:r>
          </a:p>
          <a:p>
            <a:pPr lvl="2"/>
            <a:endParaRPr lang="en-US" altLang="zh-CN" sz="1800" dirty="0"/>
          </a:p>
          <a:p>
            <a:pPr lvl="2"/>
            <a:endParaRPr lang="en-US" altLang="zh-CN" sz="1800" dirty="0" smtClean="0"/>
          </a:p>
          <a:p>
            <a:pPr lvl="2"/>
            <a:endParaRPr lang="en-US" altLang="zh-CN" sz="1800" dirty="0"/>
          </a:p>
          <a:p>
            <a:pPr lvl="2"/>
            <a:endParaRPr lang="en-US" altLang="zh-CN" sz="1800" dirty="0" smtClean="0"/>
          </a:p>
          <a:p>
            <a:pPr lvl="1"/>
            <a:r>
              <a:rPr lang="zh-CN" altLang="en-US" sz="1800" dirty="0"/>
              <a:t>继承</a:t>
            </a:r>
            <a:r>
              <a:rPr lang="en-US" altLang="zh-CN" sz="1800" dirty="0"/>
              <a:t>Thread</a:t>
            </a:r>
            <a:r>
              <a:rPr lang="zh-CN" altLang="en-US" sz="1800" dirty="0"/>
              <a:t>类创建实现多线程的步骤</a:t>
            </a:r>
          </a:p>
          <a:p>
            <a:pPr lvl="2"/>
            <a:r>
              <a:rPr lang="en-US" altLang="zh-CN" sz="1800" dirty="0"/>
              <a:t>1) </a:t>
            </a:r>
            <a:r>
              <a:rPr lang="zh-CN" altLang="en-US" sz="1800" dirty="0"/>
              <a:t>定义</a:t>
            </a:r>
            <a:r>
              <a:rPr lang="en-US" altLang="zh-CN" sz="1800" dirty="0"/>
              <a:t>Thread</a:t>
            </a:r>
            <a:r>
              <a:rPr lang="zh-CN" altLang="en-US" sz="1800" dirty="0"/>
              <a:t>类的一个子类</a:t>
            </a:r>
          </a:p>
          <a:p>
            <a:pPr lvl="2"/>
            <a:r>
              <a:rPr lang="en-US" altLang="zh-CN" sz="1800" dirty="0"/>
              <a:t>2) </a:t>
            </a:r>
            <a:r>
              <a:rPr lang="zh-CN" altLang="en-US" sz="1800" dirty="0"/>
              <a:t>在子类中覆盖超类中的方法</a:t>
            </a:r>
            <a:r>
              <a:rPr lang="en-US" altLang="zh-CN" sz="1800" dirty="0"/>
              <a:t>public void run( )</a:t>
            </a:r>
          </a:p>
          <a:p>
            <a:pPr lvl="2"/>
            <a:r>
              <a:rPr lang="en-US" altLang="zh-CN" sz="1800" dirty="0"/>
              <a:t>3) </a:t>
            </a:r>
            <a:r>
              <a:rPr lang="zh-CN" altLang="en-US" sz="1800" dirty="0"/>
              <a:t>创建该子类的一个线程对象</a:t>
            </a:r>
          </a:p>
          <a:p>
            <a:pPr lvl="2"/>
            <a:r>
              <a:rPr lang="en-US" altLang="zh-CN" sz="1800" dirty="0"/>
              <a:t>4) </a:t>
            </a:r>
            <a:r>
              <a:rPr lang="zh-CN" altLang="en-US" sz="1800" dirty="0"/>
              <a:t>通过</a:t>
            </a:r>
            <a:r>
              <a:rPr lang="en-US" altLang="zh-CN" sz="1800" dirty="0"/>
              <a:t>start( )</a:t>
            </a:r>
            <a:r>
              <a:rPr lang="zh-CN" altLang="en-US" sz="1800" dirty="0"/>
              <a:t>方法启动</a:t>
            </a:r>
            <a:r>
              <a:rPr lang="zh-CN" altLang="en-US" sz="1800" dirty="0" smtClean="0"/>
              <a:t>线程</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9</a:t>
            </a:r>
            <a:r>
              <a:rPr lang="zh-CN" altLang="en-US" dirty="0"/>
              <a:t>章 </a:t>
            </a:r>
            <a:r>
              <a:rPr lang="en-US" altLang="zh-CN" dirty="0"/>
              <a:t>Java</a:t>
            </a:r>
            <a:r>
              <a:rPr lang="zh-CN" altLang="en-US" dirty="0"/>
              <a:t>多线程机制</a:t>
            </a:r>
            <a:endParaRPr lang="en-US" altLang="zh-CN" dirty="0"/>
          </a:p>
        </p:txBody>
      </p:sp>
      <p:pic>
        <p:nvPicPr>
          <p:cNvPr id="4" name="图片 3"/>
          <p:cNvPicPr>
            <a:picLocks noChangeAspect="1"/>
          </p:cNvPicPr>
          <p:nvPr/>
        </p:nvPicPr>
        <p:blipFill>
          <a:blip r:embed="rId2"/>
          <a:stretch>
            <a:fillRect/>
          </a:stretch>
        </p:blipFill>
        <p:spPr>
          <a:xfrm>
            <a:off x="1691680" y="3356992"/>
            <a:ext cx="5167382" cy="1371914"/>
          </a:xfrm>
          <a:prstGeom prst="rect">
            <a:avLst/>
          </a:prstGeom>
        </p:spPr>
      </p:pic>
    </p:spTree>
    <p:extLst>
      <p:ext uri="{BB962C8B-B14F-4D97-AF65-F5344CB8AC3E}">
        <p14:creationId xmlns:p14="http://schemas.microsoft.com/office/powerpoint/2010/main" val="3808796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0"/>
              </a:spcBef>
            </a:pPr>
            <a:r>
              <a:rPr lang="zh-CN" altLang="en-US" sz="1800" dirty="0" smtClean="0"/>
              <a:t>通过</a:t>
            </a:r>
            <a:r>
              <a:rPr lang="en-US" altLang="zh-CN" sz="1800" dirty="0"/>
              <a:t>Runnable</a:t>
            </a:r>
            <a:r>
              <a:rPr lang="zh-CN" altLang="en-US" sz="1800" dirty="0" smtClean="0"/>
              <a:t>接口</a:t>
            </a:r>
            <a:r>
              <a:rPr lang="zh-CN" altLang="en-US" sz="1800" dirty="0"/>
              <a:t>创建多线程的步骤</a:t>
            </a:r>
          </a:p>
          <a:p>
            <a:pPr lvl="1">
              <a:spcBef>
                <a:spcPts val="0"/>
              </a:spcBef>
            </a:pPr>
            <a:r>
              <a:rPr lang="en-US" altLang="zh-CN" sz="1800" dirty="0"/>
              <a:t>1) </a:t>
            </a:r>
            <a:r>
              <a:rPr lang="zh-CN" altLang="en-US" sz="1800" dirty="0"/>
              <a:t>定义一个实现</a:t>
            </a:r>
            <a:r>
              <a:rPr lang="en-US" altLang="zh-CN" sz="1800" dirty="0"/>
              <a:t>Runnable</a:t>
            </a:r>
            <a:r>
              <a:rPr lang="zh-CN" altLang="en-US" sz="1800" dirty="0"/>
              <a:t>接口的子类</a:t>
            </a:r>
          </a:p>
          <a:p>
            <a:pPr lvl="1">
              <a:spcBef>
                <a:spcPts val="0"/>
              </a:spcBef>
            </a:pPr>
            <a:r>
              <a:rPr lang="en-US" altLang="zh-CN" sz="1800" dirty="0"/>
              <a:t>2) </a:t>
            </a:r>
            <a:r>
              <a:rPr lang="zh-CN" altLang="en-US" sz="1800" dirty="0"/>
              <a:t>在子类中重写</a:t>
            </a:r>
            <a:r>
              <a:rPr lang="en-US" altLang="zh-CN" sz="1800" dirty="0"/>
              <a:t>Runnable</a:t>
            </a:r>
            <a:r>
              <a:rPr lang="zh-CN" altLang="en-US" sz="1800" dirty="0"/>
              <a:t>接口中的</a:t>
            </a:r>
            <a:r>
              <a:rPr lang="en-US" altLang="zh-CN" sz="1800" dirty="0"/>
              <a:t>public void run( )</a:t>
            </a:r>
            <a:r>
              <a:rPr lang="zh-CN" altLang="en-US" sz="1800" dirty="0"/>
              <a:t>方法</a:t>
            </a:r>
          </a:p>
          <a:p>
            <a:pPr lvl="1">
              <a:spcBef>
                <a:spcPts val="0"/>
              </a:spcBef>
            </a:pPr>
            <a:r>
              <a:rPr lang="en-US" altLang="zh-CN" sz="1800" dirty="0"/>
              <a:t>3) </a:t>
            </a:r>
            <a:r>
              <a:rPr lang="zh-CN" altLang="en-US" sz="1800" dirty="0"/>
              <a:t>创建该子类的一个对象</a:t>
            </a:r>
            <a:r>
              <a:rPr lang="en-US" altLang="zh-CN" sz="1800" dirty="0"/>
              <a:t>(</a:t>
            </a:r>
            <a:r>
              <a:rPr lang="zh-CN" altLang="en-US" sz="1800" dirty="0"/>
              <a:t>也称为线程体对象或目标对象</a:t>
            </a:r>
            <a:r>
              <a:rPr lang="en-US" altLang="zh-CN" sz="1800" dirty="0"/>
              <a:t>)</a:t>
            </a:r>
            <a:r>
              <a:rPr lang="zh-CN" altLang="en-US" sz="1800" dirty="0"/>
              <a:t>，并将该对象作参数，传递给</a:t>
            </a:r>
            <a:r>
              <a:rPr lang="en-US" altLang="zh-CN" sz="1800" dirty="0"/>
              <a:t>Thread</a:t>
            </a:r>
            <a:r>
              <a:rPr lang="zh-CN" altLang="en-US" sz="1800" dirty="0"/>
              <a:t>类的构造函数，从而生成</a:t>
            </a:r>
            <a:r>
              <a:rPr lang="en-US" altLang="zh-CN" sz="1800" dirty="0"/>
              <a:t>Thread</a:t>
            </a:r>
            <a:r>
              <a:rPr lang="zh-CN" altLang="en-US" sz="1800" dirty="0"/>
              <a:t>类的一个对象。注意这一步</a:t>
            </a:r>
            <a:r>
              <a:rPr lang="en-US" altLang="zh-CN" sz="1800" dirty="0"/>
              <a:t>!</a:t>
            </a:r>
          </a:p>
          <a:p>
            <a:pPr lvl="1">
              <a:spcBef>
                <a:spcPts val="0"/>
              </a:spcBef>
            </a:pPr>
            <a:r>
              <a:rPr lang="en-US" altLang="zh-CN" sz="1800" dirty="0"/>
              <a:t>4) </a:t>
            </a:r>
            <a:r>
              <a:rPr lang="zh-CN" altLang="en-US" sz="1800" dirty="0"/>
              <a:t>调用</a:t>
            </a:r>
            <a:r>
              <a:rPr lang="en-US" altLang="zh-CN" sz="1800" dirty="0"/>
              <a:t>Thread</a:t>
            </a:r>
            <a:r>
              <a:rPr lang="zh-CN" altLang="en-US" sz="1800" dirty="0"/>
              <a:t>类对象的</a:t>
            </a:r>
            <a:r>
              <a:rPr lang="en-US" altLang="zh-CN" sz="1800" dirty="0"/>
              <a:t>start( )</a:t>
            </a:r>
            <a:r>
              <a:rPr lang="zh-CN" altLang="en-US" sz="1800" dirty="0"/>
              <a:t>方法启动</a:t>
            </a:r>
            <a:r>
              <a:rPr lang="zh-CN" altLang="en-US" sz="1800" dirty="0" smtClean="0"/>
              <a:t>线程</a:t>
            </a:r>
            <a:endParaRPr lang="en-US" altLang="zh-CN" sz="1800" dirty="0" smtClean="0"/>
          </a:p>
          <a:p>
            <a:pPr>
              <a:spcBef>
                <a:spcPts val="0"/>
              </a:spcBef>
            </a:pPr>
            <a:r>
              <a:rPr lang="zh-CN" altLang="en-US" sz="1800" dirty="0"/>
              <a:t>线程</a:t>
            </a:r>
            <a:r>
              <a:rPr lang="zh-CN" altLang="en-US" sz="1800" dirty="0" smtClean="0"/>
              <a:t>同步</a:t>
            </a:r>
            <a:endParaRPr lang="en-US" altLang="zh-CN" sz="1800" dirty="0" smtClean="0"/>
          </a:p>
          <a:p>
            <a:pPr lvl="1">
              <a:spcBef>
                <a:spcPts val="0"/>
              </a:spcBef>
            </a:pPr>
            <a:r>
              <a:rPr lang="zh-CN" altLang="en-US" sz="1800" dirty="0" smtClean="0"/>
              <a:t>用</a:t>
            </a:r>
            <a:r>
              <a:rPr lang="en-US" altLang="zh-CN" sz="1800" dirty="0"/>
              <a:t>synchronized</a:t>
            </a:r>
            <a:r>
              <a:rPr lang="zh-CN" altLang="en-US" sz="1800" dirty="0"/>
              <a:t>关键字标志要同步的</a:t>
            </a:r>
            <a:r>
              <a:rPr lang="zh-CN" altLang="en-US" sz="1800" dirty="0" smtClean="0"/>
              <a:t>资源，系统</a:t>
            </a:r>
            <a:r>
              <a:rPr lang="zh-CN" altLang="en-US" sz="1800" dirty="0"/>
              <a:t>在运行</a:t>
            </a:r>
            <a:r>
              <a:rPr lang="zh-CN" altLang="en-US" sz="1800" dirty="0" smtClean="0"/>
              <a:t>时会保证</a:t>
            </a:r>
            <a:r>
              <a:rPr lang="zh-CN" altLang="en-US" sz="1800" dirty="0"/>
              <a:t>在同一个时刻只有一个线程在使用这个</a:t>
            </a:r>
            <a:r>
              <a:rPr lang="zh-CN" altLang="en-US" sz="1800" dirty="0" smtClean="0"/>
              <a:t>资源</a:t>
            </a:r>
            <a:endParaRPr lang="en-US" altLang="zh-CN" sz="1800" dirty="0" smtClean="0"/>
          </a:p>
          <a:p>
            <a:pPr lvl="1">
              <a:spcBef>
                <a:spcPts val="0"/>
              </a:spcBef>
            </a:pPr>
            <a:r>
              <a:rPr lang="zh-CN" altLang="en-US" sz="1800" dirty="0"/>
              <a:t>线程同步加锁的两种</a:t>
            </a:r>
            <a:r>
              <a:rPr lang="zh-CN" altLang="en-US" sz="1800" dirty="0" smtClean="0"/>
              <a:t>方法</a:t>
            </a:r>
            <a:endParaRPr lang="en-US" altLang="zh-CN" sz="1800" dirty="0" smtClean="0"/>
          </a:p>
          <a:p>
            <a:pPr lvl="2">
              <a:spcBef>
                <a:spcPts val="0"/>
              </a:spcBef>
            </a:pPr>
            <a:r>
              <a:rPr lang="en-US" altLang="zh-CN" sz="1800" dirty="0"/>
              <a:t>1) </a:t>
            </a:r>
            <a:r>
              <a:rPr lang="zh-CN" altLang="en-US" sz="1800" dirty="0"/>
              <a:t>锁定冲突的</a:t>
            </a:r>
            <a:r>
              <a:rPr lang="zh-CN" altLang="en-US" sz="1800" dirty="0" smtClean="0"/>
              <a:t>对象</a:t>
            </a:r>
            <a:r>
              <a:rPr lang="en-US" altLang="zh-CN" sz="1800" dirty="0" smtClean="0"/>
              <a:t>:</a:t>
            </a:r>
            <a:r>
              <a:rPr lang="zh-CN" altLang="en-US" sz="1800" dirty="0"/>
              <a:t>锁定对象可以出现在任何一个方法</a:t>
            </a:r>
            <a:r>
              <a:rPr lang="zh-CN" altLang="en-US" sz="1800" dirty="0" smtClean="0"/>
              <a:t>中</a:t>
            </a:r>
            <a:endParaRPr lang="zh-CN" altLang="en-US" sz="1800" dirty="0"/>
          </a:p>
          <a:p>
            <a:pPr marL="985838" lvl="3" indent="0">
              <a:spcBef>
                <a:spcPts val="0"/>
              </a:spcBef>
              <a:buNone/>
            </a:pPr>
            <a:r>
              <a:rPr lang="en-US" altLang="zh-CN" sz="1800" dirty="0" smtClean="0"/>
              <a:t>synchronized </a:t>
            </a:r>
            <a:r>
              <a:rPr lang="en-US" altLang="zh-CN" sz="1800" dirty="0"/>
              <a:t>( </a:t>
            </a:r>
            <a:r>
              <a:rPr lang="en-US" altLang="zh-CN" sz="1800" dirty="0" err="1"/>
              <a:t>ObjRef</a:t>
            </a:r>
            <a:r>
              <a:rPr lang="en-US" altLang="zh-CN" sz="1800" dirty="0"/>
              <a:t> ){</a:t>
            </a:r>
          </a:p>
          <a:p>
            <a:pPr marL="985838" lvl="3" indent="0">
              <a:spcBef>
                <a:spcPts val="0"/>
              </a:spcBef>
              <a:buNone/>
            </a:pPr>
            <a:r>
              <a:rPr lang="en-US" altLang="zh-CN" sz="1800" dirty="0"/>
              <a:t> 	// </a:t>
            </a:r>
            <a:r>
              <a:rPr lang="zh-CN" altLang="en-US" sz="1800" dirty="0"/>
              <a:t>方法中需要同步执行的语句体</a:t>
            </a:r>
          </a:p>
          <a:p>
            <a:pPr marL="985838" lvl="3" indent="0">
              <a:spcBef>
                <a:spcPts val="0"/>
              </a:spcBef>
              <a:buNone/>
            </a:pPr>
            <a:r>
              <a:rPr lang="en-US" altLang="zh-CN" sz="1800" dirty="0"/>
              <a:t>}</a:t>
            </a:r>
          </a:p>
          <a:p>
            <a:pPr lvl="2">
              <a:spcBef>
                <a:spcPts val="0"/>
              </a:spcBef>
            </a:pPr>
            <a:r>
              <a:rPr lang="en-US" altLang="zh-CN" sz="1800" dirty="0" smtClean="0"/>
              <a:t>2</a:t>
            </a:r>
            <a:r>
              <a:rPr lang="en-US" altLang="zh-CN" sz="1800" dirty="0"/>
              <a:t>) </a:t>
            </a:r>
            <a:r>
              <a:rPr lang="zh-CN" altLang="en-US" sz="1800" dirty="0"/>
              <a:t>锁定冲突的方法 </a:t>
            </a:r>
          </a:p>
          <a:p>
            <a:pPr marL="985838" lvl="3" indent="0">
              <a:spcBef>
                <a:spcPts val="0"/>
              </a:spcBef>
              <a:buNone/>
            </a:pPr>
            <a:r>
              <a:rPr lang="en-US" altLang="zh-CN" sz="1800" dirty="0" smtClean="0"/>
              <a:t>synchronized  </a:t>
            </a:r>
            <a:r>
              <a:rPr lang="zh-CN" altLang="en-US" sz="1800" dirty="0"/>
              <a:t>返回类型 方法名</a:t>
            </a:r>
            <a:r>
              <a:rPr lang="en-US" altLang="zh-CN" sz="1800" dirty="0"/>
              <a:t>([</a:t>
            </a:r>
            <a:r>
              <a:rPr lang="zh-CN" altLang="en-US" sz="1800" dirty="0"/>
              <a:t>参数表</a:t>
            </a:r>
            <a:r>
              <a:rPr lang="en-US" altLang="zh-CN" sz="1800" dirty="0" smtClean="0"/>
              <a:t>]){    ……  }</a:t>
            </a:r>
            <a:endParaRPr lang="en-US" altLang="zh-CN" sz="1800" dirty="0"/>
          </a:p>
          <a:p>
            <a:pPr lvl="2">
              <a:spcBef>
                <a:spcPts val="0"/>
              </a:spcBef>
            </a:pPr>
            <a:r>
              <a:rPr lang="zh-CN" altLang="en-US" sz="1800" dirty="0"/>
              <a:t>注意：</a:t>
            </a:r>
          </a:p>
          <a:p>
            <a:pPr lvl="3">
              <a:spcBef>
                <a:spcPts val="0"/>
              </a:spcBef>
            </a:pPr>
            <a:r>
              <a:rPr lang="zh-CN" altLang="en-US" sz="1800" dirty="0"/>
              <a:t>对方法</a:t>
            </a:r>
            <a:r>
              <a:rPr lang="en-US" altLang="zh-CN" sz="1800" dirty="0"/>
              <a:t>run( )</a:t>
            </a:r>
            <a:r>
              <a:rPr lang="zh-CN" altLang="en-US" sz="1800" dirty="0"/>
              <a:t>无法加锁，不可避免冲突</a:t>
            </a:r>
          </a:p>
          <a:p>
            <a:pPr lvl="3">
              <a:spcBef>
                <a:spcPts val="0"/>
              </a:spcBef>
            </a:pPr>
            <a:r>
              <a:rPr lang="zh-CN" altLang="en-US" sz="1800" dirty="0"/>
              <a:t>对构造方法不能加锁，否则出现语法</a:t>
            </a:r>
            <a:r>
              <a:rPr lang="zh-CN" altLang="en-US" sz="1800" dirty="0" smtClean="0"/>
              <a:t>错误</a:t>
            </a:r>
            <a:endParaRPr lang="en-US" altLang="zh-CN" sz="1800" dirty="0" smtClean="0"/>
          </a:p>
          <a:p>
            <a:pPr lvl="1">
              <a:spcBef>
                <a:spcPts val="0"/>
              </a:spcBef>
            </a:pP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9</a:t>
            </a:r>
            <a:r>
              <a:rPr lang="zh-CN" altLang="en-US" dirty="0"/>
              <a:t>章 </a:t>
            </a:r>
            <a:r>
              <a:rPr lang="en-US" altLang="zh-CN" dirty="0"/>
              <a:t>Java</a:t>
            </a:r>
            <a:r>
              <a:rPr lang="zh-CN" altLang="en-US" dirty="0"/>
              <a:t>多线程机制</a:t>
            </a:r>
            <a:endParaRPr lang="en-US" altLang="zh-CN" dirty="0"/>
          </a:p>
        </p:txBody>
      </p:sp>
    </p:spTree>
    <p:extLst>
      <p:ext uri="{BB962C8B-B14F-4D97-AF65-F5344CB8AC3E}">
        <p14:creationId xmlns:p14="http://schemas.microsoft.com/office/powerpoint/2010/main" val="1310846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用于线程通信的</a:t>
            </a:r>
            <a:r>
              <a:rPr lang="en-US" altLang="zh-CN" sz="1800" dirty="0"/>
              <a:t>Thread</a:t>
            </a:r>
            <a:r>
              <a:rPr lang="zh-CN" altLang="en-US" sz="1800" dirty="0" smtClean="0"/>
              <a:t>方法</a:t>
            </a:r>
            <a:endParaRPr lang="en-US" altLang="zh-CN" sz="1800" dirty="0" smtClean="0"/>
          </a:p>
          <a:p>
            <a:pPr lvl="1"/>
            <a:r>
              <a:rPr lang="en-US" altLang="zh-CN" sz="1800" dirty="0"/>
              <a:t>wait( )</a:t>
            </a:r>
            <a:r>
              <a:rPr lang="zh-CN" altLang="en-US" sz="1800" dirty="0"/>
              <a:t>：使一个线程进入等待状态，直到被唤醒。该方法只能在同步方法内调用</a:t>
            </a:r>
          </a:p>
          <a:p>
            <a:pPr lvl="1"/>
            <a:r>
              <a:rPr lang="en-US" altLang="zh-CN" sz="1800" dirty="0"/>
              <a:t>notify( )</a:t>
            </a:r>
            <a:r>
              <a:rPr lang="zh-CN" altLang="en-US" sz="1800" dirty="0"/>
              <a:t>：通知等待监视器的线程，该对象的状态已经发生了改变。 该方法只能在同步方法内调用</a:t>
            </a:r>
          </a:p>
          <a:p>
            <a:pPr lvl="1"/>
            <a:r>
              <a:rPr lang="en-US" altLang="zh-CN" sz="1800" dirty="0" err="1"/>
              <a:t>notifyAll</a:t>
            </a:r>
            <a:r>
              <a:rPr lang="en-US" altLang="zh-CN" sz="1800" dirty="0"/>
              <a:t>( )</a:t>
            </a:r>
            <a:r>
              <a:rPr lang="zh-CN" altLang="en-US" sz="1800" dirty="0"/>
              <a:t>：唤醒从同一个监视器中用</a:t>
            </a:r>
            <a:r>
              <a:rPr lang="en-US" altLang="zh-CN" sz="1800" dirty="0"/>
              <a:t>wait( )</a:t>
            </a:r>
            <a:r>
              <a:rPr lang="zh-CN" altLang="en-US" sz="1800" dirty="0"/>
              <a:t>方法退出的所有线程，使它们按照优先级的顺序重新</a:t>
            </a:r>
            <a:r>
              <a:rPr lang="zh-CN" altLang="en-US" sz="1800" dirty="0" smtClean="0"/>
              <a:t>排队</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9</a:t>
            </a:r>
            <a:r>
              <a:rPr lang="zh-CN" altLang="en-US" dirty="0"/>
              <a:t>章 </a:t>
            </a:r>
            <a:r>
              <a:rPr lang="en-US" altLang="zh-CN" dirty="0"/>
              <a:t>Java</a:t>
            </a:r>
            <a:r>
              <a:rPr lang="zh-CN" altLang="en-US" dirty="0"/>
              <a:t>多线程机制</a:t>
            </a:r>
            <a:endParaRPr lang="en-US" altLang="zh-CN" dirty="0"/>
          </a:p>
        </p:txBody>
      </p:sp>
    </p:spTree>
    <p:extLst>
      <p:ext uri="{BB962C8B-B14F-4D97-AF65-F5344CB8AC3E}">
        <p14:creationId xmlns:p14="http://schemas.microsoft.com/office/powerpoint/2010/main" val="738715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流分类：</a:t>
            </a:r>
          </a:p>
          <a:p>
            <a:pPr lvl="1"/>
            <a:r>
              <a:rPr lang="en-US" altLang="zh-CN" sz="1800" dirty="0"/>
              <a:t>1) </a:t>
            </a:r>
            <a:r>
              <a:rPr lang="zh-CN" altLang="en-US" sz="1800" dirty="0"/>
              <a:t>按流</a:t>
            </a:r>
            <a:r>
              <a:rPr lang="zh-CN" altLang="en-US" sz="1800" dirty="0" smtClean="0"/>
              <a:t>方向：输入流、输出</a:t>
            </a:r>
            <a:r>
              <a:rPr lang="zh-CN" altLang="en-US" sz="1800" dirty="0"/>
              <a:t>流</a:t>
            </a:r>
          </a:p>
          <a:p>
            <a:pPr lvl="1"/>
            <a:r>
              <a:rPr lang="en-US" altLang="zh-CN" sz="1800" dirty="0"/>
              <a:t>2) </a:t>
            </a:r>
            <a:r>
              <a:rPr lang="zh-CN" altLang="en-US" sz="1800" dirty="0"/>
              <a:t>按流上数据的</a:t>
            </a:r>
            <a:r>
              <a:rPr lang="zh-CN" altLang="en-US" sz="1800" dirty="0" smtClean="0"/>
              <a:t>单位：字节</a:t>
            </a:r>
            <a:r>
              <a:rPr lang="zh-CN" altLang="en-US" sz="1800" dirty="0"/>
              <a:t>流</a:t>
            </a:r>
            <a:r>
              <a:rPr lang="en-US" altLang="zh-CN" sz="1800" dirty="0"/>
              <a:t>(8</a:t>
            </a:r>
            <a:r>
              <a:rPr lang="zh-CN" altLang="en-US" sz="1800" dirty="0"/>
              <a:t>位</a:t>
            </a:r>
            <a:r>
              <a:rPr lang="en-US" altLang="zh-CN" sz="1800" dirty="0" smtClean="0"/>
              <a:t>)</a:t>
            </a:r>
            <a:r>
              <a:rPr lang="zh-CN" altLang="en-US" sz="1800" dirty="0" smtClean="0"/>
              <a:t>、字符流</a:t>
            </a:r>
            <a:r>
              <a:rPr lang="en-US" altLang="zh-CN" sz="1800" dirty="0"/>
              <a:t>(16</a:t>
            </a:r>
            <a:r>
              <a:rPr lang="zh-CN" altLang="en-US" sz="1800" dirty="0"/>
              <a:t>位</a:t>
            </a:r>
            <a:r>
              <a:rPr lang="en-US" altLang="zh-CN" sz="1800" dirty="0"/>
              <a:t>)</a:t>
            </a:r>
          </a:p>
          <a:p>
            <a:pPr lvl="1"/>
            <a:r>
              <a:rPr lang="en-US" altLang="zh-CN" sz="1800" dirty="0"/>
              <a:t>3) </a:t>
            </a:r>
            <a:r>
              <a:rPr lang="zh-CN" altLang="en-US" sz="1800" dirty="0"/>
              <a:t>按流的功能</a:t>
            </a:r>
          </a:p>
          <a:p>
            <a:pPr lvl="2"/>
            <a:r>
              <a:rPr lang="zh-CN" altLang="en-US" sz="1800" dirty="0"/>
              <a:t>节点流：指从</a:t>
            </a:r>
            <a:r>
              <a:rPr lang="en-US" altLang="zh-CN" sz="1800" dirty="0"/>
              <a:t>(</a:t>
            </a:r>
            <a:r>
              <a:rPr lang="zh-CN" altLang="en-US" sz="1800" dirty="0"/>
              <a:t>向</a:t>
            </a:r>
            <a:r>
              <a:rPr lang="en-US" altLang="zh-CN" sz="1800" dirty="0"/>
              <a:t>)</a:t>
            </a:r>
            <a:r>
              <a:rPr lang="zh-CN" altLang="en-US" sz="1800" dirty="0"/>
              <a:t>某个特定的数据源</a:t>
            </a:r>
            <a:r>
              <a:rPr lang="en-US" altLang="zh-CN" sz="1800" dirty="0"/>
              <a:t>(</a:t>
            </a:r>
            <a:r>
              <a:rPr lang="zh-CN" altLang="en-US" sz="1800" dirty="0"/>
              <a:t>即节点，如文件、内存、网络等</a:t>
            </a:r>
            <a:r>
              <a:rPr lang="en-US" altLang="zh-CN" sz="1800" dirty="0"/>
              <a:t>)</a:t>
            </a:r>
            <a:r>
              <a:rPr lang="zh-CN" altLang="en-US" sz="1800" dirty="0"/>
              <a:t>读</a:t>
            </a:r>
            <a:r>
              <a:rPr lang="en-US" altLang="zh-CN" sz="1800" dirty="0"/>
              <a:t>/</a:t>
            </a:r>
            <a:r>
              <a:rPr lang="zh-CN" altLang="en-US" sz="1800" dirty="0"/>
              <a:t>写数据的流</a:t>
            </a:r>
          </a:p>
          <a:p>
            <a:pPr lvl="2"/>
            <a:r>
              <a:rPr lang="zh-CN" altLang="en-US" sz="1800" dirty="0"/>
              <a:t>过滤流</a:t>
            </a:r>
            <a:r>
              <a:rPr lang="en-US" altLang="zh-CN" sz="1800" dirty="0"/>
              <a:t>(</a:t>
            </a:r>
            <a:r>
              <a:rPr lang="zh-CN" altLang="en-US" sz="1800" dirty="0"/>
              <a:t>处理流</a:t>
            </a:r>
            <a:r>
              <a:rPr lang="en-US" altLang="zh-CN" sz="1800" dirty="0"/>
              <a:t>)</a:t>
            </a:r>
            <a:r>
              <a:rPr lang="zh-CN" altLang="en-US" sz="1800" dirty="0"/>
              <a:t>：必须套接在已存在的流</a:t>
            </a:r>
            <a:r>
              <a:rPr lang="en-US" altLang="zh-CN" sz="1800" dirty="0"/>
              <a:t>(</a:t>
            </a:r>
            <a:r>
              <a:rPr lang="zh-CN" altLang="en-US" sz="1800" dirty="0"/>
              <a:t>可以是节点流、处理流</a:t>
            </a:r>
            <a:r>
              <a:rPr lang="en-US" altLang="zh-CN" sz="1800" dirty="0"/>
              <a:t>)</a:t>
            </a:r>
            <a:r>
              <a:rPr lang="zh-CN" altLang="en-US" sz="1800" dirty="0"/>
              <a:t>之上，从而为已存在的流提供更丰富的特性</a:t>
            </a:r>
          </a:p>
          <a:p>
            <a:r>
              <a:rPr lang="zh-CN" altLang="en-US" sz="1800" dirty="0"/>
              <a:t>输入输出类主要定义在</a:t>
            </a:r>
            <a:r>
              <a:rPr lang="en-US" altLang="zh-CN" sz="1800" dirty="0">
                <a:solidFill>
                  <a:srgbClr val="FF0000"/>
                </a:solidFill>
              </a:rPr>
              <a:t>java.io</a:t>
            </a:r>
            <a:r>
              <a:rPr lang="zh-CN" altLang="en-US" sz="1800" dirty="0" smtClean="0"/>
              <a:t>包中</a:t>
            </a:r>
            <a:endParaRPr lang="en-US" altLang="zh-CN" sz="1800" dirty="0" smtClean="0"/>
          </a:p>
          <a:p>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2761707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a:t>java.io</a:t>
            </a:r>
            <a:r>
              <a:rPr lang="zh-CN" altLang="en-US" sz="1800" dirty="0"/>
              <a:t>包中主要输入、输出操作</a:t>
            </a:r>
            <a:r>
              <a:rPr lang="zh-CN" altLang="en-US" sz="1800" dirty="0" smtClean="0"/>
              <a:t>类</a:t>
            </a:r>
            <a:endParaRPr lang="en-US" altLang="zh-CN" sz="1800" dirty="0" smtClean="0"/>
          </a:p>
          <a:p>
            <a:pPr lvl="1"/>
            <a:r>
              <a:rPr lang="zh-CN" altLang="en-US" sz="1800" dirty="0"/>
              <a:t>字节流类</a:t>
            </a:r>
            <a:r>
              <a:rPr lang="en-US" altLang="zh-CN" sz="1800" dirty="0" err="1"/>
              <a:t>inputStream</a:t>
            </a:r>
            <a:r>
              <a:rPr lang="zh-CN" altLang="en-US" sz="1800" dirty="0"/>
              <a:t>、</a:t>
            </a:r>
            <a:r>
              <a:rPr lang="en-US" altLang="zh-CN" sz="1800" dirty="0" err="1"/>
              <a:t>outputStream</a:t>
            </a:r>
            <a:r>
              <a:rPr lang="en-US" altLang="zh-CN" sz="1800" dirty="0"/>
              <a:t> </a:t>
            </a:r>
            <a:r>
              <a:rPr lang="zh-CN" altLang="en-US" sz="1800" dirty="0"/>
              <a:t>以及字符流类</a:t>
            </a:r>
            <a:r>
              <a:rPr lang="en-US" altLang="zh-CN" sz="1800" dirty="0"/>
              <a:t>Reader</a:t>
            </a:r>
            <a:r>
              <a:rPr lang="zh-CN" altLang="en-US" sz="1800" dirty="0"/>
              <a:t>和</a:t>
            </a:r>
            <a:r>
              <a:rPr lang="en-US" altLang="zh-CN" sz="1800" dirty="0"/>
              <a:t>Writer</a:t>
            </a:r>
            <a:r>
              <a:rPr lang="zh-CN" altLang="en-US" sz="1800" dirty="0"/>
              <a:t>都是抽象类，是</a:t>
            </a:r>
            <a:r>
              <a:rPr lang="en-US" altLang="zh-CN" sz="1800" dirty="0"/>
              <a:t>4</a:t>
            </a:r>
            <a:r>
              <a:rPr lang="zh-CN" altLang="en-US" sz="1800" dirty="0"/>
              <a:t>个基本的流类</a:t>
            </a:r>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pic>
        <p:nvPicPr>
          <p:cNvPr id="4" name="图片 3"/>
          <p:cNvPicPr>
            <a:picLocks noChangeAspect="1"/>
          </p:cNvPicPr>
          <p:nvPr/>
        </p:nvPicPr>
        <p:blipFill>
          <a:blip r:embed="rId2"/>
          <a:stretch>
            <a:fillRect/>
          </a:stretch>
        </p:blipFill>
        <p:spPr>
          <a:xfrm>
            <a:off x="98896" y="1512994"/>
            <a:ext cx="8946207" cy="5062778"/>
          </a:xfrm>
          <a:prstGeom prst="rect">
            <a:avLst/>
          </a:prstGeom>
        </p:spPr>
      </p:pic>
    </p:spTree>
    <p:extLst>
      <p:ext uri="{BB962C8B-B14F-4D97-AF65-F5344CB8AC3E}">
        <p14:creationId xmlns:p14="http://schemas.microsoft.com/office/powerpoint/2010/main" val="2881451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smtClean="0"/>
              <a:t>java.io.InputStream</a:t>
            </a:r>
            <a:endParaRPr lang="en-US" altLang="zh-CN" sz="1800" dirty="0" smtClean="0"/>
          </a:p>
          <a:p>
            <a:pPr lvl="1"/>
            <a:r>
              <a:rPr lang="en-US" altLang="zh-CN" sz="1800" dirty="0"/>
              <a:t>void close()</a:t>
            </a:r>
          </a:p>
          <a:p>
            <a:pPr lvl="1"/>
            <a:r>
              <a:rPr lang="en-US" altLang="zh-CN" sz="1800" dirty="0" err="1"/>
              <a:t>int</a:t>
            </a:r>
            <a:r>
              <a:rPr lang="en-US" altLang="zh-CN" sz="1800" dirty="0"/>
              <a:t> read(byte[] b)</a:t>
            </a:r>
          </a:p>
          <a:p>
            <a:pPr lvl="1"/>
            <a:r>
              <a:rPr lang="en-US" altLang="zh-CN" sz="1800" dirty="0" err="1"/>
              <a:t>int</a:t>
            </a:r>
            <a:r>
              <a:rPr lang="en-US" altLang="zh-CN" sz="1800" dirty="0"/>
              <a:t> read(byte[] b, </a:t>
            </a:r>
            <a:r>
              <a:rPr lang="en-US" altLang="zh-CN" sz="1800" dirty="0" err="1"/>
              <a:t>int</a:t>
            </a:r>
            <a:r>
              <a:rPr lang="en-US" altLang="zh-CN" sz="1800" dirty="0"/>
              <a:t> off</a:t>
            </a:r>
            <a:r>
              <a:rPr lang="en-US" altLang="zh-CN" sz="1800" dirty="0" smtClean="0"/>
              <a:t>, </a:t>
            </a:r>
            <a:r>
              <a:rPr lang="en-US" altLang="zh-CN" sz="1800" dirty="0" err="1"/>
              <a:t>int</a:t>
            </a:r>
            <a:r>
              <a:rPr lang="en-US" altLang="zh-CN" sz="1800" dirty="0"/>
              <a:t> </a:t>
            </a:r>
            <a:r>
              <a:rPr lang="en-US" altLang="zh-CN" sz="1800" dirty="0" err="1"/>
              <a:t>len</a:t>
            </a:r>
            <a:r>
              <a:rPr lang="en-US" altLang="zh-CN" sz="1800" dirty="0"/>
              <a:t>)</a:t>
            </a:r>
          </a:p>
          <a:p>
            <a:r>
              <a:rPr lang="en-US" altLang="zh-CN" sz="1800" dirty="0" err="1" smtClean="0"/>
              <a:t>java.io.OutputStream</a:t>
            </a:r>
            <a:endParaRPr lang="en-US" altLang="zh-CN" sz="1800" dirty="0" smtClean="0"/>
          </a:p>
          <a:p>
            <a:pPr lvl="1"/>
            <a:r>
              <a:rPr lang="en-US" altLang="zh-CN" sz="1800" dirty="0"/>
              <a:t>void close()</a:t>
            </a:r>
          </a:p>
          <a:p>
            <a:pPr lvl="1"/>
            <a:r>
              <a:rPr lang="en-US" altLang="zh-CN" sz="1800" dirty="0"/>
              <a:t>void flush()</a:t>
            </a:r>
          </a:p>
          <a:p>
            <a:pPr lvl="1"/>
            <a:r>
              <a:rPr lang="en-US" altLang="zh-CN" sz="1800" dirty="0"/>
              <a:t>void write(byte[] b)</a:t>
            </a:r>
          </a:p>
          <a:p>
            <a:pPr lvl="1"/>
            <a:r>
              <a:rPr lang="en-US" altLang="zh-CN" sz="1800" dirty="0"/>
              <a:t>void write(byte[] b, </a:t>
            </a:r>
            <a:r>
              <a:rPr lang="en-US" altLang="zh-CN" sz="1800" dirty="0" err="1"/>
              <a:t>int</a:t>
            </a:r>
            <a:r>
              <a:rPr lang="en-US" altLang="zh-CN" sz="1800" dirty="0"/>
              <a:t> off, </a:t>
            </a:r>
            <a:r>
              <a:rPr lang="en-US" altLang="zh-CN" sz="1800" dirty="0" err="1" smtClean="0"/>
              <a:t>int</a:t>
            </a:r>
            <a:r>
              <a:rPr lang="en-US" altLang="zh-CN" sz="1800" dirty="0" smtClean="0"/>
              <a:t> </a:t>
            </a:r>
            <a:r>
              <a:rPr lang="en-US" altLang="zh-CN" sz="1800" dirty="0" err="1"/>
              <a:t>len</a:t>
            </a:r>
            <a:r>
              <a:rPr lang="en-US" altLang="zh-CN" sz="1800" dirty="0" smtClean="0"/>
              <a:t>)</a:t>
            </a:r>
          </a:p>
          <a:p>
            <a:r>
              <a:rPr lang="zh-CN" altLang="en-US" sz="1800" dirty="0"/>
              <a:t>关于</a:t>
            </a:r>
            <a:r>
              <a:rPr lang="en-US" altLang="zh-CN" sz="1800" dirty="0" err="1"/>
              <a:t>InputStream</a:t>
            </a:r>
            <a:r>
              <a:rPr lang="zh-CN" altLang="en-US" sz="1800" dirty="0"/>
              <a:t>和</a:t>
            </a:r>
            <a:r>
              <a:rPr lang="en-US" altLang="zh-CN" sz="1800" dirty="0" err="1"/>
              <a:t>OutputStream</a:t>
            </a:r>
            <a:r>
              <a:rPr lang="zh-CN" altLang="en-US" sz="1800" dirty="0"/>
              <a:t>类的注意</a:t>
            </a:r>
            <a:r>
              <a:rPr lang="zh-CN" altLang="en-US" sz="1800" dirty="0" smtClean="0"/>
              <a:t>事项</a:t>
            </a:r>
            <a:endParaRPr lang="en-US" altLang="zh-CN" sz="1800" dirty="0" smtClean="0"/>
          </a:p>
          <a:p>
            <a:pPr lvl="1"/>
            <a:r>
              <a:rPr lang="en-US" altLang="zh-CN" sz="1800" dirty="0"/>
              <a:t>1)  </a:t>
            </a:r>
            <a:r>
              <a:rPr lang="en-US" altLang="zh-CN" sz="1800" dirty="0" err="1"/>
              <a:t>InputStream</a:t>
            </a:r>
            <a:r>
              <a:rPr lang="zh-CN" altLang="en-US" sz="1800" dirty="0"/>
              <a:t>和</a:t>
            </a:r>
            <a:r>
              <a:rPr lang="en-US" altLang="zh-CN" sz="1800" dirty="0" err="1"/>
              <a:t>OutputStream</a:t>
            </a:r>
            <a:r>
              <a:rPr lang="zh-CN" altLang="en-US" sz="1800" dirty="0"/>
              <a:t>类的各常用方法都有可能引起</a:t>
            </a:r>
            <a:r>
              <a:rPr lang="en-US" altLang="zh-CN" sz="1800" dirty="0" err="1"/>
              <a:t>IOException</a:t>
            </a:r>
            <a:r>
              <a:rPr lang="zh-CN" altLang="en-US" sz="1800" dirty="0"/>
              <a:t>异常</a:t>
            </a:r>
          </a:p>
          <a:p>
            <a:pPr lvl="1"/>
            <a:r>
              <a:rPr lang="en-US" altLang="zh-CN" sz="1800" dirty="0"/>
              <a:t>2)  </a:t>
            </a:r>
            <a:r>
              <a:rPr lang="en-US" altLang="zh-CN" sz="1800" dirty="0" err="1"/>
              <a:t>InputStream</a:t>
            </a:r>
            <a:r>
              <a:rPr lang="zh-CN" altLang="en-US" sz="1800" dirty="0"/>
              <a:t>和</a:t>
            </a:r>
            <a:r>
              <a:rPr lang="en-US" altLang="zh-CN" sz="1800" dirty="0" err="1"/>
              <a:t>OutputStream</a:t>
            </a:r>
            <a:r>
              <a:rPr lang="zh-CN" altLang="en-US" sz="1800" dirty="0"/>
              <a:t>都是抽象类，不能创建这种类型的对象，而必须通过其子类实现</a:t>
            </a:r>
            <a:r>
              <a:rPr lang="zh-CN" altLang="en-US" sz="1800" dirty="0" smtClean="0"/>
              <a:t>实例化</a:t>
            </a:r>
            <a:endParaRPr lang="en-US" altLang="zh-CN" sz="1800" dirty="0"/>
          </a:p>
          <a:p>
            <a:pPr lvl="1"/>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1087508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文件流</a:t>
            </a:r>
            <a:r>
              <a:rPr lang="en-US" altLang="zh-CN" sz="1800" dirty="0" err="1"/>
              <a:t>java.io.File</a:t>
            </a:r>
            <a:r>
              <a:rPr lang="zh-CN" altLang="en-US" sz="1800" dirty="0" smtClean="0"/>
              <a:t>属于</a:t>
            </a:r>
            <a:r>
              <a:rPr lang="zh-CN" altLang="en-US" sz="1800" dirty="0"/>
              <a:t>节点</a:t>
            </a:r>
            <a:r>
              <a:rPr lang="zh-CN" altLang="en-US" sz="1800" dirty="0" smtClean="0"/>
              <a:t>流，用于对</a:t>
            </a:r>
            <a:r>
              <a:rPr lang="zh-CN" altLang="en-US" sz="1800" dirty="0"/>
              <a:t>文件数据进行读</a:t>
            </a:r>
            <a:r>
              <a:rPr lang="en-US" altLang="zh-CN" sz="1800" dirty="0"/>
              <a:t>/</a:t>
            </a:r>
            <a:r>
              <a:rPr lang="zh-CN" altLang="en-US" sz="1800" dirty="0" smtClean="0"/>
              <a:t>写</a:t>
            </a:r>
            <a:endParaRPr lang="en-US" altLang="zh-CN" sz="1800" dirty="0" smtClean="0"/>
          </a:p>
          <a:p>
            <a:pPr lvl="1"/>
            <a:r>
              <a:rPr lang="en-US" altLang="zh-CN" sz="1800" dirty="0"/>
              <a:t>File</a:t>
            </a:r>
            <a:r>
              <a:rPr lang="zh-CN" altLang="en-US" sz="1800" dirty="0"/>
              <a:t>类不允许访问文件内容，没有读写文件的方法</a:t>
            </a:r>
          </a:p>
          <a:p>
            <a:pPr lvl="1"/>
            <a:r>
              <a:rPr lang="en-US" altLang="zh-CN" sz="1800" dirty="0" smtClean="0"/>
              <a:t>File</a:t>
            </a:r>
            <a:r>
              <a:rPr lang="zh-CN" altLang="en-US" sz="1800" dirty="0"/>
              <a:t>对象对应的路径可以是绝对路径，也可以是相对路径。比较好的方式是使用绝对路径，一般不使用相对</a:t>
            </a:r>
            <a:r>
              <a:rPr lang="zh-CN" altLang="en-US" sz="1800" dirty="0" smtClean="0"/>
              <a:t>路径</a:t>
            </a:r>
            <a:endParaRPr lang="en-US" altLang="zh-CN" sz="1800" dirty="0" smtClean="0"/>
          </a:p>
          <a:p>
            <a:pPr lvl="1"/>
            <a:r>
              <a:rPr lang="en-US" altLang="zh-CN" sz="1800" dirty="0"/>
              <a:t>File(String pathname)</a:t>
            </a:r>
          </a:p>
          <a:p>
            <a:pPr lvl="1" fontAlgn="t"/>
            <a:r>
              <a:rPr lang="en-US" altLang="zh-CN" sz="1800" dirty="0" err="1"/>
              <a:t>boolean</a:t>
            </a:r>
            <a:r>
              <a:rPr lang="en-US" altLang="zh-CN" sz="1800" dirty="0"/>
              <a:t> </a:t>
            </a:r>
            <a:r>
              <a:rPr lang="en-US" altLang="zh-CN" sz="1800" dirty="0" err="1"/>
              <a:t>canRead</a:t>
            </a:r>
            <a:r>
              <a:rPr lang="en-US" altLang="zh-CN" sz="1800" dirty="0"/>
              <a:t>()</a:t>
            </a:r>
            <a:endParaRPr lang="zh-CN" altLang="zh-CN" sz="1800" dirty="0"/>
          </a:p>
          <a:p>
            <a:pPr lvl="1" fontAlgn="t"/>
            <a:r>
              <a:rPr lang="en-US" altLang="zh-CN" sz="1800" dirty="0" err="1"/>
              <a:t>boolean</a:t>
            </a:r>
            <a:r>
              <a:rPr lang="en-US" altLang="zh-CN" sz="1800" dirty="0"/>
              <a:t> </a:t>
            </a:r>
            <a:r>
              <a:rPr lang="en-US" altLang="zh-CN" sz="1800" dirty="0" err="1"/>
              <a:t>canWrite</a:t>
            </a:r>
            <a:r>
              <a:rPr lang="en-US" altLang="zh-CN" sz="1800" dirty="0"/>
              <a:t>()</a:t>
            </a:r>
            <a:endParaRPr lang="zh-CN" altLang="zh-CN" sz="1800" dirty="0"/>
          </a:p>
          <a:p>
            <a:pPr lvl="1" fontAlgn="t"/>
            <a:r>
              <a:rPr lang="en-US" altLang="zh-CN" sz="1800" dirty="0" err="1"/>
              <a:t>boolean</a:t>
            </a:r>
            <a:r>
              <a:rPr lang="en-US" altLang="zh-CN" sz="1800" dirty="0"/>
              <a:t> </a:t>
            </a:r>
            <a:r>
              <a:rPr lang="en-US" altLang="zh-CN" sz="1800" dirty="0" err="1"/>
              <a:t>canExecute</a:t>
            </a:r>
            <a:r>
              <a:rPr lang="en-US" altLang="zh-CN" sz="1800" dirty="0"/>
              <a:t>()</a:t>
            </a:r>
            <a:endParaRPr lang="zh-CN" altLang="zh-CN" sz="1800" dirty="0"/>
          </a:p>
          <a:p>
            <a:pPr lvl="1" fontAlgn="t"/>
            <a:r>
              <a:rPr lang="en-US" altLang="zh-CN" sz="1800" dirty="0" err="1"/>
              <a:t>boolean</a:t>
            </a:r>
            <a:r>
              <a:rPr lang="en-US" altLang="zh-CN" sz="1800" dirty="0"/>
              <a:t> exists()</a:t>
            </a:r>
            <a:endParaRPr lang="zh-CN" altLang="zh-CN" sz="1800" dirty="0"/>
          </a:p>
          <a:p>
            <a:pPr lvl="1" fontAlgn="t"/>
            <a:r>
              <a:rPr lang="en-US" altLang="zh-CN" sz="1800" dirty="0" err="1" smtClean="0"/>
              <a:t>boolean</a:t>
            </a:r>
            <a:r>
              <a:rPr lang="en-US" altLang="zh-CN" sz="1800" dirty="0" smtClean="0"/>
              <a:t> </a:t>
            </a:r>
            <a:r>
              <a:rPr lang="en-US" altLang="zh-CN" sz="1800" dirty="0" err="1"/>
              <a:t>isFile</a:t>
            </a:r>
            <a:r>
              <a:rPr lang="en-US" altLang="zh-CN" sz="1800" dirty="0"/>
              <a:t>()</a:t>
            </a:r>
            <a:endParaRPr lang="zh-CN" altLang="zh-CN" sz="1800" dirty="0"/>
          </a:p>
          <a:p>
            <a:pPr lvl="1" fontAlgn="t"/>
            <a:r>
              <a:rPr lang="en-US" altLang="zh-CN" sz="1800" dirty="0" smtClean="0"/>
              <a:t>long </a:t>
            </a:r>
            <a:r>
              <a:rPr lang="en-US" altLang="zh-CN" sz="1800" dirty="0"/>
              <a:t>length()</a:t>
            </a:r>
            <a:endParaRPr lang="zh-CN" altLang="zh-CN" sz="1800" dirty="0"/>
          </a:p>
          <a:p>
            <a:pPr lvl="1" fontAlgn="t"/>
            <a:r>
              <a:rPr lang="en-US" altLang="zh-CN" sz="1800" dirty="0" err="1" smtClean="0"/>
              <a:t>boolean</a:t>
            </a:r>
            <a:r>
              <a:rPr lang="en-US" altLang="zh-CN" sz="1800" dirty="0" smtClean="0"/>
              <a:t> </a:t>
            </a:r>
            <a:r>
              <a:rPr lang="en-US" altLang="zh-CN" sz="1800" dirty="0" err="1"/>
              <a:t>mkdir</a:t>
            </a:r>
            <a:r>
              <a:rPr lang="en-US" altLang="zh-CN" sz="1800" dirty="0"/>
              <a:t>()</a:t>
            </a:r>
            <a:endParaRPr lang="zh-CN" altLang="zh-CN" sz="1800" dirty="0"/>
          </a:p>
          <a:p>
            <a:pPr lvl="1" fontAlgn="t"/>
            <a:r>
              <a:rPr lang="en-US" altLang="zh-CN" sz="1800" dirty="0" err="1"/>
              <a:t>boolean</a:t>
            </a:r>
            <a:r>
              <a:rPr lang="en-US" altLang="zh-CN" sz="1800" dirty="0"/>
              <a:t> </a:t>
            </a:r>
            <a:r>
              <a:rPr lang="en-US" altLang="zh-CN" sz="1800" dirty="0" err="1"/>
              <a:t>renameTo</a:t>
            </a:r>
            <a:r>
              <a:rPr lang="en-US" altLang="zh-CN" sz="1800" dirty="0"/>
              <a:t>(File </a:t>
            </a:r>
            <a:r>
              <a:rPr lang="en-US" altLang="zh-CN" sz="1800" dirty="0" err="1"/>
              <a:t>dest</a:t>
            </a:r>
            <a:r>
              <a:rPr lang="en-US" altLang="zh-CN" sz="1800" dirty="0"/>
              <a:t>)</a:t>
            </a:r>
            <a:endParaRPr lang="zh-CN" altLang="zh-CN" sz="1800" dirty="0"/>
          </a:p>
          <a:p>
            <a:pPr lvl="1" fontAlgn="t"/>
            <a:r>
              <a:rPr lang="en-US" altLang="zh-CN" sz="1800" dirty="0" err="1"/>
              <a:t>boolean</a:t>
            </a:r>
            <a:r>
              <a:rPr lang="en-US" altLang="zh-CN" sz="1800" dirty="0"/>
              <a:t> delete</a:t>
            </a:r>
            <a:r>
              <a:rPr lang="en-US" altLang="zh-CN" sz="1800" dirty="0" smtClean="0"/>
              <a:t>()</a:t>
            </a:r>
            <a:endParaRPr lang="zh-CN" altLang="en-US" sz="1800" dirty="0"/>
          </a:p>
          <a:p>
            <a:pPr lvl="1"/>
            <a:endParaRPr lang="en-US" altLang="zh-CN" sz="1800" dirty="0"/>
          </a:p>
          <a:p>
            <a:pPr lvl="1"/>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2152686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a:t>java.io.FileInputStream</a:t>
            </a:r>
            <a:r>
              <a:rPr lang="en-US" altLang="zh-CN" sz="1800" dirty="0"/>
              <a:t>(</a:t>
            </a:r>
            <a:r>
              <a:rPr lang="zh-CN" altLang="en-US" sz="1800" dirty="0"/>
              <a:t>字节文件输入流</a:t>
            </a:r>
            <a:r>
              <a:rPr lang="en-US" altLang="zh-CN" sz="1800" dirty="0" smtClean="0"/>
              <a:t>)</a:t>
            </a:r>
          </a:p>
          <a:p>
            <a:pPr lvl="1"/>
            <a:r>
              <a:rPr lang="zh-CN" altLang="en-US" sz="1800" dirty="0" smtClean="0"/>
              <a:t>用于</a:t>
            </a:r>
            <a:r>
              <a:rPr lang="zh-CN" altLang="en-US" sz="1800" dirty="0"/>
              <a:t>读文件数据</a:t>
            </a:r>
          </a:p>
          <a:p>
            <a:pPr lvl="1" fontAlgn="t"/>
            <a:r>
              <a:rPr lang="en-US" altLang="zh-CN" sz="1800" dirty="0" err="1"/>
              <a:t>FileInputStream</a:t>
            </a:r>
            <a:r>
              <a:rPr lang="en-US" altLang="zh-CN" sz="1800" dirty="0"/>
              <a:t>(String </a:t>
            </a:r>
            <a:r>
              <a:rPr lang="en-US" altLang="zh-CN" sz="1800" dirty="0" err="1"/>
              <a:t>fileName</a:t>
            </a:r>
            <a:r>
              <a:rPr lang="en-US" altLang="zh-CN" sz="1800" dirty="0"/>
              <a:t>)</a:t>
            </a:r>
            <a:endParaRPr lang="zh-CN" altLang="zh-CN" sz="1800" dirty="0"/>
          </a:p>
          <a:p>
            <a:pPr lvl="1" fontAlgn="t"/>
            <a:r>
              <a:rPr lang="en-US" altLang="zh-CN" sz="1800" dirty="0" err="1"/>
              <a:t>FileInputStream</a:t>
            </a:r>
            <a:r>
              <a:rPr lang="en-US" altLang="zh-CN" sz="1800" dirty="0"/>
              <a:t>(File file</a:t>
            </a:r>
            <a:r>
              <a:rPr lang="en-US" altLang="zh-CN" sz="1800" dirty="0" smtClean="0"/>
              <a:t>)</a:t>
            </a:r>
          </a:p>
          <a:p>
            <a:pPr fontAlgn="t"/>
            <a:r>
              <a:rPr lang="en-US" altLang="zh-CN" sz="1800" dirty="0" err="1"/>
              <a:t>java.io.FileOutputStream</a:t>
            </a:r>
            <a:r>
              <a:rPr lang="en-US" altLang="zh-CN" sz="1800" dirty="0"/>
              <a:t>(</a:t>
            </a:r>
            <a:r>
              <a:rPr lang="zh-CN" altLang="en-US" sz="1800" dirty="0"/>
              <a:t>字节文件输出流</a:t>
            </a:r>
            <a:r>
              <a:rPr lang="en-US" altLang="zh-CN" sz="1800" dirty="0" smtClean="0"/>
              <a:t>)</a:t>
            </a:r>
          </a:p>
          <a:p>
            <a:pPr lvl="1" fontAlgn="t"/>
            <a:r>
              <a:rPr lang="zh-CN" altLang="en-US" sz="1800" dirty="0"/>
              <a:t>用于写文件</a:t>
            </a:r>
            <a:r>
              <a:rPr lang="zh-CN" altLang="en-US" sz="1800" dirty="0" smtClean="0"/>
              <a:t>数据</a:t>
            </a:r>
            <a:endParaRPr lang="en-US" altLang="zh-CN" sz="1800" dirty="0" smtClean="0"/>
          </a:p>
          <a:p>
            <a:pPr lvl="1" fontAlgn="t"/>
            <a:r>
              <a:rPr lang="en-US" altLang="zh-CN" sz="1800" dirty="0" err="1"/>
              <a:t>FileOutputStream</a:t>
            </a:r>
            <a:r>
              <a:rPr lang="en-US" altLang="zh-CN" sz="1800" dirty="0"/>
              <a:t>(String name)</a:t>
            </a:r>
            <a:endParaRPr lang="zh-CN" altLang="zh-CN" sz="1800" dirty="0"/>
          </a:p>
          <a:p>
            <a:pPr lvl="1" fontAlgn="t"/>
            <a:r>
              <a:rPr lang="en-US" altLang="zh-CN" sz="1800" dirty="0" err="1"/>
              <a:t>FileOutputStream</a:t>
            </a:r>
            <a:r>
              <a:rPr lang="en-US" altLang="zh-CN" sz="1800" dirty="0"/>
              <a:t>(File file)</a:t>
            </a:r>
            <a:endParaRPr lang="zh-CN" altLang="zh-CN" sz="1800" dirty="0"/>
          </a:p>
          <a:p>
            <a:pPr lvl="1" fontAlgn="t"/>
            <a:r>
              <a:rPr lang="en-US" altLang="zh-CN" sz="1800" dirty="0" err="1"/>
              <a:t>FileOutputStream</a:t>
            </a:r>
            <a:r>
              <a:rPr lang="en-US" altLang="zh-CN" sz="1800" dirty="0"/>
              <a:t>(String name, </a:t>
            </a:r>
            <a:r>
              <a:rPr lang="en-US" altLang="zh-CN" sz="1800" dirty="0" err="1" smtClean="0"/>
              <a:t>boolean</a:t>
            </a:r>
            <a:r>
              <a:rPr lang="en-US" altLang="zh-CN" sz="1800" dirty="0" smtClean="0"/>
              <a:t> </a:t>
            </a:r>
            <a:r>
              <a:rPr lang="en-US" altLang="zh-CN" sz="1800" dirty="0"/>
              <a:t>append)</a:t>
            </a:r>
            <a:endParaRPr lang="zh-CN" altLang="zh-CN" sz="1800" dirty="0"/>
          </a:p>
          <a:p>
            <a:pPr lvl="1" fontAlgn="t"/>
            <a:r>
              <a:rPr lang="en-US" altLang="zh-CN" sz="1800" dirty="0" err="1"/>
              <a:t>FileOutputStream</a:t>
            </a:r>
            <a:r>
              <a:rPr lang="en-US" altLang="zh-CN" sz="1800" dirty="0"/>
              <a:t>(File </a:t>
            </a:r>
            <a:r>
              <a:rPr lang="en-US" altLang="zh-CN" sz="1800" dirty="0" err="1" smtClean="0"/>
              <a:t>file,boolean</a:t>
            </a:r>
            <a:r>
              <a:rPr lang="en-US" altLang="zh-CN" sz="1800" dirty="0" smtClean="0"/>
              <a:t> </a:t>
            </a:r>
            <a:r>
              <a:rPr lang="en-US" altLang="zh-CN" sz="1800" dirty="0"/>
              <a:t>append</a:t>
            </a:r>
            <a:r>
              <a:rPr lang="en-US" altLang="zh-CN" sz="1800" dirty="0" smtClean="0"/>
              <a:t>)</a:t>
            </a:r>
          </a:p>
          <a:p>
            <a:pPr lvl="1" fontAlgn="t"/>
            <a:r>
              <a:rPr lang="zh-CN" altLang="en-US" sz="1800" dirty="0"/>
              <a:t>写文件时的注意</a:t>
            </a:r>
            <a:r>
              <a:rPr lang="zh-CN" altLang="en-US" sz="1800" dirty="0" smtClean="0"/>
              <a:t>事项</a:t>
            </a:r>
            <a:endParaRPr lang="en-US" altLang="zh-CN" sz="1800" dirty="0" smtClean="0"/>
          </a:p>
          <a:p>
            <a:pPr lvl="2" fontAlgn="t"/>
            <a:r>
              <a:rPr lang="en-US" altLang="zh-CN" sz="1800" dirty="0"/>
              <a:t>1) </a:t>
            </a:r>
            <a:r>
              <a:rPr lang="zh-CN" altLang="en-US" sz="1800" dirty="0"/>
              <a:t>在向文件中写数据时，若文件已经存在，则覆盖存在的文件；</a:t>
            </a:r>
          </a:p>
          <a:p>
            <a:pPr lvl="2" fontAlgn="t"/>
            <a:r>
              <a:rPr lang="en-US" altLang="zh-CN" sz="1800" dirty="0" smtClean="0"/>
              <a:t>2</a:t>
            </a:r>
            <a:r>
              <a:rPr lang="en-US" altLang="zh-CN" sz="1800" dirty="0"/>
              <a:t>) </a:t>
            </a:r>
            <a:r>
              <a:rPr lang="zh-CN" altLang="en-US" sz="1800" dirty="0"/>
              <a:t>当流的读</a:t>
            </a:r>
            <a:r>
              <a:rPr lang="en-US" altLang="zh-CN" sz="1800" dirty="0"/>
              <a:t>/</a:t>
            </a:r>
            <a:r>
              <a:rPr lang="zh-CN" altLang="en-US" sz="1800" dirty="0"/>
              <a:t>写操作结束时，应调用</a:t>
            </a:r>
            <a:r>
              <a:rPr lang="en-US" altLang="zh-CN" sz="1800" dirty="0"/>
              <a:t>close</a:t>
            </a:r>
            <a:r>
              <a:rPr lang="zh-CN" altLang="en-US" sz="1800" dirty="0"/>
              <a:t>方法关闭流</a:t>
            </a:r>
            <a:r>
              <a:rPr lang="zh-CN" altLang="en-US" sz="1800" dirty="0" smtClean="0"/>
              <a:t>。</a:t>
            </a:r>
            <a:endParaRPr lang="zh-CN" altLang="zh-CN" sz="1800" dirty="0"/>
          </a:p>
          <a:p>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3805202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a:t>ByteArrayInputStream</a:t>
            </a:r>
            <a:r>
              <a:rPr lang="en-US" altLang="zh-CN" sz="1800" dirty="0"/>
              <a:t> </a:t>
            </a:r>
            <a:r>
              <a:rPr lang="zh-CN" altLang="en-US" sz="1800" dirty="0"/>
              <a:t>和</a:t>
            </a:r>
            <a:r>
              <a:rPr lang="en-US" altLang="zh-CN" sz="1800" dirty="0" err="1"/>
              <a:t>ByteArrayOutputStream</a:t>
            </a:r>
            <a:r>
              <a:rPr lang="zh-CN" altLang="en-US" sz="1800" dirty="0" smtClean="0"/>
              <a:t>类</a:t>
            </a:r>
            <a:endParaRPr lang="en-US" altLang="zh-CN" sz="1800" dirty="0" smtClean="0"/>
          </a:p>
          <a:p>
            <a:pPr lvl="1"/>
            <a:r>
              <a:rPr lang="zh-CN" altLang="en-US" sz="1800" dirty="0" smtClean="0"/>
              <a:t>用于</a:t>
            </a:r>
            <a:r>
              <a:rPr lang="zh-CN" altLang="en-US" sz="1800" dirty="0"/>
              <a:t>以</a:t>
            </a:r>
            <a:r>
              <a:rPr lang="en-US" altLang="zh-CN" sz="1800" dirty="0"/>
              <a:t>IO</a:t>
            </a:r>
            <a:r>
              <a:rPr lang="zh-CN" altLang="en-US" sz="1800" dirty="0"/>
              <a:t>流的方式来完成对字节数组内容的读写，以支持类似内存虚拟文件或者内存映像文件的功能</a:t>
            </a:r>
          </a:p>
          <a:p>
            <a:pPr lvl="1"/>
            <a:r>
              <a:rPr lang="en-US" altLang="zh-CN" sz="1800" dirty="0" err="1" smtClean="0"/>
              <a:t>ByteArrayInputStream</a:t>
            </a:r>
            <a:r>
              <a:rPr lang="zh-CN" altLang="en-US" sz="1800" dirty="0"/>
              <a:t>的两个构造函数</a:t>
            </a:r>
          </a:p>
          <a:p>
            <a:pPr lvl="2"/>
            <a:r>
              <a:rPr lang="en-US" altLang="zh-CN" sz="1800" dirty="0" err="1"/>
              <a:t>ByteArrayInputStream</a:t>
            </a:r>
            <a:r>
              <a:rPr lang="en-US" altLang="zh-CN" sz="1800" dirty="0"/>
              <a:t>(byte[] </a:t>
            </a:r>
            <a:r>
              <a:rPr lang="en-US" altLang="zh-CN" sz="1800" dirty="0" err="1"/>
              <a:t>buf</a:t>
            </a:r>
            <a:r>
              <a:rPr lang="en-US" altLang="zh-CN" sz="1800" dirty="0"/>
              <a:t>)</a:t>
            </a:r>
          </a:p>
          <a:p>
            <a:pPr lvl="2"/>
            <a:r>
              <a:rPr lang="en-US" altLang="zh-CN" sz="1800" dirty="0" err="1"/>
              <a:t>ByteArrayInputStream</a:t>
            </a:r>
            <a:r>
              <a:rPr lang="en-US" altLang="zh-CN" sz="1800" dirty="0"/>
              <a:t>(byte[] </a:t>
            </a:r>
            <a:r>
              <a:rPr lang="en-US" altLang="zh-CN" sz="1800" dirty="0" err="1"/>
              <a:t>buf,int</a:t>
            </a:r>
            <a:r>
              <a:rPr lang="en-US" altLang="zh-CN" sz="1800" dirty="0"/>
              <a:t> </a:t>
            </a:r>
            <a:r>
              <a:rPr lang="en-US" altLang="zh-CN" sz="1800" dirty="0" err="1"/>
              <a:t>offset,int</a:t>
            </a:r>
            <a:r>
              <a:rPr lang="en-US" altLang="zh-CN" sz="1800" dirty="0"/>
              <a:t> </a:t>
            </a:r>
            <a:r>
              <a:rPr lang="en-US" altLang="zh-CN" sz="1800" dirty="0" err="1"/>
              <a:t>len</a:t>
            </a:r>
            <a:r>
              <a:rPr lang="en-US" altLang="zh-CN" sz="1800" dirty="0"/>
              <a:t>)</a:t>
            </a:r>
          </a:p>
          <a:p>
            <a:pPr lvl="1"/>
            <a:r>
              <a:rPr lang="en-US" altLang="zh-CN" sz="1800" dirty="0" err="1" smtClean="0"/>
              <a:t>ByteArrayOutputStream</a:t>
            </a:r>
            <a:r>
              <a:rPr lang="zh-CN" altLang="en-US" sz="1800" dirty="0"/>
              <a:t>的两个构造函数</a:t>
            </a:r>
          </a:p>
          <a:p>
            <a:pPr lvl="2"/>
            <a:r>
              <a:rPr lang="en-US" altLang="zh-CN" sz="1800" dirty="0" err="1"/>
              <a:t>ByteArrayOutputStream</a:t>
            </a:r>
            <a:r>
              <a:rPr lang="en-US" altLang="zh-CN" sz="1800" dirty="0"/>
              <a:t>()</a:t>
            </a:r>
          </a:p>
          <a:p>
            <a:pPr lvl="2"/>
            <a:r>
              <a:rPr lang="en-US" altLang="zh-CN" sz="1800" dirty="0" err="1"/>
              <a:t>ByteArrayOutputStream</a:t>
            </a:r>
            <a:r>
              <a:rPr lang="en-US" altLang="zh-CN" sz="1800" dirty="0"/>
              <a:t>(</a:t>
            </a:r>
            <a:r>
              <a:rPr lang="en-US" altLang="zh-CN" sz="1800" dirty="0" err="1"/>
              <a:t>int</a:t>
            </a:r>
            <a:r>
              <a:rPr lang="en-US" altLang="zh-CN" sz="1800" dirty="0"/>
              <a:t>)</a:t>
            </a:r>
          </a:p>
          <a:p>
            <a:pPr lvl="1"/>
            <a:r>
              <a:rPr lang="en-US" altLang="zh-CN" sz="1800" dirty="0" err="1" smtClean="0"/>
              <a:t>StringReader</a:t>
            </a:r>
            <a:r>
              <a:rPr lang="zh-CN" altLang="en-US" sz="1800" dirty="0"/>
              <a:t>类和</a:t>
            </a:r>
            <a:r>
              <a:rPr lang="en-US" altLang="zh-CN" sz="1800" dirty="0" err="1"/>
              <a:t>StringWriter</a:t>
            </a:r>
            <a:r>
              <a:rPr lang="zh-CN" altLang="en-US" sz="1800" dirty="0"/>
              <a:t>类以字符</a:t>
            </a:r>
            <a:r>
              <a:rPr lang="en-US" altLang="zh-CN" sz="1800" dirty="0"/>
              <a:t>IO</a:t>
            </a:r>
            <a:r>
              <a:rPr lang="zh-CN" altLang="en-US" sz="1800" dirty="0"/>
              <a:t>流的方式处理</a:t>
            </a:r>
            <a:r>
              <a:rPr lang="zh-CN" altLang="en-US" sz="1800" dirty="0" smtClean="0"/>
              <a:t>字符串</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3826286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smtClean="0"/>
              <a:t>java.io.Reader</a:t>
            </a:r>
            <a:r>
              <a:rPr lang="zh-CN" altLang="en-US" sz="1800" dirty="0"/>
              <a:t>和</a:t>
            </a:r>
            <a:r>
              <a:rPr lang="en-US" altLang="zh-CN" sz="1800" dirty="0" err="1"/>
              <a:t>java.io.Writer</a:t>
            </a:r>
            <a:r>
              <a:rPr lang="zh-CN" altLang="en-US" sz="1800" dirty="0"/>
              <a:t>是所有字符流类的抽象基类，用于简化对字符串的输入输出编程</a:t>
            </a:r>
            <a:r>
              <a:rPr lang="zh-CN" altLang="en-US" sz="1800" dirty="0" smtClean="0"/>
              <a:t>。</a:t>
            </a:r>
            <a:endParaRPr lang="en-US" altLang="zh-CN" sz="1800" dirty="0" smtClean="0"/>
          </a:p>
          <a:p>
            <a:pPr lvl="1"/>
            <a:r>
              <a:rPr lang="en-US" altLang="zh-CN" sz="1800" dirty="0" smtClean="0"/>
              <a:t>Reader</a:t>
            </a:r>
            <a:endParaRPr lang="zh-CN" altLang="en-US" sz="1800" dirty="0"/>
          </a:p>
          <a:p>
            <a:pPr lvl="2" fontAlgn="t"/>
            <a:r>
              <a:rPr lang="en-US" altLang="zh-CN" sz="1800" dirty="0" err="1" smtClean="0"/>
              <a:t>int</a:t>
            </a:r>
            <a:r>
              <a:rPr lang="en-US" altLang="zh-CN" sz="1800" dirty="0" smtClean="0"/>
              <a:t> </a:t>
            </a:r>
            <a:r>
              <a:rPr lang="en-US" altLang="zh-CN" sz="1800" dirty="0"/>
              <a:t>read() </a:t>
            </a:r>
            <a:endParaRPr lang="zh-CN" altLang="zh-CN" sz="1800" dirty="0"/>
          </a:p>
          <a:p>
            <a:pPr lvl="2" fontAlgn="t"/>
            <a:r>
              <a:rPr lang="en-US" altLang="zh-CN" sz="1800" dirty="0" err="1"/>
              <a:t>int</a:t>
            </a:r>
            <a:r>
              <a:rPr lang="en-US" altLang="zh-CN" sz="1800" dirty="0"/>
              <a:t> read(char[] </a:t>
            </a:r>
            <a:r>
              <a:rPr lang="en-US" altLang="zh-CN" sz="1800" dirty="0" err="1"/>
              <a:t>cbuf</a:t>
            </a:r>
            <a:r>
              <a:rPr lang="en-US" altLang="zh-CN" sz="1800" dirty="0"/>
              <a:t>) </a:t>
            </a:r>
            <a:endParaRPr lang="zh-CN" altLang="zh-CN" sz="1800" dirty="0"/>
          </a:p>
          <a:p>
            <a:pPr lvl="2" fontAlgn="t"/>
            <a:r>
              <a:rPr lang="en-US" altLang="zh-CN" sz="1800" dirty="0" err="1" smtClean="0"/>
              <a:t>int</a:t>
            </a:r>
            <a:r>
              <a:rPr lang="en-US" altLang="zh-CN" sz="1800" dirty="0" smtClean="0"/>
              <a:t> </a:t>
            </a:r>
            <a:r>
              <a:rPr lang="en-US" altLang="zh-CN" sz="1800" dirty="0"/>
              <a:t>read(</a:t>
            </a:r>
            <a:r>
              <a:rPr lang="en-US" altLang="zh-CN" sz="1800" dirty="0" err="1"/>
              <a:t>CharBuffer</a:t>
            </a:r>
            <a:r>
              <a:rPr lang="en-US" altLang="zh-CN" sz="1800" dirty="0"/>
              <a:t> target) </a:t>
            </a:r>
            <a:endParaRPr lang="zh-CN" altLang="zh-CN" sz="1800" dirty="0"/>
          </a:p>
          <a:p>
            <a:pPr lvl="2" fontAlgn="t"/>
            <a:r>
              <a:rPr lang="en-US" altLang="zh-CN" sz="1800" dirty="0" err="1"/>
              <a:t>boolean</a:t>
            </a:r>
            <a:r>
              <a:rPr lang="en-US" altLang="zh-CN" sz="1800" dirty="0"/>
              <a:t> ready() </a:t>
            </a:r>
            <a:endParaRPr lang="zh-CN" altLang="zh-CN" sz="1800" dirty="0"/>
          </a:p>
          <a:p>
            <a:pPr lvl="2" fontAlgn="t"/>
            <a:r>
              <a:rPr lang="en-US" altLang="zh-CN" sz="1800" dirty="0"/>
              <a:t>void reset() </a:t>
            </a:r>
            <a:endParaRPr lang="zh-CN" altLang="zh-CN" sz="1800" dirty="0"/>
          </a:p>
          <a:p>
            <a:pPr lvl="2" fontAlgn="t"/>
            <a:r>
              <a:rPr lang="en-US" altLang="zh-CN" sz="1800" dirty="0"/>
              <a:t>long skip(long n</a:t>
            </a:r>
            <a:r>
              <a:rPr lang="en-US" altLang="zh-CN" sz="1800" dirty="0" smtClean="0"/>
              <a:t>)</a:t>
            </a:r>
          </a:p>
          <a:p>
            <a:pPr lvl="1" fontAlgn="t"/>
            <a:r>
              <a:rPr lang="en-US" altLang="zh-CN" sz="1800" dirty="0" smtClean="0"/>
              <a:t>Writer</a:t>
            </a:r>
          </a:p>
          <a:p>
            <a:pPr lvl="2" fontAlgn="t"/>
            <a:r>
              <a:rPr lang="en-US" altLang="zh-CN" sz="1800" dirty="0" smtClean="0"/>
              <a:t>Writer </a:t>
            </a:r>
            <a:r>
              <a:rPr lang="en-US" altLang="zh-CN" sz="1800" dirty="0"/>
              <a:t>append(char c) </a:t>
            </a:r>
            <a:endParaRPr lang="zh-CN" altLang="zh-CN" sz="1800" dirty="0"/>
          </a:p>
          <a:p>
            <a:pPr lvl="2" fontAlgn="t"/>
            <a:r>
              <a:rPr lang="en-US" altLang="zh-CN" sz="1800" dirty="0" smtClean="0"/>
              <a:t>void </a:t>
            </a:r>
            <a:r>
              <a:rPr lang="en-US" altLang="zh-CN" sz="1800" dirty="0"/>
              <a:t>write(char[] </a:t>
            </a:r>
            <a:r>
              <a:rPr lang="en-US" altLang="zh-CN" sz="1800" dirty="0" err="1"/>
              <a:t>cbuf</a:t>
            </a:r>
            <a:r>
              <a:rPr lang="en-US" altLang="zh-CN" sz="1800" dirty="0"/>
              <a:t>) </a:t>
            </a:r>
            <a:endParaRPr lang="zh-CN" altLang="zh-CN" sz="1800" dirty="0"/>
          </a:p>
          <a:p>
            <a:pPr lvl="2" fontAlgn="t"/>
            <a:r>
              <a:rPr lang="en-US" altLang="zh-CN" sz="1800" dirty="0" smtClean="0"/>
              <a:t>void </a:t>
            </a:r>
            <a:r>
              <a:rPr lang="en-US" altLang="zh-CN" sz="1800" dirty="0"/>
              <a:t>write(</a:t>
            </a:r>
            <a:r>
              <a:rPr lang="en-US" altLang="zh-CN" sz="1800" dirty="0" err="1"/>
              <a:t>int</a:t>
            </a:r>
            <a:r>
              <a:rPr lang="en-US" altLang="zh-CN" sz="1800" dirty="0"/>
              <a:t> c) </a:t>
            </a:r>
            <a:endParaRPr lang="zh-CN" altLang="zh-CN" sz="1800" dirty="0"/>
          </a:p>
          <a:p>
            <a:pPr lvl="2" fontAlgn="t"/>
            <a:r>
              <a:rPr lang="en-US" altLang="zh-CN" sz="1800" dirty="0"/>
              <a:t>void write(String </a:t>
            </a:r>
            <a:r>
              <a:rPr lang="en-US" altLang="zh-CN" sz="1800" dirty="0" err="1"/>
              <a:t>str</a:t>
            </a:r>
            <a:r>
              <a:rPr lang="en-US" altLang="zh-CN" sz="1800" dirty="0"/>
              <a:t>) </a:t>
            </a:r>
            <a:endParaRPr lang="zh-CN" altLang="zh-CN" sz="1800" dirty="0"/>
          </a:p>
          <a:p>
            <a:pPr lvl="2" fontAlgn="t"/>
            <a:r>
              <a:rPr lang="en-US" altLang="zh-CN" sz="1800" dirty="0"/>
              <a:t> void write(String </a:t>
            </a:r>
            <a:r>
              <a:rPr lang="en-US" altLang="zh-CN" sz="1800" dirty="0" err="1"/>
              <a:t>str</a:t>
            </a:r>
            <a:r>
              <a:rPr lang="en-US" altLang="zh-CN" sz="1800" dirty="0"/>
              <a:t>,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 </a:t>
            </a:r>
            <a:endParaRPr lang="zh-CN" altLang="zh-CN" sz="1800" dirty="0"/>
          </a:p>
          <a:p>
            <a:pPr lvl="1" fontAlgn="t"/>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226517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三大程序顺序结构：</a:t>
            </a:r>
            <a:r>
              <a:rPr lang="zh-CN" altLang="en-US" sz="1800" dirty="0"/>
              <a:t>顺序、选择和循环</a:t>
            </a:r>
          </a:p>
          <a:p>
            <a:r>
              <a:rPr lang="zh-CN" altLang="en-US" sz="1800" dirty="0" smtClean="0"/>
              <a:t>语句以</a:t>
            </a:r>
            <a:r>
              <a:rPr lang="zh-CN" altLang="en-US" sz="1800" dirty="0"/>
              <a:t>分号</a:t>
            </a:r>
            <a:r>
              <a:rPr lang="zh-CN" altLang="en-US" sz="1800" dirty="0" smtClean="0"/>
              <a:t>结尾，但</a:t>
            </a:r>
            <a:r>
              <a:rPr lang="en-US" altLang="zh-CN" sz="1800" dirty="0" smtClean="0">
                <a:solidFill>
                  <a:srgbClr val="FF0000"/>
                </a:solidFill>
              </a:rPr>
              <a:t>}</a:t>
            </a:r>
            <a:r>
              <a:rPr lang="en-US" altLang="zh-CN" sz="1800" dirty="0" smtClean="0"/>
              <a:t>(</a:t>
            </a:r>
            <a:r>
              <a:rPr lang="zh-CN" altLang="en-US" sz="1800" dirty="0" smtClean="0"/>
              <a:t>右花括号</a:t>
            </a:r>
            <a:r>
              <a:rPr lang="en-US" altLang="zh-CN" sz="1800" dirty="0" smtClean="0"/>
              <a:t>)</a:t>
            </a:r>
            <a:r>
              <a:rPr lang="zh-CN" altLang="en-US" sz="1800" dirty="0" smtClean="0"/>
              <a:t>后不能有分号</a:t>
            </a:r>
            <a:endParaRPr lang="zh-CN" altLang="en-US" sz="1800" dirty="0"/>
          </a:p>
          <a:p>
            <a:r>
              <a:rPr lang="zh-CN" altLang="en-US" sz="1800" dirty="0" smtClean="0"/>
              <a:t>标准输出</a:t>
            </a:r>
            <a:r>
              <a:rPr lang="en-US" altLang="zh-CN" sz="1800" dirty="0" err="1" smtClean="0"/>
              <a:t>System.out</a:t>
            </a:r>
            <a:r>
              <a:rPr lang="zh-CN" altLang="en-US" sz="1800" dirty="0" smtClean="0"/>
              <a:t>对象的常用输出方法：</a:t>
            </a:r>
            <a:endParaRPr lang="en-US" altLang="zh-CN" sz="1800" dirty="0" smtClean="0"/>
          </a:p>
          <a:p>
            <a:pPr lvl="1"/>
            <a:r>
              <a:rPr lang="en-US" altLang="zh-CN" sz="1800" dirty="0" err="1" smtClean="0"/>
              <a:t>System.out.print</a:t>
            </a:r>
            <a:r>
              <a:rPr lang="en-US" altLang="zh-CN" sz="1800" dirty="0" smtClean="0"/>
              <a:t>()</a:t>
            </a:r>
            <a:r>
              <a:rPr lang="zh-CN" altLang="en-US" sz="1800" dirty="0" smtClean="0"/>
              <a:t> 输出但</a:t>
            </a:r>
            <a:r>
              <a:rPr lang="zh-CN" altLang="en-US" sz="1800" dirty="0"/>
              <a:t>不换行</a:t>
            </a:r>
          </a:p>
          <a:p>
            <a:pPr lvl="1"/>
            <a:r>
              <a:rPr lang="en-US" altLang="zh-CN" sz="1800" dirty="0" err="1" smtClean="0"/>
              <a:t>System.out.println</a:t>
            </a:r>
            <a:r>
              <a:rPr lang="en-US" altLang="zh-CN" sz="1800" dirty="0" smtClean="0"/>
              <a:t>()</a:t>
            </a:r>
            <a:r>
              <a:rPr lang="zh-CN" altLang="en-US" sz="1800" dirty="0" smtClean="0"/>
              <a:t> 输出数据</a:t>
            </a:r>
            <a:r>
              <a:rPr lang="zh-CN" altLang="en-US" sz="1800" dirty="0"/>
              <a:t>后</a:t>
            </a:r>
            <a:r>
              <a:rPr lang="zh-CN" altLang="en-US" sz="1800" dirty="0" smtClean="0"/>
              <a:t>换行</a:t>
            </a:r>
            <a:endParaRPr lang="en-US" altLang="zh-CN" sz="1800" dirty="0" smtClean="0"/>
          </a:p>
          <a:p>
            <a:pPr lvl="1"/>
            <a:r>
              <a:rPr lang="en-US" altLang="zh-CN" sz="1800" dirty="0" err="1" smtClean="0"/>
              <a:t>System.out.printf</a:t>
            </a:r>
            <a:r>
              <a:rPr lang="en-US" altLang="zh-CN" sz="1800" dirty="0" smtClean="0"/>
              <a:t>()	</a:t>
            </a:r>
            <a:r>
              <a:rPr lang="zh-CN" altLang="en-US" sz="1800" dirty="0" smtClean="0"/>
              <a:t>格式化输出</a:t>
            </a:r>
            <a:endParaRPr lang="en-US" altLang="zh-CN" sz="1800" dirty="0" smtClean="0"/>
          </a:p>
          <a:p>
            <a:pPr lvl="1"/>
            <a:r>
              <a:rPr lang="zh-CN" altLang="en-US" sz="1800" dirty="0" smtClean="0"/>
              <a:t>注意</a:t>
            </a:r>
            <a:r>
              <a:rPr lang="en-US" altLang="zh-CN" sz="1800" dirty="0" smtClean="0">
                <a:solidFill>
                  <a:srgbClr val="FF0000"/>
                </a:solidFill>
              </a:rPr>
              <a:t>print</a:t>
            </a:r>
            <a:r>
              <a:rPr lang="zh-CN" altLang="en-US" sz="1800" dirty="0" smtClean="0"/>
              <a:t>和</a:t>
            </a:r>
            <a:r>
              <a:rPr lang="en-US" altLang="zh-CN" sz="1800" dirty="0" err="1" smtClean="0">
                <a:solidFill>
                  <a:srgbClr val="FF0000"/>
                </a:solidFill>
              </a:rPr>
              <a:t>println</a:t>
            </a:r>
            <a:r>
              <a:rPr lang="zh-CN" altLang="en-US" sz="1800" dirty="0" smtClean="0"/>
              <a:t>中的</a:t>
            </a:r>
            <a:r>
              <a:rPr lang="en-US" altLang="zh-CN" sz="1800" dirty="0" smtClean="0"/>
              <a:t>”+”</a:t>
            </a:r>
            <a:r>
              <a:rPr lang="zh-CN" altLang="en-US" sz="1800" dirty="0"/>
              <a:t>运算符是字符串连接</a:t>
            </a:r>
            <a:r>
              <a:rPr lang="zh-CN" altLang="en-US" sz="1800" dirty="0" smtClean="0"/>
              <a:t>运算符，如果要</a:t>
            </a:r>
            <a:r>
              <a:rPr lang="zh-CN" altLang="en-US" sz="1800" dirty="0"/>
              <a:t>将数值型变量的</a:t>
            </a:r>
            <a:r>
              <a:rPr lang="zh-CN" altLang="en-US" sz="1800" dirty="0" smtClean="0"/>
              <a:t>值连续分别</a:t>
            </a:r>
            <a:r>
              <a:rPr lang="zh-CN" altLang="en-US" sz="1800" dirty="0"/>
              <a:t>输出，则必须在中间加入</a:t>
            </a:r>
            <a:r>
              <a:rPr lang="zh-CN" altLang="en-US" sz="1800" dirty="0">
                <a:solidFill>
                  <a:srgbClr val="FF0000"/>
                </a:solidFill>
              </a:rPr>
              <a:t>空格字符串</a:t>
            </a:r>
            <a:r>
              <a:rPr lang="en-US" altLang="zh-CN" sz="1800" dirty="0"/>
              <a:t>(</a:t>
            </a:r>
            <a:r>
              <a:rPr lang="zh-CN" altLang="en-US" sz="1800" dirty="0"/>
              <a:t>或</a:t>
            </a:r>
            <a:r>
              <a:rPr lang="zh-CN" altLang="en-US" sz="1800" dirty="0">
                <a:solidFill>
                  <a:srgbClr val="FF0000"/>
                </a:solidFill>
              </a:rPr>
              <a:t>空串</a:t>
            </a:r>
            <a:r>
              <a:rPr lang="en-US" altLang="zh-CN" sz="1800" dirty="0"/>
              <a:t>)</a:t>
            </a:r>
            <a:endParaRPr lang="zh-CN" altLang="en-US" sz="1800" dirty="0"/>
          </a:p>
          <a:p>
            <a:pPr lvl="2"/>
            <a:r>
              <a:rPr lang="en-US" altLang="zh-CN" sz="1800" dirty="0" err="1" smtClean="0"/>
              <a:t>System.out.print</a:t>
            </a:r>
            <a:r>
              <a:rPr lang="en-US" altLang="zh-CN" sz="1800" dirty="0" smtClean="0"/>
              <a:t>(</a:t>
            </a:r>
            <a:r>
              <a:rPr lang="en-US" altLang="zh-CN" sz="1800" dirty="0" err="1" smtClean="0"/>
              <a:t>n+m</a:t>
            </a:r>
            <a:r>
              <a:rPr lang="en-US" altLang="zh-CN" sz="1800" dirty="0"/>
              <a:t>); 	//</a:t>
            </a:r>
            <a:r>
              <a:rPr lang="zh-CN" altLang="en-US" sz="1800" dirty="0"/>
              <a:t>输出：</a:t>
            </a:r>
            <a:r>
              <a:rPr lang="en-US" altLang="zh-CN" sz="1800" dirty="0"/>
              <a:t>33</a:t>
            </a:r>
          </a:p>
          <a:p>
            <a:pPr lvl="2"/>
            <a:r>
              <a:rPr lang="en-US" altLang="zh-CN" sz="1800" dirty="0" err="1" smtClean="0"/>
              <a:t>System.out.print</a:t>
            </a:r>
            <a:r>
              <a:rPr lang="en-US" altLang="zh-CN" sz="1800" dirty="0" smtClean="0"/>
              <a:t>(n</a:t>
            </a:r>
            <a:r>
              <a:rPr lang="en-US" altLang="zh-CN" sz="1800" dirty="0"/>
              <a:t>+" "+m);	//</a:t>
            </a:r>
            <a:r>
              <a:rPr lang="zh-CN" altLang="en-US" sz="1800" dirty="0"/>
              <a:t>输出：</a:t>
            </a:r>
            <a:r>
              <a:rPr lang="en-US" altLang="zh-CN" sz="1800" dirty="0"/>
              <a:t>11 22</a:t>
            </a:r>
          </a:p>
          <a:p>
            <a:pPr lvl="2"/>
            <a:r>
              <a:rPr lang="en-US" altLang="zh-CN" sz="1800" dirty="0" err="1" smtClean="0"/>
              <a:t>System.out.print</a:t>
            </a:r>
            <a:r>
              <a:rPr lang="en-US" altLang="zh-CN" sz="1800" dirty="0" smtClean="0"/>
              <a:t>(n</a:t>
            </a:r>
            <a:r>
              <a:rPr lang="en-US" altLang="zh-CN" sz="1800" dirty="0"/>
              <a:t>+""+m);	//</a:t>
            </a:r>
            <a:r>
              <a:rPr lang="zh-CN" altLang="en-US" sz="1800" dirty="0"/>
              <a:t>输出：</a:t>
            </a:r>
            <a:r>
              <a:rPr lang="en-US" altLang="zh-CN" sz="1800" dirty="0" smtClean="0"/>
              <a:t>1122</a:t>
            </a:r>
          </a:p>
          <a:p>
            <a:r>
              <a:rPr lang="zh-CN" altLang="en-US" sz="1800" dirty="0"/>
              <a:t>标准输入</a:t>
            </a:r>
            <a:r>
              <a:rPr lang="en-US" altLang="zh-CN" sz="1800" dirty="0"/>
              <a:t>System.in</a:t>
            </a:r>
            <a:r>
              <a:rPr lang="zh-CN" altLang="en-US" sz="1800" dirty="0" smtClean="0"/>
              <a:t>对象用于从键盘输入</a:t>
            </a:r>
            <a:r>
              <a:rPr lang="en-US" altLang="zh-CN" sz="1800" dirty="0" smtClean="0">
                <a:solidFill>
                  <a:srgbClr val="FF0000"/>
                </a:solidFill>
              </a:rPr>
              <a:t>(</a:t>
            </a:r>
            <a:r>
              <a:rPr lang="zh-CN" altLang="en-US" sz="1800" dirty="0" smtClean="0">
                <a:solidFill>
                  <a:srgbClr val="FF0000"/>
                </a:solidFill>
              </a:rPr>
              <a:t>操作系统平台上的</a:t>
            </a:r>
            <a:r>
              <a:rPr lang="en-US" altLang="zh-CN" sz="1800" dirty="0" smtClean="0">
                <a:solidFill>
                  <a:srgbClr val="FF0000"/>
                </a:solidFill>
              </a:rPr>
              <a:t>ASCII)</a:t>
            </a:r>
            <a:r>
              <a:rPr lang="zh-CN" altLang="en-US" sz="1800" dirty="0" smtClean="0">
                <a:solidFill>
                  <a:srgbClr val="FF0000"/>
                </a:solidFill>
              </a:rPr>
              <a:t>字符</a:t>
            </a:r>
            <a:r>
              <a:rPr lang="zh-CN" altLang="en-US" sz="1800" dirty="0" smtClean="0"/>
              <a:t>，使用时需要调用</a:t>
            </a:r>
            <a:r>
              <a:rPr lang="en-US" altLang="zh-CN" sz="1800" dirty="0" smtClean="0">
                <a:solidFill>
                  <a:srgbClr val="FF0000"/>
                </a:solidFill>
              </a:rPr>
              <a:t>read</a:t>
            </a:r>
            <a:r>
              <a:rPr lang="zh-CN" altLang="en-US" sz="1800" dirty="0" smtClean="0"/>
              <a:t>方法</a:t>
            </a:r>
            <a:r>
              <a:rPr lang="en-US" altLang="zh-CN" sz="1800" dirty="0"/>
              <a:t>(</a:t>
            </a:r>
            <a:r>
              <a:rPr lang="zh-CN" altLang="en-US" sz="1800" dirty="0"/>
              <a:t>读字符</a:t>
            </a:r>
            <a:r>
              <a:rPr lang="en-US" altLang="zh-CN" sz="1800" dirty="0"/>
              <a:t>)</a:t>
            </a:r>
            <a:r>
              <a:rPr lang="zh-CN" altLang="en-US" sz="1800" dirty="0" smtClean="0"/>
              <a:t>或</a:t>
            </a:r>
            <a:r>
              <a:rPr lang="en-US" altLang="zh-CN" sz="1800" dirty="0" err="1" smtClean="0">
                <a:solidFill>
                  <a:srgbClr val="FF0000"/>
                </a:solidFill>
              </a:rPr>
              <a:t>readline</a:t>
            </a:r>
            <a:r>
              <a:rPr lang="zh-CN" altLang="en-US" sz="1800" dirty="0" smtClean="0"/>
              <a:t>方法</a:t>
            </a:r>
            <a:r>
              <a:rPr lang="en-US" altLang="zh-CN" sz="1800" dirty="0"/>
              <a:t>(</a:t>
            </a:r>
            <a:r>
              <a:rPr lang="zh-CN" altLang="en-US" sz="1800" dirty="0"/>
              <a:t>读字符串</a:t>
            </a:r>
            <a:r>
              <a:rPr lang="en-US" altLang="zh-CN" sz="1800" dirty="0"/>
              <a:t>)</a:t>
            </a:r>
            <a:r>
              <a:rPr lang="zh-CN" altLang="en-US" sz="1800" dirty="0" smtClean="0"/>
              <a:t>，且放在</a:t>
            </a:r>
            <a:r>
              <a:rPr lang="en-US" altLang="zh-CN" sz="1800" dirty="0" smtClean="0"/>
              <a:t>try-catch-finally</a:t>
            </a:r>
            <a:r>
              <a:rPr lang="zh-CN" altLang="en-US" sz="1800" dirty="0" smtClean="0"/>
              <a:t>块中或函数声明</a:t>
            </a:r>
            <a:r>
              <a:rPr lang="en-US" altLang="zh-CN" sz="1800" dirty="0" smtClean="0"/>
              <a:t>(throws)</a:t>
            </a:r>
            <a:r>
              <a:rPr lang="en-US" altLang="zh-CN" sz="1800" dirty="0" err="1" smtClean="0"/>
              <a:t>IOException</a:t>
            </a:r>
            <a:r>
              <a:rPr lang="zh-CN" altLang="en-US" sz="1800" dirty="0" smtClean="0"/>
              <a:t>异常，如果需要输入其它类型的数据则需要进行转换</a:t>
            </a:r>
            <a:r>
              <a:rPr lang="en-US" altLang="zh-CN" sz="1800" dirty="0" smtClean="0"/>
              <a:t>(</a:t>
            </a:r>
            <a:r>
              <a:rPr lang="zh-CN" altLang="en-US" sz="1800" dirty="0" smtClean="0"/>
              <a:t>基本数据类型的封装类或用</a:t>
            </a:r>
            <a:r>
              <a:rPr lang="en-US" altLang="zh-CN" sz="1800" dirty="0" err="1">
                <a:solidFill>
                  <a:srgbClr val="FF0000"/>
                </a:solidFill>
              </a:rPr>
              <a:t>java.util.Scanner</a:t>
            </a:r>
            <a:r>
              <a:rPr lang="zh-CN" altLang="en-US" sz="1800" dirty="0" smtClean="0"/>
              <a:t>类替换</a:t>
            </a:r>
            <a:r>
              <a:rPr lang="en-US" altLang="zh-CN" sz="1800" dirty="0" smtClean="0"/>
              <a:t>)</a:t>
            </a:r>
          </a:p>
          <a:p>
            <a:r>
              <a:rPr lang="zh-CN" altLang="en-US" sz="1800" dirty="0" smtClean="0"/>
              <a:t>注意</a:t>
            </a:r>
            <a:r>
              <a:rPr lang="en-US" altLang="zh-CN" sz="1800" dirty="0" smtClean="0">
                <a:solidFill>
                  <a:srgbClr val="FF0000"/>
                </a:solidFill>
              </a:rPr>
              <a:t>if</a:t>
            </a:r>
            <a:r>
              <a:rPr lang="zh-CN" altLang="en-US" sz="1800" dirty="0" smtClean="0">
                <a:solidFill>
                  <a:srgbClr val="FF0000"/>
                </a:solidFill>
              </a:rPr>
              <a:t>和循环语句中的条件为只能是比较表达式或逻辑表达式</a:t>
            </a:r>
            <a:r>
              <a:rPr lang="zh-CN" altLang="en-US" sz="1800" dirty="0" smtClean="0"/>
              <a:t>，不能用其它表达式</a:t>
            </a:r>
            <a:endParaRPr lang="en-US" altLang="zh-CN" sz="1800" dirty="0" smtClean="0"/>
          </a:p>
          <a:p>
            <a:r>
              <a:rPr lang="en-US" altLang="zh-CN" sz="1800" dirty="0" err="1" smtClean="0"/>
              <a:t>java.util.Scanner</a:t>
            </a:r>
            <a:r>
              <a:rPr lang="zh-CN" altLang="en-US" sz="1800" dirty="0" smtClean="0"/>
              <a:t>基本用法</a:t>
            </a:r>
            <a:endParaRPr lang="en-US" altLang="zh-CN" sz="1800" dirty="0" smtClean="0"/>
          </a:p>
          <a:p>
            <a:pPr lvl="1"/>
            <a:r>
              <a:rPr lang="en-US" altLang="zh-CN" sz="1800" dirty="0" smtClean="0"/>
              <a:t>Scanner </a:t>
            </a:r>
            <a:r>
              <a:rPr lang="en-US" altLang="zh-CN" sz="1800" dirty="0"/>
              <a:t>input=new Scanner(System.in</a:t>
            </a:r>
            <a:r>
              <a:rPr lang="en-US" altLang="zh-CN" sz="1800" dirty="0" smtClean="0"/>
              <a:t>);</a:t>
            </a:r>
          </a:p>
          <a:p>
            <a:pPr lvl="1"/>
            <a:r>
              <a:rPr lang="zh-CN" altLang="en-US" sz="1800" dirty="0" smtClean="0"/>
              <a:t>常用方法：</a:t>
            </a:r>
            <a:r>
              <a:rPr lang="en-US" altLang="zh-CN" sz="1800" dirty="0"/>
              <a:t> </a:t>
            </a:r>
            <a:r>
              <a:rPr lang="en-US" altLang="zh-CN" sz="1800" dirty="0" err="1" smtClean="0"/>
              <a:t>nextXxx</a:t>
            </a:r>
            <a:r>
              <a:rPr lang="en-US" altLang="zh-CN" sz="1800" dirty="0" smtClean="0"/>
              <a:t>() </a:t>
            </a:r>
            <a:r>
              <a:rPr lang="zh-CN" altLang="en-US" sz="1800" dirty="0" smtClean="0"/>
              <a:t>，其中</a:t>
            </a:r>
            <a:r>
              <a:rPr lang="en-US" altLang="zh-CN" sz="1800" dirty="0" smtClean="0"/>
              <a:t>Xxx</a:t>
            </a:r>
            <a:r>
              <a:rPr lang="zh-CN" altLang="en-US" sz="1800" dirty="0" smtClean="0"/>
              <a:t>为基本数据类型单词但首字母大写</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3</a:t>
            </a:r>
            <a:r>
              <a:rPr lang="zh-CN" altLang="en-US" dirty="0"/>
              <a:t>章 </a:t>
            </a:r>
            <a:r>
              <a:rPr lang="zh-CN" altLang="en-US" dirty="0" smtClean="0"/>
              <a:t>控制语句</a:t>
            </a:r>
            <a:endParaRPr lang="zh-CN" altLang="en-US" dirty="0"/>
          </a:p>
        </p:txBody>
      </p:sp>
    </p:spTree>
    <p:extLst>
      <p:ext uri="{BB962C8B-B14F-4D97-AF65-F5344CB8AC3E}">
        <p14:creationId xmlns:p14="http://schemas.microsoft.com/office/powerpoint/2010/main" val="2506488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a:t>过滤流</a:t>
            </a:r>
            <a:r>
              <a:rPr lang="en-US" altLang="zh-CN" sz="1800" dirty="0"/>
              <a:t>(Filter Stream)</a:t>
            </a:r>
          </a:p>
          <a:p>
            <a:pPr lvl="1"/>
            <a:r>
              <a:rPr lang="zh-CN" altLang="en-US" sz="1800" dirty="0"/>
              <a:t>过滤流必须建立在节点流之上，对节点流中的数据进行某些加工、处理，并提供一些友好的方法供用户进行输入、输出操作以及流控制</a:t>
            </a:r>
            <a:r>
              <a:rPr lang="zh-CN" altLang="en-US" sz="1800" dirty="0" smtClean="0"/>
              <a:t>。</a:t>
            </a:r>
            <a:endParaRPr lang="en-US" altLang="zh-CN" sz="1800" dirty="0" smtClean="0"/>
          </a:p>
          <a:p>
            <a:pPr lvl="1"/>
            <a:endParaRPr lang="zh-CN" altLang="en-US" sz="1800" dirty="0"/>
          </a:p>
          <a:p>
            <a:pPr lvl="1"/>
            <a:endParaRPr lang="en-US" altLang="zh-CN" sz="1800" dirty="0" smtClean="0"/>
          </a:p>
          <a:p>
            <a:pPr lvl="1"/>
            <a:endParaRPr lang="en-US" altLang="zh-CN" sz="1800" dirty="0"/>
          </a:p>
          <a:p>
            <a:pPr lvl="1"/>
            <a:r>
              <a:rPr lang="zh-CN" altLang="en-US" sz="1800" dirty="0" smtClean="0"/>
              <a:t>过滤</a:t>
            </a:r>
            <a:r>
              <a:rPr lang="zh-CN" altLang="en-US" sz="1800" dirty="0"/>
              <a:t>流可以在读</a:t>
            </a:r>
            <a:r>
              <a:rPr lang="en-US" altLang="zh-CN" sz="1800" dirty="0"/>
              <a:t>/</a:t>
            </a:r>
            <a:r>
              <a:rPr lang="zh-CN" altLang="en-US" sz="1800" dirty="0"/>
              <a:t>写数据的同时对数据进行处理。</a:t>
            </a:r>
          </a:p>
          <a:p>
            <a:pPr lvl="1"/>
            <a:r>
              <a:rPr lang="zh-CN" altLang="en-US" sz="1800" dirty="0" smtClean="0"/>
              <a:t>注意：必须</a:t>
            </a:r>
            <a:r>
              <a:rPr lang="zh-CN" altLang="en-US" sz="1800" dirty="0"/>
              <a:t>将过滤流和某个输入流或输出流</a:t>
            </a:r>
            <a:r>
              <a:rPr lang="en-US" altLang="zh-CN" sz="1800" dirty="0"/>
              <a:t>(</a:t>
            </a:r>
            <a:r>
              <a:rPr lang="zh-CN" altLang="en-US" sz="1800" dirty="0"/>
              <a:t>节点流</a:t>
            </a:r>
            <a:r>
              <a:rPr lang="en-US" altLang="zh-CN" sz="1800" dirty="0"/>
              <a:t>)</a:t>
            </a:r>
            <a:r>
              <a:rPr lang="zh-CN" altLang="en-US" sz="1800" dirty="0" smtClean="0"/>
              <a:t>连接</a:t>
            </a:r>
            <a:endParaRPr lang="en-US" altLang="zh-CN" sz="1800" dirty="0" smtClean="0"/>
          </a:p>
          <a:p>
            <a:r>
              <a:rPr lang="en-US" altLang="zh-CN" sz="1800" dirty="0" err="1"/>
              <a:t>BufferedInputStream</a:t>
            </a:r>
            <a:r>
              <a:rPr lang="zh-CN" altLang="en-US" sz="1800" dirty="0"/>
              <a:t>和</a:t>
            </a:r>
            <a:r>
              <a:rPr lang="en-US" altLang="zh-CN" sz="1800" dirty="0" err="1"/>
              <a:t>BufferedOutputStream</a:t>
            </a:r>
            <a:r>
              <a:rPr lang="zh-CN" altLang="en-US" sz="1800" dirty="0"/>
              <a:t>字节缓冲过滤</a:t>
            </a:r>
            <a:r>
              <a:rPr lang="zh-CN" altLang="en-US" sz="1800" dirty="0" smtClean="0"/>
              <a:t>流</a:t>
            </a:r>
            <a:endParaRPr lang="en-US" altLang="zh-CN" sz="1800" dirty="0" smtClean="0"/>
          </a:p>
          <a:p>
            <a:pPr lvl="1"/>
            <a:r>
              <a:rPr lang="zh-CN" altLang="en-US" sz="1800" dirty="0"/>
              <a:t>缓冲流套接在某个真正用来读</a:t>
            </a:r>
            <a:r>
              <a:rPr lang="en-US" altLang="zh-CN" sz="1800" dirty="0"/>
              <a:t>/</a:t>
            </a:r>
            <a:r>
              <a:rPr lang="zh-CN" altLang="en-US" sz="1800" dirty="0"/>
              <a:t>写数据的流之上，使得后者具备缓冲</a:t>
            </a:r>
            <a:r>
              <a:rPr lang="zh-CN" altLang="en-US" sz="1800" dirty="0" smtClean="0"/>
              <a:t>特征</a:t>
            </a:r>
            <a:endParaRPr lang="en-US" altLang="zh-CN" sz="1800" dirty="0" smtClean="0"/>
          </a:p>
          <a:p>
            <a:pPr lvl="1"/>
            <a:r>
              <a:rPr lang="zh-CN" altLang="en-US" sz="1800" dirty="0" smtClean="0"/>
              <a:t>允许</a:t>
            </a:r>
            <a:r>
              <a:rPr lang="zh-CN" altLang="en-US" sz="1800" dirty="0"/>
              <a:t>程序一次不只操作一个字节，提高了程序的性能</a:t>
            </a:r>
          </a:p>
          <a:p>
            <a:pPr lvl="1"/>
            <a:r>
              <a:rPr lang="zh-CN" altLang="en-US" sz="1800" dirty="0"/>
              <a:t>由于有了缓冲区，使得在流上执行</a:t>
            </a:r>
            <a:r>
              <a:rPr lang="en-US" altLang="zh-CN" sz="1800" dirty="0"/>
              <a:t>skip</a:t>
            </a:r>
            <a:r>
              <a:rPr lang="zh-CN" altLang="en-US" sz="1800" dirty="0"/>
              <a:t>，</a:t>
            </a:r>
            <a:r>
              <a:rPr lang="en-US" altLang="zh-CN" sz="1800" dirty="0"/>
              <a:t>mark</a:t>
            </a:r>
            <a:r>
              <a:rPr lang="zh-CN" altLang="en-US" sz="1800" dirty="0"/>
              <a:t>和</a:t>
            </a:r>
            <a:r>
              <a:rPr lang="en-US" altLang="zh-CN" sz="1800" dirty="0"/>
              <a:t>reset</a:t>
            </a:r>
            <a:r>
              <a:rPr lang="zh-CN" altLang="en-US" sz="1800" dirty="0"/>
              <a:t>方法都成为</a:t>
            </a:r>
            <a:r>
              <a:rPr lang="zh-CN" altLang="en-US" sz="1800" dirty="0" smtClean="0"/>
              <a:t>可能</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pic>
        <p:nvPicPr>
          <p:cNvPr id="4" name="图片 3"/>
          <p:cNvPicPr>
            <a:picLocks noChangeAspect="1"/>
          </p:cNvPicPr>
          <p:nvPr/>
        </p:nvPicPr>
        <p:blipFill>
          <a:blip r:embed="rId2"/>
          <a:stretch>
            <a:fillRect/>
          </a:stretch>
        </p:blipFill>
        <p:spPr>
          <a:xfrm>
            <a:off x="2123728" y="1556792"/>
            <a:ext cx="4346825" cy="938865"/>
          </a:xfrm>
          <a:prstGeom prst="rect">
            <a:avLst/>
          </a:prstGeom>
        </p:spPr>
      </p:pic>
    </p:spTree>
    <p:extLst>
      <p:ext uri="{BB962C8B-B14F-4D97-AF65-F5344CB8AC3E}">
        <p14:creationId xmlns:p14="http://schemas.microsoft.com/office/powerpoint/2010/main" val="288250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a:t>BufferedInputStream</a:t>
            </a:r>
            <a:r>
              <a:rPr lang="zh-CN" altLang="en-US" sz="1800" dirty="0"/>
              <a:t>字节缓冲</a:t>
            </a:r>
            <a:r>
              <a:rPr lang="zh-CN" altLang="en-US" sz="1800" dirty="0" smtClean="0"/>
              <a:t>输入流</a:t>
            </a:r>
            <a:endParaRPr lang="en-US" altLang="zh-CN" sz="1800" dirty="0" smtClean="0"/>
          </a:p>
          <a:p>
            <a:pPr lvl="1" fontAlgn="t"/>
            <a:r>
              <a:rPr lang="en-US" altLang="zh-CN" sz="1800" dirty="0" err="1"/>
              <a:t>BufferedInputStream</a:t>
            </a:r>
            <a:r>
              <a:rPr lang="en-US" altLang="zh-CN" sz="1800" dirty="0"/>
              <a:t>(</a:t>
            </a:r>
            <a:r>
              <a:rPr lang="en-US" altLang="zh-CN" sz="1800" dirty="0" err="1"/>
              <a:t>InputStream</a:t>
            </a:r>
            <a:r>
              <a:rPr lang="en-US" altLang="zh-CN" sz="1800" dirty="0"/>
              <a:t> in)</a:t>
            </a:r>
            <a:endParaRPr lang="zh-CN" altLang="zh-CN" sz="1800" dirty="0"/>
          </a:p>
          <a:p>
            <a:pPr lvl="1" fontAlgn="t"/>
            <a:r>
              <a:rPr lang="en-US" altLang="zh-CN" sz="1800" dirty="0" err="1"/>
              <a:t>BufferedInputStream</a:t>
            </a:r>
            <a:r>
              <a:rPr lang="en-US" altLang="zh-CN" sz="1800" dirty="0"/>
              <a:t>(</a:t>
            </a:r>
            <a:r>
              <a:rPr lang="en-US" altLang="zh-CN" sz="1800" dirty="0" err="1"/>
              <a:t>InputStream</a:t>
            </a:r>
            <a:r>
              <a:rPr lang="en-US" altLang="zh-CN" sz="1800" dirty="0"/>
              <a:t> in</a:t>
            </a:r>
            <a:r>
              <a:rPr lang="en-US" altLang="zh-CN" sz="1800" dirty="0" smtClean="0"/>
              <a:t>, </a:t>
            </a:r>
            <a:r>
              <a:rPr lang="en-US" altLang="zh-CN" sz="1800" dirty="0" err="1"/>
              <a:t>int</a:t>
            </a:r>
            <a:r>
              <a:rPr lang="en-US" altLang="zh-CN" sz="1800" dirty="0"/>
              <a:t> size) </a:t>
            </a:r>
            <a:endParaRPr lang="zh-CN" altLang="zh-CN" sz="1800" dirty="0"/>
          </a:p>
          <a:p>
            <a:pPr lvl="1" fontAlgn="t"/>
            <a:r>
              <a:rPr lang="en-US" altLang="zh-CN" sz="1800" dirty="0" err="1"/>
              <a:t>int</a:t>
            </a:r>
            <a:r>
              <a:rPr lang="en-US" altLang="zh-CN" sz="1800" dirty="0"/>
              <a:t> available() </a:t>
            </a:r>
            <a:endParaRPr lang="zh-CN" altLang="zh-CN" sz="1800" dirty="0"/>
          </a:p>
          <a:p>
            <a:pPr lvl="1" fontAlgn="t"/>
            <a:r>
              <a:rPr lang="en-US" altLang="zh-CN" sz="1800" dirty="0"/>
              <a:t>void close() </a:t>
            </a:r>
            <a:endParaRPr lang="zh-CN" altLang="zh-CN" sz="1800" dirty="0"/>
          </a:p>
          <a:p>
            <a:pPr lvl="1" fontAlgn="t"/>
            <a:r>
              <a:rPr lang="en-US" altLang="zh-CN" sz="1800" dirty="0" err="1" smtClean="0"/>
              <a:t>int</a:t>
            </a:r>
            <a:r>
              <a:rPr lang="en-US" altLang="zh-CN" sz="1800" dirty="0" smtClean="0"/>
              <a:t> </a:t>
            </a:r>
            <a:r>
              <a:rPr lang="en-US" altLang="zh-CN" sz="1800" dirty="0"/>
              <a:t>read() </a:t>
            </a:r>
            <a:endParaRPr lang="zh-CN" altLang="zh-CN" sz="1800" dirty="0"/>
          </a:p>
          <a:p>
            <a:pPr lvl="1" fontAlgn="t"/>
            <a:r>
              <a:rPr lang="en-US" altLang="zh-CN" sz="1800" dirty="0" err="1"/>
              <a:t>int</a:t>
            </a:r>
            <a:r>
              <a:rPr lang="en-US" altLang="zh-CN" sz="1800" dirty="0"/>
              <a:t> read(byte[] b,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 </a:t>
            </a:r>
            <a:endParaRPr lang="zh-CN" altLang="zh-CN" sz="1800" dirty="0"/>
          </a:p>
          <a:p>
            <a:pPr lvl="1" fontAlgn="t"/>
            <a:r>
              <a:rPr lang="en-US" altLang="zh-CN" sz="1800" dirty="0" smtClean="0"/>
              <a:t>long </a:t>
            </a:r>
            <a:r>
              <a:rPr lang="en-US" altLang="zh-CN" sz="1800" dirty="0"/>
              <a:t>skip(long n) </a:t>
            </a:r>
            <a:endParaRPr lang="en-US" altLang="zh-CN" sz="1800" dirty="0" smtClean="0"/>
          </a:p>
          <a:p>
            <a:pPr fontAlgn="t"/>
            <a:r>
              <a:rPr lang="en-US" altLang="zh-CN" sz="1800" dirty="0" err="1"/>
              <a:t>BufferedOutputStream</a:t>
            </a:r>
            <a:r>
              <a:rPr lang="zh-CN" altLang="en-US" sz="1800" dirty="0"/>
              <a:t>字节缓冲</a:t>
            </a:r>
            <a:r>
              <a:rPr lang="zh-CN" altLang="en-US" sz="1800" dirty="0" smtClean="0"/>
              <a:t>输入流</a:t>
            </a:r>
            <a:endParaRPr lang="en-US" altLang="zh-CN" sz="1800" dirty="0" smtClean="0"/>
          </a:p>
          <a:p>
            <a:pPr lvl="1" fontAlgn="t"/>
            <a:r>
              <a:rPr lang="en-US" altLang="zh-CN" sz="1800" dirty="0" err="1"/>
              <a:t>BufferedOutputStream</a:t>
            </a:r>
            <a:r>
              <a:rPr lang="en-US" altLang="zh-CN" sz="1800" dirty="0" smtClean="0"/>
              <a:t>( </a:t>
            </a:r>
            <a:r>
              <a:rPr lang="en-US" altLang="zh-CN" sz="1800" dirty="0" err="1"/>
              <a:t>OutputStream</a:t>
            </a:r>
            <a:r>
              <a:rPr lang="en-US" altLang="zh-CN" sz="1800" dirty="0"/>
              <a:t> out) </a:t>
            </a:r>
            <a:endParaRPr lang="zh-CN" altLang="zh-CN" sz="1800" dirty="0"/>
          </a:p>
          <a:p>
            <a:pPr lvl="1" fontAlgn="t"/>
            <a:r>
              <a:rPr lang="en-US" altLang="zh-CN" sz="1800" dirty="0" err="1"/>
              <a:t>BufferedOutputStream</a:t>
            </a:r>
            <a:r>
              <a:rPr lang="en-US" altLang="zh-CN" sz="1800" dirty="0" smtClean="0"/>
              <a:t>( </a:t>
            </a:r>
            <a:r>
              <a:rPr lang="en-US" altLang="zh-CN" sz="1800" dirty="0" err="1"/>
              <a:t>OutputStream</a:t>
            </a:r>
            <a:r>
              <a:rPr lang="en-US" altLang="zh-CN" sz="1800" dirty="0"/>
              <a:t> out, </a:t>
            </a:r>
            <a:r>
              <a:rPr lang="en-US" altLang="zh-CN" sz="1800" dirty="0" smtClean="0"/>
              <a:t> </a:t>
            </a:r>
            <a:r>
              <a:rPr lang="en-US" altLang="zh-CN" sz="1800" dirty="0" err="1"/>
              <a:t>int</a:t>
            </a:r>
            <a:r>
              <a:rPr lang="en-US" altLang="zh-CN" sz="1800" dirty="0"/>
              <a:t> size)</a:t>
            </a:r>
            <a:endParaRPr lang="zh-CN" altLang="zh-CN" sz="1800" dirty="0"/>
          </a:p>
          <a:p>
            <a:pPr lvl="1" fontAlgn="t"/>
            <a:r>
              <a:rPr lang="en-US" altLang="zh-CN" sz="1800" dirty="0"/>
              <a:t>void flush() </a:t>
            </a:r>
            <a:endParaRPr lang="zh-CN" altLang="zh-CN" sz="1800" dirty="0"/>
          </a:p>
          <a:p>
            <a:pPr lvl="1" fontAlgn="t"/>
            <a:r>
              <a:rPr lang="en-US" altLang="zh-CN" sz="1800" dirty="0"/>
              <a:t>void write(byte[] b,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 </a:t>
            </a:r>
            <a:endParaRPr lang="zh-CN" altLang="zh-CN" sz="1800" dirty="0"/>
          </a:p>
          <a:p>
            <a:pPr lvl="1" fontAlgn="t"/>
            <a:r>
              <a:rPr lang="en-US" altLang="zh-CN" sz="1800" dirty="0"/>
              <a:t>write(</a:t>
            </a:r>
            <a:r>
              <a:rPr lang="en-US" altLang="zh-CN" sz="1800" dirty="0" err="1"/>
              <a:t>int</a:t>
            </a:r>
            <a:r>
              <a:rPr lang="en-US" altLang="zh-CN" sz="1800" dirty="0"/>
              <a:t> b</a:t>
            </a:r>
            <a:r>
              <a:rPr lang="en-US" altLang="zh-CN" sz="1800" dirty="0" smtClean="0"/>
              <a:t>)</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112751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smtClean="0"/>
              <a:t>BufferedReader</a:t>
            </a:r>
            <a:endParaRPr lang="en-US" altLang="zh-CN" sz="1800" dirty="0" smtClean="0"/>
          </a:p>
          <a:p>
            <a:pPr lvl="1" fontAlgn="t"/>
            <a:r>
              <a:rPr lang="en-US" altLang="zh-CN" sz="1800" dirty="0" err="1"/>
              <a:t>BufferedReader</a:t>
            </a:r>
            <a:r>
              <a:rPr lang="en-US" altLang="zh-CN" sz="1800" dirty="0"/>
              <a:t>(Reader in)</a:t>
            </a:r>
            <a:endParaRPr lang="zh-CN" altLang="zh-CN" sz="1800" dirty="0"/>
          </a:p>
          <a:p>
            <a:pPr lvl="1" fontAlgn="t"/>
            <a:r>
              <a:rPr lang="en-US" altLang="zh-CN" sz="1800" dirty="0" err="1"/>
              <a:t>BufferedReader</a:t>
            </a:r>
            <a:r>
              <a:rPr lang="en-US" altLang="zh-CN" sz="1800" dirty="0"/>
              <a:t>(Reader in, </a:t>
            </a:r>
            <a:r>
              <a:rPr lang="en-US" altLang="zh-CN" sz="1800" dirty="0" err="1"/>
              <a:t>int</a:t>
            </a:r>
            <a:r>
              <a:rPr lang="en-US" altLang="zh-CN" sz="1800" dirty="0"/>
              <a:t> </a:t>
            </a:r>
            <a:r>
              <a:rPr lang="en-US" altLang="zh-CN" sz="1800" dirty="0" err="1"/>
              <a:t>sz</a:t>
            </a:r>
            <a:r>
              <a:rPr lang="en-US" altLang="zh-CN" sz="1800" dirty="0"/>
              <a:t>)</a:t>
            </a:r>
            <a:endParaRPr lang="zh-CN" altLang="zh-CN" sz="1800" dirty="0"/>
          </a:p>
          <a:p>
            <a:pPr lvl="1" fontAlgn="t"/>
            <a:r>
              <a:rPr lang="en-US" altLang="zh-CN" sz="1800" dirty="0"/>
              <a:t>void close() </a:t>
            </a:r>
            <a:endParaRPr lang="zh-CN" altLang="zh-CN" sz="1800" dirty="0"/>
          </a:p>
          <a:p>
            <a:pPr lvl="1" fontAlgn="t"/>
            <a:r>
              <a:rPr lang="en-US" altLang="zh-CN" sz="1800" dirty="0" err="1" smtClean="0"/>
              <a:t>int</a:t>
            </a:r>
            <a:r>
              <a:rPr lang="en-US" altLang="zh-CN" sz="1800" dirty="0" smtClean="0"/>
              <a:t> </a:t>
            </a:r>
            <a:r>
              <a:rPr lang="en-US" altLang="zh-CN" sz="1800" dirty="0"/>
              <a:t>read() </a:t>
            </a:r>
            <a:endParaRPr lang="zh-CN" altLang="zh-CN" sz="1800" dirty="0"/>
          </a:p>
          <a:p>
            <a:pPr lvl="1" fontAlgn="t"/>
            <a:r>
              <a:rPr lang="en-US" altLang="zh-CN" sz="1800" dirty="0" err="1"/>
              <a:t>int</a:t>
            </a:r>
            <a:r>
              <a:rPr lang="en-US" altLang="zh-CN" sz="1800" dirty="0"/>
              <a:t> read(char[] </a:t>
            </a:r>
            <a:r>
              <a:rPr lang="en-US" altLang="zh-CN" sz="1800" dirty="0" err="1"/>
              <a:t>cbuf</a:t>
            </a:r>
            <a:r>
              <a:rPr lang="en-US" altLang="zh-CN" sz="1800" dirty="0"/>
              <a:t>,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 </a:t>
            </a:r>
            <a:endParaRPr lang="zh-CN" altLang="zh-CN" sz="1800" dirty="0"/>
          </a:p>
          <a:p>
            <a:pPr lvl="1" fontAlgn="t"/>
            <a:r>
              <a:rPr lang="en-US" altLang="zh-CN" sz="1800" dirty="0"/>
              <a:t>String </a:t>
            </a:r>
            <a:r>
              <a:rPr lang="en-US" altLang="zh-CN" sz="1800" dirty="0" err="1"/>
              <a:t>readLine</a:t>
            </a:r>
            <a:r>
              <a:rPr lang="en-US" altLang="zh-CN" sz="1800" dirty="0"/>
              <a:t>() </a:t>
            </a:r>
            <a:endParaRPr lang="zh-CN" altLang="zh-CN" sz="1800" dirty="0"/>
          </a:p>
          <a:p>
            <a:pPr lvl="1" fontAlgn="t"/>
            <a:r>
              <a:rPr lang="en-US" altLang="zh-CN" sz="1800" dirty="0" smtClean="0"/>
              <a:t>long </a:t>
            </a:r>
            <a:r>
              <a:rPr lang="en-US" altLang="zh-CN" sz="1800" dirty="0"/>
              <a:t>skip(long n) </a:t>
            </a:r>
            <a:endParaRPr lang="zh-CN" altLang="zh-CN" sz="1800" dirty="0"/>
          </a:p>
          <a:p>
            <a:r>
              <a:rPr lang="en-US" altLang="zh-CN" sz="1800" dirty="0" err="1" smtClean="0"/>
              <a:t>BufferedWriter</a:t>
            </a:r>
            <a:endParaRPr lang="en-US" altLang="zh-CN" sz="1800" dirty="0" smtClean="0"/>
          </a:p>
          <a:p>
            <a:pPr lvl="1" fontAlgn="t"/>
            <a:r>
              <a:rPr lang="en-US" altLang="zh-CN" sz="1800" dirty="0" err="1"/>
              <a:t>BufferedWriter</a:t>
            </a:r>
            <a:r>
              <a:rPr lang="en-US" altLang="zh-CN" sz="1800" dirty="0"/>
              <a:t>(Writer out)</a:t>
            </a:r>
            <a:endParaRPr lang="zh-CN" altLang="zh-CN" sz="1800" dirty="0"/>
          </a:p>
          <a:p>
            <a:pPr lvl="1" fontAlgn="t"/>
            <a:r>
              <a:rPr lang="en-US" altLang="zh-CN" sz="1800" dirty="0" err="1"/>
              <a:t>BufferedWriter</a:t>
            </a:r>
            <a:r>
              <a:rPr lang="en-US" altLang="zh-CN" sz="1800" dirty="0"/>
              <a:t>(Writer out, </a:t>
            </a:r>
            <a:r>
              <a:rPr lang="en-US" altLang="zh-CN" sz="1800" dirty="0" err="1"/>
              <a:t>int</a:t>
            </a:r>
            <a:r>
              <a:rPr lang="en-US" altLang="zh-CN" sz="1800" dirty="0"/>
              <a:t> </a:t>
            </a:r>
            <a:r>
              <a:rPr lang="en-US" altLang="zh-CN" sz="1800" dirty="0" err="1"/>
              <a:t>sz</a:t>
            </a:r>
            <a:r>
              <a:rPr lang="en-US" altLang="zh-CN" sz="1800" dirty="0"/>
              <a:t>) </a:t>
            </a:r>
            <a:endParaRPr lang="zh-CN" altLang="zh-CN" sz="1800" dirty="0"/>
          </a:p>
          <a:p>
            <a:pPr lvl="1" fontAlgn="t"/>
            <a:r>
              <a:rPr lang="en-US" altLang="zh-CN" sz="1800" dirty="0"/>
              <a:t>void close() </a:t>
            </a:r>
            <a:endParaRPr lang="zh-CN" altLang="zh-CN" sz="1800" dirty="0"/>
          </a:p>
          <a:p>
            <a:pPr lvl="1" fontAlgn="t"/>
            <a:r>
              <a:rPr lang="en-US" altLang="zh-CN" sz="1800" dirty="0"/>
              <a:t>void flush() </a:t>
            </a:r>
            <a:endParaRPr lang="zh-CN" altLang="zh-CN" sz="1800" dirty="0"/>
          </a:p>
          <a:p>
            <a:pPr lvl="1" fontAlgn="t"/>
            <a:r>
              <a:rPr lang="en-US" altLang="zh-CN" sz="1800" dirty="0"/>
              <a:t>void </a:t>
            </a:r>
            <a:r>
              <a:rPr lang="en-US" altLang="zh-CN" sz="1800" dirty="0" err="1"/>
              <a:t>newLine</a:t>
            </a:r>
            <a:r>
              <a:rPr lang="en-US" altLang="zh-CN" sz="1800" dirty="0"/>
              <a:t>() </a:t>
            </a:r>
            <a:endParaRPr lang="zh-CN" altLang="zh-CN" sz="1800" dirty="0"/>
          </a:p>
          <a:p>
            <a:pPr lvl="1" fontAlgn="t"/>
            <a:r>
              <a:rPr lang="en-US" altLang="zh-CN" sz="1800" dirty="0"/>
              <a:t>void write(char[] </a:t>
            </a:r>
            <a:r>
              <a:rPr lang="en-US" altLang="zh-CN" sz="1800" dirty="0" err="1"/>
              <a:t>cbuf</a:t>
            </a:r>
            <a:r>
              <a:rPr lang="en-US" altLang="zh-CN" sz="1800" dirty="0"/>
              <a:t>,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 </a:t>
            </a:r>
            <a:endParaRPr lang="zh-CN" altLang="zh-CN" sz="1800" dirty="0"/>
          </a:p>
          <a:p>
            <a:pPr lvl="1" fontAlgn="t"/>
            <a:r>
              <a:rPr lang="en-US" altLang="zh-CN" sz="1800" dirty="0"/>
              <a:t>id write(</a:t>
            </a:r>
            <a:r>
              <a:rPr lang="en-US" altLang="zh-CN" sz="1800" dirty="0" err="1"/>
              <a:t>int</a:t>
            </a:r>
            <a:r>
              <a:rPr lang="en-US" altLang="zh-CN" sz="1800" dirty="0"/>
              <a:t> c) </a:t>
            </a:r>
            <a:endParaRPr lang="zh-CN" altLang="zh-CN" sz="1800" dirty="0"/>
          </a:p>
          <a:p>
            <a:pPr lvl="1" fontAlgn="t"/>
            <a:r>
              <a:rPr lang="en-US" altLang="zh-CN" sz="1800" dirty="0"/>
              <a:t>void write(String s,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smtClean="0"/>
              <a:t>)</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2811621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a:t>DataInputStream</a:t>
            </a:r>
            <a:r>
              <a:rPr lang="zh-CN" altLang="en-US" sz="1800" dirty="0"/>
              <a:t>和</a:t>
            </a:r>
            <a:r>
              <a:rPr lang="en-US" altLang="zh-CN" sz="1800" dirty="0" err="1"/>
              <a:t>DataOutputStream</a:t>
            </a:r>
            <a:r>
              <a:rPr lang="zh-CN" altLang="en-US" sz="1800" dirty="0" smtClean="0"/>
              <a:t>类</a:t>
            </a:r>
            <a:endParaRPr lang="en-US" altLang="zh-CN" sz="1800" dirty="0" smtClean="0"/>
          </a:p>
          <a:p>
            <a:pPr lvl="1"/>
            <a:r>
              <a:rPr lang="en-US" altLang="zh-CN" sz="1800" dirty="0" err="1" smtClean="0"/>
              <a:t>DataInputStream</a:t>
            </a:r>
            <a:r>
              <a:rPr lang="zh-CN" altLang="en-US" sz="1800" dirty="0" smtClean="0"/>
              <a:t>：用来</a:t>
            </a:r>
            <a:r>
              <a:rPr lang="zh-CN" altLang="en-US" sz="1800" dirty="0"/>
              <a:t>从一种已定义的节点输入流中读取</a:t>
            </a:r>
            <a:r>
              <a:rPr lang="en-US" altLang="zh-CN" sz="1800" dirty="0"/>
              <a:t>Java</a:t>
            </a:r>
            <a:r>
              <a:rPr lang="zh-CN" altLang="en-US" sz="1800" dirty="0"/>
              <a:t>基本数据类型的数据，如布尔型数、整型数、浮点数等，然后再生成一个数据输入流</a:t>
            </a:r>
          </a:p>
          <a:p>
            <a:pPr lvl="1"/>
            <a:r>
              <a:rPr lang="en-US" altLang="zh-CN" sz="1800" dirty="0" err="1" smtClean="0"/>
              <a:t>DataOutputStream</a:t>
            </a:r>
            <a:r>
              <a:rPr lang="zh-CN" altLang="en-US" sz="1800" dirty="0" smtClean="0"/>
              <a:t>：用来</a:t>
            </a:r>
            <a:r>
              <a:rPr lang="zh-CN" altLang="en-US" sz="1800" dirty="0"/>
              <a:t>将</a:t>
            </a:r>
            <a:r>
              <a:rPr lang="en-US" altLang="zh-CN" sz="1800" dirty="0"/>
              <a:t>Java</a:t>
            </a:r>
            <a:r>
              <a:rPr lang="zh-CN" altLang="en-US" sz="1800" dirty="0"/>
              <a:t>基本数据类型数据写到一个数据输出流中</a:t>
            </a:r>
          </a:p>
          <a:p>
            <a:pPr lvl="1"/>
            <a:r>
              <a:rPr lang="zh-CN" altLang="en-US" sz="1800" dirty="0"/>
              <a:t>创建这两类对象时，必须使新建立的对象指向构造方法中的参数对象。</a:t>
            </a:r>
          </a:p>
          <a:p>
            <a:r>
              <a:rPr lang="en-US" altLang="zh-CN" sz="1800" dirty="0" err="1" smtClean="0"/>
              <a:t>java.io.DataInputStream</a:t>
            </a:r>
            <a:endParaRPr lang="en-US" altLang="zh-CN" sz="1800" dirty="0" smtClean="0"/>
          </a:p>
          <a:p>
            <a:pPr lvl="1" fontAlgn="t"/>
            <a:r>
              <a:rPr lang="en-US" altLang="zh-CN" sz="1800" dirty="0" smtClean="0"/>
              <a:t>final </a:t>
            </a:r>
            <a:r>
              <a:rPr lang="en-US" altLang="zh-CN" sz="1800" dirty="0"/>
              <a:t>String </a:t>
            </a:r>
            <a:r>
              <a:rPr lang="en-US" altLang="zh-CN" sz="1800" dirty="0" err="1"/>
              <a:t>readLine</a:t>
            </a:r>
            <a:r>
              <a:rPr lang="en-US" altLang="zh-CN" sz="1800" dirty="0"/>
              <a:t>( )</a:t>
            </a:r>
            <a:endParaRPr lang="zh-CN" altLang="zh-CN" sz="1800" dirty="0"/>
          </a:p>
          <a:p>
            <a:pPr lvl="1" fontAlgn="t"/>
            <a:r>
              <a:rPr lang="en-US" altLang="zh-CN" sz="1800" dirty="0" err="1" smtClean="0"/>
              <a:t>int</a:t>
            </a:r>
            <a:r>
              <a:rPr lang="en-US" altLang="zh-CN" sz="1800" dirty="0" smtClean="0"/>
              <a:t> </a:t>
            </a:r>
            <a:r>
              <a:rPr lang="en-US" altLang="zh-CN" sz="1800" dirty="0"/>
              <a:t>read(byte[] b) </a:t>
            </a:r>
            <a:endParaRPr lang="zh-CN" altLang="zh-CN" sz="1800" dirty="0"/>
          </a:p>
          <a:p>
            <a:pPr lvl="1" fontAlgn="t"/>
            <a:r>
              <a:rPr lang="en-US" altLang="zh-CN" sz="1800" dirty="0" err="1"/>
              <a:t>int</a:t>
            </a:r>
            <a:r>
              <a:rPr lang="en-US" altLang="zh-CN" sz="1800" dirty="0"/>
              <a:t> read(byte[] b,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 </a:t>
            </a:r>
            <a:endParaRPr lang="zh-CN" altLang="zh-CN" sz="1800" dirty="0"/>
          </a:p>
          <a:p>
            <a:pPr lvl="1" fontAlgn="t"/>
            <a:r>
              <a:rPr lang="en-US" altLang="zh-CN" sz="1800" dirty="0"/>
              <a:t>xxx </a:t>
            </a:r>
            <a:r>
              <a:rPr lang="en-US" altLang="zh-CN" sz="1800" dirty="0" err="1"/>
              <a:t>readXxx</a:t>
            </a:r>
            <a:r>
              <a:rPr lang="en-US" altLang="zh-CN" sz="1800" dirty="0"/>
              <a:t>()</a:t>
            </a:r>
            <a:endParaRPr lang="zh-CN" altLang="zh-CN" sz="1800" dirty="0"/>
          </a:p>
          <a:p>
            <a:r>
              <a:rPr lang="en-US" altLang="zh-CN" sz="1800" dirty="0" err="1" smtClean="0"/>
              <a:t>java.io.DataOutputStream</a:t>
            </a:r>
            <a:endParaRPr lang="en-US" altLang="zh-CN" sz="1800" dirty="0" smtClean="0"/>
          </a:p>
          <a:p>
            <a:pPr lvl="1" fontAlgn="t"/>
            <a:r>
              <a:rPr lang="en-US" altLang="zh-CN" sz="1800" dirty="0" err="1"/>
              <a:t>int</a:t>
            </a:r>
            <a:r>
              <a:rPr lang="en-US" altLang="zh-CN" sz="1800" dirty="0"/>
              <a:t> size( )</a:t>
            </a:r>
            <a:endParaRPr lang="zh-CN" altLang="zh-CN" sz="1800" dirty="0"/>
          </a:p>
          <a:p>
            <a:pPr lvl="1" fontAlgn="t"/>
            <a:r>
              <a:rPr lang="en-US" altLang="zh-CN" sz="1800" dirty="0"/>
              <a:t>void </a:t>
            </a:r>
            <a:r>
              <a:rPr lang="en-US" altLang="zh-CN" sz="1800" dirty="0" err="1"/>
              <a:t>writeBytes</a:t>
            </a:r>
            <a:r>
              <a:rPr lang="en-US" altLang="zh-CN" sz="1800" dirty="0"/>
              <a:t>(String  s)</a:t>
            </a:r>
            <a:endParaRPr lang="zh-CN" altLang="zh-CN" sz="1800" dirty="0"/>
          </a:p>
          <a:p>
            <a:pPr lvl="1" fontAlgn="t"/>
            <a:r>
              <a:rPr lang="en-US" altLang="zh-CN" sz="1800" dirty="0"/>
              <a:t>void </a:t>
            </a:r>
            <a:r>
              <a:rPr lang="en-US" altLang="zh-CN" sz="1800" dirty="0" err="1"/>
              <a:t>writeChars</a:t>
            </a:r>
            <a:r>
              <a:rPr lang="en-US" altLang="zh-CN" sz="1800" dirty="0"/>
              <a:t>(String  s)</a:t>
            </a:r>
            <a:endParaRPr lang="zh-CN" altLang="zh-CN" sz="1800" dirty="0"/>
          </a:p>
          <a:p>
            <a:pPr lvl="1" fontAlgn="t"/>
            <a:r>
              <a:rPr lang="en-US" altLang="zh-CN" sz="1800" dirty="0"/>
              <a:t>void </a:t>
            </a:r>
            <a:r>
              <a:rPr lang="en-US" altLang="zh-CN" sz="1800" dirty="0" err="1"/>
              <a:t>writeXxx</a:t>
            </a:r>
            <a:r>
              <a:rPr lang="en-US" altLang="zh-CN" sz="1800" dirty="0"/>
              <a:t>(xxx d)</a:t>
            </a:r>
            <a:endParaRPr lang="zh-CN" altLang="zh-CN" sz="1800" dirty="0"/>
          </a:p>
          <a:p>
            <a:pPr lvl="1" fontAlgn="t"/>
            <a:r>
              <a:rPr lang="en-US" altLang="zh-CN" sz="1800" dirty="0"/>
              <a:t>void flush() </a:t>
            </a:r>
            <a:endParaRPr lang="zh-CN" altLang="zh-CN" sz="1800" dirty="0"/>
          </a:p>
          <a:p>
            <a:pPr lvl="1" fontAlgn="t"/>
            <a:r>
              <a:rPr lang="en-US" altLang="zh-CN" sz="1800" dirty="0"/>
              <a:t>void write(byte[] b, </a:t>
            </a:r>
            <a:r>
              <a:rPr lang="en-US" altLang="zh-CN" sz="1800" dirty="0" err="1"/>
              <a:t>int</a:t>
            </a:r>
            <a:r>
              <a:rPr lang="en-US" altLang="zh-CN" sz="1800" dirty="0"/>
              <a:t> off, </a:t>
            </a:r>
            <a:r>
              <a:rPr lang="en-US" altLang="zh-CN" sz="1800" dirty="0" err="1"/>
              <a:t>int</a:t>
            </a:r>
            <a:r>
              <a:rPr lang="en-US" altLang="zh-CN" sz="1800" dirty="0"/>
              <a:t> </a:t>
            </a:r>
            <a:r>
              <a:rPr lang="en-US" altLang="zh-CN" sz="1800" dirty="0" err="1"/>
              <a:t>len</a:t>
            </a:r>
            <a:r>
              <a:rPr lang="en-US" altLang="zh-CN" sz="1800" dirty="0"/>
              <a:t>) </a:t>
            </a:r>
            <a:endParaRPr lang="zh-CN" altLang="zh-CN" sz="1800" dirty="0"/>
          </a:p>
          <a:p>
            <a:pPr lvl="1" fontAlgn="t"/>
            <a:r>
              <a:rPr lang="en-US" altLang="zh-CN" sz="1800" dirty="0"/>
              <a:t>void write(</a:t>
            </a:r>
            <a:r>
              <a:rPr lang="en-US" altLang="zh-CN" sz="1800" dirty="0" err="1"/>
              <a:t>int</a:t>
            </a:r>
            <a:r>
              <a:rPr lang="en-US" altLang="zh-CN" sz="1800" dirty="0"/>
              <a:t> b</a:t>
            </a:r>
            <a:r>
              <a:rPr lang="en-US" altLang="zh-CN" sz="1800" dirty="0" smtClean="0"/>
              <a:t>)</a:t>
            </a:r>
            <a:endParaRPr lang="zh-CN" altLang="en-US" sz="12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1728683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dirty="0" err="1"/>
              <a:t>PrintStream</a:t>
            </a:r>
            <a:r>
              <a:rPr lang="zh-CN" altLang="en-US" sz="1800" dirty="0" smtClean="0"/>
              <a:t>类</a:t>
            </a:r>
            <a:endParaRPr lang="en-US" altLang="zh-CN" sz="1200" dirty="0" smtClean="0"/>
          </a:p>
          <a:p>
            <a:pPr lvl="1"/>
            <a:r>
              <a:rPr lang="zh-CN" altLang="en-US" sz="1800" dirty="0" smtClean="0"/>
              <a:t>特点</a:t>
            </a:r>
            <a:endParaRPr lang="zh-CN" altLang="en-US" sz="1800" dirty="0"/>
          </a:p>
          <a:p>
            <a:pPr lvl="1"/>
            <a:r>
              <a:rPr lang="en-US" altLang="zh-CN" sz="1800" dirty="0"/>
              <a:t>1) </a:t>
            </a:r>
            <a:r>
              <a:rPr lang="zh-CN" altLang="en-US" sz="1800" dirty="0"/>
              <a:t>输出方法不抛出</a:t>
            </a:r>
            <a:r>
              <a:rPr lang="en-US" altLang="zh-CN" sz="1800" dirty="0" err="1"/>
              <a:t>IOException</a:t>
            </a:r>
            <a:r>
              <a:rPr lang="zh-CN" altLang="en-US" sz="1800" dirty="0"/>
              <a:t>异常，但可用</a:t>
            </a:r>
            <a:r>
              <a:rPr lang="en-US" altLang="zh-CN" sz="1800" dirty="0" err="1"/>
              <a:t>checkError</a:t>
            </a:r>
            <a:r>
              <a:rPr lang="zh-CN" altLang="en-US" sz="1800" dirty="0"/>
              <a:t>方法检查输出状态</a:t>
            </a:r>
          </a:p>
          <a:p>
            <a:pPr lvl="1"/>
            <a:r>
              <a:rPr lang="en-US" altLang="zh-CN" sz="1800" dirty="0"/>
              <a:t>2) </a:t>
            </a:r>
            <a:r>
              <a:rPr lang="zh-CN" altLang="en-US" sz="1800" dirty="0"/>
              <a:t>某些输出方法具有自动</a:t>
            </a:r>
            <a:r>
              <a:rPr lang="en-US" altLang="zh-CN" sz="1800" dirty="0"/>
              <a:t>flush</a:t>
            </a:r>
            <a:r>
              <a:rPr lang="zh-CN" altLang="en-US" sz="1800" dirty="0"/>
              <a:t>特性</a:t>
            </a:r>
          </a:p>
          <a:p>
            <a:pPr lvl="1"/>
            <a:r>
              <a:rPr lang="zh-CN" altLang="en-US" sz="1800" dirty="0"/>
              <a:t>区别：</a:t>
            </a:r>
            <a:r>
              <a:rPr lang="en-US" altLang="zh-CN" sz="1800" dirty="0" err="1"/>
              <a:t>PrintWriter</a:t>
            </a:r>
            <a:r>
              <a:rPr lang="zh-CN" altLang="en-US" sz="1800" dirty="0"/>
              <a:t>即使遇到了文本换行符号</a:t>
            </a:r>
            <a:r>
              <a:rPr lang="en-US" altLang="zh-CN" sz="1800" dirty="0"/>
              <a:t>(‘\n</a:t>
            </a:r>
            <a:r>
              <a:rPr lang="en-US" altLang="zh-CN" sz="1800" dirty="0" smtClean="0"/>
              <a:t>’)</a:t>
            </a:r>
            <a:r>
              <a:rPr lang="zh-CN" altLang="en-US" sz="1800" dirty="0" smtClean="0"/>
              <a:t>也</a:t>
            </a:r>
            <a:r>
              <a:rPr lang="zh-CN" altLang="en-US" sz="1800" dirty="0"/>
              <a:t>不会自动清空缓冲区</a:t>
            </a:r>
          </a:p>
          <a:p>
            <a:pPr lvl="1"/>
            <a:r>
              <a:rPr lang="en-US" altLang="zh-CN" sz="1800" dirty="0" err="1" smtClean="0"/>
              <a:t>PrintStream</a:t>
            </a:r>
            <a:r>
              <a:rPr lang="en-US" altLang="zh-CN" sz="1800" dirty="0" smtClean="0"/>
              <a:t>(</a:t>
            </a:r>
            <a:r>
              <a:rPr lang="en-US" altLang="zh-CN" sz="1800" dirty="0" err="1" smtClean="0"/>
              <a:t>OutputStream</a:t>
            </a:r>
            <a:r>
              <a:rPr lang="en-US" altLang="zh-CN" sz="1800" dirty="0" smtClean="0"/>
              <a:t> </a:t>
            </a:r>
            <a:r>
              <a:rPr lang="en-US" altLang="zh-CN" sz="1800" dirty="0"/>
              <a:t>out)</a:t>
            </a:r>
          </a:p>
          <a:p>
            <a:pPr lvl="1"/>
            <a:r>
              <a:rPr lang="en-US" altLang="zh-CN" sz="1800" dirty="0" err="1"/>
              <a:t>PrintStream</a:t>
            </a:r>
            <a:r>
              <a:rPr lang="en-US" altLang="zh-CN" sz="1800" dirty="0"/>
              <a:t>(</a:t>
            </a:r>
            <a:r>
              <a:rPr lang="en-US" altLang="zh-CN" sz="1800" dirty="0" err="1"/>
              <a:t>OutputStream</a:t>
            </a:r>
            <a:r>
              <a:rPr lang="en-US" altLang="zh-CN" sz="1800" dirty="0"/>
              <a:t> </a:t>
            </a:r>
            <a:r>
              <a:rPr lang="en-US" altLang="zh-CN" sz="1800" dirty="0" err="1"/>
              <a:t>out,boolean</a:t>
            </a:r>
            <a:r>
              <a:rPr lang="en-US" altLang="zh-CN" sz="1800" dirty="0"/>
              <a:t> </a:t>
            </a:r>
            <a:r>
              <a:rPr lang="en-US" altLang="zh-CN" sz="1800" dirty="0" err="1"/>
              <a:t>autoflush</a:t>
            </a:r>
            <a:r>
              <a:rPr lang="en-US" altLang="zh-CN" sz="1800" dirty="0"/>
              <a:t>)</a:t>
            </a:r>
          </a:p>
          <a:p>
            <a:r>
              <a:rPr lang="zh-CN" altLang="en-US" sz="1800" dirty="0"/>
              <a:t>字节流和字符流的</a:t>
            </a:r>
            <a:r>
              <a:rPr lang="zh-CN" altLang="en-US" sz="1800" dirty="0" smtClean="0"/>
              <a:t>转换</a:t>
            </a:r>
            <a:endParaRPr lang="en-US" altLang="zh-CN" sz="1800" dirty="0" smtClean="0"/>
          </a:p>
          <a:p>
            <a:pPr lvl="1"/>
            <a:r>
              <a:rPr lang="en-US" altLang="zh-CN" sz="1800" dirty="0" err="1" smtClean="0"/>
              <a:t>InputStreamReader</a:t>
            </a:r>
            <a:r>
              <a:rPr lang="zh-CN" altLang="en-US" sz="1800" dirty="0"/>
              <a:t>可以将一个字节流中的字节解码成字符后读取</a:t>
            </a:r>
          </a:p>
          <a:p>
            <a:pPr lvl="1"/>
            <a:r>
              <a:rPr lang="en-US" altLang="zh-CN" sz="1800" dirty="0" err="1"/>
              <a:t>OutputStreamWriter</a:t>
            </a:r>
            <a:r>
              <a:rPr lang="zh-CN" altLang="en-US" sz="1800" dirty="0"/>
              <a:t>将字符编码成字节后写入到一个字节流中</a:t>
            </a:r>
          </a:p>
          <a:p>
            <a:pPr lvl="1"/>
            <a:r>
              <a:rPr lang="en-US" altLang="zh-CN" sz="1800" dirty="0" err="1" smtClean="0"/>
              <a:t>InputStreamReader</a:t>
            </a:r>
            <a:endParaRPr lang="zh-CN" altLang="en-US" sz="1800" dirty="0"/>
          </a:p>
          <a:p>
            <a:pPr lvl="2"/>
            <a:r>
              <a:rPr lang="en-US" altLang="zh-CN" sz="1800" dirty="0" err="1"/>
              <a:t>InputStreamReader</a:t>
            </a:r>
            <a:r>
              <a:rPr lang="en-US" altLang="zh-CN" sz="1800" dirty="0"/>
              <a:t>(</a:t>
            </a:r>
            <a:r>
              <a:rPr lang="en-US" altLang="zh-CN" sz="1800" dirty="0" err="1"/>
              <a:t>InputStream</a:t>
            </a:r>
            <a:r>
              <a:rPr lang="en-US" altLang="zh-CN" sz="1800" dirty="0"/>
              <a:t> in)</a:t>
            </a:r>
          </a:p>
          <a:p>
            <a:pPr lvl="1"/>
            <a:r>
              <a:rPr lang="en-US" altLang="zh-CN" sz="1800" dirty="0" err="1" smtClean="0"/>
              <a:t>OutputStreamWriter</a:t>
            </a:r>
            <a:endParaRPr lang="zh-CN" altLang="en-US" sz="1800" dirty="0"/>
          </a:p>
          <a:p>
            <a:pPr lvl="2"/>
            <a:r>
              <a:rPr lang="en-US" altLang="zh-CN" sz="1800" dirty="0" err="1"/>
              <a:t>OutputStreamWriter</a:t>
            </a:r>
            <a:r>
              <a:rPr lang="en-US" altLang="zh-CN" sz="1800" dirty="0"/>
              <a:t>(</a:t>
            </a:r>
            <a:r>
              <a:rPr lang="en-US" altLang="zh-CN" sz="1800" dirty="0" err="1"/>
              <a:t>OutputStream</a:t>
            </a:r>
            <a:r>
              <a:rPr lang="en-US" altLang="zh-CN" sz="1800" dirty="0"/>
              <a:t> in</a:t>
            </a:r>
            <a:r>
              <a:rPr lang="en-US" altLang="zh-CN" sz="1800" dirty="0" smtClean="0"/>
              <a:t>)</a:t>
            </a:r>
          </a:p>
          <a:p>
            <a:pPr lvl="1"/>
            <a:r>
              <a:rPr lang="zh-CN" altLang="en-US" sz="1800" dirty="0"/>
              <a:t>应尽量使用</a:t>
            </a:r>
            <a:r>
              <a:rPr lang="en-US" altLang="zh-CN" sz="1800" dirty="0" err="1"/>
              <a:t>BufferedWriter</a:t>
            </a:r>
            <a:r>
              <a:rPr lang="zh-CN" altLang="en-US" sz="1800" dirty="0"/>
              <a:t>类来包装</a:t>
            </a:r>
            <a:r>
              <a:rPr lang="en-US" altLang="zh-CN" sz="1800" dirty="0" err="1"/>
              <a:t>OutputStreamWriter</a:t>
            </a:r>
            <a:endParaRPr lang="en-US" altLang="zh-CN" sz="1800" dirty="0"/>
          </a:p>
          <a:p>
            <a:pPr lvl="1"/>
            <a:r>
              <a:rPr lang="zh-CN" altLang="en-US" sz="1800" dirty="0" smtClean="0"/>
              <a:t>应</a:t>
            </a:r>
            <a:r>
              <a:rPr lang="zh-CN" altLang="en-US" sz="1800" dirty="0"/>
              <a:t>尽量使用</a:t>
            </a:r>
            <a:r>
              <a:rPr lang="en-US" altLang="zh-CN" sz="1800" dirty="0" err="1"/>
              <a:t>BufferedReader</a:t>
            </a:r>
            <a:r>
              <a:rPr lang="zh-CN" altLang="en-US" sz="1800" dirty="0"/>
              <a:t>类来包装</a:t>
            </a:r>
            <a:r>
              <a:rPr lang="en-US" altLang="zh-CN" sz="1800" dirty="0" err="1"/>
              <a:t>InputStreamReader</a:t>
            </a:r>
            <a:endParaRPr lang="en-US" altLang="zh-CN" sz="1800" dirty="0"/>
          </a:p>
          <a:p>
            <a:pPr lvl="1"/>
            <a:endParaRPr lang="en-US" altLang="zh-CN" sz="1800" dirty="0"/>
          </a:p>
        </p:txBody>
      </p:sp>
      <p:sp>
        <p:nvSpPr>
          <p:cNvPr id="3" name="标题 2"/>
          <p:cNvSpPr>
            <a:spLocks noGrp="1"/>
          </p:cNvSpPr>
          <p:nvPr>
            <p:ph type="title"/>
          </p:nvPr>
        </p:nvSpPr>
        <p:spPr/>
        <p:txBody>
          <a:bodyPr/>
          <a:lstStyle/>
          <a:p>
            <a:r>
              <a:rPr lang="zh-CN" altLang="en-US" dirty="0"/>
              <a:t>第</a:t>
            </a:r>
            <a:r>
              <a:rPr lang="en-US" altLang="zh-CN" dirty="0"/>
              <a:t>10</a:t>
            </a:r>
            <a:r>
              <a:rPr lang="zh-CN" altLang="en-US" dirty="0"/>
              <a:t>章 </a:t>
            </a:r>
            <a:r>
              <a:rPr lang="en-US" altLang="zh-CN" dirty="0"/>
              <a:t>I/O</a:t>
            </a:r>
            <a:r>
              <a:rPr lang="zh-CN" altLang="en-US" dirty="0"/>
              <a:t>数据流与文件处理</a:t>
            </a:r>
          </a:p>
        </p:txBody>
      </p:sp>
    </p:spTree>
    <p:extLst>
      <p:ext uri="{BB962C8B-B14F-4D97-AF65-F5344CB8AC3E}">
        <p14:creationId xmlns:p14="http://schemas.microsoft.com/office/powerpoint/2010/main" val="20705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不需要掌握的内容：带标号的</a:t>
            </a:r>
            <a:r>
              <a:rPr lang="en-US" altLang="zh-CN" sz="1800" dirty="0" smtClean="0"/>
              <a:t>break</a:t>
            </a:r>
            <a:r>
              <a:rPr lang="zh-CN" altLang="en-US" sz="1800" dirty="0" smtClean="0"/>
              <a:t>和带标号的</a:t>
            </a:r>
            <a:r>
              <a:rPr lang="en-US" altLang="zh-CN" sz="1800" dirty="0" smtClean="0"/>
              <a:t>continue</a:t>
            </a:r>
            <a:r>
              <a:rPr lang="zh-CN" altLang="en-US" sz="1800" dirty="0" smtClean="0"/>
              <a:t>语句、断言</a:t>
            </a:r>
            <a:endParaRPr lang="en-US" altLang="zh-CN" sz="1800" dirty="0" smtClean="0"/>
          </a:p>
          <a:p>
            <a:r>
              <a:rPr lang="zh-CN" altLang="en-US" sz="1800" dirty="0" smtClean="0"/>
              <a:t>常见算法：</a:t>
            </a:r>
            <a:endParaRPr lang="en-US" altLang="zh-CN" sz="1800" dirty="0" smtClean="0"/>
          </a:p>
          <a:p>
            <a:pPr lvl="1"/>
            <a:r>
              <a:rPr lang="zh-CN" altLang="en-US" sz="1800" dirty="0" smtClean="0"/>
              <a:t>排序算法：插入排序、选择排序、冒泡排序</a:t>
            </a:r>
            <a:endParaRPr lang="en-US" altLang="zh-CN" sz="1800" dirty="0" smtClean="0"/>
          </a:p>
          <a:p>
            <a:pPr lvl="1"/>
            <a:r>
              <a:rPr lang="zh-CN" altLang="en-US" sz="1800" smtClean="0"/>
              <a:t>递归</a:t>
            </a:r>
            <a:r>
              <a:rPr lang="zh-CN" altLang="en-US" sz="1800" dirty="0" smtClean="0"/>
              <a:t>：注意结束条件和递推方法</a:t>
            </a:r>
            <a:endParaRPr lang="en-US" altLang="zh-CN" sz="1800" dirty="0" smtClean="0"/>
          </a:p>
          <a:p>
            <a:pPr lvl="1"/>
            <a:r>
              <a:rPr lang="zh-CN" altLang="en-US" sz="1800" dirty="0" smtClean="0"/>
              <a:t>数列计算：需要找规律</a:t>
            </a:r>
            <a:endParaRPr lang="en-US" altLang="zh-CN" sz="1800" dirty="0" smtClean="0"/>
          </a:p>
          <a:p>
            <a:pPr lvl="1"/>
            <a:r>
              <a:rPr lang="zh-CN" altLang="en-US" sz="1800" dirty="0" smtClean="0"/>
              <a:t>矩阵计算：相加、转置、求鞍值、对角线、行</a:t>
            </a:r>
            <a:r>
              <a:rPr lang="en-US" altLang="zh-CN" sz="1800" dirty="0" smtClean="0"/>
              <a:t>/</a:t>
            </a:r>
            <a:r>
              <a:rPr lang="zh-CN" altLang="en-US" sz="1800" dirty="0" smtClean="0"/>
              <a:t>列互换</a:t>
            </a:r>
            <a:endParaRPr lang="en-US" altLang="zh-CN" sz="1800" dirty="0" smtClean="0"/>
          </a:p>
          <a:p>
            <a:pPr lvl="1"/>
            <a:r>
              <a:rPr lang="zh-CN" altLang="en-US" sz="1800" smtClean="0"/>
              <a:t>求</a:t>
            </a:r>
            <a:r>
              <a:rPr lang="zh-CN" altLang="en-US" sz="1800" smtClean="0"/>
              <a:t>素数</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3</a:t>
            </a:r>
            <a:r>
              <a:rPr lang="zh-CN" altLang="en-US" dirty="0"/>
              <a:t>章 </a:t>
            </a:r>
            <a:r>
              <a:rPr lang="zh-CN" altLang="en-US" dirty="0" smtClean="0"/>
              <a:t>控制语句</a:t>
            </a:r>
            <a:endParaRPr lang="zh-CN" altLang="en-US" dirty="0"/>
          </a:p>
        </p:txBody>
      </p:sp>
    </p:spTree>
    <p:extLst>
      <p:ext uri="{BB962C8B-B14F-4D97-AF65-F5344CB8AC3E}">
        <p14:creationId xmlns:p14="http://schemas.microsoft.com/office/powerpoint/2010/main" val="55191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数组</a:t>
            </a:r>
            <a:endParaRPr lang="en-US" altLang="zh-CN" sz="1800" dirty="0" smtClean="0"/>
          </a:p>
          <a:p>
            <a:pPr lvl="1"/>
            <a:r>
              <a:rPr lang="zh-CN" altLang="en-US" sz="1800" dirty="0" smtClean="0"/>
              <a:t>动态组数，元素个数不能在声明数组变量时指定，只能在创建</a:t>
            </a:r>
            <a:r>
              <a:rPr lang="en-US" altLang="zh-CN" sz="1800" dirty="0" smtClean="0"/>
              <a:t>(</a:t>
            </a:r>
            <a:r>
              <a:rPr lang="en-US" altLang="zh-CN" sz="1800" dirty="0" smtClean="0">
                <a:solidFill>
                  <a:srgbClr val="FF0000"/>
                </a:solidFill>
              </a:rPr>
              <a:t>new</a:t>
            </a:r>
            <a:r>
              <a:rPr lang="en-US" altLang="zh-CN" sz="1800" dirty="0" smtClean="0"/>
              <a:t>)</a:t>
            </a:r>
            <a:r>
              <a:rPr lang="zh-CN" altLang="en-US" sz="1800" dirty="0" smtClean="0"/>
              <a:t>时指定</a:t>
            </a:r>
            <a:endParaRPr lang="en-US" altLang="zh-CN" sz="1800" dirty="0" smtClean="0"/>
          </a:p>
          <a:p>
            <a:pPr lvl="1"/>
            <a:r>
              <a:rPr lang="zh-CN" altLang="en-US" sz="1800" dirty="0" smtClean="0"/>
              <a:t>声明数组时方括号的对数就是数组的维数，多维数组的每一维都可以独立分配空间，但必须从第</a:t>
            </a:r>
            <a:r>
              <a:rPr lang="en-US" altLang="zh-CN" sz="1800" dirty="0" smtClean="0"/>
              <a:t>1</a:t>
            </a:r>
            <a:r>
              <a:rPr lang="zh-CN" altLang="en-US" sz="1800" dirty="0" smtClean="0"/>
              <a:t>维开始分配，因此多维数组可以是不规则数组，如三角形</a:t>
            </a:r>
            <a:endParaRPr lang="en-US" altLang="zh-CN" sz="1800" dirty="0" smtClean="0"/>
          </a:p>
          <a:p>
            <a:pPr lvl="1"/>
            <a:r>
              <a:rPr lang="zh-CN" altLang="en-US" sz="1800" dirty="0" smtClean="0"/>
              <a:t>多维数组的每一维都有一个</a:t>
            </a:r>
            <a:r>
              <a:rPr lang="en-US" altLang="zh-CN" sz="1800" dirty="0" smtClean="0">
                <a:solidFill>
                  <a:srgbClr val="FF0000"/>
                </a:solidFill>
              </a:rPr>
              <a:t>length</a:t>
            </a:r>
            <a:r>
              <a:rPr lang="zh-CN" altLang="en-US" sz="1800" dirty="0" smtClean="0"/>
              <a:t>常量，它是该维的数组元素个数</a:t>
            </a:r>
            <a:endParaRPr lang="en-US" altLang="zh-CN" sz="1800" dirty="0" smtClean="0"/>
          </a:p>
          <a:p>
            <a:pPr lvl="1"/>
            <a:r>
              <a:rPr lang="zh-CN" altLang="en-US" sz="1800" dirty="0" smtClean="0"/>
              <a:t>数组不是简单类型而是复合类型，即类类型，它的基类是</a:t>
            </a:r>
            <a:r>
              <a:rPr lang="en-US" altLang="zh-CN" sz="1800" dirty="0" smtClean="0">
                <a:solidFill>
                  <a:srgbClr val="FF0000"/>
                </a:solidFill>
              </a:rPr>
              <a:t>Object</a:t>
            </a:r>
          </a:p>
          <a:p>
            <a:pPr lvl="1"/>
            <a:r>
              <a:rPr lang="zh-CN" altLang="en-US" sz="1800" dirty="0" smtClean="0"/>
              <a:t>了解数组工具类</a:t>
            </a:r>
            <a:r>
              <a:rPr lang="en-US" altLang="zh-CN" sz="1800" dirty="0" err="1" smtClean="0"/>
              <a:t>java.util.Arrays</a:t>
            </a:r>
            <a:r>
              <a:rPr lang="zh-CN" altLang="en-US" sz="1800" dirty="0" smtClean="0"/>
              <a:t>的常用方法</a:t>
            </a:r>
            <a:endParaRPr lang="en-US" altLang="zh-CN" sz="1800" dirty="0" smtClean="0"/>
          </a:p>
          <a:p>
            <a:pPr lvl="2"/>
            <a:r>
              <a:rPr lang="en-US" altLang="zh-CN" sz="1800" dirty="0" err="1"/>
              <a:t>boolean</a:t>
            </a:r>
            <a:r>
              <a:rPr lang="en-US" altLang="zh-CN" sz="1800" dirty="0"/>
              <a:t> equals(array1,array2</a:t>
            </a:r>
            <a:r>
              <a:rPr lang="en-US" altLang="zh-CN" sz="1800" dirty="0" smtClean="0"/>
              <a:t>)</a:t>
            </a:r>
            <a:r>
              <a:rPr lang="zh-CN" altLang="en-US" sz="1800" dirty="0" smtClean="0"/>
              <a:t>：比较</a:t>
            </a:r>
            <a:r>
              <a:rPr lang="zh-CN" altLang="en-US" sz="1800" dirty="0"/>
              <a:t>两个数组是否</a:t>
            </a:r>
            <a:r>
              <a:rPr lang="zh-CN" altLang="en-US" sz="1800" dirty="0" smtClean="0"/>
              <a:t>相等</a:t>
            </a:r>
            <a:endParaRPr lang="en-US" altLang="zh-CN" sz="1800" dirty="0" smtClean="0"/>
          </a:p>
          <a:p>
            <a:pPr lvl="2"/>
            <a:r>
              <a:rPr lang="en-US" altLang="zh-CN" sz="1800" dirty="0" smtClean="0"/>
              <a:t>void </a:t>
            </a:r>
            <a:r>
              <a:rPr lang="en-US" altLang="zh-CN" sz="1800" dirty="0"/>
              <a:t>sort(array</a:t>
            </a:r>
            <a:r>
              <a:rPr lang="en-US" altLang="zh-CN" sz="1800" dirty="0" smtClean="0"/>
              <a:t>)</a:t>
            </a:r>
            <a:r>
              <a:rPr lang="zh-CN" altLang="en-US" sz="1800" dirty="0" smtClean="0"/>
              <a:t>：对</a:t>
            </a:r>
            <a:r>
              <a:rPr lang="zh-CN" altLang="en-US" sz="1800" dirty="0"/>
              <a:t>数组</a:t>
            </a:r>
            <a:r>
              <a:rPr lang="en-US" altLang="zh-CN" sz="1800" dirty="0"/>
              <a:t>array</a:t>
            </a:r>
            <a:r>
              <a:rPr lang="zh-CN" altLang="en-US" sz="1800" dirty="0"/>
              <a:t>的元素进行</a:t>
            </a:r>
            <a:r>
              <a:rPr lang="zh-CN" altLang="en-US" sz="1800" dirty="0" smtClean="0"/>
              <a:t>升序排列</a:t>
            </a:r>
            <a:endParaRPr lang="en-US" altLang="zh-CN" sz="1800" dirty="0" smtClean="0"/>
          </a:p>
          <a:p>
            <a:pPr lvl="2"/>
            <a:r>
              <a:rPr lang="en-US" altLang="zh-CN" sz="1800" dirty="0" smtClean="0"/>
              <a:t>void </a:t>
            </a:r>
            <a:r>
              <a:rPr lang="en-US" altLang="zh-CN" sz="1800" dirty="0"/>
              <a:t>fill(</a:t>
            </a:r>
            <a:r>
              <a:rPr lang="en-US" altLang="zh-CN" sz="1800" dirty="0" err="1"/>
              <a:t>array,val</a:t>
            </a:r>
            <a:r>
              <a:rPr lang="en-US" altLang="zh-CN" sz="1800" dirty="0"/>
              <a:t>)</a:t>
            </a:r>
            <a:r>
              <a:rPr lang="zh-CN" altLang="en-US" sz="1800" dirty="0"/>
              <a:t>：把数组</a:t>
            </a:r>
            <a:r>
              <a:rPr lang="en-US" altLang="zh-CN" sz="1800" dirty="0"/>
              <a:t>array</a:t>
            </a:r>
            <a:r>
              <a:rPr lang="zh-CN" altLang="en-US" sz="1800" dirty="0"/>
              <a:t>所有元素都赋值为</a:t>
            </a:r>
            <a:r>
              <a:rPr lang="en-US" altLang="zh-CN" sz="1800" dirty="0" err="1" smtClean="0"/>
              <a:t>val</a:t>
            </a:r>
            <a:endParaRPr lang="en-US" altLang="zh-CN" sz="1800" dirty="0" smtClean="0"/>
          </a:p>
          <a:p>
            <a:pPr lvl="2"/>
            <a:r>
              <a:rPr lang="en-US" altLang="zh-CN" sz="1800" dirty="0" err="1" smtClean="0"/>
              <a:t>int</a:t>
            </a:r>
            <a:r>
              <a:rPr lang="en-US" altLang="zh-CN" sz="1800" dirty="0" smtClean="0"/>
              <a:t> </a:t>
            </a:r>
            <a:r>
              <a:rPr lang="en-US" altLang="zh-CN" sz="1800" dirty="0" err="1"/>
              <a:t>binarySearch</a:t>
            </a:r>
            <a:r>
              <a:rPr lang="en-US" altLang="zh-CN" sz="1800" dirty="0"/>
              <a:t>(</a:t>
            </a:r>
            <a:r>
              <a:rPr lang="en-US" altLang="zh-CN" sz="1800" dirty="0" err="1"/>
              <a:t>array,val</a:t>
            </a:r>
            <a:r>
              <a:rPr lang="en-US" altLang="zh-CN" sz="1800" dirty="0" smtClean="0"/>
              <a:t>)</a:t>
            </a:r>
            <a:r>
              <a:rPr lang="zh-CN" altLang="en-US" sz="1800" dirty="0" smtClean="0"/>
              <a:t>：查询</a:t>
            </a:r>
            <a:r>
              <a:rPr lang="zh-CN" altLang="en-US" sz="1800" dirty="0"/>
              <a:t>元素值</a:t>
            </a:r>
            <a:r>
              <a:rPr lang="en-US" altLang="zh-CN" sz="1800" dirty="0" err="1"/>
              <a:t>val</a:t>
            </a:r>
            <a:r>
              <a:rPr lang="zh-CN" altLang="en-US" sz="1800" dirty="0"/>
              <a:t>在数组</a:t>
            </a:r>
            <a:r>
              <a:rPr lang="en-US" altLang="zh-CN" sz="1800" dirty="0"/>
              <a:t>array</a:t>
            </a:r>
            <a:r>
              <a:rPr lang="zh-CN" altLang="en-US" sz="1800" dirty="0"/>
              <a:t>中的</a:t>
            </a:r>
            <a:r>
              <a:rPr lang="zh-CN" altLang="en-US" sz="1800" dirty="0" smtClean="0"/>
              <a:t>下标</a:t>
            </a:r>
            <a:endParaRPr lang="en-US" altLang="zh-CN" sz="1800" dirty="0" smtClean="0"/>
          </a:p>
          <a:p>
            <a:pPr lvl="2"/>
            <a:r>
              <a:rPr lang="en-US" altLang="zh-CN" sz="1800" dirty="0" err="1" smtClean="0"/>
              <a:t>copyof</a:t>
            </a:r>
            <a:r>
              <a:rPr lang="en-US" altLang="zh-CN" sz="1800" dirty="0" smtClean="0"/>
              <a:t>(</a:t>
            </a:r>
            <a:r>
              <a:rPr lang="en-US" altLang="zh-CN" sz="1800" dirty="0" err="1" smtClean="0"/>
              <a:t>array,length</a:t>
            </a:r>
            <a:r>
              <a:rPr lang="en-US" altLang="zh-CN" sz="1800" dirty="0"/>
              <a:t>)</a:t>
            </a:r>
            <a:r>
              <a:rPr lang="zh-CN" altLang="en-US" sz="1800" dirty="0"/>
              <a:t>：把数组</a:t>
            </a:r>
            <a:r>
              <a:rPr lang="en-US" altLang="zh-CN" sz="1800" dirty="0"/>
              <a:t>array</a:t>
            </a:r>
            <a:r>
              <a:rPr lang="zh-CN" altLang="en-US" sz="1800" dirty="0"/>
              <a:t>复制成一个长度为</a:t>
            </a:r>
            <a:r>
              <a:rPr lang="en-US" altLang="zh-CN" sz="1800" dirty="0"/>
              <a:t>length</a:t>
            </a:r>
            <a:r>
              <a:rPr lang="zh-CN" altLang="en-US" sz="1800" dirty="0"/>
              <a:t>的新数组</a:t>
            </a:r>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面向对象编程</a:t>
            </a:r>
            <a:r>
              <a:rPr lang="zh-CN" altLang="en-US" dirty="0" smtClean="0"/>
              <a:t>基础</a:t>
            </a:r>
            <a:endParaRPr lang="zh-CN" altLang="en-US" dirty="0"/>
          </a:p>
        </p:txBody>
      </p:sp>
    </p:spTree>
    <p:extLst>
      <p:ext uri="{BB962C8B-B14F-4D97-AF65-F5344CB8AC3E}">
        <p14:creationId xmlns:p14="http://schemas.microsoft.com/office/powerpoint/2010/main" val="339846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类修饰符</a:t>
            </a:r>
            <a:endParaRPr lang="en-US" altLang="zh-CN" sz="1800" dirty="0" smtClean="0"/>
          </a:p>
          <a:p>
            <a:pPr lvl="1"/>
            <a:r>
              <a:rPr lang="en-US" altLang="zh-CN" sz="1800" dirty="0" smtClean="0">
                <a:solidFill>
                  <a:srgbClr val="FF0000"/>
                </a:solidFill>
              </a:rPr>
              <a:t>public</a:t>
            </a:r>
            <a:r>
              <a:rPr lang="en-US" altLang="zh-CN" sz="1800" dirty="0" smtClean="0"/>
              <a:t>|</a:t>
            </a:r>
            <a:r>
              <a:rPr lang="zh-CN" altLang="en-US" sz="1800" dirty="0" smtClean="0"/>
              <a:t>默认：控制从包外访问包内类的可访问性</a:t>
            </a:r>
            <a:endParaRPr lang="en-US" altLang="zh-CN" sz="1800" dirty="0" smtClean="0"/>
          </a:p>
          <a:p>
            <a:pPr lvl="1"/>
            <a:r>
              <a:rPr lang="en-US" altLang="zh-CN" sz="1800" dirty="0" err="1" smtClean="0">
                <a:solidFill>
                  <a:srgbClr val="FF0000"/>
                </a:solidFill>
              </a:rPr>
              <a:t>abstract</a:t>
            </a:r>
            <a:r>
              <a:rPr lang="en-US" altLang="zh-CN" sz="1800" dirty="0" err="1" smtClean="0"/>
              <a:t>|</a:t>
            </a:r>
            <a:r>
              <a:rPr lang="en-US" altLang="zh-CN" sz="1800" dirty="0" err="1" smtClean="0">
                <a:solidFill>
                  <a:srgbClr val="FF0000"/>
                </a:solidFill>
              </a:rPr>
              <a:t>final</a:t>
            </a:r>
            <a:r>
              <a:rPr lang="en-US" altLang="zh-CN" sz="1800" dirty="0" smtClean="0"/>
              <a:t>|</a:t>
            </a:r>
            <a:r>
              <a:rPr lang="zh-CN" altLang="en-US" sz="1800" dirty="0" smtClean="0"/>
              <a:t>默认：控制类的继承性</a:t>
            </a:r>
            <a:endParaRPr lang="en-US" altLang="zh-CN" sz="1800" dirty="0" smtClean="0"/>
          </a:p>
          <a:p>
            <a:pPr lvl="1"/>
            <a:r>
              <a:rPr lang="zh-CN" altLang="en-US" sz="1800" dirty="0" smtClean="0"/>
              <a:t>内</a:t>
            </a:r>
            <a:r>
              <a:rPr lang="zh-CN" altLang="en-US" sz="1800" dirty="0"/>
              <a:t>嵌</a:t>
            </a:r>
            <a:r>
              <a:rPr lang="zh-CN" altLang="en-US" sz="1800" dirty="0" smtClean="0"/>
              <a:t>类还可以用</a:t>
            </a:r>
            <a:r>
              <a:rPr lang="en-US" altLang="zh-CN" sz="1800" dirty="0" smtClean="0"/>
              <a:t>static</a:t>
            </a:r>
            <a:r>
              <a:rPr lang="zh-CN" altLang="en-US" sz="1800" dirty="0" smtClean="0"/>
              <a:t>修饰</a:t>
            </a:r>
            <a:endParaRPr lang="en-US" altLang="zh-CN" sz="1800" dirty="0"/>
          </a:p>
          <a:p>
            <a:r>
              <a:rPr lang="zh-CN" altLang="en-US" sz="1800" dirty="0" smtClean="0"/>
              <a:t>类成员修饰符</a:t>
            </a:r>
            <a:endParaRPr lang="en-US" altLang="zh-CN" sz="1800" dirty="0" smtClean="0"/>
          </a:p>
          <a:p>
            <a:pPr lvl="1"/>
            <a:r>
              <a:rPr lang="en-US" altLang="zh-CN" sz="1800" dirty="0" err="1" smtClean="0">
                <a:solidFill>
                  <a:srgbClr val="FF0000"/>
                </a:solidFill>
              </a:rPr>
              <a:t>public</a:t>
            </a:r>
            <a:r>
              <a:rPr lang="en-US" altLang="zh-CN" sz="1800" dirty="0" err="1" smtClean="0"/>
              <a:t>|</a:t>
            </a:r>
            <a:r>
              <a:rPr lang="en-US" altLang="zh-CN" sz="1800" dirty="0" err="1" smtClean="0">
                <a:solidFill>
                  <a:srgbClr val="FF0000"/>
                </a:solidFill>
              </a:rPr>
              <a:t>protected</a:t>
            </a:r>
            <a:r>
              <a:rPr lang="en-US" altLang="zh-CN" sz="1800" dirty="0" err="1" smtClean="0"/>
              <a:t>|</a:t>
            </a:r>
            <a:r>
              <a:rPr lang="en-US" altLang="zh-CN" sz="1800" dirty="0" err="1" smtClean="0">
                <a:solidFill>
                  <a:srgbClr val="FF0000"/>
                </a:solidFill>
              </a:rPr>
              <a:t>private</a:t>
            </a:r>
            <a:r>
              <a:rPr lang="en-US" altLang="zh-CN" sz="1800" dirty="0" smtClean="0"/>
              <a:t>|</a:t>
            </a:r>
            <a:r>
              <a:rPr lang="zh-CN" altLang="en-US" sz="1800" dirty="0" smtClean="0">
                <a:solidFill>
                  <a:srgbClr val="FF0000"/>
                </a:solidFill>
              </a:rPr>
              <a:t>默认</a:t>
            </a:r>
            <a:r>
              <a:rPr lang="zh-CN" altLang="en-US" sz="1800" dirty="0" smtClean="0"/>
              <a:t>：控制可继承性和对象对成员的可访问性</a:t>
            </a:r>
            <a:endParaRPr lang="en-US" altLang="zh-CN" sz="1800" dirty="0" smtClean="0"/>
          </a:p>
          <a:p>
            <a:pPr lvl="1"/>
            <a:r>
              <a:rPr lang="en-US" altLang="zh-CN" sz="1800" dirty="0" err="1" smtClean="0">
                <a:solidFill>
                  <a:srgbClr val="FF0000"/>
                </a:solidFill>
              </a:rPr>
              <a:t>abstract</a:t>
            </a:r>
            <a:r>
              <a:rPr lang="en-US" altLang="zh-CN" sz="1800" dirty="0" err="1" smtClean="0"/>
              <a:t>|</a:t>
            </a:r>
            <a:r>
              <a:rPr lang="en-US" altLang="zh-CN" sz="1800" dirty="0" err="1" smtClean="0">
                <a:solidFill>
                  <a:srgbClr val="FF0000"/>
                </a:solidFill>
              </a:rPr>
              <a:t>final</a:t>
            </a:r>
            <a:r>
              <a:rPr lang="en-US" altLang="zh-CN" sz="1800" dirty="0" smtClean="0"/>
              <a:t>|</a:t>
            </a:r>
            <a:r>
              <a:rPr lang="zh-CN" altLang="en-US" sz="1800" dirty="0" smtClean="0"/>
              <a:t>默认：控制能否被子类覆盖，</a:t>
            </a:r>
            <a:r>
              <a:rPr lang="en-US" altLang="zh-CN" sz="1800" dirty="0" smtClean="0">
                <a:solidFill>
                  <a:srgbClr val="FF0000"/>
                </a:solidFill>
              </a:rPr>
              <a:t>abstract</a:t>
            </a:r>
            <a:r>
              <a:rPr lang="zh-CN" altLang="en-US" sz="1800" dirty="0" smtClean="0">
                <a:solidFill>
                  <a:srgbClr val="FF0000"/>
                </a:solidFill>
              </a:rPr>
              <a:t>只能修饰成员函数</a:t>
            </a:r>
            <a:endParaRPr lang="en-US" altLang="zh-CN" sz="1800" dirty="0" smtClean="0">
              <a:solidFill>
                <a:srgbClr val="FF0000"/>
              </a:solidFill>
            </a:endParaRPr>
          </a:p>
          <a:p>
            <a:pPr lvl="1"/>
            <a:r>
              <a:rPr lang="en-US" altLang="zh-CN" sz="1800" dirty="0" smtClean="0">
                <a:solidFill>
                  <a:srgbClr val="FF0000"/>
                </a:solidFill>
              </a:rPr>
              <a:t>static</a:t>
            </a:r>
            <a:r>
              <a:rPr lang="zh-CN" altLang="en-US" sz="1800" dirty="0" smtClean="0"/>
              <a:t>：静态成员，是类的所有对象共有的成员，可以</a:t>
            </a:r>
            <a:r>
              <a:rPr lang="zh-CN" altLang="en-US" sz="1800" dirty="0" smtClean="0">
                <a:solidFill>
                  <a:srgbClr val="FF0000"/>
                </a:solidFill>
              </a:rPr>
              <a:t>用类名或对象名访问</a:t>
            </a:r>
            <a:endParaRPr lang="en-US" altLang="zh-CN" sz="1800" dirty="0" smtClean="0">
              <a:solidFill>
                <a:srgbClr val="FF0000"/>
              </a:solidFill>
            </a:endParaRPr>
          </a:p>
          <a:p>
            <a:pPr lvl="1"/>
            <a:r>
              <a:rPr lang="en-US" altLang="zh-CN" sz="1800" dirty="0" smtClean="0">
                <a:solidFill>
                  <a:srgbClr val="FF0000"/>
                </a:solidFill>
              </a:rPr>
              <a:t>synchronized</a:t>
            </a:r>
            <a:r>
              <a:rPr lang="zh-CN" altLang="en-US" sz="1800" dirty="0" smtClean="0"/>
              <a:t>：访问锁，控制同步与互斥</a:t>
            </a:r>
            <a:r>
              <a:rPr lang="en-US" altLang="zh-CN" sz="1800" dirty="0" smtClean="0"/>
              <a:t>(</a:t>
            </a:r>
            <a:r>
              <a:rPr lang="zh-CN" altLang="en-US" sz="1800" dirty="0" smtClean="0"/>
              <a:t>临界区、信号灯等</a:t>
            </a:r>
            <a:r>
              <a:rPr lang="en-US" altLang="zh-CN" sz="1800" dirty="0" smtClean="0"/>
              <a:t>)</a:t>
            </a:r>
          </a:p>
          <a:p>
            <a:pPr lvl="1"/>
            <a:r>
              <a:rPr lang="en-US" altLang="zh-CN" sz="1800" dirty="0" smtClean="0">
                <a:solidFill>
                  <a:srgbClr val="FF0000"/>
                </a:solidFill>
              </a:rPr>
              <a:t>native</a:t>
            </a:r>
            <a:r>
              <a:rPr lang="zh-CN" altLang="en-US" sz="1800" dirty="0" smtClean="0"/>
              <a:t>：本地访问，用于调用</a:t>
            </a:r>
            <a:r>
              <a:rPr lang="en-US" altLang="zh-CN" sz="1800" dirty="0" smtClean="0"/>
              <a:t>c/</a:t>
            </a:r>
            <a:r>
              <a:rPr lang="en-US" altLang="zh-CN" sz="1800" dirty="0" err="1" smtClean="0"/>
              <a:t>c++</a:t>
            </a:r>
            <a:r>
              <a:rPr lang="zh-CN" altLang="en-US" sz="1800" dirty="0" smtClean="0"/>
              <a:t>实现的方法</a:t>
            </a:r>
            <a:endParaRPr lang="en-US" altLang="zh-CN" sz="1800" dirty="0" smtClean="0"/>
          </a:p>
          <a:p>
            <a:r>
              <a:rPr lang="zh-CN" altLang="en-US" sz="1800" dirty="0" smtClean="0"/>
              <a:t>继承</a:t>
            </a:r>
            <a:endParaRPr lang="en-US" altLang="zh-CN" sz="1800" dirty="0" smtClean="0"/>
          </a:p>
          <a:p>
            <a:pPr lvl="1"/>
            <a:r>
              <a:rPr lang="zh-CN" altLang="en-US" sz="1800" dirty="0" smtClean="0"/>
              <a:t>关键字：</a:t>
            </a:r>
            <a:r>
              <a:rPr lang="en-US" altLang="zh-CN" sz="1800" dirty="0" smtClean="0">
                <a:solidFill>
                  <a:srgbClr val="FF0000"/>
                </a:solidFill>
              </a:rPr>
              <a:t>extends</a:t>
            </a:r>
          </a:p>
          <a:p>
            <a:pPr lvl="1"/>
            <a:r>
              <a:rPr lang="zh-CN" altLang="en-US" sz="1800" dirty="0" smtClean="0">
                <a:solidFill>
                  <a:srgbClr val="FF0000"/>
                </a:solidFill>
              </a:rPr>
              <a:t>类是单继承，但接口可以是多继承</a:t>
            </a:r>
            <a:endParaRPr lang="en-US" altLang="zh-CN" sz="1800" dirty="0" smtClean="0">
              <a:solidFill>
                <a:srgbClr val="FF0000"/>
              </a:solidFill>
            </a:endParaRPr>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面向对象编程</a:t>
            </a:r>
            <a:r>
              <a:rPr lang="zh-CN" altLang="en-US" dirty="0" smtClean="0"/>
              <a:t>基础</a:t>
            </a:r>
            <a:endParaRPr lang="zh-CN" altLang="en-US" dirty="0"/>
          </a:p>
        </p:txBody>
      </p:sp>
      <p:pic>
        <p:nvPicPr>
          <p:cNvPr id="4" name="图片 3"/>
          <p:cNvPicPr>
            <a:picLocks noChangeAspect="1"/>
          </p:cNvPicPr>
          <p:nvPr/>
        </p:nvPicPr>
        <p:blipFill>
          <a:blip r:embed="rId2"/>
          <a:stretch>
            <a:fillRect/>
          </a:stretch>
        </p:blipFill>
        <p:spPr>
          <a:xfrm>
            <a:off x="1043608" y="4869160"/>
            <a:ext cx="6624736" cy="1895602"/>
          </a:xfrm>
          <a:prstGeom prst="rect">
            <a:avLst/>
          </a:prstGeom>
        </p:spPr>
      </p:pic>
    </p:spTree>
    <p:extLst>
      <p:ext uri="{BB962C8B-B14F-4D97-AF65-F5344CB8AC3E}">
        <p14:creationId xmlns:p14="http://schemas.microsoft.com/office/powerpoint/2010/main" val="52014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源文件的顶层元素</a:t>
            </a:r>
            <a:endParaRPr lang="en-US" altLang="zh-CN" sz="1800" dirty="0" smtClean="0"/>
          </a:p>
          <a:p>
            <a:pPr lvl="1"/>
            <a:r>
              <a:rPr lang="en-US" altLang="zh-CN" sz="1800" dirty="0" smtClean="0">
                <a:solidFill>
                  <a:srgbClr val="FF0000"/>
                </a:solidFill>
              </a:rPr>
              <a:t>package</a:t>
            </a:r>
            <a:r>
              <a:rPr lang="zh-CN" altLang="en-US" sz="1800" dirty="0" smtClean="0"/>
              <a:t>：只能有一个，编译时文件中的所有类、接口和枚举都分别形成独立的字节码文件并放入到它所定义的包名下</a:t>
            </a:r>
            <a:endParaRPr lang="en-US" altLang="zh-CN" sz="1800" dirty="0" smtClean="0"/>
          </a:p>
          <a:p>
            <a:pPr lvl="1"/>
            <a:r>
              <a:rPr lang="en-US" altLang="zh-CN" sz="1800" dirty="0" smtClean="0">
                <a:solidFill>
                  <a:srgbClr val="FF0000"/>
                </a:solidFill>
              </a:rPr>
              <a:t>import</a:t>
            </a:r>
            <a:r>
              <a:rPr lang="zh-CN" altLang="en-US" sz="1800" dirty="0" smtClean="0"/>
              <a:t>：引入程序中将要使用的类、接口或枚举类型，可以有多个</a:t>
            </a:r>
            <a:endParaRPr lang="en-US" altLang="zh-CN" sz="1800" dirty="0" smtClean="0"/>
          </a:p>
          <a:p>
            <a:pPr lvl="1"/>
            <a:r>
              <a:rPr lang="en-US" altLang="zh-CN" sz="1800" dirty="0" smtClean="0">
                <a:solidFill>
                  <a:srgbClr val="FF0000"/>
                </a:solidFill>
              </a:rPr>
              <a:t>class</a:t>
            </a:r>
            <a:r>
              <a:rPr lang="zh-CN" altLang="en-US" sz="1800" dirty="0" smtClean="0"/>
              <a:t>、</a:t>
            </a:r>
            <a:r>
              <a:rPr lang="en-US" altLang="zh-CN" sz="1800" dirty="0" smtClean="0">
                <a:solidFill>
                  <a:srgbClr val="FF0000"/>
                </a:solidFill>
              </a:rPr>
              <a:t>interface</a:t>
            </a:r>
            <a:r>
              <a:rPr lang="zh-CN" altLang="en-US" sz="1800" dirty="0" smtClean="0"/>
              <a:t>、</a:t>
            </a:r>
            <a:r>
              <a:rPr lang="en-US" altLang="zh-CN" sz="1800" dirty="0" err="1" smtClean="0">
                <a:solidFill>
                  <a:srgbClr val="FF0000"/>
                </a:solidFill>
              </a:rPr>
              <a:t>enum</a:t>
            </a:r>
            <a:r>
              <a:rPr lang="zh-CN" altLang="en-US" sz="1800" dirty="0" smtClean="0"/>
              <a:t>：定义类、接口、枚举，可以有多个</a:t>
            </a:r>
            <a:endParaRPr lang="en-US" altLang="zh-CN" sz="1800" dirty="0" smtClean="0"/>
          </a:p>
          <a:p>
            <a:r>
              <a:rPr lang="zh-CN" altLang="en-US" sz="1800" dirty="0" smtClean="0"/>
              <a:t>构造方法</a:t>
            </a:r>
            <a:endParaRPr lang="en-US" altLang="zh-CN" sz="1800" dirty="0" smtClean="0"/>
          </a:p>
          <a:p>
            <a:pPr lvl="1"/>
            <a:r>
              <a:rPr lang="zh-CN" altLang="en-US" sz="1800" dirty="0"/>
              <a:t>名字与类名完全相同，不能使用</a:t>
            </a:r>
            <a:r>
              <a:rPr lang="en-US" altLang="zh-CN" sz="1800" dirty="0"/>
              <a:t>final</a:t>
            </a:r>
            <a:r>
              <a:rPr lang="zh-CN" altLang="en-US" sz="1800" dirty="0"/>
              <a:t>、</a:t>
            </a:r>
            <a:r>
              <a:rPr lang="en-US" altLang="zh-CN" sz="1800" dirty="0"/>
              <a:t>static</a:t>
            </a:r>
            <a:r>
              <a:rPr lang="zh-CN" altLang="en-US" sz="1800" dirty="0"/>
              <a:t>、</a:t>
            </a:r>
            <a:r>
              <a:rPr lang="en-US" altLang="zh-CN" sz="1800" dirty="0"/>
              <a:t>abstract</a:t>
            </a:r>
            <a:r>
              <a:rPr lang="zh-CN" altLang="en-US" sz="1800" dirty="0"/>
              <a:t>、</a:t>
            </a:r>
            <a:r>
              <a:rPr lang="en-US" altLang="zh-CN" sz="1800" dirty="0"/>
              <a:t>synchronized</a:t>
            </a:r>
            <a:r>
              <a:rPr lang="zh-CN" altLang="en-US" sz="1800" dirty="0"/>
              <a:t>等特征</a:t>
            </a:r>
            <a:r>
              <a:rPr lang="zh-CN" altLang="en-US" sz="1800" dirty="0" smtClean="0"/>
              <a:t>修饰符修饰</a:t>
            </a:r>
            <a:endParaRPr lang="zh-CN" altLang="en-US" sz="1800" dirty="0"/>
          </a:p>
          <a:p>
            <a:pPr lvl="1"/>
            <a:r>
              <a:rPr lang="zh-CN" altLang="en-US" sz="1800" dirty="0"/>
              <a:t>每个</a:t>
            </a:r>
            <a:r>
              <a:rPr lang="en-US" altLang="zh-CN" sz="1800" dirty="0"/>
              <a:t>Java</a:t>
            </a:r>
            <a:r>
              <a:rPr lang="zh-CN" altLang="en-US" sz="1800" dirty="0"/>
              <a:t>类都至少有一个构造</a:t>
            </a:r>
            <a:r>
              <a:rPr lang="zh-CN" altLang="en-US" sz="1800" dirty="0" smtClean="0"/>
              <a:t>方法，用户没有定义构造方法时系统将为类添加一个</a:t>
            </a:r>
            <a:r>
              <a:rPr lang="en-US" altLang="zh-CN" sz="1800" dirty="0" smtClean="0">
                <a:solidFill>
                  <a:srgbClr val="FF0000"/>
                </a:solidFill>
              </a:rPr>
              <a:t>public</a:t>
            </a:r>
            <a:r>
              <a:rPr lang="zh-CN" altLang="en-US" sz="1800" dirty="0" smtClean="0"/>
              <a:t>修饰的默认构造方法，但当用户定义了构造方法时系统将不再添加默认构造方法</a:t>
            </a:r>
            <a:endParaRPr lang="zh-CN" altLang="en-US" sz="1800" dirty="0"/>
          </a:p>
          <a:p>
            <a:pPr lvl="1"/>
            <a:r>
              <a:rPr lang="zh-CN" altLang="en-US" sz="1800" dirty="0" smtClean="0"/>
              <a:t>构造方法可以重载</a:t>
            </a:r>
            <a:endParaRPr lang="en-US" altLang="zh-CN" sz="1800" dirty="0" smtClean="0"/>
          </a:p>
          <a:p>
            <a:r>
              <a:rPr lang="zh-CN" altLang="en-US" sz="1800" dirty="0" smtClean="0"/>
              <a:t>局部变量不能用访问修饰符修饰</a:t>
            </a:r>
            <a:endParaRPr lang="zh-CN" altLang="en-US" sz="1800" dirty="0"/>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面向对象编程</a:t>
            </a:r>
            <a:r>
              <a:rPr lang="zh-CN" altLang="en-US" dirty="0" smtClean="0"/>
              <a:t>基础</a:t>
            </a:r>
            <a:endParaRPr lang="zh-CN" altLang="en-US" dirty="0"/>
          </a:p>
        </p:txBody>
      </p:sp>
    </p:spTree>
    <p:extLst>
      <p:ext uri="{BB962C8B-B14F-4D97-AF65-F5344CB8AC3E}">
        <p14:creationId xmlns:p14="http://schemas.microsoft.com/office/powerpoint/2010/main" val="182987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1800" dirty="0" smtClean="0"/>
              <a:t>方法的参数传递</a:t>
            </a:r>
            <a:endParaRPr lang="en-US" altLang="zh-CN" sz="1800" dirty="0" smtClean="0"/>
          </a:p>
          <a:p>
            <a:pPr lvl="1"/>
            <a:r>
              <a:rPr lang="zh-CN" altLang="en-US" sz="1800" dirty="0" smtClean="0"/>
              <a:t>所有基本数据类型的参数均用</a:t>
            </a:r>
            <a:r>
              <a:rPr lang="zh-CN" altLang="en-US" sz="1800" dirty="0" smtClean="0">
                <a:solidFill>
                  <a:srgbClr val="FF0000"/>
                </a:solidFill>
              </a:rPr>
              <a:t>值传递</a:t>
            </a:r>
            <a:r>
              <a:rPr lang="en-US" altLang="zh-CN" sz="1800" dirty="0" smtClean="0"/>
              <a:t>(</a:t>
            </a:r>
            <a:r>
              <a:rPr lang="zh-CN" altLang="en-US" sz="1800" dirty="0" smtClean="0"/>
              <a:t>复制</a:t>
            </a:r>
            <a:r>
              <a:rPr lang="en-US" altLang="zh-CN" sz="1800" dirty="0" smtClean="0"/>
              <a:t>/</a:t>
            </a:r>
            <a:r>
              <a:rPr lang="zh-CN" altLang="en-US" sz="1800" dirty="0" smtClean="0"/>
              <a:t>拷贝</a:t>
            </a:r>
            <a:r>
              <a:rPr lang="en-US" altLang="zh-CN" sz="1800" dirty="0" smtClean="0"/>
              <a:t>)</a:t>
            </a:r>
            <a:r>
              <a:rPr lang="zh-CN" altLang="en-US" sz="1800" dirty="0" smtClean="0"/>
              <a:t>，所有的除基本数据类型外的参数均用</a:t>
            </a:r>
            <a:r>
              <a:rPr lang="zh-CN" altLang="en-US" sz="1800" dirty="0" smtClean="0">
                <a:solidFill>
                  <a:srgbClr val="FF0000"/>
                </a:solidFill>
              </a:rPr>
              <a:t>引用传递</a:t>
            </a:r>
            <a:endParaRPr lang="en-US" altLang="zh-CN" sz="1800" dirty="0" smtClean="0">
              <a:solidFill>
                <a:srgbClr val="FF0000"/>
              </a:solidFill>
            </a:endParaRPr>
          </a:p>
          <a:p>
            <a:r>
              <a:rPr lang="zh-CN" altLang="en-US" sz="1800" dirty="0" smtClean="0"/>
              <a:t>方法重载</a:t>
            </a:r>
            <a:endParaRPr lang="en-US" altLang="zh-CN" sz="1800" dirty="0" smtClean="0"/>
          </a:p>
          <a:p>
            <a:pPr lvl="1"/>
            <a:r>
              <a:rPr lang="zh-CN" altLang="en-US" sz="1800" dirty="0" smtClean="0"/>
              <a:t>方法名相同，参数不同</a:t>
            </a:r>
            <a:r>
              <a:rPr lang="en-US" altLang="zh-CN" sz="1800" dirty="0" smtClean="0"/>
              <a:t>(</a:t>
            </a:r>
            <a:r>
              <a:rPr lang="zh-CN" altLang="en-US" sz="1800" dirty="0" smtClean="0"/>
              <a:t>类型、顺序、数量不完全相同</a:t>
            </a:r>
            <a:r>
              <a:rPr lang="en-US" altLang="zh-CN" sz="1800" dirty="0" smtClean="0"/>
              <a:t>)</a:t>
            </a:r>
            <a:r>
              <a:rPr lang="zh-CN" altLang="en-US" sz="1800" dirty="0" smtClean="0"/>
              <a:t>，与返回值无关</a:t>
            </a:r>
            <a:endParaRPr lang="en-US" altLang="zh-CN" sz="1800" dirty="0" smtClean="0"/>
          </a:p>
          <a:p>
            <a:pPr lvl="1"/>
            <a:r>
              <a:rPr lang="zh-CN" altLang="en-US" sz="1800" dirty="0" smtClean="0"/>
              <a:t>不能自定义运算符重载</a:t>
            </a:r>
            <a:endParaRPr lang="en-US" altLang="zh-CN" sz="1800" dirty="0" smtClean="0"/>
          </a:p>
          <a:p>
            <a:pPr lvl="1"/>
            <a:r>
              <a:rPr lang="zh-CN" altLang="en-US" sz="1800" dirty="0" smtClean="0"/>
              <a:t>说明：继承中的重载</a:t>
            </a:r>
            <a:endParaRPr lang="en-US" altLang="zh-CN" sz="1800" dirty="0" smtClean="0"/>
          </a:p>
          <a:p>
            <a:r>
              <a:rPr lang="zh-CN" altLang="en-US" sz="1800" dirty="0" smtClean="0"/>
              <a:t>方法覆盖</a:t>
            </a:r>
            <a:r>
              <a:rPr lang="en-US" altLang="zh-CN" sz="1800" dirty="0" smtClean="0"/>
              <a:t>(</a:t>
            </a:r>
            <a:r>
              <a:rPr lang="zh-CN" altLang="en-US" sz="1800" dirty="0" smtClean="0"/>
              <a:t>过载</a:t>
            </a:r>
            <a:r>
              <a:rPr lang="en-US" altLang="zh-CN" sz="1800" dirty="0" smtClean="0"/>
              <a:t>)</a:t>
            </a:r>
          </a:p>
          <a:p>
            <a:pPr lvl="1"/>
            <a:r>
              <a:rPr lang="zh-CN" altLang="en-US" sz="1800" dirty="0" smtClean="0"/>
              <a:t>子类与基类的方法名相同、参数表与返回值相同</a:t>
            </a:r>
            <a:endParaRPr lang="en-US" altLang="zh-CN" sz="1800" dirty="0" smtClean="0"/>
          </a:p>
          <a:p>
            <a:pPr lvl="1"/>
            <a:r>
              <a:rPr lang="zh-CN" altLang="en-US" sz="1800" dirty="0" smtClean="0"/>
              <a:t>子类与基类的变量同名，与数据类型无关</a:t>
            </a:r>
            <a:endParaRPr lang="en-US" altLang="zh-CN" sz="1800" dirty="0" smtClean="0"/>
          </a:p>
          <a:p>
            <a:pPr lvl="1"/>
            <a:r>
              <a:rPr lang="zh-CN" altLang="en-US" sz="1800" dirty="0" smtClean="0"/>
              <a:t>覆盖必须可继承</a:t>
            </a:r>
            <a:endParaRPr lang="en-US" altLang="zh-CN" sz="1800" dirty="0" smtClean="0"/>
          </a:p>
          <a:p>
            <a:r>
              <a:rPr lang="zh-CN" altLang="en-US" sz="1800" dirty="0" smtClean="0"/>
              <a:t>静态</a:t>
            </a:r>
            <a:r>
              <a:rPr lang="en-US" altLang="zh-CN" sz="1800" dirty="0" smtClean="0"/>
              <a:t>(</a:t>
            </a:r>
            <a:r>
              <a:rPr lang="en-US" altLang="zh-CN" sz="1800" dirty="0" smtClean="0">
                <a:solidFill>
                  <a:srgbClr val="FF0000"/>
                </a:solidFill>
              </a:rPr>
              <a:t>static</a:t>
            </a:r>
            <a:r>
              <a:rPr lang="en-US" altLang="zh-CN" sz="1800" dirty="0" smtClean="0"/>
              <a:t>)</a:t>
            </a:r>
            <a:r>
              <a:rPr lang="zh-CN" altLang="en-US" sz="1800" dirty="0" smtClean="0"/>
              <a:t>成员：用</a:t>
            </a:r>
            <a:r>
              <a:rPr lang="en-US" altLang="zh-CN" sz="1800" dirty="0" smtClean="0">
                <a:solidFill>
                  <a:srgbClr val="FF0000"/>
                </a:solidFill>
              </a:rPr>
              <a:t>static</a:t>
            </a:r>
            <a:r>
              <a:rPr lang="zh-CN" altLang="en-US" sz="1800" dirty="0" smtClean="0"/>
              <a:t>修饰符修饰</a:t>
            </a:r>
            <a:endParaRPr lang="en-US" altLang="zh-CN" sz="1800" dirty="0" smtClean="0"/>
          </a:p>
          <a:p>
            <a:pPr lvl="1"/>
            <a:r>
              <a:rPr lang="zh-CN" altLang="en-US" sz="1800" dirty="0" smtClean="0"/>
              <a:t>静态变量可以在</a:t>
            </a:r>
            <a:r>
              <a:rPr lang="en-US" altLang="zh-CN" sz="1800" dirty="0" smtClean="0">
                <a:solidFill>
                  <a:srgbClr val="FF0000"/>
                </a:solidFill>
              </a:rPr>
              <a:t>static</a:t>
            </a:r>
            <a:r>
              <a:rPr lang="zh-CN" altLang="en-US" sz="1800" dirty="0" smtClean="0">
                <a:solidFill>
                  <a:srgbClr val="FF0000"/>
                </a:solidFill>
              </a:rPr>
              <a:t>块</a:t>
            </a:r>
            <a:r>
              <a:rPr lang="zh-CN" altLang="en-US" sz="1800" dirty="0" smtClean="0"/>
              <a:t>内初始化，</a:t>
            </a:r>
            <a:r>
              <a:rPr lang="en-US" altLang="zh-CN" sz="1800" dirty="0" smtClean="0"/>
              <a:t>static</a:t>
            </a:r>
            <a:r>
              <a:rPr lang="zh-CN" altLang="en-US" sz="1800" dirty="0" smtClean="0"/>
              <a:t>块是类体的组成部分</a:t>
            </a:r>
            <a:endParaRPr lang="en-US" altLang="zh-CN" sz="1800" dirty="0" smtClean="0"/>
          </a:p>
          <a:p>
            <a:pPr lvl="1"/>
            <a:r>
              <a:rPr lang="zh-CN" altLang="en-US" sz="1800" dirty="0" smtClean="0"/>
              <a:t>静态变量也称</a:t>
            </a:r>
            <a:r>
              <a:rPr lang="zh-CN" altLang="en-US" sz="1800" dirty="0" smtClean="0">
                <a:solidFill>
                  <a:srgbClr val="FF0000"/>
                </a:solidFill>
              </a:rPr>
              <a:t>类变量</a:t>
            </a:r>
            <a:r>
              <a:rPr lang="zh-CN" altLang="en-US" sz="1800" dirty="0" smtClean="0"/>
              <a:t>，非静态变量也称</a:t>
            </a:r>
            <a:r>
              <a:rPr lang="zh-CN" altLang="en-US" sz="1800" dirty="0" smtClean="0">
                <a:solidFill>
                  <a:srgbClr val="FF0000"/>
                </a:solidFill>
              </a:rPr>
              <a:t>实例变量</a:t>
            </a:r>
            <a:endParaRPr lang="en-US" altLang="zh-CN" sz="1800" dirty="0" smtClean="0">
              <a:solidFill>
                <a:srgbClr val="FF0000"/>
              </a:solidFill>
            </a:endParaRPr>
          </a:p>
          <a:p>
            <a:pPr lvl="1"/>
            <a:r>
              <a:rPr lang="zh-CN" altLang="en-US" sz="1800" dirty="0" smtClean="0"/>
              <a:t>静态</a:t>
            </a:r>
            <a:r>
              <a:rPr lang="zh-CN" altLang="en-US" sz="1800" dirty="0"/>
              <a:t>方法</a:t>
            </a:r>
            <a:r>
              <a:rPr lang="zh-CN" altLang="en-US" sz="1800" dirty="0" smtClean="0"/>
              <a:t>也</a:t>
            </a:r>
            <a:r>
              <a:rPr lang="zh-CN" altLang="en-US" sz="1800" dirty="0"/>
              <a:t>称</a:t>
            </a:r>
            <a:r>
              <a:rPr lang="zh-CN" altLang="en-US" sz="1800" dirty="0" smtClean="0">
                <a:solidFill>
                  <a:srgbClr val="FF0000"/>
                </a:solidFill>
              </a:rPr>
              <a:t>类</a:t>
            </a:r>
            <a:r>
              <a:rPr lang="zh-CN" altLang="en-US" sz="1800" dirty="0">
                <a:solidFill>
                  <a:srgbClr val="FF0000"/>
                </a:solidFill>
              </a:rPr>
              <a:t>方法</a:t>
            </a:r>
            <a:r>
              <a:rPr lang="zh-CN" altLang="en-US" sz="1800" dirty="0" smtClean="0"/>
              <a:t>，</a:t>
            </a:r>
            <a:r>
              <a:rPr lang="zh-CN" altLang="en-US" sz="1800" dirty="0"/>
              <a:t>非静态变量也称</a:t>
            </a:r>
            <a:r>
              <a:rPr lang="zh-CN" altLang="en-US" sz="1800" dirty="0" smtClean="0">
                <a:solidFill>
                  <a:srgbClr val="FF0000"/>
                </a:solidFill>
              </a:rPr>
              <a:t>实例</a:t>
            </a:r>
            <a:r>
              <a:rPr lang="zh-CN" altLang="en-US" sz="1800" dirty="0">
                <a:solidFill>
                  <a:srgbClr val="FF0000"/>
                </a:solidFill>
              </a:rPr>
              <a:t>方法</a:t>
            </a:r>
            <a:endParaRPr lang="en-US" altLang="zh-CN" sz="1800" dirty="0">
              <a:solidFill>
                <a:srgbClr val="FF0000"/>
              </a:solidFill>
            </a:endParaRPr>
          </a:p>
          <a:p>
            <a:pPr lvl="1"/>
            <a:r>
              <a:rPr lang="zh-CN" altLang="en-US" sz="1800" dirty="0" smtClean="0"/>
              <a:t>静态成员属于类不属于对象，可以用对象和类名直接方法</a:t>
            </a:r>
            <a:endParaRPr lang="en-US" altLang="zh-CN" sz="1800" dirty="0" smtClean="0"/>
          </a:p>
          <a:p>
            <a:pPr lvl="1"/>
            <a:r>
              <a:rPr lang="zh-CN" altLang="en-US" sz="1800" dirty="0" smtClean="0"/>
              <a:t>静态方法中不能使用</a:t>
            </a:r>
            <a:r>
              <a:rPr lang="en-US" altLang="zh-CN" sz="1800" dirty="0" smtClean="0"/>
              <a:t>super</a:t>
            </a:r>
            <a:r>
              <a:rPr lang="zh-CN" altLang="en-US" sz="1800" dirty="0" smtClean="0"/>
              <a:t>和</a:t>
            </a:r>
            <a:r>
              <a:rPr lang="en-US" altLang="zh-CN" sz="1800" dirty="0" smtClean="0"/>
              <a:t>this</a:t>
            </a:r>
            <a:r>
              <a:rPr lang="zh-CN" altLang="en-US" sz="1800" dirty="0" smtClean="0"/>
              <a:t>关键字，不同直接引用对象成员</a:t>
            </a:r>
            <a:endParaRPr lang="en-US" altLang="zh-CN" sz="1800" dirty="0" smtClean="0"/>
          </a:p>
        </p:txBody>
      </p:sp>
      <p:sp>
        <p:nvSpPr>
          <p:cNvPr id="3" name="标题 2"/>
          <p:cNvSpPr>
            <a:spLocks noGrp="1"/>
          </p:cNvSpPr>
          <p:nvPr>
            <p:ph type="title"/>
          </p:nvPr>
        </p:nvSpPr>
        <p:spPr/>
        <p:txBody>
          <a:bodyPr/>
          <a:lstStyle/>
          <a:p>
            <a:r>
              <a:rPr lang="zh-CN" altLang="en-US" dirty="0"/>
              <a:t>第</a:t>
            </a:r>
            <a:r>
              <a:rPr lang="en-US" altLang="zh-CN" dirty="0"/>
              <a:t>4</a:t>
            </a:r>
            <a:r>
              <a:rPr lang="zh-CN" altLang="en-US" dirty="0"/>
              <a:t>章 面向对象编程</a:t>
            </a:r>
            <a:r>
              <a:rPr lang="zh-CN" altLang="en-US" dirty="0" smtClean="0"/>
              <a:t>基础</a:t>
            </a:r>
            <a:endParaRPr lang="zh-CN" altLang="en-US" dirty="0"/>
          </a:p>
        </p:txBody>
      </p:sp>
    </p:spTree>
    <p:extLst>
      <p:ext uri="{BB962C8B-B14F-4D97-AF65-F5344CB8AC3E}">
        <p14:creationId xmlns:p14="http://schemas.microsoft.com/office/powerpoint/2010/main" val="3920560461"/>
      </p:ext>
    </p:extLst>
  </p:cSld>
  <p:clrMapOvr>
    <a:masterClrMapping/>
  </p:clrMapOvr>
</p:sld>
</file>

<file path=ppt/theme/theme1.xml><?xml version="1.0" encoding="utf-8"?>
<a:theme xmlns:a="http://schemas.openxmlformats.org/drawingml/2006/main" name="模板">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模板" id="{A7F4B45C-8F64-4272-B0CA-FA1235CD75BB}" vid="{491D246C-A939-4FC3-AA98-2C53C857ECAE}"/>
    </a:ext>
  </a:extLst>
</a:theme>
</file>

<file path=docProps/app.xml><?xml version="1.0" encoding="utf-8"?>
<Properties xmlns="http://schemas.openxmlformats.org/officeDocument/2006/extended-properties" xmlns:vt="http://schemas.openxmlformats.org/officeDocument/2006/docPropsVTypes">
  <Template>模板</Template>
  <TotalTime>673</TotalTime>
  <Words>5158</Words>
  <Application>Microsoft Office PowerPoint</Application>
  <PresentationFormat>全屏显示(4:3)</PresentationFormat>
  <Paragraphs>556</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黑体</vt:lpstr>
      <vt:lpstr>华文行楷</vt:lpstr>
      <vt:lpstr>华文新魏</vt:lpstr>
      <vt:lpstr>宋体</vt:lpstr>
      <vt:lpstr>Arial</vt:lpstr>
      <vt:lpstr>Tahoma</vt:lpstr>
      <vt:lpstr>Wingdings</vt:lpstr>
      <vt:lpstr>Wingdings 2</vt:lpstr>
      <vt:lpstr>模板</vt:lpstr>
      <vt:lpstr>第1章 Java语言概述</vt:lpstr>
      <vt:lpstr>第2章 Java语法基础</vt:lpstr>
      <vt:lpstr>第2章 Java语法基础</vt:lpstr>
      <vt:lpstr>第3章 控制语句</vt:lpstr>
      <vt:lpstr>第3章 控制语句</vt:lpstr>
      <vt:lpstr>第4章 面向对象编程基础</vt:lpstr>
      <vt:lpstr>第4章 面向对象编程基础</vt:lpstr>
      <vt:lpstr>第4章 面向对象编程基础</vt:lpstr>
      <vt:lpstr>第4章 面向对象编程基础</vt:lpstr>
      <vt:lpstr>第4章 面向对象编程基础</vt:lpstr>
      <vt:lpstr>第5章 面向对象编程进阶</vt:lpstr>
      <vt:lpstr>第5章 面向对象编程进阶</vt:lpstr>
      <vt:lpstr>第5章 面向对象编程进阶</vt:lpstr>
      <vt:lpstr>第5章 面向对象编程进阶</vt:lpstr>
      <vt:lpstr>第5章 面向对象编程进阶</vt:lpstr>
      <vt:lpstr>第5章 面向对象编程进阶</vt:lpstr>
      <vt:lpstr>第6章 Java的类库</vt:lpstr>
      <vt:lpstr>第7章 异常处理</vt:lpstr>
      <vt:lpstr>第7章 异常处理</vt:lpstr>
      <vt:lpstr>第7章 GUI</vt:lpstr>
      <vt:lpstr>第7章 GUI</vt:lpstr>
      <vt:lpstr>第7章 GUI</vt:lpstr>
      <vt:lpstr>第7章 GUI</vt:lpstr>
      <vt:lpstr>第7章 GUI</vt:lpstr>
      <vt:lpstr>第7章 GUI</vt:lpstr>
      <vt:lpstr>第7章 GUI</vt:lpstr>
      <vt:lpstr>第7章 GUI</vt:lpstr>
      <vt:lpstr>第7章 GUI</vt:lpstr>
      <vt:lpstr>第9章 Java多线程机制</vt:lpstr>
      <vt:lpstr>第9章 Java多线程机制</vt:lpstr>
      <vt:lpstr>第9章 Java多线程机制</vt:lpstr>
      <vt:lpstr>第9章 Java多线程机制</vt:lpstr>
      <vt:lpstr>第10章 I/O数据流与文件处理</vt:lpstr>
      <vt:lpstr>第10章 I/O数据流与文件处理</vt:lpstr>
      <vt:lpstr>第10章 I/O数据流与文件处理</vt:lpstr>
      <vt:lpstr>第10章 I/O数据流与文件处理</vt:lpstr>
      <vt:lpstr>第10章 I/O数据流与文件处理</vt:lpstr>
      <vt:lpstr>第10章 I/O数据流与文件处理</vt:lpstr>
      <vt:lpstr>第10章 I/O数据流与文件处理</vt:lpstr>
      <vt:lpstr>第10章 I/O数据流与文件处理</vt:lpstr>
      <vt:lpstr>第10章 I/O数据流与文件处理</vt:lpstr>
      <vt:lpstr>第10章 I/O数据流与文件处理</vt:lpstr>
      <vt:lpstr>第10章 I/O数据流与文件处理</vt:lpstr>
      <vt:lpstr>第10章 I/O数据流与文件处理</vt:lpstr>
    </vt:vector>
  </TitlesOfParts>
  <Company>小猪仔俱乐部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Java语言概述</dc:title>
  <dc:creator>MC SYSTEM</dc:creator>
  <cp:lastModifiedBy>杨东平</cp:lastModifiedBy>
  <cp:revision>81</cp:revision>
  <dcterms:created xsi:type="dcterms:W3CDTF">2008-06-03T02:01:43Z</dcterms:created>
  <dcterms:modified xsi:type="dcterms:W3CDTF">2022-12-19T02:12:15Z</dcterms:modified>
</cp:coreProperties>
</file>