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70" r:id="rId15"/>
    <p:sldId id="269" r:id="rId16"/>
    <p:sldId id="271" r:id="rId17"/>
    <p:sldId id="273" r:id="rId18"/>
    <p:sldId id="274" r:id="rId19"/>
    <p:sldId id="275" r:id="rId20"/>
    <p:sldId id="276" r:id="rId21"/>
    <p:sldId id="296" r:id="rId22"/>
    <p:sldId id="297" r:id="rId23"/>
    <p:sldId id="298" r:id="rId24"/>
    <p:sldId id="299" r:id="rId25"/>
    <p:sldId id="272" r:id="rId26"/>
    <p:sldId id="277" r:id="rId27"/>
    <p:sldId id="278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9" r:id="rId37"/>
    <p:sldId id="288" r:id="rId38"/>
    <p:sldId id="290" r:id="rId39"/>
    <p:sldId id="291" r:id="rId40"/>
    <p:sldId id="292" r:id="rId41"/>
    <p:sldId id="331" r:id="rId42"/>
    <p:sldId id="332" r:id="rId43"/>
    <p:sldId id="330" r:id="rId44"/>
    <p:sldId id="333" r:id="rId45"/>
    <p:sldId id="334" r:id="rId46"/>
    <p:sldId id="293" r:id="rId47"/>
    <p:sldId id="309" r:id="rId48"/>
    <p:sldId id="310" r:id="rId49"/>
    <p:sldId id="311" r:id="rId50"/>
    <p:sldId id="307" r:id="rId51"/>
    <p:sldId id="302" r:id="rId52"/>
    <p:sldId id="313" r:id="rId53"/>
    <p:sldId id="312" r:id="rId55"/>
    <p:sldId id="308" r:id="rId56"/>
    <p:sldId id="317" r:id="rId57"/>
    <p:sldId id="318" r:id="rId58"/>
    <p:sldId id="319" r:id="rId59"/>
    <p:sldId id="320" r:id="rId60"/>
    <p:sldId id="321" r:id="rId61"/>
    <p:sldId id="322" r:id="rId62"/>
    <p:sldId id="305" r:id="rId63"/>
    <p:sldId id="314" r:id="rId64"/>
    <p:sldId id="315" r:id="rId65"/>
    <p:sldId id="316" r:id="rId66"/>
    <p:sldId id="306" r:id="rId67"/>
    <p:sldId id="323" r:id="rId68"/>
    <p:sldId id="324" r:id="rId69"/>
    <p:sldId id="325" r:id="rId70"/>
    <p:sldId id="326" r:id="rId71"/>
    <p:sldId id="327" r:id="rId72"/>
    <p:sldId id="328" r:id="rId73"/>
    <p:sldId id="329" r:id="rId7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76092"/>
    <a:srgbClr val="4F81BD"/>
    <a:srgbClr val="F2DCDB"/>
    <a:srgbClr val="9BBB59"/>
    <a:srgbClr val="C0504D"/>
    <a:srgbClr val="F79646"/>
    <a:srgbClr val="4A7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12" autoAdjust="0"/>
    <p:restoredTop sz="90353" autoAdjust="0"/>
  </p:normalViewPr>
  <p:slideViewPr>
    <p:cSldViewPr>
      <p:cViewPr varScale="1">
        <p:scale>
          <a:sx n="63" d="100"/>
          <a:sy n="63" d="100"/>
        </p:scale>
        <p:origin x="-1542" y="-108"/>
      </p:cViewPr>
      <p:guideLst>
        <p:guide orient="horz" pos="2160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7" Type="http://schemas.openxmlformats.org/officeDocument/2006/relationships/tableStyles" Target="tableStyles.xml"/><Relationship Id="rId76" Type="http://schemas.openxmlformats.org/officeDocument/2006/relationships/viewProps" Target="viewProps.xml"/><Relationship Id="rId75" Type="http://schemas.openxmlformats.org/officeDocument/2006/relationships/presProps" Target="presProps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618CD-E8FD-4100-B901-452256DD04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B1419-0264-41CD-969C-F9FC0471488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B1419-0264-41CD-969C-F9FC047148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superblock contains all the information about the configuration of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filesystem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information in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superblock contains fields such as the total number of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inodes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blocks in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filesystem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how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are free, how many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inodes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blocks are in each block group, when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filesystem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was mounted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(and if it was cleanly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unmounted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when it was modified, what version of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filesystem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 is and which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created it.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B1419-0264-41CD-969C-F9FC047148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642938" y="5641975"/>
            <a:ext cx="7775575" cy="158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80975" y="1284288"/>
            <a:ext cx="8748713" cy="158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85926"/>
            <a:ext cx="7772400" cy="1470025"/>
          </a:xfrm>
        </p:spPr>
        <p:txBody>
          <a:bodyPr/>
          <a:lstStyle>
            <a:lvl1pPr algn="ctr"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462350"/>
            <a:ext cx="6400800" cy="1752600"/>
          </a:xfrm>
        </p:spPr>
        <p:txBody>
          <a:bodyPr/>
          <a:lstStyle>
            <a:lvl1pPr marL="0" indent="0" algn="ctr">
              <a:buNone/>
              <a:defRPr b="1" baseline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80975" y="1500188"/>
            <a:ext cx="8748713" cy="158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rot="5400000" flipH="1" flipV="1">
            <a:off x="3669506" y="3183732"/>
            <a:ext cx="5795963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80975" y="1500188"/>
            <a:ext cx="8748713" cy="158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80975" y="1500188"/>
            <a:ext cx="8748713" cy="158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80975" y="1500188"/>
            <a:ext cx="8748713" cy="158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80975" y="1500188"/>
            <a:ext cx="8748713" cy="158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80975" y="1500188"/>
            <a:ext cx="8748713" cy="158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ootlight MT Light" panose="0204060206030A020304" pitchFamily="18" charset="0"/>
          <a:ea typeface="华文新魏" panose="020108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ootlight MT Light" panose="0204060206030A020304" pitchFamily="18" charset="0"/>
          <a:ea typeface="华文新魏" panose="020108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ootlight MT Light" panose="0204060206030A020304" pitchFamily="18" charset="0"/>
          <a:ea typeface="华文新魏" panose="020108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ootlight MT Light" panose="0204060206030A020304" pitchFamily="18" charset="0"/>
          <a:ea typeface="华文新魏" panose="0201080004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ootlight MT Light" panose="0204060206030A020304" pitchFamily="18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ootlight MT Light" panose="0204060206030A020304" pitchFamily="18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ootlight MT Light" panose="0204060206030A020304" pitchFamily="18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ootlight MT Light" panose="0204060206030A020304" pitchFamily="18" charset="0"/>
          <a:ea typeface="华文新魏" panose="020108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Unix/Linux</a:t>
            </a:r>
            <a:r>
              <a:rPr lang="zh-CN" altLang="en-US" dirty="0" smtClean="0"/>
              <a:t>操作系统</a:t>
            </a:r>
            <a:br>
              <a:rPr lang="en-US" altLang="zh-CN" dirty="0" smtClean="0"/>
            </a:br>
            <a:r>
              <a:rPr lang="en-US" sz="4000" dirty="0" smtClean="0">
                <a:solidFill>
                  <a:schemeClr val="accent1"/>
                </a:solidFill>
              </a:rPr>
              <a:t>Linux</a:t>
            </a:r>
            <a:r>
              <a:rPr lang="zh-CN" altLang="en-US" sz="4000" dirty="0" smtClean="0">
                <a:solidFill>
                  <a:schemeClr val="accent1"/>
                </a:solidFill>
              </a:rPr>
              <a:t>文件系统、用户管理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文件属性与权限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文件权限修改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修改文件或目录所属群组：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66819" y="2743205"/>
            <a:ext cx="6219825" cy="1400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2" name="组合 21"/>
          <p:cNvGrpSpPr/>
          <p:nvPr/>
        </p:nvGrpSpPr>
        <p:grpSpPr>
          <a:xfrm>
            <a:off x="285720" y="3200172"/>
            <a:ext cx="3458052" cy="1455416"/>
            <a:chOff x="285720" y="3200172"/>
            <a:chExt cx="3458052" cy="1455416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131772" y="3200172"/>
              <a:ext cx="612000" cy="15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5720" y="4286256"/>
              <a:ext cx="2929776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a_plus_b.c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群组为：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xgqin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曲线连接符 13"/>
            <p:cNvCxnSpPr>
              <a:stCxn id="9" idx="0"/>
            </p:cNvCxnSpPr>
            <p:nvPr/>
          </p:nvCxnSpPr>
          <p:spPr>
            <a:xfrm rot="5400000" flipH="1" flipV="1">
              <a:off x="1911139" y="3054155"/>
              <a:ext cx="1071570" cy="1392632"/>
            </a:xfrm>
            <a:prstGeom prst="curvedConnector2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4031438" y="3412898"/>
            <a:ext cx="3470715" cy="1457004"/>
            <a:chOff x="4031438" y="3412898"/>
            <a:chExt cx="3470715" cy="145700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4031438" y="3412898"/>
              <a:ext cx="2196000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500562" y="4500570"/>
              <a:ext cx="3001591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</a:t>
              </a:r>
              <a:r>
                <a:rPr lang="en-US" altLang="zh-CN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a_plus_b.c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群组改为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root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形状 15"/>
            <p:cNvCxnSpPr>
              <a:stCxn id="10" idx="3"/>
            </p:cNvCxnSpPr>
            <p:nvPr/>
          </p:nvCxnSpPr>
          <p:spPr>
            <a:xfrm flipH="1" flipV="1">
              <a:off x="6216269" y="3429000"/>
              <a:ext cx="1285884" cy="1256236"/>
            </a:xfrm>
            <a:prstGeom prst="curvedConnector3">
              <a:avLst>
                <a:gd name="adj1" fmla="val -17778"/>
              </a:avLst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1142976" y="3827012"/>
            <a:ext cx="2770759" cy="1673690"/>
            <a:chOff x="1142976" y="3827012"/>
            <a:chExt cx="2770759" cy="167369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3172268" y="3827012"/>
              <a:ext cx="432000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42976" y="5131370"/>
              <a:ext cx="2770759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a_plus_b.c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群组为：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root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8" name="形状 17"/>
            <p:cNvCxnSpPr>
              <a:stCxn id="12" idx="3"/>
            </p:cNvCxnSpPr>
            <p:nvPr/>
          </p:nvCxnSpPr>
          <p:spPr>
            <a:xfrm flipH="1" flipV="1">
              <a:off x="3571868" y="3857628"/>
              <a:ext cx="341867" cy="1458408"/>
            </a:xfrm>
            <a:prstGeom prst="curvedConnector4">
              <a:avLst>
                <a:gd name="adj1" fmla="val -66868"/>
                <a:gd name="adj2" fmla="val 56331"/>
              </a:avLst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文件属性与权限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文件权限修改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修改文件或目录所有者：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3131772" y="3200172"/>
            <a:ext cx="612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031438" y="3412898"/>
            <a:ext cx="2196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1538" y="2671088"/>
            <a:ext cx="5148000" cy="4259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1" name="组合 10"/>
          <p:cNvGrpSpPr/>
          <p:nvPr/>
        </p:nvGrpSpPr>
        <p:grpSpPr>
          <a:xfrm>
            <a:off x="2285984" y="2643182"/>
            <a:ext cx="6875385" cy="430216"/>
            <a:chOff x="-3429056" y="3914552"/>
            <a:chExt cx="6875385" cy="430216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-3429056" y="4343180"/>
              <a:ext cx="612000" cy="15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85720" y="3914552"/>
              <a:ext cx="3160609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a_plus_b.c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所有者为：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xgqin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500430" y="3286124"/>
            <a:ext cx="5607271" cy="440770"/>
            <a:chOff x="-3500494" y="4128866"/>
            <a:chExt cx="5607271" cy="44077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-3500494" y="4128866"/>
              <a:ext cx="1857388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-1000164" y="4200304"/>
              <a:ext cx="3106941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</a:t>
              </a:r>
              <a:r>
                <a:rPr lang="en-US" altLang="zh-CN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a_plus_b.c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所有改为：</a:t>
              </a:r>
              <a:r>
                <a:rPr lang="en-US" altLang="zh-CN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qin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169740" y="3843114"/>
            <a:ext cx="7902854" cy="455284"/>
            <a:chOff x="1169740" y="3843114"/>
            <a:chExt cx="7902854" cy="455284"/>
          </a:xfrm>
        </p:grpSpPr>
        <p:grpSp>
          <p:nvGrpSpPr>
            <p:cNvPr id="26" name="组合 25"/>
            <p:cNvGrpSpPr/>
            <p:nvPr/>
          </p:nvGrpSpPr>
          <p:grpSpPr>
            <a:xfrm>
              <a:off x="3028260" y="3843114"/>
              <a:ext cx="6044334" cy="455284"/>
              <a:chOff x="-3500494" y="4143380"/>
              <a:chExt cx="6044334" cy="455284"/>
            </a:xfrm>
          </p:grpSpPr>
          <p:cxnSp>
            <p:nvCxnSpPr>
              <p:cNvPr id="27" name="直接连接符 26"/>
              <p:cNvCxnSpPr/>
              <p:nvPr/>
            </p:nvCxnSpPr>
            <p:spPr>
              <a:xfrm>
                <a:off x="-3500494" y="4143380"/>
                <a:ext cx="2988000" cy="1588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-2001763" y="4229332"/>
                <a:ext cx="4545603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</a:t>
                </a:r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xgqin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用户对</a:t>
                </a:r>
                <a:r>
                  <a:rPr lang="en-US" altLang="zh-CN" b="1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a_plus_b.c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文件进行写操作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9" name="直接连接符 28"/>
            <p:cNvCxnSpPr/>
            <p:nvPr/>
          </p:nvCxnSpPr>
          <p:spPr>
            <a:xfrm>
              <a:off x="1169740" y="3856040"/>
              <a:ext cx="504000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1086052" y="4602276"/>
            <a:ext cx="7676410" cy="585910"/>
            <a:chOff x="1169740" y="3828600"/>
            <a:chExt cx="7676410" cy="585910"/>
          </a:xfrm>
        </p:grpSpPr>
        <p:grpSp>
          <p:nvGrpSpPr>
            <p:cNvPr id="32" name="组合 25"/>
            <p:cNvGrpSpPr/>
            <p:nvPr/>
          </p:nvGrpSpPr>
          <p:grpSpPr>
            <a:xfrm>
              <a:off x="3260484" y="3828600"/>
              <a:ext cx="5585666" cy="585910"/>
              <a:chOff x="-3268270" y="4128866"/>
              <a:chExt cx="5585666" cy="585910"/>
            </a:xfrm>
          </p:grpSpPr>
          <p:cxnSp>
            <p:nvCxnSpPr>
              <p:cNvPr id="34" name="直接连接符 33"/>
              <p:cNvCxnSpPr/>
              <p:nvPr/>
            </p:nvCxnSpPr>
            <p:spPr>
              <a:xfrm>
                <a:off x="-3268270" y="4128866"/>
                <a:ext cx="2988000" cy="1588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-1943707" y="4345444"/>
                <a:ext cx="4261103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</a:t>
                </a:r>
                <a:r>
                  <a:rPr lang="en-US" altLang="zh-CN" b="1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qin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用户对</a:t>
                </a:r>
                <a:r>
                  <a:rPr lang="en-US" altLang="zh-CN" b="1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a_plus_b.c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文件进行写操作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1169740" y="3856040"/>
              <a:ext cx="504000" cy="158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文件属性与权限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文件权限修改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修改文件权限（</a:t>
            </a:r>
            <a:r>
              <a:rPr lang="en-US" altLang="zh-CN" dirty="0" err="1" smtClean="0"/>
              <a:t>chmod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chmod</a:t>
            </a:r>
            <a:r>
              <a:rPr lang="en-US" altLang="zh-CN" dirty="0" smtClean="0"/>
              <a:t> [options]... </a:t>
            </a:r>
            <a:r>
              <a:rPr lang="en-US" altLang="zh-CN" dirty="0" smtClean="0">
                <a:solidFill>
                  <a:srgbClr val="FF0000"/>
                </a:solidFill>
              </a:rPr>
              <a:t>mode[,mode] </a:t>
            </a:r>
            <a:r>
              <a:rPr lang="en-US" altLang="zh-CN" dirty="0" smtClean="0"/>
              <a:t>...  FILE 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28663" y="3343048"/>
          <a:ext cx="7929618" cy="1584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85883"/>
                <a:gridCol w="1643074"/>
                <a:gridCol w="1500199"/>
                <a:gridCol w="1785950"/>
                <a:gridCol w="1714512"/>
              </a:tblGrid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chmod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</a:t>
                      </a: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</a:t>
                      </a: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（加入）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文件或目录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613">
                <a:tc vMerge="1"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</a:t>
                      </a: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group</a:t>
                      </a: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247227">
                <a:tc vMerge="1">
                  <a:tcPr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（减去）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write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altLang="en-US" sz="2000" b="1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cPr/>
                </a:tc>
              </a:tr>
              <a:tr h="247227">
                <a:tc vMerge="1"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</a:t>
                      </a: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other</a:t>
                      </a: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123613">
                <a:tc vMerge="1">
                  <a:tcPr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（设定）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execute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altLang="en-US" sz="2000" b="1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all</a:t>
                      </a: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2186650" y="3071810"/>
            <a:ext cx="4885680" cy="1826780"/>
            <a:chOff x="2186650" y="3071810"/>
            <a:chExt cx="4885680" cy="1826780"/>
          </a:xfrm>
        </p:grpSpPr>
        <p:sp>
          <p:nvSpPr>
            <p:cNvPr id="10" name="矩形 9"/>
            <p:cNvSpPr/>
            <p:nvPr/>
          </p:nvSpPr>
          <p:spPr>
            <a:xfrm>
              <a:off x="2186650" y="3386590"/>
              <a:ext cx="4860000" cy="1512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2214546" y="3071810"/>
              <a:ext cx="2500330" cy="28575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715008" y="3071810"/>
              <a:ext cx="1357322" cy="28575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928662" y="5000636"/>
            <a:ext cx="6648295" cy="1828870"/>
            <a:chOff x="928662" y="5000636"/>
            <a:chExt cx="6648295" cy="182887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099" y="5000636"/>
              <a:ext cx="6541847" cy="13573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928662" y="6429396"/>
              <a:ext cx="66482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</a:t>
              </a:r>
              <a:r>
                <a:rPr lang="zh-CN" altLang="en-US" sz="2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权限保持不变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group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权限去掉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000" b="1" dirty="0" smtClean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other</a:t>
              </a:r>
              <a:r>
                <a:rPr lang="zh-CN" altLang="en-US" sz="2000" b="1" dirty="0" smtClean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权限去掉</a:t>
              </a:r>
              <a:r>
                <a:rPr lang="en-US" altLang="zh-CN" sz="2000" b="1" dirty="0" smtClean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endParaRPr lang="zh-CN" altLang="en-US" sz="20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857620" y="5786454"/>
              <a:ext cx="3000396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文件属性与权限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文件权限修改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修改文件权限（</a:t>
            </a:r>
            <a:r>
              <a:rPr lang="en-US" altLang="zh-CN" dirty="0" err="1" smtClean="0"/>
              <a:t>chmod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28330" y="2714620"/>
            <a:ext cx="6444000" cy="3655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7143768" y="2714620"/>
            <a:ext cx="1681871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的权限：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rwx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rwx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other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rx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42911" y="4143380"/>
            <a:ext cx="8200855" cy="399011"/>
            <a:chOff x="642911" y="4143380"/>
            <a:chExt cx="8200855" cy="399011"/>
          </a:xfrm>
        </p:grpSpPr>
        <p:sp>
          <p:nvSpPr>
            <p:cNvPr id="16" name="TextBox 15"/>
            <p:cNvSpPr txBox="1"/>
            <p:nvPr/>
          </p:nvSpPr>
          <p:spPr>
            <a:xfrm>
              <a:off x="5635837" y="4143380"/>
              <a:ext cx="320792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以</a:t>
              </a:r>
              <a:r>
                <a:rPr lang="en-US" altLang="zh-CN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qin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用户身份执行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hello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rot="10800000" flipH="1">
              <a:off x="642911" y="4542391"/>
              <a:ext cx="349200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2930051" y="4887377"/>
            <a:ext cx="5928229" cy="1200329"/>
            <a:chOff x="2915471" y="4143380"/>
            <a:chExt cx="5928229" cy="1200329"/>
          </a:xfrm>
        </p:grpSpPr>
        <p:sp>
          <p:nvSpPr>
            <p:cNvPr id="22" name="TextBox 21"/>
            <p:cNvSpPr txBox="1"/>
            <p:nvPr/>
          </p:nvSpPr>
          <p:spPr>
            <a:xfrm>
              <a:off x="6700164" y="4143380"/>
              <a:ext cx="2143536" cy="120032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hello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权限修改为：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rwx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group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rw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other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 rot="10800000" flipH="1">
              <a:off x="2915471" y="4470953"/>
              <a:ext cx="22320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629528" y="6143644"/>
            <a:ext cx="8228752" cy="500066"/>
            <a:chOff x="630594" y="4542391"/>
            <a:chExt cx="8228752" cy="500066"/>
          </a:xfrm>
        </p:grpSpPr>
        <p:sp>
          <p:nvSpPr>
            <p:cNvPr id="25" name="TextBox 24"/>
            <p:cNvSpPr txBox="1"/>
            <p:nvPr/>
          </p:nvSpPr>
          <p:spPr>
            <a:xfrm>
              <a:off x="5189752" y="4673125"/>
              <a:ext cx="3669594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再次以</a:t>
              </a:r>
              <a:r>
                <a:rPr lang="en-US" altLang="zh-CN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qin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用户身份执行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hello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rot="10800000" flipH="1">
              <a:off x="630594" y="4542391"/>
              <a:ext cx="3636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文件属性与权限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文件权限修改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修改文件权限（</a:t>
            </a:r>
            <a:r>
              <a:rPr lang="en-US" altLang="zh-CN" dirty="0" err="1" smtClean="0"/>
              <a:t>chmod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chmod</a:t>
            </a:r>
            <a:r>
              <a:rPr lang="en-US" altLang="zh-CN" dirty="0" smtClean="0"/>
              <a:t> [option]... </a:t>
            </a:r>
            <a:r>
              <a:rPr lang="en-US" altLang="zh-CN" dirty="0" smtClean="0">
                <a:solidFill>
                  <a:srgbClr val="FF0000"/>
                </a:solidFill>
              </a:rPr>
              <a:t>octal-mode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FILE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0560" y="3332149"/>
            <a:ext cx="1959191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altLang="zh-CN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zh-CN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-x</a:t>
            </a:r>
            <a:endParaRPr lang="en-US" altLang="zh-CN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zh-CN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zh-CN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-r--</a:t>
            </a:r>
            <a:endParaRPr lang="zh-CN" alt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2262" y="3332149"/>
            <a:ext cx="2911374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</a:t>
            </a:r>
            <a:r>
              <a:rPr lang="en-US" altLang="zh-CN" sz="2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  <a:r>
              <a:rPr lang="en-US" altLang="zh-CN" sz="28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  <a:r>
              <a:rPr lang="zh-CN" alt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altLang="zh-CN" sz="2800" b="1" dirty="0" smtClean="0">
                <a:solidFill>
                  <a:srgbClr val="4F81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CN" sz="2800" b="1" dirty="0" smtClean="0">
                <a:solidFill>
                  <a:srgbClr val="9BBB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altLang="zh-CN" sz="2800" b="1" dirty="0" smtClean="0">
              <a:solidFill>
                <a:srgbClr val="9BBB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</a:t>
            </a:r>
            <a:r>
              <a:rPr lang="en-US" altLang="zh-CN" sz="2800" b="1" dirty="0" smtClean="0">
                <a:solidFill>
                  <a:srgbClr val="4F81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</a:t>
            </a:r>
            <a:r>
              <a:rPr lang="en-US" altLang="zh-CN" sz="2800" b="1" dirty="0" smtClean="0">
                <a:solidFill>
                  <a:srgbClr val="9BBB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zh-CN" alt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altLang="zh-CN" sz="2800" b="1" dirty="0" smtClean="0">
                <a:solidFill>
                  <a:srgbClr val="4F81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altLang="zh-CN" sz="2800" b="1" dirty="0" smtClean="0">
                <a:solidFill>
                  <a:srgbClr val="9BBB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zh-CN" altLang="en-US" sz="2800" b="1" dirty="0">
              <a:solidFill>
                <a:srgbClr val="9BBB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4587" y="4500570"/>
            <a:ext cx="8286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755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       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user:rwx</a:t>
            </a:r>
            <a:r>
              <a:rPr lang="en-US" altLang="zh-CN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group:r</a:t>
            </a:r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-x</a:t>
            </a:r>
            <a:r>
              <a:rPr lang="en-US" altLang="zh-CN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other:r</a:t>
            </a:r>
            <a:r>
              <a:rPr lang="en-US" altLang="zh-CN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-x</a:t>
            </a:r>
            <a:endParaRPr lang="en-US" altLang="zh-CN" sz="24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664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a_plus_b.c</a:t>
            </a:r>
            <a:r>
              <a:rPr lang="en-US" altLang="zh-CN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user:rw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group:rw</a:t>
            </a:r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other:r</a:t>
            </a:r>
            <a:r>
              <a:rPr lang="en-US" altLang="zh-CN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endParaRPr lang="zh-CN" altLang="en-US" sz="24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61990" y="2776558"/>
            <a:ext cx="61531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文件属性与权限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文件权限修改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修改文件权限（</a:t>
            </a:r>
            <a:r>
              <a:rPr lang="en-US" altLang="zh-CN" dirty="0" err="1" smtClean="0"/>
              <a:t>chmod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143768" y="2714620"/>
            <a:ext cx="1681871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的权限：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rwx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rwx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other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rx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19"/>
          <p:cNvGrpSpPr/>
          <p:nvPr/>
        </p:nvGrpSpPr>
        <p:grpSpPr>
          <a:xfrm>
            <a:off x="642911" y="4143380"/>
            <a:ext cx="8200855" cy="399011"/>
            <a:chOff x="642911" y="4143380"/>
            <a:chExt cx="8200855" cy="399011"/>
          </a:xfrm>
        </p:grpSpPr>
        <p:sp>
          <p:nvSpPr>
            <p:cNvPr id="16" name="TextBox 15"/>
            <p:cNvSpPr txBox="1"/>
            <p:nvPr/>
          </p:nvSpPr>
          <p:spPr>
            <a:xfrm>
              <a:off x="5635837" y="4143380"/>
              <a:ext cx="320792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以</a:t>
              </a:r>
              <a:r>
                <a:rPr lang="en-US" altLang="zh-CN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qin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用户身份执行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hello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rot="10800000" flipH="1">
              <a:off x="642911" y="4542391"/>
              <a:ext cx="349200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" name="组合 20"/>
          <p:cNvGrpSpPr/>
          <p:nvPr/>
        </p:nvGrpSpPr>
        <p:grpSpPr>
          <a:xfrm>
            <a:off x="2930051" y="4887377"/>
            <a:ext cx="5928625" cy="1200329"/>
            <a:chOff x="2915471" y="4143380"/>
            <a:chExt cx="5928625" cy="1200329"/>
          </a:xfrm>
        </p:grpSpPr>
        <p:sp>
          <p:nvSpPr>
            <p:cNvPr id="22" name="TextBox 21"/>
            <p:cNvSpPr txBox="1"/>
            <p:nvPr/>
          </p:nvSpPr>
          <p:spPr>
            <a:xfrm>
              <a:off x="6700560" y="4143380"/>
              <a:ext cx="2143536" cy="120032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hello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权限修改为：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rwx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group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rw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 </a:t>
              </a:r>
              <a:endPara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other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       </a:t>
              </a:r>
              <a:r>
                <a:rPr lang="en-US" altLang="zh-CN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 rot="10800000" flipH="1">
              <a:off x="2915471" y="4470953"/>
              <a:ext cx="22320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" name="组合 23"/>
          <p:cNvGrpSpPr/>
          <p:nvPr/>
        </p:nvGrpSpPr>
        <p:grpSpPr>
          <a:xfrm>
            <a:off x="629528" y="6143644"/>
            <a:ext cx="8228752" cy="500066"/>
            <a:chOff x="630594" y="4542391"/>
            <a:chExt cx="8228752" cy="500066"/>
          </a:xfrm>
        </p:grpSpPr>
        <p:sp>
          <p:nvSpPr>
            <p:cNvPr id="25" name="TextBox 24"/>
            <p:cNvSpPr txBox="1"/>
            <p:nvPr/>
          </p:nvSpPr>
          <p:spPr>
            <a:xfrm>
              <a:off x="5189752" y="4673125"/>
              <a:ext cx="3669594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再次以</a:t>
              </a:r>
              <a:r>
                <a:rPr lang="en-US" altLang="zh-CN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qin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用户身份执行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hello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rot="10800000" flipH="1">
              <a:off x="630594" y="4542391"/>
              <a:ext cx="3636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目录属性与权限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目录权限的设定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908" y="2214554"/>
            <a:ext cx="871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drwxr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-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xr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-x 2  xgqin 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xgqin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4096  Jul 20 03::54  Desktop</a:t>
            </a:r>
            <a:endParaRPr lang="en-US" altLang="zh-CN" sz="2000" b="1" dirty="0" smtClean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20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-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rw</a:t>
            </a:r>
            <a:r>
              <a:rPr lang="en-US" altLang="zh-CN" sz="20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-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rw</a:t>
            </a:r>
            <a:r>
              <a:rPr lang="en-US" altLang="zh-CN" sz="20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-r-- 1  xgqin  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xgqin</a:t>
            </a:r>
            <a:r>
              <a:rPr lang="en-US" altLang="zh-CN" sz="20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147   Aug 6 04:41    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a_plus_b.c</a:t>
            </a:r>
            <a:r>
              <a:rPr lang="en-US" altLang="zh-CN" sz="20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endParaRPr lang="zh-CN" altLang="en-US" sz="2000" b="1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8330" y="2285992"/>
            <a:ext cx="714797" cy="2500330"/>
            <a:chOff x="609873" y="3143248"/>
            <a:chExt cx="714797" cy="2500330"/>
          </a:xfrm>
        </p:grpSpPr>
        <p:sp>
          <p:nvSpPr>
            <p:cNvPr id="6" name="TextBox 5"/>
            <p:cNvSpPr txBox="1"/>
            <p:nvPr/>
          </p:nvSpPr>
          <p:spPr>
            <a:xfrm>
              <a:off x="609873" y="4627915"/>
              <a:ext cx="461665" cy="10156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eaVert"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档案类型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72670" y="3143248"/>
              <a:ext cx="252000" cy="684000"/>
            </a:xfrm>
            <a:prstGeom prst="rect">
              <a:avLst/>
            </a:prstGeom>
            <a:solidFill>
              <a:srgbClr val="4F81BD">
                <a:alpha val="50196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曲线连接符 7"/>
            <p:cNvCxnSpPr>
              <a:stCxn id="6" idx="0"/>
              <a:endCxn id="7" idx="2"/>
            </p:cNvCxnSpPr>
            <p:nvPr/>
          </p:nvCxnSpPr>
          <p:spPr>
            <a:xfrm rot="5400000" flipH="1" flipV="1">
              <a:off x="619355" y="4048600"/>
              <a:ext cx="800667" cy="35796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/>
          <p:cNvSpPr/>
          <p:nvPr/>
        </p:nvSpPr>
        <p:spPr>
          <a:xfrm>
            <a:off x="1071538" y="3143248"/>
            <a:ext cx="7643866" cy="9233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(read contents in directory)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表示具有读取目彔结构列表的权限，当具有读取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(r)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一个目彔的权限时，可以查询该目彔下的文件名数据。 例如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命令将显示目彔的内容列表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1538" y="4089052"/>
            <a:ext cx="7643866" cy="17543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 (modify contents of directory)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可写权限对目录来说，意味着具有更改该目彔结构列表的权限，包括如下权限： 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建立新的文件或目录； 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删除已经存在的文件与目录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无论该文件的权限如何！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将该目录下的文件或目录进行更名； 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搬移该目彔内的文件、目录位置。 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1538" y="5857892"/>
            <a:ext cx="7643866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(access directory)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目录不可以被执行，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表示的是用户能否将该目录作为工作目录！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（能否进入该目录）</a:t>
            </a:r>
            <a:endParaRPr lang="zh-CN" altLang="en-US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build="allAtOnce"/>
      <p:bldP spid="10" grpId="0" animBg="1" build="allAtOnce"/>
      <p:bldP spid="11" grpId="0" animBg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目录属性与权限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目录权限的设定（例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：读权限）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472" y="2214554"/>
            <a:ext cx="594360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组合 23"/>
          <p:cNvGrpSpPr/>
          <p:nvPr/>
        </p:nvGrpSpPr>
        <p:grpSpPr>
          <a:xfrm>
            <a:off x="571472" y="2657299"/>
            <a:ext cx="8429684" cy="1200329"/>
            <a:chOff x="572538" y="4085470"/>
            <a:chExt cx="8429684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6545331" y="4085470"/>
              <a:ext cx="2456891" cy="12003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xgqin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的家目录权限：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   </a:t>
              </a:r>
              <a:r>
                <a:rPr lang="en-US" altLang="zh-CN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rwx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group:  r-- 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other:   ---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rot="10800000" flipH="1">
              <a:off x="572538" y="4542391"/>
              <a:ext cx="1188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23"/>
          <p:cNvGrpSpPr/>
          <p:nvPr/>
        </p:nvGrpSpPr>
        <p:grpSpPr>
          <a:xfrm>
            <a:off x="2914413" y="3329666"/>
            <a:ext cx="6112930" cy="1313780"/>
            <a:chOff x="2915479" y="3486467"/>
            <a:chExt cx="6112930" cy="1313780"/>
          </a:xfrm>
        </p:grpSpPr>
        <p:sp>
          <p:nvSpPr>
            <p:cNvPr id="9" name="TextBox 8"/>
            <p:cNvSpPr txBox="1"/>
            <p:nvPr/>
          </p:nvSpPr>
          <p:spPr>
            <a:xfrm>
              <a:off x="6430454" y="4153916"/>
              <a:ext cx="2597955" cy="64633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qin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用户读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xgqin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用户的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家目录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rot="10800000" flipH="1">
              <a:off x="2915479" y="3486467"/>
              <a:ext cx="1188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8596" y="2214554"/>
            <a:ext cx="58293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目录属性与权限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目录权限的设定（例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：读及可执行权限）</a:t>
            </a:r>
            <a:endParaRPr lang="zh-CN" altLang="en-US" dirty="0"/>
          </a:p>
        </p:txBody>
      </p:sp>
      <p:grpSp>
        <p:nvGrpSpPr>
          <p:cNvPr id="4" name="组合 23"/>
          <p:cNvGrpSpPr/>
          <p:nvPr/>
        </p:nvGrpSpPr>
        <p:grpSpPr>
          <a:xfrm>
            <a:off x="500034" y="2657299"/>
            <a:ext cx="8501122" cy="1200329"/>
            <a:chOff x="501100" y="4085470"/>
            <a:chExt cx="850112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6545331" y="4085470"/>
              <a:ext cx="2456891" cy="12003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xgqin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的家目录权限：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   </a:t>
              </a:r>
              <a:r>
                <a:rPr lang="en-US" altLang="zh-CN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rwx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group:  r-- 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other:   ---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rot="10800000" flipH="1">
              <a:off x="501100" y="4542391"/>
              <a:ext cx="1188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455042" y="3344180"/>
            <a:ext cx="8535712" cy="1853264"/>
            <a:chOff x="455042" y="3344180"/>
            <a:chExt cx="8535712" cy="1853264"/>
          </a:xfrm>
        </p:grpSpPr>
        <p:grpSp>
          <p:nvGrpSpPr>
            <p:cNvPr id="5" name="组合 23"/>
            <p:cNvGrpSpPr/>
            <p:nvPr/>
          </p:nvGrpSpPr>
          <p:grpSpPr>
            <a:xfrm>
              <a:off x="2913190" y="3344180"/>
              <a:ext cx="6077564" cy="1853264"/>
              <a:chOff x="2914256" y="3500981"/>
              <a:chExt cx="6077564" cy="185326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073264" y="4153916"/>
                <a:ext cx="2918556" cy="120032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修改</a:t>
                </a:r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xgqin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的家目录权限：</a:t>
                </a:r>
                <a:endPara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user   :   </a:t>
                </a:r>
                <a:r>
                  <a:rPr lang="en-US" altLang="zh-CN" b="1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rwx</a:t>
                </a:r>
                <a:endPara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group:   r-x</a:t>
                </a:r>
                <a:endPara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other:    ---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 rot="10800000" flipH="1">
                <a:off x="2914256" y="3500981"/>
                <a:ext cx="2016000" cy="0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12" name="直接连接符 11"/>
            <p:cNvCxnSpPr/>
            <p:nvPr/>
          </p:nvCxnSpPr>
          <p:spPr>
            <a:xfrm rot="10800000" flipH="1">
              <a:off x="455042" y="4214817"/>
              <a:ext cx="118800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2670744" y="4429132"/>
            <a:ext cx="6334717" cy="1575025"/>
            <a:chOff x="2697190" y="3039790"/>
            <a:chExt cx="6334717" cy="1575025"/>
          </a:xfrm>
        </p:grpSpPr>
        <p:grpSp>
          <p:nvGrpSpPr>
            <p:cNvPr id="15" name="组合 23"/>
            <p:cNvGrpSpPr/>
            <p:nvPr/>
          </p:nvGrpSpPr>
          <p:grpSpPr>
            <a:xfrm>
              <a:off x="2697190" y="3039790"/>
              <a:ext cx="6334717" cy="1575025"/>
              <a:chOff x="2698256" y="3196591"/>
              <a:chExt cx="6334717" cy="157502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5742520" y="4125285"/>
                <a:ext cx="3290453" cy="6463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b="1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qin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用户进入并读取</a:t>
                </a:r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xgqin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  <a:endPara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的家目录</a:t>
                </a:r>
                <a:endPara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 rot="10800000" flipH="1">
                <a:off x="2698256" y="3196591"/>
                <a:ext cx="1044000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6" name="直接连接符 15"/>
            <p:cNvCxnSpPr/>
            <p:nvPr/>
          </p:nvCxnSpPr>
          <p:spPr>
            <a:xfrm rot="10800000" flipH="1">
              <a:off x="2741059" y="3283132"/>
              <a:ext cx="972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8596" y="2214554"/>
            <a:ext cx="7086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目录属性与权限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目录权限的设定（例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：写权限）</a:t>
            </a:r>
            <a:endParaRPr lang="zh-CN" altLang="en-US" dirty="0"/>
          </a:p>
        </p:txBody>
      </p:sp>
      <p:grpSp>
        <p:nvGrpSpPr>
          <p:cNvPr id="4" name="组合 23"/>
          <p:cNvGrpSpPr/>
          <p:nvPr/>
        </p:nvGrpSpPr>
        <p:grpSpPr>
          <a:xfrm>
            <a:off x="500034" y="2657299"/>
            <a:ext cx="8501122" cy="1200329"/>
            <a:chOff x="501100" y="4085470"/>
            <a:chExt cx="850112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6545331" y="4085470"/>
              <a:ext cx="2456891" cy="12003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xgqin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的家目录权限：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   </a:t>
              </a:r>
              <a:r>
                <a:rPr lang="en-US" altLang="zh-CN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rwx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group:  r-x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other:   ---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rot="10800000" flipH="1">
              <a:off x="501100" y="4542391"/>
              <a:ext cx="1188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23"/>
          <p:cNvGrpSpPr/>
          <p:nvPr/>
        </p:nvGrpSpPr>
        <p:grpSpPr>
          <a:xfrm>
            <a:off x="2643174" y="4220182"/>
            <a:ext cx="6357982" cy="923330"/>
            <a:chOff x="2644240" y="4376983"/>
            <a:chExt cx="6357982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5942602" y="4376983"/>
              <a:ext cx="3059620" cy="92333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qin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用户可进行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xgqin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目录，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但无法执行创建文件或目录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等操作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rot="10800000" flipH="1">
              <a:off x="2644240" y="4585933"/>
              <a:ext cx="201600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1" name="组合 13"/>
          <p:cNvGrpSpPr/>
          <p:nvPr/>
        </p:nvGrpSpPr>
        <p:grpSpPr>
          <a:xfrm>
            <a:off x="2809283" y="5282975"/>
            <a:ext cx="6334717" cy="1575025"/>
            <a:chOff x="2697190" y="3039790"/>
            <a:chExt cx="6334717" cy="1575025"/>
          </a:xfrm>
        </p:grpSpPr>
        <p:grpSp>
          <p:nvGrpSpPr>
            <p:cNvPr id="13" name="组合 23"/>
            <p:cNvGrpSpPr/>
            <p:nvPr/>
          </p:nvGrpSpPr>
          <p:grpSpPr>
            <a:xfrm>
              <a:off x="2697190" y="3039790"/>
              <a:ext cx="6334717" cy="1575025"/>
              <a:chOff x="2698256" y="3196591"/>
              <a:chExt cx="6334717" cy="157502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5742520" y="4125285"/>
                <a:ext cx="3290453" cy="6463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b="1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qin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用户进入并读取</a:t>
                </a:r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xgqin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  <a:endPara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的家目录</a:t>
                </a:r>
                <a:endPara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 rot="10800000" flipH="1">
                <a:off x="2698256" y="3196591"/>
                <a:ext cx="1044000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6" name="直接连接符 15"/>
            <p:cNvCxnSpPr/>
            <p:nvPr/>
          </p:nvCxnSpPr>
          <p:spPr>
            <a:xfrm rot="10800000" flipH="1">
              <a:off x="2741059" y="3283132"/>
              <a:ext cx="972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文件属性与权限</a:t>
            </a:r>
            <a:endParaRPr lang="en-US" altLang="zh-CN" dirty="0" smtClean="0"/>
          </a:p>
          <a:p>
            <a:r>
              <a:rPr lang="zh-CN" altLang="en-US" dirty="0" smtClean="0"/>
              <a:t>目录属性与权限</a:t>
            </a:r>
            <a:endParaRPr lang="en-US" altLang="zh-CN" dirty="0" smtClean="0"/>
          </a:p>
          <a:p>
            <a:r>
              <a:rPr lang="zh-CN" altLang="en-US" dirty="0" smtClean="0"/>
              <a:t>文件与目录默认权限</a:t>
            </a:r>
            <a:endParaRPr lang="en-US" altLang="zh-CN" dirty="0" smtClean="0"/>
          </a:p>
          <a:p>
            <a:r>
              <a:rPr lang="zh-CN" altLang="en-US" dirty="0" smtClean="0"/>
              <a:t>文件及目录基本操作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文件系统介绍</a:t>
            </a:r>
            <a:endParaRPr lang="en-US" altLang="zh-CN" dirty="0" smtClean="0"/>
          </a:p>
          <a:p>
            <a:r>
              <a:rPr lang="zh-CN" altLang="en-US" dirty="0" smtClean="0"/>
              <a:t>用户权限管理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文件与目录默认权限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默认权限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9528" y="3028268"/>
            <a:ext cx="1959191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altLang="zh-CN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zh-CN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-x</a:t>
            </a:r>
            <a:endParaRPr lang="en-US" altLang="zh-CN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zh-CN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zh-CN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-r--</a:t>
            </a:r>
            <a:endParaRPr lang="zh-CN" alt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1230" y="3028268"/>
            <a:ext cx="2911374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</a:t>
            </a:r>
            <a:r>
              <a:rPr lang="en-US" altLang="zh-CN" sz="2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  <a:r>
              <a:rPr lang="en-US" altLang="zh-CN" sz="28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  <a:r>
              <a:rPr lang="zh-CN" alt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altLang="zh-CN" sz="2800" b="1" dirty="0" smtClean="0">
                <a:solidFill>
                  <a:srgbClr val="4F81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CN" sz="2800" b="1" dirty="0" smtClean="0">
                <a:solidFill>
                  <a:srgbClr val="9BBB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altLang="zh-CN" sz="2800" b="1" dirty="0" smtClean="0">
              <a:solidFill>
                <a:srgbClr val="9BBB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</a:t>
            </a:r>
            <a:r>
              <a:rPr lang="en-US" altLang="zh-CN" sz="2800" b="1" dirty="0" smtClean="0">
                <a:solidFill>
                  <a:srgbClr val="4F81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</a:t>
            </a:r>
            <a:r>
              <a:rPr lang="en-US" altLang="zh-CN" sz="2800" b="1" dirty="0" smtClean="0">
                <a:solidFill>
                  <a:srgbClr val="9BBB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zh-CN" alt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altLang="zh-CN" sz="2800" b="1" dirty="0" smtClean="0">
                <a:solidFill>
                  <a:srgbClr val="4F81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altLang="zh-CN" sz="2800" b="1" dirty="0" smtClean="0">
                <a:solidFill>
                  <a:srgbClr val="9BBB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zh-CN" altLang="en-US" sz="2800" b="1" dirty="0">
              <a:solidFill>
                <a:srgbClr val="9BBB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4908" y="2214554"/>
            <a:ext cx="871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drwxr</a:t>
            </a:r>
            <a:r>
              <a:rPr lang="en-US" altLang="zh-CN" sz="20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-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xr</a:t>
            </a:r>
            <a:r>
              <a:rPr lang="en-US" altLang="zh-CN" sz="20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-x 2  xgqin  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xgqin</a:t>
            </a:r>
            <a:r>
              <a:rPr lang="en-US" altLang="zh-CN" sz="20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4096  Jul 20 03::54  Desktop</a:t>
            </a:r>
            <a:endParaRPr lang="en-US" altLang="zh-CN" sz="2000" b="1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20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-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rw</a:t>
            </a:r>
            <a:r>
              <a:rPr lang="en-US" altLang="zh-CN" sz="20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-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rw</a:t>
            </a:r>
            <a:r>
              <a:rPr lang="en-US" altLang="zh-CN" sz="20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-r-- 1  xgqin  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xgqin</a:t>
            </a:r>
            <a:r>
              <a:rPr lang="en-US" altLang="zh-CN" sz="20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147   Aug 6 04:41    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a_plus_b.c</a:t>
            </a:r>
            <a:r>
              <a:rPr lang="en-US" altLang="zh-CN" sz="20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endParaRPr lang="zh-CN" altLang="en-US" sz="2000" b="1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333" y="4214818"/>
            <a:ext cx="48888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文件默认权限：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rw-rw-rw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   666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目录默认权限：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rwxrwxrwx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777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 b="40509"/>
          <a:stretch>
            <a:fillRect/>
          </a:stretch>
        </p:blipFill>
        <p:spPr bwMode="auto">
          <a:xfrm>
            <a:off x="642910" y="5143512"/>
            <a:ext cx="5328000" cy="714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4" name="组合 13"/>
          <p:cNvGrpSpPr/>
          <p:nvPr/>
        </p:nvGrpSpPr>
        <p:grpSpPr>
          <a:xfrm>
            <a:off x="1785918" y="4214818"/>
            <a:ext cx="7078094" cy="1500197"/>
            <a:chOff x="1785918" y="4214818"/>
            <a:chExt cx="7078094" cy="1500197"/>
          </a:xfrm>
        </p:grpSpPr>
        <p:sp>
          <p:nvSpPr>
            <p:cNvPr id="9" name="TextBox 8"/>
            <p:cNvSpPr txBox="1"/>
            <p:nvPr/>
          </p:nvSpPr>
          <p:spPr>
            <a:xfrm>
              <a:off x="6286512" y="4214818"/>
              <a:ext cx="2577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err="1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rw</a:t>
              </a:r>
              <a:r>
                <a:rPr lang="en-US" altLang="zh-CN" sz="2400" b="1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en-US" altLang="zh-CN" sz="2400" b="1" dirty="0" err="1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rw</a:t>
              </a:r>
              <a:r>
                <a:rPr lang="en-US" altLang="zh-CN" sz="2400" b="1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-r--    664</a:t>
              </a:r>
              <a:endPara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曲线连接符 10"/>
            <p:cNvCxnSpPr>
              <a:stCxn id="9" idx="1"/>
            </p:cNvCxnSpPr>
            <p:nvPr/>
          </p:nvCxnSpPr>
          <p:spPr>
            <a:xfrm rot="10800000" flipV="1">
              <a:off x="1785918" y="4445651"/>
              <a:ext cx="4500594" cy="1269364"/>
            </a:xfrm>
            <a:prstGeom prst="curvedConnector3">
              <a:avLst>
                <a:gd name="adj1" fmla="val 1388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 b="24389"/>
          <a:stretch>
            <a:fillRect/>
          </a:stretch>
        </p:blipFill>
        <p:spPr bwMode="auto">
          <a:xfrm>
            <a:off x="642910" y="5943842"/>
            <a:ext cx="5148000" cy="910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文件与目录默认权限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默认权限</a:t>
            </a:r>
            <a:endParaRPr lang="zh-CN" altLang="en-US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/>
          <a:srcRect b="24389"/>
          <a:stretch>
            <a:fillRect/>
          </a:stretch>
        </p:blipFill>
        <p:spPr bwMode="auto">
          <a:xfrm>
            <a:off x="857224" y="2214554"/>
            <a:ext cx="5148000" cy="910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57224" y="3286124"/>
            <a:ext cx="40832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4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：默认拿掉的权限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默认被拿掉的权限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默认被拿掉的权限</a:t>
            </a:r>
            <a:endParaRPr lang="en-US" altLang="zh-CN" sz="24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other</a:t>
            </a:r>
            <a:r>
              <a:rPr lang="zh-CN" altLang="en-US" sz="24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默认被拿掉的权限</a:t>
            </a:r>
            <a:endParaRPr lang="en-US" altLang="zh-CN" sz="2400" b="1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3504" y="3286124"/>
            <a:ext cx="862737" cy="10156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 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786" y="4929198"/>
            <a:ext cx="82782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当前用户在创建文件或目录时，在其默认权限上拿掉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umask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指定的权限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文件默认权限：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rw-rw-rw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   666 =&gt;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-r--     664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目录默认权限：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rwxrwxrwx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777  =&gt;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rwxrwxr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-x    775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build="allAtOnce"/>
      <p:bldP spid="8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文件及目录基本操作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默认权限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不同用户对应的</a:t>
            </a:r>
            <a:r>
              <a:rPr lang="en-US" altLang="zh-CN" dirty="0" err="1" smtClean="0"/>
              <a:t>umask</a:t>
            </a:r>
            <a:r>
              <a:rPr lang="zh-CN" altLang="en-US" dirty="0" smtClean="0"/>
              <a:t>权限不相同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2910" y="2714620"/>
            <a:ext cx="3987237" cy="2857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8" name="组合 7"/>
          <p:cNvGrpSpPr/>
          <p:nvPr/>
        </p:nvGrpSpPr>
        <p:grpSpPr>
          <a:xfrm>
            <a:off x="642910" y="2686724"/>
            <a:ext cx="8358246" cy="2087886"/>
            <a:chOff x="642910" y="2686724"/>
            <a:chExt cx="8358246" cy="2087886"/>
          </a:xfrm>
        </p:grpSpPr>
        <p:sp>
          <p:nvSpPr>
            <p:cNvPr id="5" name="矩形 4"/>
            <p:cNvSpPr/>
            <p:nvPr/>
          </p:nvSpPr>
          <p:spPr>
            <a:xfrm>
              <a:off x="4714876" y="2786058"/>
              <a:ext cx="4286280" cy="7078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0" lvl="1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xgqin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用户的</a:t>
              </a:r>
              <a:r>
                <a:rPr lang="en-US" altLang="zh-CN" sz="20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umask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权限为：</a:t>
              </a: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0002</a:t>
              </a:r>
              <a:endPara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1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root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用户的</a:t>
              </a:r>
              <a:r>
                <a:rPr lang="en-US" altLang="zh-CN" sz="20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umask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权限为：</a:t>
              </a: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0022</a:t>
              </a:r>
              <a:endPara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42910" y="2686724"/>
              <a:ext cx="785818" cy="57150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42910" y="4270610"/>
              <a:ext cx="785818" cy="504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2910" y="2714620"/>
            <a:ext cx="51339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文件及目录基本操作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默认权限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改变</a:t>
            </a:r>
            <a:r>
              <a:rPr lang="en-US" altLang="zh-CN" dirty="0" err="1" smtClean="0"/>
              <a:t>umask</a:t>
            </a:r>
            <a:r>
              <a:rPr lang="zh-CN" altLang="en-US" dirty="0" smtClean="0"/>
              <a:t>的默认权限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0500" y="4929198"/>
            <a:ext cx="7358114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/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umask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权限为：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0002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时，创建的文件权限为： 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-r--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umask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权限为：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0022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时，创建的文件权限为： 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-r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-r--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14348" y="3571876"/>
            <a:ext cx="114300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98702" y="4256772"/>
            <a:ext cx="1143008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042642" y="3827012"/>
            <a:ext cx="1143008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文件及目录基本操作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文件扩展名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, .pl, .</a:t>
            </a:r>
            <a:r>
              <a:rPr lang="en-US" altLang="zh-CN" dirty="0" err="1" smtClean="0"/>
              <a:t>py</a:t>
            </a:r>
            <a:r>
              <a:rPr lang="en-US" altLang="zh-CN" dirty="0" smtClean="0"/>
              <a:t>, .</a:t>
            </a:r>
            <a:r>
              <a:rPr lang="en-US" altLang="zh-CN" dirty="0" err="1" smtClean="0"/>
              <a:t>tcl</a:t>
            </a:r>
            <a:r>
              <a:rPr lang="zh-CN" altLang="en-US" dirty="0" smtClean="0"/>
              <a:t>：脚本文件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.Z, .tar, .</a:t>
            </a:r>
            <a:r>
              <a:rPr lang="en-US" altLang="zh-CN" dirty="0" err="1" smtClean="0"/>
              <a:t>tar.gz</a:t>
            </a:r>
            <a:r>
              <a:rPr lang="en-US" altLang="zh-CN" dirty="0" smtClean="0"/>
              <a:t>, .zip, .</a:t>
            </a:r>
            <a:r>
              <a:rPr lang="en-US" altLang="zh-CN" dirty="0" err="1" smtClean="0"/>
              <a:t>tgz</a:t>
            </a:r>
            <a:r>
              <a:rPr lang="zh-CN" altLang="en-US" dirty="0" smtClean="0"/>
              <a:t>：打包文件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</a:t>
            </a:r>
            <a:r>
              <a:rPr lang="en-US" altLang="zh-CN" dirty="0" err="1" smtClean="0"/>
              <a:t>deb</a:t>
            </a:r>
            <a:r>
              <a:rPr lang="en-US" altLang="zh-CN" dirty="0" smtClean="0"/>
              <a:t>, .rpm </a:t>
            </a:r>
            <a:r>
              <a:rPr lang="zh-CN" altLang="en-US" dirty="0" smtClean="0"/>
              <a:t>：软件包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00100" y="3786190"/>
            <a:ext cx="6215106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一个文件能否被执行与其扩展名无关，通常与其文件权限有关（例如：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文件及目录基本操作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绝对路径与相对路径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绝对路径</a:t>
            </a:r>
            <a:r>
              <a:rPr lang="zh-CN" altLang="en-US" dirty="0" smtClean="0"/>
              <a:t>：以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/>
              <a:t>开始的路径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相对路径</a:t>
            </a:r>
            <a:r>
              <a:rPr lang="zh-CN" altLang="en-US" dirty="0" smtClean="0"/>
              <a:t>：以</a:t>
            </a:r>
            <a:r>
              <a:rPr lang="en-US" altLang="zh-CN" dirty="0" smtClean="0">
                <a:solidFill>
                  <a:srgbClr val="FF0000"/>
                </a:solidFill>
              </a:rPr>
              <a:t>./</a:t>
            </a:r>
            <a:r>
              <a:rPr lang="zh-CN" altLang="en-US" dirty="0" smtClean="0"/>
              <a:t>或</a:t>
            </a:r>
            <a:r>
              <a:rPr lang="en-US" altLang="zh-CN" dirty="0" smtClean="0">
                <a:solidFill>
                  <a:srgbClr val="FF0000"/>
                </a:solidFill>
              </a:rPr>
              <a:t>../</a:t>
            </a:r>
            <a:r>
              <a:rPr lang="zh-CN" altLang="en-US" dirty="0" smtClean="0"/>
              <a:t>等开始的路径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</a:t>
            </a:r>
            <a:r>
              <a:rPr lang="en-US" altLang="zh-CN" dirty="0" smtClean="0">
                <a:solidFill>
                  <a:srgbClr val="FF0000"/>
                </a:solidFill>
              </a:rPr>
              <a:t>./</a:t>
            </a:r>
            <a:r>
              <a:rPr lang="en-US" altLang="zh-CN" dirty="0" smtClean="0"/>
              <a:t>    : </a:t>
            </a:r>
            <a:r>
              <a:rPr lang="zh-CN" altLang="en-US" dirty="0" smtClean="0"/>
              <a:t>当前目录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.. </a:t>
            </a:r>
            <a:r>
              <a:rPr lang="zh-CN" altLang="en-US" dirty="0" smtClean="0"/>
              <a:t>或 </a:t>
            </a:r>
            <a:r>
              <a:rPr lang="en-US" altLang="zh-CN" dirty="0" smtClean="0">
                <a:solidFill>
                  <a:srgbClr val="FF0000"/>
                </a:solidFill>
              </a:rPr>
              <a:t>../</a:t>
            </a:r>
            <a:r>
              <a:rPr lang="en-US" altLang="zh-CN" dirty="0" smtClean="0"/>
              <a:t>  : </a:t>
            </a:r>
            <a:r>
              <a:rPr lang="zh-CN" altLang="en-US" dirty="0" smtClean="0"/>
              <a:t>上层目录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2510" y="4214818"/>
            <a:ext cx="6215106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/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/home/xgqin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../../xgqin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文件及目录基本操作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几个特殊的目录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./  </a:t>
            </a:r>
            <a:r>
              <a:rPr lang="zh-CN" altLang="en-US" dirty="0" smtClean="0"/>
              <a:t>：当前目录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..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../</a:t>
            </a:r>
            <a:r>
              <a:rPr lang="zh-CN" altLang="en-US" dirty="0" smtClean="0"/>
              <a:t>：上层目录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~ </a:t>
            </a:r>
            <a:r>
              <a:rPr lang="zh-CN" altLang="en-US" dirty="0" smtClean="0"/>
              <a:t>：当前用户的家目录（例如</a:t>
            </a:r>
            <a:r>
              <a:rPr lang="en-US" altLang="zh-CN" dirty="0" smtClean="0"/>
              <a:t>xgqin</a:t>
            </a:r>
            <a:r>
              <a:rPr lang="zh-CN" altLang="en-US" dirty="0" smtClean="0"/>
              <a:t>用户的家目录为：</a:t>
            </a:r>
            <a:r>
              <a:rPr lang="en-US" altLang="zh-CN" dirty="0" smtClean="0"/>
              <a:t>/home/xgqin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1538" y="4214818"/>
            <a:ext cx="6867525" cy="2305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文件及目录基本操作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cd</a:t>
            </a:r>
            <a:r>
              <a:rPr lang="zh-CN" altLang="en-US" dirty="0" smtClean="0"/>
              <a:t>：切换目录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用法：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</a:t>
            </a:r>
            <a:r>
              <a:rPr lang="zh-CN" altLang="en-US" dirty="0" smtClean="0"/>
              <a:t>相对目录</a:t>
            </a:r>
            <a:r>
              <a:rPr lang="en-US" altLang="zh-CN" dirty="0" smtClean="0"/>
              <a:t>/</a:t>
            </a:r>
            <a:r>
              <a:rPr lang="zh-CN" altLang="en-US" dirty="0" smtClean="0"/>
              <a:t>绝对目录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642910" y="2714620"/>
            <a:ext cx="8429652" cy="2308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/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/home/xgqin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：切换到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/home/xgqin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Downloads   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：切换到当前目录的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Downloads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子目录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~                    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：切换到当前用户的家目录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：不加任何目录，则与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~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..                     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：切换到上层目录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../xgqin          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：切换到上层目录的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xgqin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文件及目录基本操作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pwd</a:t>
            </a:r>
            <a:r>
              <a:rPr lang="en-US" altLang="zh-CN" dirty="0" smtClean="0"/>
              <a:t> :</a:t>
            </a:r>
            <a:r>
              <a:rPr lang="zh-CN" altLang="en-US" dirty="0" smtClean="0"/>
              <a:t>显示当前目录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用法： </a:t>
            </a:r>
            <a:r>
              <a:rPr lang="en-US" altLang="zh-CN" dirty="0" err="1" smtClean="0"/>
              <a:t>pwd</a:t>
            </a:r>
            <a:r>
              <a:rPr lang="en-US" altLang="zh-CN" dirty="0" smtClean="0"/>
              <a:t> [-P][-L]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52529" y="2852742"/>
            <a:ext cx="5876925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文件及目录基本操作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mkdir</a:t>
            </a:r>
            <a:r>
              <a:rPr lang="zh-CN" altLang="en-US" dirty="0" smtClean="0"/>
              <a:t>：创建一个新的目录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用法：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[-p][-m] </a:t>
            </a:r>
            <a:r>
              <a:rPr lang="zh-CN" altLang="en-US" dirty="0" smtClean="0"/>
              <a:t>新目录名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no error if existing make parents directories if needed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-m : set file mode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0034" y="4214818"/>
            <a:ext cx="8429625" cy="2238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17681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使用者与群组概念（</a:t>
            </a:r>
            <a:r>
              <a:rPr lang="en-US" altLang="zh-CN" dirty="0" smtClean="0"/>
              <a:t>User &amp; Group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37" name="组合 36"/>
          <p:cNvGrpSpPr/>
          <p:nvPr/>
        </p:nvGrpSpPr>
        <p:grpSpPr>
          <a:xfrm>
            <a:off x="3687550" y="2899438"/>
            <a:ext cx="4628722" cy="3929066"/>
            <a:chOff x="3687550" y="2899438"/>
            <a:chExt cx="4628722" cy="3929066"/>
          </a:xfrm>
        </p:grpSpPr>
        <p:sp>
          <p:nvSpPr>
            <p:cNvPr id="19" name="椭圆 18"/>
            <p:cNvSpPr/>
            <p:nvPr/>
          </p:nvSpPr>
          <p:spPr>
            <a:xfrm>
              <a:off x="3687550" y="2899438"/>
              <a:ext cx="4628722" cy="3929066"/>
            </a:xfrm>
            <a:prstGeom prst="ellipse">
              <a:avLst/>
            </a:prstGeom>
            <a:solidFill>
              <a:schemeClr val="accent6">
                <a:alpha val="30196"/>
              </a:schemeClr>
            </a:solidFill>
            <a:ln>
              <a:solidFill>
                <a:schemeClr val="accent3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72132" y="3071810"/>
              <a:ext cx="890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group</a:t>
              </a:r>
              <a:endParaRPr lang="zh-CN" altLang="en-US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42910" y="2914186"/>
            <a:ext cx="4714908" cy="3929066"/>
            <a:chOff x="642910" y="2914186"/>
            <a:chExt cx="4714908" cy="3929066"/>
          </a:xfrm>
        </p:grpSpPr>
        <p:sp>
          <p:nvSpPr>
            <p:cNvPr id="18" name="椭圆 17"/>
            <p:cNvSpPr/>
            <p:nvPr/>
          </p:nvSpPr>
          <p:spPr>
            <a:xfrm>
              <a:off x="642910" y="2914186"/>
              <a:ext cx="4714908" cy="3929066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  <a:ln>
              <a:solidFill>
                <a:srgbClr val="4A7EBB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67117" y="3071810"/>
              <a:ext cx="890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group</a:t>
              </a:r>
              <a:endParaRPr lang="zh-CN" altLang="en-US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文件属性与权限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3929058" y="2143116"/>
            <a:ext cx="1539302" cy="1188000"/>
            <a:chOff x="3929058" y="2143116"/>
            <a:chExt cx="1539302" cy="1188000"/>
          </a:xfrm>
        </p:grpSpPr>
        <p:pic>
          <p:nvPicPr>
            <p:cNvPr id="1034" name="Picture 10" descr="http://iconbug.com/data/c2/256/9cc5f7c0d0e03eaab799464cbbda7c8b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929058" y="2143116"/>
              <a:ext cx="1188000" cy="1188000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4786314" y="2500306"/>
              <a:ext cx="682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root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83670" y="3599070"/>
            <a:ext cx="3018942" cy="2842468"/>
            <a:chOff x="883670" y="3599070"/>
            <a:chExt cx="3018942" cy="2842468"/>
          </a:xfrm>
        </p:grpSpPr>
        <p:grpSp>
          <p:nvGrpSpPr>
            <p:cNvPr id="26" name="组合 25"/>
            <p:cNvGrpSpPr/>
            <p:nvPr/>
          </p:nvGrpSpPr>
          <p:grpSpPr>
            <a:xfrm>
              <a:off x="883670" y="3599070"/>
              <a:ext cx="3018942" cy="2447438"/>
              <a:chOff x="883670" y="3599070"/>
              <a:chExt cx="3018942" cy="2447438"/>
            </a:xfrm>
          </p:grpSpPr>
          <p:pic>
            <p:nvPicPr>
              <p:cNvPr id="1026" name="Picture 2" descr="http://iconbug.com/data/2a/256/72086d213969ba0f2aa4d499a05387d2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771170" y="4813516"/>
                <a:ext cx="1188000" cy="1188000"/>
              </a:xfrm>
              <a:prstGeom prst="rect">
                <a:avLst/>
              </a:prstGeom>
              <a:noFill/>
            </p:spPr>
          </p:pic>
          <p:pic>
            <p:nvPicPr>
              <p:cNvPr id="9" name="Picture 2" descr="http://iconbug.com/data/2a/256/72086d213969ba0f2aa4d499a05387d2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883670" y="4742078"/>
                <a:ext cx="1188000" cy="1188000"/>
              </a:xfrm>
              <a:prstGeom prst="rect">
                <a:avLst/>
              </a:prstGeom>
              <a:noFill/>
            </p:spPr>
          </p:pic>
          <p:pic>
            <p:nvPicPr>
              <p:cNvPr id="10" name="Picture 2" descr="http://iconbug.com/data/2a/256/72086d213969ba0f2aa4d499a05387d2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714612" y="4858508"/>
                <a:ext cx="1188000" cy="1188000"/>
              </a:xfrm>
              <a:prstGeom prst="rect">
                <a:avLst/>
              </a:prstGeom>
              <a:noFill/>
            </p:spPr>
          </p:pic>
          <p:pic>
            <p:nvPicPr>
              <p:cNvPr id="11" name="Picture 2" descr="http://iconbug.com/data/2a/256/72086d213969ba0f2aa4d499a05387d2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316228" y="3599070"/>
                <a:ext cx="1188000" cy="1188000"/>
              </a:xfrm>
              <a:prstGeom prst="rect">
                <a:avLst/>
              </a:prstGeom>
              <a:noFill/>
            </p:spPr>
          </p:pic>
          <p:pic>
            <p:nvPicPr>
              <p:cNvPr id="12" name="Picture 2" descr="http://iconbug.com/data/2a/256/72086d213969ba0f2aa4d499a05387d2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357290" y="3599070"/>
                <a:ext cx="1188000" cy="1188000"/>
              </a:xfrm>
              <a:prstGeom prst="rect">
                <a:avLst/>
              </a:prstGeom>
              <a:noFill/>
            </p:spPr>
          </p:pic>
        </p:grpSp>
        <p:sp>
          <p:nvSpPr>
            <p:cNvPr id="28" name="TextBox 27"/>
            <p:cNvSpPr txBox="1"/>
            <p:nvPr/>
          </p:nvSpPr>
          <p:spPr>
            <a:xfrm>
              <a:off x="2071670" y="6072206"/>
              <a:ext cx="795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users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943806" y="3771442"/>
            <a:ext cx="1244690" cy="2670096"/>
            <a:chOff x="3943806" y="3771442"/>
            <a:chExt cx="1244690" cy="2670096"/>
          </a:xfrm>
        </p:grpSpPr>
        <p:grpSp>
          <p:nvGrpSpPr>
            <p:cNvPr id="25" name="组合 24"/>
            <p:cNvGrpSpPr/>
            <p:nvPr/>
          </p:nvGrpSpPr>
          <p:grpSpPr>
            <a:xfrm>
              <a:off x="3943806" y="3771442"/>
              <a:ext cx="1244690" cy="2372202"/>
              <a:chOff x="3943806" y="3771442"/>
              <a:chExt cx="1244690" cy="2372202"/>
            </a:xfrm>
          </p:grpSpPr>
          <p:pic>
            <p:nvPicPr>
              <p:cNvPr id="1032" name="Picture 8" descr="http://iconbug.com/data/81/256/5f8fa68dd38068b68437868f85eb8a77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000496" y="3771442"/>
                <a:ext cx="1188000" cy="1188000"/>
              </a:xfrm>
              <a:prstGeom prst="rect">
                <a:avLst/>
              </a:prstGeom>
              <a:noFill/>
            </p:spPr>
          </p:pic>
          <p:pic>
            <p:nvPicPr>
              <p:cNvPr id="17" name="Picture 8" descr="http://iconbug.com/data/81/256/5f8fa68dd38068b68437868f85eb8a77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943806" y="4955644"/>
                <a:ext cx="1188000" cy="1188000"/>
              </a:xfrm>
              <a:prstGeom prst="rect">
                <a:avLst/>
              </a:prstGeom>
              <a:noFill/>
            </p:spPr>
          </p:pic>
        </p:grpSp>
        <p:sp>
          <p:nvSpPr>
            <p:cNvPr id="29" name="TextBox 28"/>
            <p:cNvSpPr txBox="1"/>
            <p:nvPr/>
          </p:nvSpPr>
          <p:spPr>
            <a:xfrm>
              <a:off x="4134036" y="6072206"/>
              <a:ext cx="795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users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086814" y="3628566"/>
            <a:ext cx="2947504" cy="2812972"/>
            <a:chOff x="5086814" y="3628566"/>
            <a:chExt cx="2947504" cy="2812972"/>
          </a:xfrm>
        </p:grpSpPr>
        <p:grpSp>
          <p:nvGrpSpPr>
            <p:cNvPr id="27" name="组合 26"/>
            <p:cNvGrpSpPr/>
            <p:nvPr/>
          </p:nvGrpSpPr>
          <p:grpSpPr>
            <a:xfrm>
              <a:off x="5086814" y="3628566"/>
              <a:ext cx="2947504" cy="2471582"/>
              <a:chOff x="5086814" y="3628566"/>
              <a:chExt cx="2947504" cy="2471582"/>
            </a:xfrm>
          </p:grpSpPr>
          <p:pic>
            <p:nvPicPr>
              <p:cNvPr id="1028" name="Picture 4" descr="http://iconbug.com/data/85/256/d776ddbfddfa73c3c85b85bb620e1104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086814" y="4870206"/>
                <a:ext cx="1188000" cy="1188000"/>
              </a:xfrm>
              <a:prstGeom prst="rect">
                <a:avLst/>
              </a:prstGeom>
              <a:noFill/>
            </p:spPr>
          </p:pic>
          <p:pic>
            <p:nvPicPr>
              <p:cNvPr id="13" name="Picture 4" descr="http://iconbug.com/data/85/256/d776ddbfddfa73c3c85b85bb620e1104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944070" y="4870206"/>
                <a:ext cx="1188000" cy="1188000"/>
              </a:xfrm>
              <a:prstGeom prst="rect">
                <a:avLst/>
              </a:prstGeom>
              <a:noFill/>
            </p:spPr>
          </p:pic>
          <p:pic>
            <p:nvPicPr>
              <p:cNvPr id="14" name="Picture 4" descr="http://iconbug.com/data/85/256/d776ddbfddfa73c3c85b85bb620e1104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6846318" y="4912148"/>
                <a:ext cx="1188000" cy="1188000"/>
              </a:xfrm>
              <a:prstGeom prst="rect">
                <a:avLst/>
              </a:prstGeom>
              <a:noFill/>
            </p:spPr>
          </p:pic>
          <p:pic>
            <p:nvPicPr>
              <p:cNvPr id="15" name="Picture 4" descr="http://iconbug.com/data/85/256/d776ddbfddfa73c3c85b85bb620e1104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6402194" y="3628566"/>
                <a:ext cx="1188000" cy="1188000"/>
              </a:xfrm>
              <a:prstGeom prst="rect">
                <a:avLst/>
              </a:prstGeom>
              <a:noFill/>
            </p:spPr>
          </p:pic>
          <p:pic>
            <p:nvPicPr>
              <p:cNvPr id="16" name="Picture 4" descr="http://iconbug.com/data/85/256/d776ddbfddfa73c3c85b85bb620e1104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428508" y="3628566"/>
                <a:ext cx="1188000" cy="1188000"/>
              </a:xfrm>
              <a:prstGeom prst="rect">
                <a:avLst/>
              </a:prstGeom>
              <a:noFill/>
            </p:spPr>
          </p:pic>
        </p:grpSp>
        <p:sp>
          <p:nvSpPr>
            <p:cNvPr id="30" name="TextBox 29"/>
            <p:cNvSpPr txBox="1"/>
            <p:nvPr/>
          </p:nvSpPr>
          <p:spPr>
            <a:xfrm>
              <a:off x="5991424" y="6072206"/>
              <a:ext cx="795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users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158120" y="2857496"/>
            <a:ext cx="4628722" cy="3929066"/>
            <a:chOff x="3687550" y="2899438"/>
            <a:chExt cx="4628722" cy="3929066"/>
          </a:xfrm>
        </p:grpSpPr>
        <p:sp>
          <p:nvSpPr>
            <p:cNvPr id="41" name="椭圆 40"/>
            <p:cNvSpPr/>
            <p:nvPr/>
          </p:nvSpPr>
          <p:spPr>
            <a:xfrm>
              <a:off x="3687550" y="2899438"/>
              <a:ext cx="4628722" cy="3929066"/>
            </a:xfrm>
            <a:prstGeom prst="ellipse">
              <a:avLst/>
            </a:prstGeom>
            <a:solidFill>
              <a:schemeClr val="accent6">
                <a:alpha val="30196"/>
              </a:schemeClr>
            </a:solidFill>
            <a:ln>
              <a:solidFill>
                <a:schemeClr val="accent3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72132" y="3071810"/>
              <a:ext cx="929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others</a:t>
              </a:r>
              <a:endParaRPr lang="zh-CN" altLang="en-US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23 -0.0104 L -0.09723 -0.01179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" y="-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21 0.02011 L -0.08923 0.01688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" y="-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21 0.01063 L -0.14896 0.00739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0.00948 L 0.07986 -0.0085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89 0.0178 L 0.02986 0.01457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" y="-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文件及目录基本操作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rmdir</a:t>
            </a:r>
            <a:r>
              <a:rPr lang="zh-CN" altLang="en-US" dirty="0" smtClean="0"/>
              <a:t>：删除一个空目录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用法：</a:t>
            </a:r>
            <a:r>
              <a:rPr lang="en-US" altLang="zh-CN" dirty="0" err="1" smtClean="0"/>
              <a:t>rmdir</a:t>
            </a:r>
            <a:r>
              <a:rPr lang="en-US" altLang="zh-CN" dirty="0" smtClean="0"/>
              <a:t> [-p] </a:t>
            </a:r>
            <a:r>
              <a:rPr lang="zh-CN" altLang="en-US" dirty="0" smtClean="0">
                <a:solidFill>
                  <a:srgbClr val="FF0000"/>
                </a:solidFill>
              </a:rPr>
              <a:t>目录名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-p : </a:t>
            </a:r>
            <a:r>
              <a:rPr lang="zh-CN" altLang="en-US" dirty="0" smtClean="0"/>
              <a:t>递归删除</a:t>
            </a:r>
            <a:r>
              <a:rPr lang="zh-CN" altLang="en-US" dirty="0" smtClean="0">
                <a:solidFill>
                  <a:srgbClr val="FF0000"/>
                </a:solidFill>
              </a:rPr>
              <a:t>目录名</a:t>
            </a:r>
            <a:r>
              <a:rPr lang="zh-CN" altLang="en-US" dirty="0" smtClean="0"/>
              <a:t>及其父目录名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44" y="3214686"/>
            <a:ext cx="6286500" cy="2457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000100" y="5857892"/>
            <a:ext cx="3819315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–r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目录名   ： 删除当前目录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文件及目录基本操作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ls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：列举目录或文件信息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用法：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[-</a:t>
            </a:r>
            <a:r>
              <a:rPr lang="en-US" altLang="zh-CN" dirty="0" err="1" smtClean="0"/>
              <a:t>aAdfFhilnrRSt</a:t>
            </a:r>
            <a:r>
              <a:rPr lang="en-US" altLang="zh-CN" dirty="0" smtClean="0"/>
              <a:t>]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目录或文件名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-a </a:t>
            </a:r>
            <a:r>
              <a:rPr lang="zh-CN" altLang="en-US" dirty="0" smtClean="0"/>
              <a:t>：显示以</a:t>
            </a:r>
            <a:r>
              <a:rPr lang="en-US" altLang="zh-CN" dirty="0" smtClean="0"/>
              <a:t>.</a:t>
            </a:r>
            <a:r>
              <a:rPr lang="zh-CN" altLang="en-US" dirty="0" smtClean="0"/>
              <a:t>开头的隐藏目录或文件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-l </a:t>
            </a:r>
            <a:r>
              <a:rPr lang="zh-CN" altLang="en-US" dirty="0" smtClean="0"/>
              <a:t>： 常数据串行输出，包含属性及权限等信息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-h </a:t>
            </a:r>
            <a:r>
              <a:rPr lang="zh-CN" altLang="en-US" dirty="0" smtClean="0"/>
              <a:t>：以人类易读的方式显示文件或目录大小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-t </a:t>
            </a:r>
            <a:r>
              <a:rPr lang="zh-CN" altLang="en-US" dirty="0" smtClean="0"/>
              <a:t> ：以时间顺序排列，而不是以目录或文件名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-R </a:t>
            </a:r>
            <a:r>
              <a:rPr lang="zh-CN" altLang="en-US" dirty="0" smtClean="0"/>
              <a:t>：递归显示文件或目录信息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文件及目录基本操作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cp </a:t>
            </a:r>
            <a:r>
              <a:rPr lang="zh-CN" altLang="en-US" dirty="0" smtClean="0"/>
              <a:t>：复制文件或目录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用法：</a:t>
            </a:r>
            <a:r>
              <a:rPr lang="en-US" altLang="zh-CN" dirty="0" smtClean="0"/>
              <a:t>cp [-</a:t>
            </a:r>
            <a:r>
              <a:rPr lang="en-US" altLang="zh-CN" dirty="0" err="1" smtClean="0"/>
              <a:t>adfilprsu</a:t>
            </a:r>
            <a:r>
              <a:rPr lang="en-US" altLang="zh-CN" dirty="0" smtClean="0"/>
              <a:t>] source</a:t>
            </a:r>
            <a:r>
              <a:rPr lang="zh-CN" altLang="en-US" dirty="0" smtClean="0"/>
              <a:t>  </a:t>
            </a:r>
            <a:r>
              <a:rPr lang="en-US" altLang="zh-CN" dirty="0" smtClean="0"/>
              <a:t>destination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用法：</a:t>
            </a:r>
            <a:r>
              <a:rPr lang="en-US" altLang="zh-CN" dirty="0" smtClean="0"/>
              <a:t>cp [options] source1 source2 ... directory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 f : </a:t>
            </a:r>
            <a:r>
              <a:rPr lang="zh-CN" altLang="en-US" dirty="0" smtClean="0"/>
              <a:t>若目标文件已存在，则先删除，再复制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 : </a:t>
            </a:r>
            <a:r>
              <a:rPr lang="zh-CN" altLang="en-US" dirty="0" smtClean="0"/>
              <a:t>若目标文件已存在，则询问用户如何操作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-r  : </a:t>
            </a:r>
            <a:r>
              <a:rPr lang="zh-CN" altLang="en-US" dirty="0" smtClean="0"/>
              <a:t>递归形式进行复制，针对目录的复制行为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-u : </a:t>
            </a:r>
            <a:r>
              <a:rPr lang="zh-CN" altLang="en-US" dirty="0" smtClean="0"/>
              <a:t>若</a:t>
            </a:r>
            <a:r>
              <a:rPr lang="en-US" altLang="zh-CN" dirty="0" smtClean="0"/>
              <a:t>destination</a:t>
            </a:r>
            <a:r>
              <a:rPr lang="zh-CN" altLang="en-US" dirty="0" smtClean="0"/>
              <a:t>比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旧才更新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-p : </a:t>
            </a:r>
            <a:r>
              <a:rPr lang="zh-CN" altLang="en-US" dirty="0" smtClean="0"/>
              <a:t>复制时不改变文件或目录的属性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-d : </a:t>
            </a:r>
            <a:r>
              <a:rPr lang="zh-CN" altLang="en-US" dirty="0" smtClean="0"/>
              <a:t>若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为链接文件，则复制该链接文件属性，而非该文件本身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文件及目录基本操作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cp  : </a:t>
            </a:r>
            <a:r>
              <a:rPr lang="zh-CN" altLang="en-US" dirty="0" smtClean="0"/>
              <a:t>复制目录或文件 （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参数用法举例）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472" y="2190751"/>
            <a:ext cx="5580000" cy="4603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8" name="组合 7"/>
          <p:cNvGrpSpPr/>
          <p:nvPr/>
        </p:nvGrpSpPr>
        <p:grpSpPr>
          <a:xfrm>
            <a:off x="642910" y="2214554"/>
            <a:ext cx="7788493" cy="430216"/>
            <a:chOff x="642910" y="2214554"/>
            <a:chExt cx="7788493" cy="430216"/>
          </a:xfrm>
        </p:grpSpPr>
        <p:sp>
          <p:nvSpPr>
            <p:cNvPr id="5" name="TextBox 4"/>
            <p:cNvSpPr txBox="1"/>
            <p:nvPr/>
          </p:nvSpPr>
          <p:spPr>
            <a:xfrm>
              <a:off x="6357950" y="2214554"/>
              <a:ext cx="2073453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pwd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显示当前目录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42910" y="2643182"/>
              <a:ext cx="3420000" cy="15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571472" y="3013754"/>
            <a:ext cx="8000546" cy="928694"/>
            <a:chOff x="571472" y="3071810"/>
            <a:chExt cx="8000546" cy="928694"/>
          </a:xfrm>
        </p:grpSpPr>
        <p:sp>
          <p:nvSpPr>
            <p:cNvPr id="10" name="TextBox 9"/>
            <p:cNvSpPr txBox="1"/>
            <p:nvPr/>
          </p:nvSpPr>
          <p:spPr>
            <a:xfrm>
              <a:off x="6357950" y="3514952"/>
              <a:ext cx="2214068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ls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显示当前目录信息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1472" y="3071810"/>
              <a:ext cx="5429288" cy="92869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89124" y="4143380"/>
            <a:ext cx="5477461" cy="369332"/>
            <a:chOff x="2990875" y="2214554"/>
            <a:chExt cx="5477461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6357950" y="2214554"/>
              <a:ext cx="2110386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mkdir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dir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2990875" y="2270346"/>
              <a:ext cx="1152000" cy="15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3054440" y="5429264"/>
            <a:ext cx="6018154" cy="444838"/>
            <a:chOff x="2990875" y="1827096"/>
            <a:chExt cx="6018154" cy="444838"/>
          </a:xfrm>
        </p:grpSpPr>
        <p:sp>
          <p:nvSpPr>
            <p:cNvPr id="18" name="TextBox 17"/>
            <p:cNvSpPr txBox="1"/>
            <p:nvPr/>
          </p:nvSpPr>
          <p:spPr>
            <a:xfrm>
              <a:off x="5647211" y="1827096"/>
              <a:ext cx="3361818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第一次、将</a:t>
              </a:r>
              <a:r>
                <a:rPr lang="en-US" altLang="zh-CN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a.c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复制到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dir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目录下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2990875" y="2270346"/>
              <a:ext cx="1152000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3057288" y="5841682"/>
            <a:ext cx="6018154" cy="369332"/>
            <a:chOff x="2990875" y="1827096"/>
            <a:chExt cx="6018154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5647211" y="1827096"/>
              <a:ext cx="3361818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第二次、将</a:t>
              </a:r>
              <a:r>
                <a:rPr lang="en-US" altLang="zh-CN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a.c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复制到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dir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目录下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2990875" y="2067150"/>
              <a:ext cx="1152000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558090" y="6273246"/>
            <a:ext cx="8545778" cy="369332"/>
            <a:chOff x="558090" y="6273246"/>
            <a:chExt cx="8545778" cy="369332"/>
          </a:xfrm>
        </p:grpSpPr>
        <p:grpSp>
          <p:nvGrpSpPr>
            <p:cNvPr id="24" name="组合 23"/>
            <p:cNvGrpSpPr/>
            <p:nvPr/>
          </p:nvGrpSpPr>
          <p:grpSpPr>
            <a:xfrm>
              <a:off x="3057288" y="6273246"/>
              <a:ext cx="6046580" cy="369332"/>
              <a:chOff x="2990875" y="2040278"/>
              <a:chExt cx="6046580" cy="369332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505719" y="2040278"/>
                <a:ext cx="3531736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</a:t>
                </a:r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en-US" altLang="zh-CN" b="1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参数将</a:t>
                </a:r>
                <a:r>
                  <a:rPr lang="en-US" altLang="zh-CN" b="1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a.c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复制到</a:t>
                </a:r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dir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目录下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>
                <a:off x="2990875" y="2067150"/>
                <a:ext cx="1152000" cy="1588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27" name="直接连接符 26"/>
            <p:cNvCxnSpPr/>
            <p:nvPr/>
          </p:nvCxnSpPr>
          <p:spPr>
            <a:xfrm>
              <a:off x="558090" y="6510574"/>
              <a:ext cx="27000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文件及目录基本操作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cp</a:t>
            </a:r>
            <a:r>
              <a:rPr lang="zh-CN" altLang="en-US" dirty="0" smtClean="0"/>
              <a:t>：复制目录或文件（</a:t>
            </a:r>
            <a:r>
              <a:rPr lang="en-US" altLang="zh-CN" dirty="0" smtClean="0"/>
              <a:t>-r</a:t>
            </a:r>
            <a:r>
              <a:rPr lang="zh-CN" altLang="en-US" dirty="0" smtClean="0"/>
              <a:t>参数用法举例）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90560" y="2214591"/>
            <a:ext cx="4968000" cy="485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组合 4"/>
          <p:cNvGrpSpPr/>
          <p:nvPr/>
        </p:nvGrpSpPr>
        <p:grpSpPr>
          <a:xfrm>
            <a:off x="2702362" y="2214554"/>
            <a:ext cx="6143631" cy="369332"/>
            <a:chOff x="2132609" y="2359018"/>
            <a:chExt cx="6143631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5145255" y="2359018"/>
              <a:ext cx="3130985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列举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dir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目录信息，仅包含</a:t>
              </a:r>
              <a:r>
                <a:rPr lang="en-US" altLang="zh-CN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a.c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2132609" y="2602360"/>
              <a:ext cx="1224000" cy="15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2854762" y="2829600"/>
            <a:ext cx="6259999" cy="646331"/>
            <a:chOff x="2132609" y="2402560"/>
            <a:chExt cx="6259999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5005142" y="2402560"/>
              <a:ext cx="3387466" cy="646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dir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目录下递归创建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dir2/dir3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2132609" y="2602360"/>
              <a:ext cx="2160000" cy="15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2869487" y="3828600"/>
            <a:ext cx="6245572" cy="646331"/>
            <a:chOff x="2132609" y="2402560"/>
            <a:chExt cx="6245572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5005142" y="2402560"/>
              <a:ext cx="3373039" cy="646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</a:t>
              </a:r>
              <a:r>
                <a:rPr lang="en-US" altLang="zh-CN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b.c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文件复制到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dir/dir2/dir3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目录下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2132609" y="2602360"/>
              <a:ext cx="2160000" cy="15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2857488" y="4224811"/>
            <a:ext cx="5686124" cy="964500"/>
            <a:chOff x="2132609" y="2573332"/>
            <a:chExt cx="5686124" cy="964500"/>
          </a:xfrm>
        </p:grpSpPr>
        <p:sp>
          <p:nvSpPr>
            <p:cNvPr id="15" name="TextBox 14"/>
            <p:cNvSpPr txBox="1"/>
            <p:nvPr/>
          </p:nvSpPr>
          <p:spPr>
            <a:xfrm>
              <a:off x="5005142" y="2891501"/>
              <a:ext cx="2813591" cy="646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dir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目录内容递归复制到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dir4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目录中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2132609" y="2573332"/>
              <a:ext cx="1476000" cy="15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2842974" y="4440926"/>
            <a:ext cx="6162303" cy="1765403"/>
            <a:chOff x="2118095" y="2049428"/>
            <a:chExt cx="6162303" cy="1765403"/>
          </a:xfrm>
        </p:grpSpPr>
        <p:sp>
          <p:nvSpPr>
            <p:cNvPr id="18" name="TextBox 17"/>
            <p:cNvSpPr txBox="1"/>
            <p:nvPr/>
          </p:nvSpPr>
          <p:spPr>
            <a:xfrm>
              <a:off x="5005142" y="2891501"/>
              <a:ext cx="3275256" cy="9233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递归列举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dir4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目录内容，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注意观察其目录结构与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dir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结构是否相同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2118095" y="2049428"/>
              <a:ext cx="11880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文件及目录基本操作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rm</a:t>
            </a:r>
            <a:r>
              <a:rPr lang="zh-CN" altLang="en-US" dirty="0" smtClean="0"/>
              <a:t>：删除文件或目录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用法：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[-</a:t>
            </a:r>
            <a:r>
              <a:rPr lang="en-US" altLang="zh-CN" dirty="0" err="1" smtClean="0"/>
              <a:t>rfi</a:t>
            </a:r>
            <a:r>
              <a:rPr lang="en-US" altLang="zh-CN" dirty="0" smtClean="0"/>
              <a:t>] </a:t>
            </a:r>
            <a:r>
              <a:rPr lang="zh-CN" altLang="en-US" dirty="0" smtClean="0"/>
              <a:t>文件或目录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-r </a:t>
            </a:r>
            <a:r>
              <a:rPr lang="en-US" altLang="zh-CN" dirty="0" smtClean="0"/>
              <a:t>: </a:t>
            </a:r>
            <a:r>
              <a:rPr lang="zh-CN" altLang="en-US" dirty="0" smtClean="0"/>
              <a:t>递归删除文件或目录（通常用于递归删除目录）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-f</a:t>
            </a:r>
            <a:r>
              <a:rPr lang="zh-CN" altLang="en-US" dirty="0" smtClean="0"/>
              <a:t>：强制删除，如果文件或目录不存在，则不提示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：删除前，进行询问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文件及目录基本操作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rm</a:t>
            </a:r>
            <a:r>
              <a:rPr lang="zh-CN" altLang="en-US" dirty="0" smtClean="0"/>
              <a:t>：删除文件或目录（</a:t>
            </a:r>
            <a:r>
              <a:rPr lang="en-US" altLang="zh-CN" dirty="0" smtClean="0"/>
              <a:t>-f</a:t>
            </a:r>
            <a:r>
              <a:rPr lang="zh-CN" altLang="en-US" dirty="0" smtClean="0"/>
              <a:t>参数举例）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09640" y="2214554"/>
            <a:ext cx="5905500" cy="2066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组合 4"/>
          <p:cNvGrpSpPr/>
          <p:nvPr/>
        </p:nvGrpSpPr>
        <p:grpSpPr>
          <a:xfrm>
            <a:off x="3276562" y="2643182"/>
            <a:ext cx="4367272" cy="369332"/>
            <a:chOff x="2408770" y="2359018"/>
            <a:chExt cx="4367272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5329812" y="2359018"/>
              <a:ext cx="144623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</a:t>
              </a:r>
              <a:r>
                <a:rPr lang="en-US" altLang="zh-CN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b.c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2408770" y="2602360"/>
              <a:ext cx="828000" cy="15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3328526" y="3303010"/>
            <a:ext cx="5256107" cy="369332"/>
            <a:chOff x="2408770" y="2359018"/>
            <a:chExt cx="5256107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5295318" y="2359018"/>
              <a:ext cx="2369559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删除不存在的</a:t>
              </a:r>
              <a:r>
                <a:rPr lang="en-US" altLang="zh-CN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b.c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2408770" y="2602360"/>
              <a:ext cx="828000" cy="15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3328526" y="3730506"/>
            <a:ext cx="5573502" cy="646331"/>
            <a:chOff x="2408770" y="2359018"/>
            <a:chExt cx="5573502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5295318" y="2359018"/>
              <a:ext cx="2686954" cy="646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-f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参数删除不存在的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b.c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2408770" y="2602360"/>
              <a:ext cx="1008000" cy="15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472" y="2214554"/>
            <a:ext cx="5019675" cy="3543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文件及目录基本操作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rm</a:t>
            </a:r>
            <a:r>
              <a:rPr lang="zh-CN" altLang="en-US" dirty="0" smtClean="0"/>
              <a:t>：删除文件或目录（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-r</a:t>
            </a:r>
            <a:r>
              <a:rPr lang="zh-CN" altLang="en-US" dirty="0" smtClean="0"/>
              <a:t>参数举例）</a:t>
            </a:r>
            <a:endParaRPr lang="en-US" altLang="zh-CN" dirty="0" smtClean="0"/>
          </a:p>
        </p:txBody>
      </p:sp>
      <p:grpSp>
        <p:nvGrpSpPr>
          <p:cNvPr id="4" name="组合 4"/>
          <p:cNvGrpSpPr/>
          <p:nvPr/>
        </p:nvGrpSpPr>
        <p:grpSpPr>
          <a:xfrm>
            <a:off x="3276562" y="2643182"/>
            <a:ext cx="4885646" cy="369332"/>
            <a:chOff x="2408770" y="2359018"/>
            <a:chExt cx="4885646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775778" y="2359018"/>
              <a:ext cx="2518638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en-US" altLang="zh-CN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参数删除</a:t>
              </a:r>
              <a:r>
                <a:rPr lang="en-US" altLang="zh-CN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a.c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2408770" y="2602360"/>
              <a:ext cx="828000" cy="15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571472" y="3086324"/>
            <a:ext cx="7643866" cy="1955590"/>
            <a:chOff x="571472" y="3086324"/>
            <a:chExt cx="7643866" cy="1955590"/>
          </a:xfrm>
        </p:grpSpPr>
        <p:grpSp>
          <p:nvGrpSpPr>
            <p:cNvPr id="5" name="组合 7"/>
            <p:cNvGrpSpPr/>
            <p:nvPr/>
          </p:nvGrpSpPr>
          <p:grpSpPr>
            <a:xfrm>
              <a:off x="3071802" y="3086324"/>
              <a:ext cx="5143536" cy="369332"/>
              <a:chOff x="2408770" y="2359018"/>
              <a:chExt cx="5143536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001608" y="2359018"/>
                <a:ext cx="2550698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</a:t>
                </a:r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-r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参数删除</a:t>
                </a:r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dir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>
                <a:off x="2408770" y="2602360"/>
                <a:ext cx="1044000" cy="1588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5" name="矩形 14"/>
            <p:cNvSpPr/>
            <p:nvPr/>
          </p:nvSpPr>
          <p:spPr>
            <a:xfrm>
              <a:off x="571472" y="3349914"/>
              <a:ext cx="4929222" cy="1692000"/>
            </a:xfrm>
            <a:prstGeom prst="rect">
              <a:avLst/>
            </a:prstGeom>
            <a:noFill/>
            <a:ln w="381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71472" y="5929330"/>
            <a:ext cx="2516073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rmdir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：删除空目录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build="allAtOnce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文件及目录基本操作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cat</a:t>
            </a:r>
            <a:r>
              <a:rPr lang="zh-CN" altLang="en-US" dirty="0" smtClean="0"/>
              <a:t>：从第一行开始显示文件内容</a:t>
            </a:r>
            <a:endParaRPr lang="en-US" altLang="zh-CN" dirty="0" smtClean="0"/>
          </a:p>
          <a:p>
            <a:r>
              <a:rPr lang="en-US" altLang="zh-CN" dirty="0" err="1" smtClean="0"/>
              <a:t>tac</a:t>
            </a:r>
            <a:r>
              <a:rPr lang="zh-CN" altLang="en-US" dirty="0" smtClean="0"/>
              <a:t>：从最后一行开始显示文件内容</a:t>
            </a:r>
            <a:endParaRPr lang="en-US" altLang="zh-CN" dirty="0" smtClean="0"/>
          </a:p>
          <a:p>
            <a:r>
              <a:rPr lang="en-US" altLang="zh-CN" dirty="0" err="1" smtClean="0"/>
              <a:t>nl</a:t>
            </a:r>
            <a:r>
              <a:rPr lang="zh-CN" altLang="en-US" dirty="0" smtClean="0"/>
              <a:t>：显示文件内容时，给出行号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more</a:t>
            </a:r>
            <a:r>
              <a:rPr lang="zh-CN" altLang="en-US" dirty="0" smtClean="0"/>
              <a:t>：支持翻页形式显示文件内容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less</a:t>
            </a:r>
            <a:r>
              <a:rPr lang="zh-CN" altLang="en-US" dirty="0" smtClean="0"/>
              <a:t>：与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类似，但支持回滚（向前翻页）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head</a:t>
            </a:r>
            <a:r>
              <a:rPr lang="zh-CN" altLang="en-US" dirty="0" smtClean="0"/>
              <a:t>：查看文件头几行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tail</a:t>
            </a:r>
            <a:r>
              <a:rPr lang="zh-CN" altLang="en-US" dirty="0" smtClean="0"/>
              <a:t>：查看文件后几行</a:t>
            </a:r>
            <a:endParaRPr lang="en-US" altLang="zh-CN" dirty="0" smtClean="0"/>
          </a:p>
          <a:p>
            <a:r>
              <a:rPr lang="en-US" altLang="zh-CN" dirty="0" err="1" smtClean="0"/>
              <a:t>od</a:t>
            </a:r>
            <a:r>
              <a:rPr lang="zh-CN" altLang="en-US" dirty="0" smtClean="0"/>
              <a:t>：以二进制形式显示文件内容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文件及目录基本操作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more</a:t>
            </a:r>
            <a:r>
              <a:rPr lang="zh-CN" altLang="en-US" dirty="0" smtClean="0"/>
              <a:t>：支持翻页形式显示文件内容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472" y="2143116"/>
            <a:ext cx="6143625" cy="2486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71472" y="4786322"/>
            <a:ext cx="6633867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如果文件内容能在一个屏内显示完，则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more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等命令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功能类似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文件属性与权限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与用户、群组相关的三个文件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/etc/</a:t>
            </a:r>
            <a:r>
              <a:rPr lang="en-US" altLang="zh-CN" dirty="0" err="1" smtClean="0"/>
              <a:t>passwd</a:t>
            </a:r>
            <a:r>
              <a:rPr lang="zh-CN" altLang="en-US" dirty="0" smtClean="0"/>
              <a:t>：记录所有用户的信息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/etc/shadow</a:t>
            </a:r>
            <a:r>
              <a:rPr lang="zh-CN" altLang="en-US" dirty="0" smtClean="0"/>
              <a:t>：记录所有用户的密码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/etc/group</a:t>
            </a:r>
            <a:r>
              <a:rPr lang="zh-CN" altLang="en-US" dirty="0" smtClean="0"/>
              <a:t>：记录所有群组的信息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57159" y="3809542"/>
            <a:ext cx="4786345" cy="2905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 r="14516"/>
          <a:stretch>
            <a:fillRect/>
          </a:stretch>
        </p:blipFill>
        <p:spPr bwMode="auto">
          <a:xfrm>
            <a:off x="5214942" y="3792517"/>
            <a:ext cx="3786214" cy="2907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文件及目录基本操作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文件压缩命令（</a:t>
            </a:r>
            <a:r>
              <a:rPr lang="en-US" altLang="zh-CN" dirty="0" err="1" smtClean="0"/>
              <a:t>gzip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bzip2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gzip</a:t>
            </a:r>
            <a:r>
              <a:rPr lang="zh-CN" altLang="en-US" dirty="0" smtClean="0"/>
              <a:t>压缩用法：</a:t>
            </a:r>
            <a:r>
              <a:rPr lang="en-US" altLang="zh-CN" dirty="0" err="1" smtClean="0"/>
              <a:t>gzip</a:t>
            </a:r>
            <a:r>
              <a:rPr lang="en-US" altLang="zh-CN" dirty="0" smtClean="0"/>
              <a:t> [options] </a:t>
            </a:r>
            <a:r>
              <a:rPr lang="zh-CN" altLang="en-US" dirty="0" smtClean="0"/>
              <a:t>文件名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gzip</a:t>
            </a:r>
            <a:r>
              <a:rPr lang="zh-CN" altLang="en-US" dirty="0" smtClean="0"/>
              <a:t>解压用法：</a:t>
            </a:r>
            <a:r>
              <a:rPr lang="en-US" altLang="zh-CN" dirty="0" err="1" smtClean="0"/>
              <a:t>gzip</a:t>
            </a:r>
            <a:r>
              <a:rPr lang="en-US" altLang="zh-CN" dirty="0" smtClean="0"/>
              <a:t> –d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gzip</a:t>
            </a:r>
            <a:r>
              <a:rPr lang="zh-CN" altLang="en-US" dirty="0" smtClean="0"/>
              <a:t>压缩文档</a:t>
            </a:r>
            <a:endParaRPr lang="en-US" altLang="zh-CN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1538" y="3286124"/>
            <a:ext cx="6134100" cy="2257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文件及目录基本操作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文件压缩命令（</a:t>
            </a:r>
            <a:r>
              <a:rPr lang="en-US" altLang="zh-CN" dirty="0" err="1" smtClean="0"/>
              <a:t>gzip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bzip2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bzip2</a:t>
            </a:r>
            <a:r>
              <a:rPr lang="zh-CN" altLang="en-US" dirty="0" smtClean="0"/>
              <a:t>压缩用法：</a:t>
            </a:r>
            <a:r>
              <a:rPr lang="en-US" altLang="zh-CN" dirty="0" smtClean="0"/>
              <a:t>bzip2 [options] </a:t>
            </a:r>
            <a:r>
              <a:rPr lang="zh-CN" altLang="en-US" dirty="0" smtClean="0"/>
              <a:t>文件名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bzip2</a:t>
            </a:r>
            <a:r>
              <a:rPr lang="zh-CN" altLang="en-US" dirty="0" smtClean="0"/>
              <a:t>解压用法：</a:t>
            </a:r>
            <a:r>
              <a:rPr lang="en-US" altLang="zh-CN" dirty="0" smtClean="0"/>
              <a:t>bzip2 –d bzip2</a:t>
            </a:r>
            <a:r>
              <a:rPr lang="zh-CN" altLang="en-US" dirty="0" smtClean="0"/>
              <a:t>压缩文档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14439" y="3286124"/>
            <a:ext cx="7343775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文件及目录基本操作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文件及目录打包命令（</a:t>
            </a:r>
            <a:r>
              <a:rPr lang="en-US" altLang="zh-CN" dirty="0" smtClean="0"/>
              <a:t>tar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压缩用法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tar –</a:t>
            </a:r>
            <a:r>
              <a:rPr lang="en-US" altLang="zh-CN" dirty="0" err="1" smtClean="0">
                <a:solidFill>
                  <a:srgbClr val="0000FF"/>
                </a:solidFill>
              </a:rPr>
              <a:t>j</a:t>
            </a:r>
            <a:r>
              <a:rPr lang="en-US" altLang="zh-CN" dirty="0" err="1" smtClean="0">
                <a:solidFill>
                  <a:srgbClr val="FF0000"/>
                </a:solidFill>
              </a:rPr>
              <a:t>c</a:t>
            </a:r>
            <a:r>
              <a:rPr lang="en-US" altLang="zh-CN" dirty="0" err="1" smtClean="0"/>
              <a:t>v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–f </a:t>
            </a:r>
            <a:r>
              <a:rPr lang="en-US" altLang="zh-CN" dirty="0" smtClean="0"/>
              <a:t>filename.tar.bz2 </a:t>
            </a:r>
            <a:r>
              <a:rPr lang="zh-CN" altLang="en-US" dirty="0" smtClean="0"/>
              <a:t>要被压缩的文件或目录名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查询用法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tar –</a:t>
            </a:r>
            <a:r>
              <a:rPr lang="en-US" altLang="zh-CN" dirty="0" err="1" smtClean="0">
                <a:solidFill>
                  <a:srgbClr val="0000FF"/>
                </a:solidFill>
              </a:rPr>
              <a:t>j</a:t>
            </a:r>
            <a:r>
              <a:rPr lang="en-US" altLang="zh-CN" dirty="0" err="1" smtClean="0">
                <a:solidFill>
                  <a:srgbClr val="FF0000"/>
                </a:solidFill>
              </a:rPr>
              <a:t>t</a:t>
            </a:r>
            <a:r>
              <a:rPr lang="en-US" altLang="zh-CN" dirty="0" err="1" smtClean="0"/>
              <a:t>v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–f </a:t>
            </a:r>
            <a:r>
              <a:rPr lang="en-US" altLang="zh-CN" dirty="0" smtClean="0"/>
              <a:t>filename.tar.bz2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解</a:t>
            </a:r>
            <a:r>
              <a:rPr lang="zh-CN" altLang="en-US" dirty="0" smtClean="0">
                <a:solidFill>
                  <a:srgbClr val="FF0000"/>
                </a:solidFill>
              </a:rPr>
              <a:t>压缩用法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tar –</a:t>
            </a:r>
            <a:r>
              <a:rPr lang="en-US" altLang="zh-CN" dirty="0" err="1" smtClean="0">
                <a:solidFill>
                  <a:srgbClr val="0000FF"/>
                </a:solidFill>
              </a:rPr>
              <a:t>j</a:t>
            </a:r>
            <a:r>
              <a:rPr lang="en-US" altLang="zh-CN" dirty="0" err="1" smtClean="0">
                <a:solidFill>
                  <a:srgbClr val="FF0000"/>
                </a:solidFill>
              </a:rPr>
              <a:t>x</a:t>
            </a:r>
            <a:r>
              <a:rPr lang="en-US" altLang="zh-CN" dirty="0" err="1" smtClean="0"/>
              <a:t>v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–f </a:t>
            </a:r>
            <a:r>
              <a:rPr lang="en-US" altLang="zh-CN" dirty="0" smtClean="0"/>
              <a:t>filename.tar.bz2 –C </a:t>
            </a:r>
            <a:r>
              <a:rPr lang="zh-CN" altLang="en-US" dirty="0" smtClean="0"/>
              <a:t>被解压到的目录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7574" y="4618033"/>
            <a:ext cx="6647974" cy="13849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-j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bzip2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命令压缩或解压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-z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gzip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命令压缩或解压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如果不适用上述参数，则只打包，不压缩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allAtOnce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文件及目录基本操作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文件及目录打包命令（</a:t>
            </a:r>
            <a:r>
              <a:rPr lang="en-US" altLang="zh-CN" dirty="0" smtClean="0"/>
              <a:t>tar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压缩用法举例：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47688" y="2714620"/>
            <a:ext cx="804862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510512" y="3782818"/>
            <a:ext cx="7236000" cy="288000"/>
          </a:xfrm>
          <a:prstGeom prst="rect">
            <a:avLst/>
          </a:prstGeom>
          <a:solidFill>
            <a:srgbClr val="376092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5752" y="5985528"/>
            <a:ext cx="3492000" cy="288000"/>
          </a:xfrm>
          <a:prstGeom prst="rect">
            <a:avLst/>
          </a:prstGeom>
          <a:solidFill>
            <a:srgbClr val="376092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文件及目录基本操作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文件及目录打包命令（</a:t>
            </a:r>
            <a:r>
              <a:rPr lang="en-US" altLang="zh-CN" dirty="0" smtClean="0"/>
              <a:t>tar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</a:t>
            </a:r>
            <a:r>
              <a:rPr lang="zh-CN" altLang="en-US" dirty="0" smtClean="0"/>
              <a:t>压用法举例：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14348" y="2714648"/>
            <a:ext cx="7810500" cy="4000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714348" y="3571876"/>
            <a:ext cx="5112000" cy="288000"/>
          </a:xfrm>
          <a:prstGeom prst="rect">
            <a:avLst/>
          </a:prstGeom>
          <a:solidFill>
            <a:srgbClr val="376092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11636" y="6215082"/>
            <a:ext cx="1476000" cy="288000"/>
          </a:xfrm>
          <a:prstGeom prst="rect">
            <a:avLst/>
          </a:prstGeom>
          <a:solidFill>
            <a:srgbClr val="376092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文件及目录基本操作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more</a:t>
            </a:r>
            <a:r>
              <a:rPr lang="zh-CN" altLang="en-US" dirty="0" smtClean="0"/>
              <a:t>：支持翻页形式显示文件内容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28496" y="2127837"/>
            <a:ext cx="3672000" cy="4658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组合 8"/>
          <p:cNvGrpSpPr/>
          <p:nvPr/>
        </p:nvGrpSpPr>
        <p:grpSpPr>
          <a:xfrm>
            <a:off x="1714480" y="3748244"/>
            <a:ext cx="7357541" cy="2895465"/>
            <a:chOff x="1714480" y="3748244"/>
            <a:chExt cx="7357541" cy="2895465"/>
          </a:xfrm>
        </p:grpSpPr>
        <p:sp>
          <p:nvSpPr>
            <p:cNvPr id="5" name="TextBox 4"/>
            <p:cNvSpPr txBox="1"/>
            <p:nvPr/>
          </p:nvSpPr>
          <p:spPr>
            <a:xfrm>
              <a:off x="4071934" y="3748244"/>
              <a:ext cx="5000087" cy="255454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当前文件内容无法在一个屏内显示完，则</a:t>
              </a:r>
              <a:endPara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more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提供如下操作：</a:t>
              </a:r>
              <a:endPara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空格键 </a:t>
              </a: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(space)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：向下翻一页； </a:t>
              </a:r>
              <a:endPara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Enter 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：向下翻</a:t>
              </a: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『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一行</a:t>
              </a: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』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 </a:t>
              </a:r>
              <a:endPara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 ：在这个显示的内容中，向下搜寻</a:t>
              </a:r>
              <a:endPara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『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</a:t>
              </a: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』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这个关键词； </a:t>
              </a:r>
              <a:endPara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:f 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：显示文件名以及目前显示的行数； </a:t>
              </a:r>
              <a:endPara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 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：退出</a:t>
              </a: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more 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，不再显示该文件内容。 </a:t>
              </a:r>
              <a:endPara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曲线连接符 7"/>
            <p:cNvCxnSpPr>
              <a:stCxn id="5" idx="1"/>
            </p:cNvCxnSpPr>
            <p:nvPr/>
          </p:nvCxnSpPr>
          <p:spPr>
            <a:xfrm rot="10800000" flipV="1">
              <a:off x="1714480" y="5025517"/>
              <a:ext cx="2357454" cy="161819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文件系统介绍</a:t>
            </a:r>
            <a:endParaRPr lang="zh-CN" altLang="en-US" dirty="0"/>
          </a:p>
        </p:txBody>
      </p:sp>
      <p:sp>
        <p:nvSpPr>
          <p:cNvPr id="54" name="内容占位符 5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文件目录结构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98584" y="2337775"/>
            <a:ext cx="330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50"/>
          <p:cNvGrpSpPr/>
          <p:nvPr/>
        </p:nvGrpSpPr>
        <p:grpSpPr>
          <a:xfrm>
            <a:off x="-71470" y="3779933"/>
            <a:ext cx="3394006" cy="948333"/>
            <a:chOff x="-71470" y="3479667"/>
            <a:chExt cx="3394006" cy="948333"/>
          </a:xfrm>
        </p:grpSpPr>
        <p:sp>
          <p:nvSpPr>
            <p:cNvPr id="9" name="矩形 8"/>
            <p:cNvSpPr/>
            <p:nvPr/>
          </p:nvSpPr>
          <p:spPr>
            <a:xfrm>
              <a:off x="-71470" y="3966335"/>
              <a:ext cx="33940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err="1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init.d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... </a:t>
              </a:r>
              <a:r>
                <a:rPr lang="en-US" altLang="zh-CN" sz="2400" b="1" dirty="0" err="1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xinetd.d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X11</a:t>
              </a:r>
              <a:endPara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 rot="5400000">
              <a:off x="740326" y="3622873"/>
              <a:ext cx="288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291404" y="3778329"/>
              <a:ext cx="2484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155896" y="3907493"/>
              <a:ext cx="288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5400000">
              <a:off x="1283934" y="3907493"/>
              <a:ext cx="288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2670284" y="3907493"/>
              <a:ext cx="288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51"/>
          <p:cNvGrpSpPr/>
          <p:nvPr/>
        </p:nvGrpSpPr>
        <p:grpSpPr>
          <a:xfrm>
            <a:off x="3534125" y="3753153"/>
            <a:ext cx="2680221" cy="976245"/>
            <a:chOff x="3534125" y="3452887"/>
            <a:chExt cx="2680221" cy="976245"/>
          </a:xfrm>
        </p:grpSpPr>
        <p:sp>
          <p:nvSpPr>
            <p:cNvPr id="10" name="矩形 9"/>
            <p:cNvSpPr/>
            <p:nvPr/>
          </p:nvSpPr>
          <p:spPr>
            <a:xfrm>
              <a:off x="3534125" y="3967467"/>
              <a:ext cx="26802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xgqin </a:t>
              </a:r>
              <a:r>
                <a:rPr lang="en-US" altLang="zh-CN" sz="2400" b="1" dirty="0" err="1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qin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... test</a:t>
              </a:r>
              <a:endPara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 rot="5400000">
              <a:off x="5070148" y="3596093"/>
              <a:ext cx="288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675836" y="3751549"/>
              <a:ext cx="2268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5400000">
              <a:off x="3540328" y="3880713"/>
              <a:ext cx="288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5400000">
              <a:off x="4668366" y="3880713"/>
              <a:ext cx="288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5400000">
              <a:off x="5796860" y="3880713"/>
              <a:ext cx="288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49"/>
          <p:cNvGrpSpPr/>
          <p:nvPr/>
        </p:nvGrpSpPr>
        <p:grpSpPr>
          <a:xfrm>
            <a:off x="0" y="2823327"/>
            <a:ext cx="9418284" cy="1047683"/>
            <a:chOff x="0" y="2523061"/>
            <a:chExt cx="9418284" cy="1047683"/>
          </a:xfrm>
        </p:grpSpPr>
        <p:sp>
          <p:nvSpPr>
            <p:cNvPr id="5" name="矩形 4"/>
            <p:cNvSpPr/>
            <p:nvPr/>
          </p:nvSpPr>
          <p:spPr>
            <a:xfrm>
              <a:off x="0" y="3109079"/>
              <a:ext cx="94182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bin etc lib ..... sys </a:t>
              </a:r>
              <a:r>
                <a:rPr lang="en-US" altLang="zh-CN" sz="24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usr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boot dev home proc </a:t>
              </a:r>
              <a:r>
                <a:rPr lang="en-US" altLang="zh-CN" sz="24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sbin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srv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tmp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endPara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360554" y="2823327"/>
              <a:ext cx="8424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5400000">
              <a:off x="213952" y="2966533"/>
              <a:ext cx="288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741018" y="2966533"/>
              <a:ext cx="288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5400000">
              <a:off x="1179170" y="2966533"/>
              <a:ext cx="288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>
              <a:off x="2285654" y="2966533"/>
              <a:ext cx="288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2841292" y="2966533"/>
              <a:ext cx="288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5400000">
              <a:off x="3565196" y="2966533"/>
              <a:ext cx="288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5400000">
              <a:off x="4331510" y="2966533"/>
              <a:ext cx="288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>
              <a:off x="5072192" y="2966533"/>
              <a:ext cx="288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>
              <a:off x="5966868" y="2966533"/>
              <a:ext cx="288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5400000">
              <a:off x="6719800" y="2966533"/>
              <a:ext cx="288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5400000">
              <a:off x="7371134" y="2966533"/>
              <a:ext cx="288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5400000">
              <a:off x="7952162" y="2966533"/>
              <a:ext cx="288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5400000">
              <a:off x="8632524" y="2966533"/>
              <a:ext cx="288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5400000">
              <a:off x="1827998" y="2966533"/>
              <a:ext cx="288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5400000">
              <a:off x="4084529" y="2666267"/>
              <a:ext cx="288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52"/>
          <p:cNvGrpSpPr/>
          <p:nvPr/>
        </p:nvGrpSpPr>
        <p:grpSpPr>
          <a:xfrm>
            <a:off x="567535" y="3843114"/>
            <a:ext cx="5385064" cy="1871902"/>
            <a:chOff x="567535" y="3542848"/>
            <a:chExt cx="5385064" cy="1871902"/>
          </a:xfrm>
        </p:grpSpPr>
        <p:sp>
          <p:nvSpPr>
            <p:cNvPr id="39" name="矩形 38"/>
            <p:cNvSpPr/>
            <p:nvPr/>
          </p:nvSpPr>
          <p:spPr>
            <a:xfrm>
              <a:off x="567535" y="4953085"/>
              <a:ext cx="538506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bin  include  lib  ... </a:t>
              </a:r>
              <a:r>
                <a:rPr lang="en-US" altLang="zh-CN" sz="2400" b="1" dirty="0" err="1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sbin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share  </a:t>
              </a:r>
              <a:r>
                <a:rPr lang="en-US" altLang="zh-CN" sz="2400" b="1" dirty="0" err="1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src</a:t>
              </a:r>
              <a:endPara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 rot="5400000">
              <a:off x="2445650" y="4082054"/>
              <a:ext cx="1080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829328" y="4657488"/>
              <a:ext cx="4824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5400000">
              <a:off x="1785588" y="4786652"/>
              <a:ext cx="288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rot="5400000">
              <a:off x="3642976" y="4786652"/>
              <a:ext cx="288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5400000">
              <a:off x="2571406" y="4798918"/>
              <a:ext cx="288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5400000">
              <a:off x="4643108" y="4786652"/>
              <a:ext cx="288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5400000">
              <a:off x="5500364" y="4786652"/>
              <a:ext cx="288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5400000">
              <a:off x="671608" y="4786652"/>
              <a:ext cx="288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69"/>
          <p:cNvGrpSpPr/>
          <p:nvPr/>
        </p:nvGrpSpPr>
        <p:grpSpPr>
          <a:xfrm>
            <a:off x="3571868" y="2643182"/>
            <a:ext cx="5237723" cy="2604805"/>
            <a:chOff x="3571868" y="2500306"/>
            <a:chExt cx="5237723" cy="2604805"/>
          </a:xfrm>
        </p:grpSpPr>
        <p:cxnSp>
          <p:nvCxnSpPr>
            <p:cNvPr id="56" name="肘形连接符 55"/>
            <p:cNvCxnSpPr/>
            <p:nvPr/>
          </p:nvCxnSpPr>
          <p:spPr>
            <a:xfrm rot="5400000">
              <a:off x="3286116" y="2786058"/>
              <a:ext cx="2214578" cy="1643074"/>
            </a:xfrm>
            <a:prstGeom prst="bentConnector3">
              <a:avLst>
                <a:gd name="adj1" fmla="val 56554"/>
              </a:avLst>
            </a:prstGeom>
            <a:ln w="76200">
              <a:solidFill>
                <a:schemeClr val="tx2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429388" y="4643446"/>
              <a:ext cx="2380203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/home/xgqin/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9" name="曲线连接符 58"/>
            <p:cNvCxnSpPr>
              <a:endCxn id="57" idx="1"/>
            </p:cNvCxnSpPr>
            <p:nvPr/>
          </p:nvCxnSpPr>
          <p:spPr>
            <a:xfrm>
              <a:off x="3786182" y="4643446"/>
              <a:ext cx="2643206" cy="230833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2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2428860" y="2285992"/>
            <a:ext cx="134203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/: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根目录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71" grpId="0" animBg="1" build="allAtOnce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文件系统介绍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目录结构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4282" y="2115220"/>
            <a:ext cx="5076000" cy="4609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214943" y="2115220"/>
            <a:ext cx="3888000" cy="45243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/bin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：包含常用的命令，在该目录下不包含子目录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/boot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：包含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系统的内核文件和引导装载程序（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GRUB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等）文件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/dev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：包含大部分的设备文件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/etc 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：包含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下大部分配置文件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/home :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系统上各用户的主目录，每个用户主目录以其用户名命名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/media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：光盘、软盘、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盘等设备的默认挂载目录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mnt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：某些设备（硬盘）默认挂载目录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/opt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：包含某些第三方应用程序的安装文件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文件系统介绍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目录结构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4282" y="2115220"/>
            <a:ext cx="5076000" cy="4609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214943" y="2115220"/>
            <a:ext cx="3888000" cy="45243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/proc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：虚拟文件系统，由内核在内存中产生，可提供系统的状态信息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/root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用户的主目录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sbin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：包含系统管理员和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用户使用的命令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/lib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：该目录及其子目录包含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系统的共享文件（库文件）及内核模块文件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selinux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selinux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（安全增强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）的配置目录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srv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：存放服务启动后需要访问的文件或目录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：不经常变化的数据，通常是命令，一般为将其单独分区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：包含系统中经常变化的数据（系统日志等）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文件系统介绍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2428868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Minix</a:t>
                      </a:r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FS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Ext FS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Ext2FS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</a:t>
                      </a:r>
                      <a:r>
                        <a:rPr lang="en-US" altLang="zh-CN" b="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FS size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64MB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2GB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4TB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 file size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64MB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2GB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2GB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 file name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16/30c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255c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255c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en-US" altLang="zh-CN" b="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time support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Extensible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Var. block size 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Maintained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内容占位符 53"/>
          <p:cNvSpPr txBox="1"/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Minix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文件系统、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Ext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Ext2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文件属性与权限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文件属性</a:t>
            </a:r>
            <a:endParaRPr lang="zh-CN" alt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473" y="2224112"/>
            <a:ext cx="5832000" cy="4106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98902" y="2596193"/>
            <a:ext cx="1128835" cy="4247317"/>
          </a:xfrm>
          <a:prstGeom prst="rect">
            <a:avLst/>
          </a:prstGeom>
          <a:solidFill>
            <a:srgbClr val="F79646">
              <a:alpha val="50196"/>
            </a:srgb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权限 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7144" y="2596193"/>
            <a:ext cx="415498" cy="4247317"/>
          </a:xfrm>
          <a:prstGeom prst="rect">
            <a:avLst/>
          </a:prstGeom>
          <a:solidFill>
            <a:srgbClr val="4F81BD">
              <a:alpha val="3019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29260" y="2600772"/>
            <a:ext cx="504000" cy="4247317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者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67802" y="2596193"/>
            <a:ext cx="646331" cy="4247317"/>
          </a:xfrm>
          <a:prstGeom prst="rect">
            <a:avLst/>
          </a:prstGeom>
          <a:solidFill>
            <a:schemeClr val="accent4">
              <a:alpha val="30196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5803" y="2596193"/>
            <a:ext cx="540000" cy="4247317"/>
          </a:xfrm>
          <a:prstGeom prst="rect">
            <a:avLst/>
          </a:prstGeom>
          <a:solidFill>
            <a:schemeClr val="accent5">
              <a:alpha val="30196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6182" y="2596193"/>
            <a:ext cx="1188000" cy="4247317"/>
          </a:xfrm>
          <a:prstGeom prst="rect">
            <a:avLst/>
          </a:prstGeom>
          <a:solidFill>
            <a:schemeClr val="accent5">
              <a:alpha val="30196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修改日期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98046" y="2596193"/>
            <a:ext cx="1569660" cy="4247317"/>
          </a:xfrm>
          <a:prstGeom prst="rect">
            <a:avLst/>
          </a:prstGeom>
          <a:solidFill>
            <a:schemeClr val="accent5">
              <a:alpha val="30196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文件或目录名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allAtOnce"/>
      <p:bldP spid="7" grpId="0" animBg="1" build="allAtOnce"/>
      <p:bldP spid="8" grpId="0" animBg="1" build="allAtOnce"/>
      <p:bldP spid="9" grpId="0" animBg="1" build="allAtOnce"/>
      <p:bldP spid="10" grpId="0" animBg="1" build="allAtOnce"/>
      <p:bldP spid="11" grpId="0" animBg="1" build="allAtOnce"/>
      <p:bldP spid="12" grpId="0" animBg="1" build="allAtOnce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文件系统介绍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EXT2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second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ex</a:t>
            </a:r>
            <a:r>
              <a:rPr lang="en-US" altLang="zh-CN" dirty="0" smtClean="0"/>
              <a:t>tended file system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block</a:t>
            </a:r>
            <a:r>
              <a:rPr lang="zh-CN" altLang="en-US" dirty="0" smtClean="0"/>
              <a:t>：数据块，存储实际数据信息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inode</a:t>
            </a:r>
            <a:r>
              <a:rPr lang="zh-CN" altLang="en-US" dirty="0" smtClean="0"/>
              <a:t>：每个目录或文件对应一个</a:t>
            </a:r>
            <a:r>
              <a:rPr lang="en-US" altLang="zh-CN" dirty="0" err="1" smtClean="0"/>
              <a:t>inode</a:t>
            </a:r>
            <a:r>
              <a:rPr lang="zh-CN" altLang="en-US" dirty="0" smtClean="0"/>
              <a:t>，记录其权限（</a:t>
            </a:r>
            <a:r>
              <a:rPr lang="en-US" altLang="zh-CN" dirty="0" err="1" smtClean="0"/>
              <a:t>rwx</a:t>
            </a:r>
            <a:r>
              <a:rPr lang="zh-CN" altLang="en-US" dirty="0" smtClean="0"/>
              <a:t>）及属性（</a:t>
            </a:r>
            <a:r>
              <a:rPr lang="en-US" altLang="zh-CN" dirty="0" smtClean="0"/>
              <a:t>owner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）等信息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superblock</a:t>
            </a:r>
            <a:r>
              <a:rPr lang="zh-CN" altLang="en-US" dirty="0" smtClean="0"/>
              <a:t>：记录文件系统的信息，包括</a:t>
            </a:r>
            <a:r>
              <a:rPr lang="en-US" altLang="zh-CN" dirty="0" err="1" smtClean="0"/>
              <a:t>inode</a:t>
            </a:r>
            <a:r>
              <a:rPr lang="en-US" altLang="zh-CN" dirty="0" smtClean="0"/>
              <a:t>, block</a:t>
            </a:r>
            <a:r>
              <a:rPr lang="zh-CN" altLang="en-US" dirty="0" smtClean="0"/>
              <a:t>总量、使用量、剩余量等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31453" y="5786454"/>
            <a:ext cx="8141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Second Extended File System – Internal Layout. Dave Poirier</a:t>
            </a:r>
            <a:endParaRPr lang="en-US" altLang="zh-CN" sz="16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and Implementation of the Second Extended File System. Remy Card </a:t>
            </a:r>
            <a:r>
              <a:rPr lang="en-US" altLang="zh-CN" sz="16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etal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block&amp;block</a:t>
            </a:r>
            <a:r>
              <a:rPr lang="en-US" altLang="zh-CN" dirty="0" smtClean="0"/>
              <a:t> groups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Ext2</a:t>
            </a:r>
            <a:r>
              <a:rPr lang="zh-CN" altLang="en-US" dirty="0" smtClean="0"/>
              <a:t>文件系统中的基本存储单元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大小可为</a:t>
            </a:r>
            <a:r>
              <a:rPr lang="en-US" altLang="zh-CN" dirty="0" smtClean="0"/>
              <a:t>1KB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2KB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4KB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8KB</a:t>
            </a:r>
            <a:r>
              <a:rPr lang="zh-CN" altLang="en-US" dirty="0" smtClean="0"/>
              <a:t>等</a:t>
            </a:r>
            <a:endParaRPr lang="en-US" altLang="zh-CN" dirty="0" smtClean="0"/>
          </a:p>
        </p:txBody>
      </p:sp>
      <p:grpSp>
        <p:nvGrpSpPr>
          <p:cNvPr id="24" name="组合 23"/>
          <p:cNvGrpSpPr/>
          <p:nvPr/>
        </p:nvGrpSpPr>
        <p:grpSpPr>
          <a:xfrm>
            <a:off x="1643042" y="3357562"/>
            <a:ext cx="5316328" cy="828000"/>
            <a:chOff x="1643042" y="3357562"/>
            <a:chExt cx="5316328" cy="828000"/>
          </a:xfrm>
        </p:grpSpPr>
        <p:sp>
          <p:nvSpPr>
            <p:cNvPr id="4" name="矩形 3"/>
            <p:cNvSpPr/>
            <p:nvPr/>
          </p:nvSpPr>
          <p:spPr>
            <a:xfrm>
              <a:off x="2500298" y="3357562"/>
              <a:ext cx="1116000" cy="82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Block</a:t>
              </a:r>
              <a:endPara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Group 1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643042" y="3357562"/>
              <a:ext cx="857256" cy="82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boot</a:t>
              </a:r>
              <a:endPara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sector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614278" y="3357562"/>
              <a:ext cx="1116000" cy="82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Block</a:t>
              </a:r>
              <a:endPara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Group 2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729390" y="3357562"/>
              <a:ext cx="1116000" cy="82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Block</a:t>
              </a:r>
              <a:endPara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Group 3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843370" y="3357562"/>
              <a:ext cx="1116000" cy="82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Block</a:t>
              </a:r>
              <a:endPara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Group ...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428728" y="4214818"/>
            <a:ext cx="6215106" cy="2500330"/>
            <a:chOff x="1428728" y="4214818"/>
            <a:chExt cx="6215106" cy="2500330"/>
          </a:xfrm>
        </p:grpSpPr>
        <p:grpSp>
          <p:nvGrpSpPr>
            <p:cNvPr id="18" name="组合 17"/>
            <p:cNvGrpSpPr/>
            <p:nvPr/>
          </p:nvGrpSpPr>
          <p:grpSpPr>
            <a:xfrm>
              <a:off x="1428728" y="4800836"/>
              <a:ext cx="6198214" cy="1914312"/>
              <a:chOff x="1428728" y="4800836"/>
              <a:chExt cx="6198214" cy="191431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428728" y="4807148"/>
                <a:ext cx="500066" cy="19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Super Block</a:t>
                </a:r>
                <a:endPara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928794" y="4807148"/>
                <a:ext cx="576000" cy="1908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文件系统描述表</a:t>
                </a:r>
                <a:endPara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500298" y="4807148"/>
                <a:ext cx="576000" cy="1908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block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使用记录表</a:t>
                </a:r>
                <a:endPara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071802" y="4807148"/>
                <a:ext cx="576000" cy="1908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inode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使用记录表</a:t>
                </a:r>
                <a:endPara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643306" y="4800836"/>
                <a:ext cx="1571636" cy="19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altLang="zh-CN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inode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table</a:t>
                </a:r>
                <a:endPara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214942" y="4800836"/>
                <a:ext cx="2412000" cy="19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 blocks</a:t>
                </a:r>
                <a:endPara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0" name="直接箭头连接符 19"/>
            <p:cNvCxnSpPr/>
            <p:nvPr/>
          </p:nvCxnSpPr>
          <p:spPr>
            <a:xfrm rot="10800000" flipV="1">
              <a:off x="1428728" y="4214818"/>
              <a:ext cx="1071570" cy="5715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3643306" y="4214818"/>
              <a:ext cx="4000528" cy="5715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superblock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包含该文件系统的所有配置信息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inode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总量及其使用情况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en-US" altLang="zh-CN" dirty="0" smtClean="0"/>
              <a:t>block group</a:t>
            </a:r>
            <a:r>
              <a:rPr lang="zh-CN" altLang="en-US" dirty="0" smtClean="0"/>
              <a:t>包含的</a:t>
            </a:r>
            <a:r>
              <a:rPr lang="en-US" altLang="zh-CN" dirty="0" err="1" smtClean="0"/>
              <a:t>inode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总量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文件系统何时被挂载及卸载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文件系统何时被修改等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inode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71604" y="2786058"/>
            <a:ext cx="1214446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Infos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71604" y="3571876"/>
            <a:ext cx="1214446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71604" y="3929066"/>
            <a:ext cx="1214446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71604" y="4286256"/>
            <a:ext cx="1214446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71604" y="4643446"/>
            <a:ext cx="1214446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71604" y="5000636"/>
            <a:ext cx="1214446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71604" y="5357826"/>
            <a:ext cx="1214446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571604" y="5715016"/>
            <a:ext cx="1214446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794656" y="235743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左大括号 14"/>
          <p:cNvSpPr/>
          <p:nvPr/>
        </p:nvSpPr>
        <p:spPr>
          <a:xfrm>
            <a:off x="1285852" y="3571876"/>
            <a:ext cx="285752" cy="142876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85720" y="3929066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个直接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111"/>
          <p:cNvGrpSpPr/>
          <p:nvPr/>
        </p:nvGrpSpPr>
        <p:grpSpPr>
          <a:xfrm>
            <a:off x="2786050" y="2071678"/>
            <a:ext cx="1941213" cy="2750363"/>
            <a:chOff x="2786050" y="2071678"/>
            <a:chExt cx="1941213" cy="2750363"/>
          </a:xfrm>
        </p:grpSpPr>
        <p:sp>
          <p:nvSpPr>
            <p:cNvPr id="16" name="矩形 15"/>
            <p:cNvSpPr/>
            <p:nvPr/>
          </p:nvSpPr>
          <p:spPr>
            <a:xfrm>
              <a:off x="3500430" y="2500306"/>
              <a:ext cx="714380" cy="35719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500430" y="3000372"/>
              <a:ext cx="714380" cy="35719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500430" y="4000504"/>
              <a:ext cx="714380" cy="35719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/>
            <p:cNvCxnSpPr>
              <a:stCxn id="6" idx="3"/>
              <a:endCxn id="16" idx="1"/>
            </p:cNvCxnSpPr>
            <p:nvPr/>
          </p:nvCxnSpPr>
          <p:spPr>
            <a:xfrm flipV="1">
              <a:off x="2786050" y="2678901"/>
              <a:ext cx="714380" cy="107157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7" idx="3"/>
              <a:endCxn id="17" idx="1"/>
            </p:cNvCxnSpPr>
            <p:nvPr/>
          </p:nvCxnSpPr>
          <p:spPr>
            <a:xfrm flipV="1">
              <a:off x="2786050" y="3178967"/>
              <a:ext cx="71438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9" idx="3"/>
              <a:endCxn id="19" idx="1"/>
            </p:cNvCxnSpPr>
            <p:nvPr/>
          </p:nvCxnSpPr>
          <p:spPr>
            <a:xfrm flipV="1">
              <a:off x="2786050" y="4179099"/>
              <a:ext cx="714380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143240" y="2071678"/>
              <a:ext cx="1584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direct blocks</a:t>
              </a:r>
              <a:endPara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3286116" y="3500438"/>
              <a:ext cx="1214446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accent2"/>
                  </a:solidFill>
                </a:rPr>
                <a:t>...</a:t>
              </a:r>
              <a:endParaRPr lang="zh-CN" altLang="en-US" sz="2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3" name="组合 114"/>
          <p:cNvGrpSpPr/>
          <p:nvPr/>
        </p:nvGrpSpPr>
        <p:grpSpPr>
          <a:xfrm>
            <a:off x="2786050" y="2714620"/>
            <a:ext cx="3502117" cy="2464611"/>
            <a:chOff x="2786050" y="2714620"/>
            <a:chExt cx="3502117" cy="2464611"/>
          </a:xfrm>
        </p:grpSpPr>
        <p:grpSp>
          <p:nvGrpSpPr>
            <p:cNvPr id="18" name="组合 112"/>
            <p:cNvGrpSpPr/>
            <p:nvPr/>
          </p:nvGrpSpPr>
          <p:grpSpPr>
            <a:xfrm>
              <a:off x="2786050" y="2714620"/>
              <a:ext cx="3502117" cy="2464611"/>
              <a:chOff x="2786050" y="2714620"/>
              <a:chExt cx="3502117" cy="2464611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500430" y="4786322"/>
                <a:ext cx="714380" cy="900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500430" y="4883160"/>
                <a:ext cx="714380" cy="900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500430" y="4967298"/>
                <a:ext cx="714380" cy="900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500430" y="5051436"/>
                <a:ext cx="714380" cy="900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786314" y="3125786"/>
                <a:ext cx="714380" cy="35719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786314" y="3625852"/>
                <a:ext cx="714380" cy="35719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786314" y="4357694"/>
                <a:ext cx="714380" cy="35719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直接箭头连接符 35"/>
              <p:cNvCxnSpPr>
                <a:stCxn id="27" idx="3"/>
                <a:endCxn id="31" idx="1"/>
              </p:cNvCxnSpPr>
              <p:nvPr/>
            </p:nvCxnSpPr>
            <p:spPr>
              <a:xfrm flipV="1">
                <a:off x="4214810" y="3304381"/>
                <a:ext cx="571504" cy="1526941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>
                <a:stCxn id="28" idx="3"/>
              </p:cNvCxnSpPr>
              <p:nvPr/>
            </p:nvCxnSpPr>
            <p:spPr>
              <a:xfrm flipV="1">
                <a:off x="4214810" y="3786190"/>
                <a:ext cx="571504" cy="1141970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>
                <a:stCxn id="30" idx="3"/>
                <a:endCxn id="34" idx="1"/>
              </p:cNvCxnSpPr>
              <p:nvPr/>
            </p:nvCxnSpPr>
            <p:spPr>
              <a:xfrm flipV="1">
                <a:off x="4214810" y="4536289"/>
                <a:ext cx="571504" cy="560147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>
                <a:stCxn id="10" idx="3"/>
                <a:endCxn id="29" idx="1"/>
              </p:cNvCxnSpPr>
              <p:nvPr/>
            </p:nvCxnSpPr>
            <p:spPr>
              <a:xfrm flipV="1">
                <a:off x="2786050" y="5012298"/>
                <a:ext cx="714380" cy="166933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4500562" y="2714620"/>
                <a:ext cx="1787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accent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indirect blocks</a:t>
                </a:r>
                <a:endParaRPr lang="zh-CN" altLang="en-US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矩形 108"/>
            <p:cNvSpPr/>
            <p:nvPr/>
          </p:nvSpPr>
          <p:spPr>
            <a:xfrm>
              <a:off x="4500562" y="3929066"/>
              <a:ext cx="1214446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accent3"/>
                  </a:solidFill>
                </a:rPr>
                <a:t>...</a:t>
              </a:r>
              <a:endParaRPr lang="zh-CN" altLang="en-US" sz="24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20" name="组合 115"/>
          <p:cNvGrpSpPr/>
          <p:nvPr/>
        </p:nvGrpSpPr>
        <p:grpSpPr>
          <a:xfrm>
            <a:off x="2786050" y="2559602"/>
            <a:ext cx="6205891" cy="3083976"/>
            <a:chOff x="2786050" y="2559602"/>
            <a:chExt cx="6205891" cy="3083976"/>
          </a:xfrm>
        </p:grpSpPr>
        <p:sp>
          <p:nvSpPr>
            <p:cNvPr id="43" name="矩形 42"/>
            <p:cNvSpPr/>
            <p:nvPr/>
          </p:nvSpPr>
          <p:spPr>
            <a:xfrm>
              <a:off x="4786314" y="5092712"/>
              <a:ext cx="714380" cy="9000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4786314" y="5189550"/>
              <a:ext cx="714380" cy="9000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4786314" y="5273688"/>
              <a:ext cx="714380" cy="9000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786314" y="5357826"/>
              <a:ext cx="714380" cy="9000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箭头连接符 46"/>
            <p:cNvCxnSpPr>
              <a:stCxn id="11" idx="3"/>
              <a:endCxn id="45" idx="1"/>
            </p:cNvCxnSpPr>
            <p:nvPr/>
          </p:nvCxnSpPr>
          <p:spPr>
            <a:xfrm flipV="1">
              <a:off x="2786050" y="5318688"/>
              <a:ext cx="2000264" cy="217733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5715008" y="4643446"/>
              <a:ext cx="714380" cy="9000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5715008" y="4740284"/>
              <a:ext cx="714380" cy="9000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715008" y="4824422"/>
              <a:ext cx="714380" cy="9000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5715008" y="4908560"/>
              <a:ext cx="714380" cy="9000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5715008" y="5288464"/>
              <a:ext cx="714380" cy="9000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715008" y="5385302"/>
              <a:ext cx="714380" cy="9000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715008" y="5469440"/>
              <a:ext cx="714380" cy="9000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15008" y="5553578"/>
              <a:ext cx="714380" cy="9000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57"/>
            <p:cNvCxnSpPr>
              <a:stCxn id="43" idx="3"/>
              <a:endCxn id="51" idx="1"/>
            </p:cNvCxnSpPr>
            <p:nvPr/>
          </p:nvCxnSpPr>
          <p:spPr>
            <a:xfrm flipV="1">
              <a:off x="5500694" y="4785284"/>
              <a:ext cx="214314" cy="352428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46" idx="3"/>
              <a:endCxn id="56" idx="1"/>
            </p:cNvCxnSpPr>
            <p:nvPr/>
          </p:nvCxnSpPr>
          <p:spPr>
            <a:xfrm>
              <a:off x="5500694" y="5402826"/>
              <a:ext cx="214314" cy="111614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7000892" y="2993229"/>
              <a:ext cx="714380" cy="35719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7000892" y="3493295"/>
              <a:ext cx="714380" cy="35719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7000892" y="4225137"/>
              <a:ext cx="714380" cy="35719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7" name="直接箭头连接符 66"/>
            <p:cNvCxnSpPr>
              <a:endCxn id="64" idx="1"/>
            </p:cNvCxnSpPr>
            <p:nvPr/>
          </p:nvCxnSpPr>
          <p:spPr>
            <a:xfrm flipV="1">
              <a:off x="6429388" y="3171824"/>
              <a:ext cx="571504" cy="1526941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 flipV="1">
              <a:off x="6429388" y="3653633"/>
              <a:ext cx="571504" cy="114197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endCxn id="66" idx="1"/>
            </p:cNvCxnSpPr>
            <p:nvPr/>
          </p:nvCxnSpPr>
          <p:spPr>
            <a:xfrm flipV="1">
              <a:off x="6429388" y="4403732"/>
              <a:ext cx="571504" cy="56014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6357950" y="2559602"/>
              <a:ext cx="2633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double indirect blocks</a:t>
              </a:r>
              <a:endPara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6740540" y="3794128"/>
              <a:ext cx="1214446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accent4"/>
                  </a:solidFill>
                </a:rPr>
                <a:t>...</a:t>
              </a:r>
              <a:endParaRPr lang="zh-CN" altLang="en-US" sz="24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2" name="组合 116"/>
          <p:cNvGrpSpPr/>
          <p:nvPr/>
        </p:nvGrpSpPr>
        <p:grpSpPr>
          <a:xfrm>
            <a:off x="2786050" y="3000372"/>
            <a:ext cx="6502513" cy="3786214"/>
            <a:chOff x="2786050" y="3000372"/>
            <a:chExt cx="6502513" cy="3786214"/>
          </a:xfrm>
        </p:grpSpPr>
        <p:sp>
          <p:nvSpPr>
            <p:cNvPr id="70" name="矩形 69"/>
            <p:cNvSpPr/>
            <p:nvPr/>
          </p:nvSpPr>
          <p:spPr>
            <a:xfrm>
              <a:off x="4786314" y="6235720"/>
              <a:ext cx="714380" cy="90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4786314" y="6332558"/>
              <a:ext cx="714380" cy="90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4786314" y="6416696"/>
              <a:ext cx="714380" cy="90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4786314" y="6500834"/>
              <a:ext cx="714380" cy="90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5715008" y="5786454"/>
              <a:ext cx="714380" cy="90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5715008" y="5883292"/>
              <a:ext cx="714380" cy="90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5715008" y="5967430"/>
              <a:ext cx="714380" cy="90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5715008" y="6051568"/>
              <a:ext cx="714380" cy="90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5715008" y="6431472"/>
              <a:ext cx="714380" cy="90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5715008" y="6528310"/>
              <a:ext cx="714380" cy="90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5715008" y="6612448"/>
              <a:ext cx="714380" cy="90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5715008" y="6696586"/>
              <a:ext cx="714380" cy="90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箭头连接符 81"/>
            <p:cNvCxnSpPr>
              <a:stCxn id="70" idx="3"/>
              <a:endCxn id="75" idx="1"/>
            </p:cNvCxnSpPr>
            <p:nvPr/>
          </p:nvCxnSpPr>
          <p:spPr>
            <a:xfrm flipV="1">
              <a:off x="5500694" y="5928292"/>
              <a:ext cx="214314" cy="352428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73" idx="3"/>
              <a:endCxn id="80" idx="1"/>
            </p:cNvCxnSpPr>
            <p:nvPr/>
          </p:nvCxnSpPr>
          <p:spPr>
            <a:xfrm>
              <a:off x="5500694" y="6545834"/>
              <a:ext cx="214314" cy="111614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12" idx="3"/>
              <a:endCxn id="71" idx="1"/>
            </p:cNvCxnSpPr>
            <p:nvPr/>
          </p:nvCxnSpPr>
          <p:spPr>
            <a:xfrm>
              <a:off x="2786050" y="5893611"/>
              <a:ext cx="2000264" cy="483947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 86"/>
            <p:cNvSpPr/>
            <p:nvPr/>
          </p:nvSpPr>
          <p:spPr>
            <a:xfrm>
              <a:off x="6677040" y="5311788"/>
              <a:ext cx="714380" cy="90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677040" y="5408626"/>
              <a:ext cx="714380" cy="90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6677040" y="5492764"/>
              <a:ext cx="714380" cy="90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6677040" y="5576902"/>
              <a:ext cx="714380" cy="90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6677040" y="5956806"/>
              <a:ext cx="714380" cy="90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6677040" y="6053644"/>
              <a:ext cx="714380" cy="90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6677040" y="6137782"/>
              <a:ext cx="714380" cy="90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6677040" y="6221920"/>
              <a:ext cx="714380" cy="90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5" name="直接箭头连接符 94"/>
            <p:cNvCxnSpPr>
              <a:endCxn id="88" idx="1"/>
            </p:cNvCxnSpPr>
            <p:nvPr/>
          </p:nvCxnSpPr>
          <p:spPr>
            <a:xfrm flipV="1">
              <a:off x="6462726" y="5453626"/>
              <a:ext cx="214314" cy="352428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endCxn id="93" idx="1"/>
            </p:cNvCxnSpPr>
            <p:nvPr/>
          </p:nvCxnSpPr>
          <p:spPr>
            <a:xfrm>
              <a:off x="6462726" y="6071168"/>
              <a:ext cx="214314" cy="111614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/>
            <p:cNvSpPr/>
            <p:nvPr/>
          </p:nvSpPr>
          <p:spPr>
            <a:xfrm>
              <a:off x="8013724" y="3661571"/>
              <a:ext cx="714380" cy="35719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8013724" y="4161637"/>
              <a:ext cx="714380" cy="35719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8013724" y="4893479"/>
              <a:ext cx="714380" cy="35719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0" name="直接箭头连接符 99"/>
            <p:cNvCxnSpPr>
              <a:endCxn id="97" idx="1"/>
            </p:cNvCxnSpPr>
            <p:nvPr/>
          </p:nvCxnSpPr>
          <p:spPr>
            <a:xfrm flipV="1">
              <a:off x="7442220" y="3840166"/>
              <a:ext cx="571504" cy="1526941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 flipV="1">
              <a:off x="7442220" y="4321975"/>
              <a:ext cx="571504" cy="114197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>
              <a:endCxn id="99" idx="1"/>
            </p:cNvCxnSpPr>
            <p:nvPr/>
          </p:nvCxnSpPr>
          <p:spPr>
            <a:xfrm flipV="1">
              <a:off x="7442220" y="5072074"/>
              <a:ext cx="571504" cy="560147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7500958" y="3000372"/>
              <a:ext cx="17876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triple </a:t>
              </a:r>
              <a:endParaRPr lang="en-US" altLang="zh-CN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dirty="0" smtClean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indirect blocks</a:t>
              </a:r>
              <a:endPara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7786710" y="4500570"/>
              <a:ext cx="1214446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accent6"/>
                  </a:solidFill>
                </a:rPr>
                <a:t>...</a:t>
              </a:r>
              <a:endParaRPr lang="zh-CN" altLang="en-US" sz="24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428596" y="6215082"/>
            <a:ext cx="2632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Infos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记录档案的权限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查看文件系统使用情况（</a:t>
            </a:r>
            <a:r>
              <a:rPr lang="en-US" altLang="zh-CN" dirty="0" err="1" smtClean="0"/>
              <a:t>df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评估文件系统的磁盘使用量（</a:t>
            </a:r>
            <a:r>
              <a:rPr lang="en-US" altLang="zh-CN" dirty="0" smtClean="0"/>
              <a:t>du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查看文件系统信息（</a:t>
            </a:r>
            <a:r>
              <a:rPr lang="en-US" altLang="zh-CN" dirty="0" smtClean="0">
                <a:solidFill>
                  <a:srgbClr val="FF0000"/>
                </a:solidFill>
              </a:rPr>
              <a:t>dumpe2fs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查看文件系统使用情况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用法：</a:t>
            </a:r>
            <a:r>
              <a:rPr lang="en-US" altLang="zh-CN" dirty="0" err="1" smtClean="0"/>
              <a:t>df</a:t>
            </a:r>
            <a:r>
              <a:rPr lang="en-US" altLang="zh-CN" dirty="0" smtClean="0"/>
              <a:t> [option] [</a:t>
            </a:r>
            <a:r>
              <a:rPr lang="zh-CN" altLang="en-US" dirty="0" smtClean="0"/>
              <a:t>目录或文件名</a:t>
            </a:r>
            <a:r>
              <a:rPr lang="en-US" altLang="zh-CN" dirty="0" smtClean="0"/>
              <a:t>]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-h</a:t>
            </a:r>
            <a:r>
              <a:rPr lang="zh-CN" altLang="en-US" dirty="0" smtClean="0"/>
              <a:t>：以人类较易阅读的方式显示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099" y="3357562"/>
            <a:ext cx="6490183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评估文件系统的磁盘使用量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用法：</a:t>
            </a:r>
            <a:r>
              <a:rPr lang="en-US" altLang="zh-CN" dirty="0" smtClean="0"/>
              <a:t>du [option] </a:t>
            </a:r>
            <a:r>
              <a:rPr lang="zh-CN" altLang="en-US" dirty="0" smtClean="0"/>
              <a:t>文件或目录名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-s: </a:t>
            </a:r>
            <a:r>
              <a:rPr lang="zh-CN" altLang="en-US" dirty="0" smtClean="0"/>
              <a:t>列举总结性信息，而不是分别罗列每个目录信息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00" y="3714752"/>
            <a:ext cx="59721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5786454"/>
            <a:ext cx="5600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查看文件系统信息（</a:t>
            </a:r>
            <a:r>
              <a:rPr lang="en-US" altLang="zh-CN" dirty="0" smtClean="0"/>
              <a:t>dumpe2fs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 t="24324"/>
          <a:stretch>
            <a:fillRect/>
          </a:stretch>
        </p:blipFill>
        <p:spPr bwMode="auto">
          <a:xfrm>
            <a:off x="571531" y="2214554"/>
            <a:ext cx="8429625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4286248" y="2786058"/>
            <a:ext cx="1857388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文件系统挂载点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29124" y="5414024"/>
            <a:ext cx="2700000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该文件系统的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29124" y="5771214"/>
            <a:ext cx="2700000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该文件系统的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allAtOnce"/>
      <p:bldP spid="6" grpId="0" animBg="1" build="allAtOnce"/>
      <p:bldP spid="7" grpId="0" animBg="1" build="allAtOnce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查看文件系统信息（</a:t>
            </a:r>
            <a:r>
              <a:rPr lang="en-US" altLang="zh-CN" dirty="0" smtClean="0"/>
              <a:t>dumpe2fs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/>
          <a:srcRect b="14124"/>
          <a:stretch>
            <a:fillRect/>
          </a:stretch>
        </p:blipFill>
        <p:spPr bwMode="auto">
          <a:xfrm>
            <a:off x="714348" y="2228877"/>
            <a:ext cx="5524500" cy="434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4357686" y="2214554"/>
            <a:ext cx="2664000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空闲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71934" y="2928934"/>
            <a:ext cx="1332000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71934" y="3500438"/>
            <a:ext cx="3636000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 group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所含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allAtOnce"/>
      <p:bldP spid="6" grpId="0" animBg="1" build="allAtOnce"/>
      <p:bldP spid="7" grpId="0" animBg="1" build="allAtOnce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查看文件系统信息（</a:t>
            </a:r>
            <a:r>
              <a:rPr lang="en-US" altLang="zh-CN" dirty="0" smtClean="0"/>
              <a:t>dumpe2fs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14348" y="2183130"/>
            <a:ext cx="7534275" cy="4629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4071934" y="2188836"/>
            <a:ext cx="2016000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的大小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00694" y="4786322"/>
            <a:ext cx="2484000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 group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的信息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allAtOnce"/>
      <p:bldP spid="6" grpId="0" animBg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文件属性与权限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文件属性（类型及权限）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4908" y="2214554"/>
            <a:ext cx="871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drwxr</a:t>
            </a:r>
            <a:r>
              <a:rPr lang="en-US" altLang="zh-CN" sz="20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-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xr</a:t>
            </a:r>
            <a:r>
              <a:rPr lang="en-US" altLang="zh-CN" sz="20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-x 2  xgqin  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xgqin</a:t>
            </a:r>
            <a:r>
              <a:rPr lang="en-US" altLang="zh-CN" sz="20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4096  Jul 20 03::54  Desktop</a:t>
            </a:r>
            <a:endParaRPr lang="en-US" altLang="zh-CN" sz="2000" b="1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20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-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rw</a:t>
            </a:r>
            <a:r>
              <a:rPr lang="en-US" altLang="zh-CN" sz="20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-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rw</a:t>
            </a:r>
            <a:r>
              <a:rPr lang="en-US" altLang="zh-CN" sz="20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-r-- 1  xgqin  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xgqin</a:t>
            </a:r>
            <a:r>
              <a:rPr lang="en-US" altLang="zh-CN" sz="20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147   Aug 6 04:41    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a_plus_b.c</a:t>
            </a:r>
            <a:r>
              <a:rPr lang="en-US" altLang="zh-CN" sz="20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endParaRPr lang="zh-CN" altLang="en-US" sz="2000" b="1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8318" y="3143248"/>
            <a:ext cx="215636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zh-CN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zh-CN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-x</a:t>
            </a:r>
            <a:endParaRPr lang="en-US" altLang="zh-CN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zh-CN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zh-CN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-r--</a:t>
            </a:r>
            <a:endParaRPr lang="zh-CN" alt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09873" y="3143248"/>
            <a:ext cx="714797" cy="2500330"/>
            <a:chOff x="609873" y="3143248"/>
            <a:chExt cx="714797" cy="2500330"/>
          </a:xfrm>
        </p:grpSpPr>
        <p:sp>
          <p:nvSpPr>
            <p:cNvPr id="7" name="TextBox 6"/>
            <p:cNvSpPr txBox="1"/>
            <p:nvPr/>
          </p:nvSpPr>
          <p:spPr>
            <a:xfrm>
              <a:off x="609873" y="4627915"/>
              <a:ext cx="461665" cy="10156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eaVert"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档案类型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72670" y="3143248"/>
              <a:ext cx="252000" cy="936000"/>
            </a:xfrm>
            <a:prstGeom prst="rect">
              <a:avLst/>
            </a:prstGeom>
            <a:solidFill>
              <a:srgbClr val="4F81BD">
                <a:alpha val="50196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曲线连接符 9"/>
            <p:cNvCxnSpPr>
              <a:stCxn id="7" idx="0"/>
              <a:endCxn id="8" idx="2"/>
            </p:cNvCxnSpPr>
            <p:nvPr/>
          </p:nvCxnSpPr>
          <p:spPr>
            <a:xfrm rot="5400000" flipH="1" flipV="1">
              <a:off x="745355" y="4174600"/>
              <a:ext cx="548667" cy="35796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1142976" y="4643446"/>
            <a:ext cx="7858180" cy="1754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当为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]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则是目彔，例如上表档名为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『Desktop 』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 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当为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]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则是档案，例如上表档名为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『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a_plus_b.c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』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 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若是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则表示为连结档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(link file)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 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若是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]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则表示为装置文件里面的可供储存的接口设备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可随机存取装置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 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若是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]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则表示为装置文件里面的串行端口设备，例如键盘、鼠标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一次性读取装置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allAtOnce"/>
      <p:bldP spid="1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目录结构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目录是一个特殊的文件，在该文件中包含了一个文件及其对应的</a:t>
            </a:r>
            <a:r>
              <a:rPr lang="en-US" altLang="zh-CN" dirty="0" err="1" smtClean="0"/>
              <a:t>inode</a:t>
            </a:r>
            <a:r>
              <a:rPr lang="zh-CN" altLang="en-US" dirty="0" smtClean="0"/>
              <a:t>列表</a:t>
            </a:r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1119372" y="3286124"/>
            <a:ext cx="5325256" cy="2571768"/>
            <a:chOff x="4143372" y="3214686"/>
            <a:chExt cx="5325256" cy="2571768"/>
          </a:xfrm>
        </p:grpSpPr>
        <p:sp>
          <p:nvSpPr>
            <p:cNvPr id="5" name="矩形 4"/>
            <p:cNvSpPr/>
            <p:nvPr/>
          </p:nvSpPr>
          <p:spPr>
            <a:xfrm>
              <a:off x="4143372" y="3643314"/>
              <a:ext cx="1512000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143372" y="4000504"/>
              <a:ext cx="1512000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143372" y="4357694"/>
              <a:ext cx="1512000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143372" y="4714884"/>
              <a:ext cx="1512000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143372" y="5072074"/>
              <a:ext cx="1512000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143372" y="5429264"/>
              <a:ext cx="1512000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7956628" y="4786322"/>
              <a:ext cx="1512000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name3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956628" y="5143512"/>
              <a:ext cx="1512000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name4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140430" y="4071942"/>
              <a:ext cx="828000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6435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136892" y="4429132"/>
              <a:ext cx="828000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5379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136892" y="4786322"/>
              <a:ext cx="828000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6435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136892" y="5143512"/>
              <a:ext cx="828000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2843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956628" y="4429132"/>
              <a:ext cx="1512000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name2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956562" y="4071942"/>
              <a:ext cx="1512000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name1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56244" y="3214686"/>
              <a:ext cx="1438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inode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table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381317" y="3571876"/>
              <a:ext cx="1205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Directory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直接箭头连接符 21"/>
            <p:cNvCxnSpPr>
              <a:stCxn id="13" idx="1"/>
              <a:endCxn id="8" idx="3"/>
            </p:cNvCxnSpPr>
            <p:nvPr/>
          </p:nvCxnSpPr>
          <p:spPr>
            <a:xfrm rot="10800000" flipV="1">
              <a:off x="5655372" y="4250537"/>
              <a:ext cx="1485058" cy="6429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5" idx="1"/>
              <a:endCxn id="8" idx="3"/>
            </p:cNvCxnSpPr>
            <p:nvPr/>
          </p:nvCxnSpPr>
          <p:spPr>
            <a:xfrm rot="10800000">
              <a:off x="5655372" y="4893479"/>
              <a:ext cx="1481520" cy="714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4" idx="1"/>
              <a:endCxn id="6" idx="3"/>
            </p:cNvCxnSpPr>
            <p:nvPr/>
          </p:nvCxnSpPr>
          <p:spPr>
            <a:xfrm rot="10800000">
              <a:off x="5655372" y="4179099"/>
              <a:ext cx="1481520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6" idx="1"/>
              <a:endCxn id="5" idx="3"/>
            </p:cNvCxnSpPr>
            <p:nvPr/>
          </p:nvCxnSpPr>
          <p:spPr>
            <a:xfrm rot="10800000">
              <a:off x="5655372" y="3821909"/>
              <a:ext cx="1481520" cy="15001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2631372" y="5567378"/>
            <a:ext cx="3813256" cy="357190"/>
            <a:chOff x="2631372" y="5567378"/>
            <a:chExt cx="3813256" cy="357190"/>
          </a:xfrm>
        </p:grpSpPr>
        <p:sp>
          <p:nvSpPr>
            <p:cNvPr id="31" name="矩形 30"/>
            <p:cNvSpPr/>
            <p:nvPr/>
          </p:nvSpPr>
          <p:spPr>
            <a:xfrm>
              <a:off x="4932628" y="5567378"/>
              <a:ext cx="1512000" cy="3571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name5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112892" y="5567378"/>
              <a:ext cx="828000" cy="3571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7820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4" name="直接箭头连接符 33"/>
            <p:cNvCxnSpPr>
              <a:stCxn id="32" idx="1"/>
              <a:endCxn id="10" idx="3"/>
            </p:cNvCxnSpPr>
            <p:nvPr/>
          </p:nvCxnSpPr>
          <p:spPr>
            <a:xfrm rot="10800000">
              <a:off x="2631372" y="5679297"/>
              <a:ext cx="1481520" cy="666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硬链接（</a:t>
            </a:r>
            <a:r>
              <a:rPr lang="en-US" altLang="zh-CN" dirty="0" smtClean="0"/>
              <a:t>hard link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多个文件名可对应一个</a:t>
            </a:r>
            <a:r>
              <a:rPr lang="en-US" altLang="zh-CN" dirty="0" err="1" smtClean="0"/>
              <a:t>inode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en-US" altLang="zh-CN" dirty="0" err="1" smtClean="0"/>
              <a:t>inode</a:t>
            </a:r>
            <a:r>
              <a:rPr lang="zh-CN" altLang="en-US" dirty="0" smtClean="0"/>
              <a:t>包含一个域用于存储与该</a:t>
            </a:r>
            <a:r>
              <a:rPr lang="en-US" altLang="zh-CN" dirty="0" err="1" smtClean="0"/>
              <a:t>inode</a:t>
            </a:r>
            <a:r>
              <a:rPr lang="zh-CN" altLang="en-US" dirty="0" smtClean="0"/>
              <a:t>关联的文件个数</a:t>
            </a:r>
            <a:endParaRPr lang="en-US" altLang="zh-CN" dirty="0" smtClean="0"/>
          </a:p>
        </p:txBody>
      </p:sp>
      <p:grpSp>
        <p:nvGrpSpPr>
          <p:cNvPr id="41" name="组合 40"/>
          <p:cNvGrpSpPr/>
          <p:nvPr/>
        </p:nvGrpSpPr>
        <p:grpSpPr>
          <a:xfrm>
            <a:off x="3643306" y="3429000"/>
            <a:ext cx="5325256" cy="2571768"/>
            <a:chOff x="3643306" y="3429000"/>
            <a:chExt cx="5325256" cy="2571768"/>
          </a:xfrm>
        </p:grpSpPr>
        <p:sp>
          <p:nvSpPr>
            <p:cNvPr id="20" name="矩形 19"/>
            <p:cNvSpPr/>
            <p:nvPr/>
          </p:nvSpPr>
          <p:spPr>
            <a:xfrm>
              <a:off x="3643306" y="3857628"/>
              <a:ext cx="1512000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643306" y="4214818"/>
              <a:ext cx="1512000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643306" y="4572008"/>
              <a:ext cx="1512000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3643306" y="4929198"/>
              <a:ext cx="1512000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643306" y="5286388"/>
              <a:ext cx="1512000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643306" y="5643578"/>
              <a:ext cx="1512000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7456562" y="5000636"/>
              <a:ext cx="1512000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name3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456562" y="5357826"/>
              <a:ext cx="1512000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name4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625124" y="4286256"/>
              <a:ext cx="828000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6435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636826" y="4643446"/>
              <a:ext cx="828000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5379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636826" y="5000636"/>
              <a:ext cx="828000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6435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636826" y="5357826"/>
              <a:ext cx="828000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2843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7456562" y="4643446"/>
              <a:ext cx="1512000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name2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456496" y="4286256"/>
              <a:ext cx="1512000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name1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56178" y="3429000"/>
              <a:ext cx="1438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inode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table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81251" y="3786190"/>
              <a:ext cx="1205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Directory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6" name="直接箭头连接符 35"/>
            <p:cNvCxnSpPr>
              <a:stCxn id="28" idx="1"/>
              <a:endCxn id="23" idx="3"/>
            </p:cNvCxnSpPr>
            <p:nvPr/>
          </p:nvCxnSpPr>
          <p:spPr>
            <a:xfrm rot="10800000" flipV="1">
              <a:off x="5155306" y="4464851"/>
              <a:ext cx="1469818" cy="6429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30" idx="1"/>
              <a:endCxn id="23" idx="3"/>
            </p:cNvCxnSpPr>
            <p:nvPr/>
          </p:nvCxnSpPr>
          <p:spPr>
            <a:xfrm rot="10800000">
              <a:off x="5155306" y="5107793"/>
              <a:ext cx="1481520" cy="714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9" idx="1"/>
              <a:endCxn id="21" idx="3"/>
            </p:cNvCxnSpPr>
            <p:nvPr/>
          </p:nvCxnSpPr>
          <p:spPr>
            <a:xfrm rot="10800000">
              <a:off x="5155306" y="4393413"/>
              <a:ext cx="1481520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1" idx="1"/>
              <a:endCxn id="20" idx="3"/>
            </p:cNvCxnSpPr>
            <p:nvPr/>
          </p:nvCxnSpPr>
          <p:spPr>
            <a:xfrm rot="10800000">
              <a:off x="5155306" y="4036223"/>
              <a:ext cx="1481520" cy="15001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285720" y="4000504"/>
            <a:ext cx="3357586" cy="2857496"/>
            <a:chOff x="285720" y="4000504"/>
            <a:chExt cx="3357586" cy="2857496"/>
          </a:xfrm>
        </p:grpSpPr>
        <p:sp>
          <p:nvSpPr>
            <p:cNvPr id="4" name="矩形 3"/>
            <p:cNvSpPr/>
            <p:nvPr/>
          </p:nvSpPr>
          <p:spPr>
            <a:xfrm>
              <a:off x="1357290" y="4429132"/>
              <a:ext cx="1214446" cy="357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80342" y="4000504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inode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357290" y="4786322"/>
              <a:ext cx="1214446" cy="9286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5720" y="492919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infos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左大括号 17"/>
            <p:cNvSpPr/>
            <p:nvPr/>
          </p:nvSpPr>
          <p:spPr>
            <a:xfrm>
              <a:off x="1071538" y="4429132"/>
              <a:ext cx="285752" cy="1285884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57290" y="5710254"/>
              <a:ext cx="1214446" cy="11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 rot="10800000">
              <a:off x="2571736" y="4429134"/>
              <a:ext cx="1071570" cy="500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rot="5400000">
              <a:off x="2321715" y="5536409"/>
              <a:ext cx="1571612" cy="10715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5155306" y="5107793"/>
            <a:ext cx="3804892" cy="964413"/>
            <a:chOff x="2624496" y="4960155"/>
            <a:chExt cx="3804892" cy="964413"/>
          </a:xfrm>
        </p:grpSpPr>
        <p:sp>
          <p:nvSpPr>
            <p:cNvPr id="51" name="矩形 50"/>
            <p:cNvSpPr/>
            <p:nvPr/>
          </p:nvSpPr>
          <p:spPr>
            <a:xfrm>
              <a:off x="4917388" y="5567378"/>
              <a:ext cx="1512000" cy="3571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name5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097652" y="5567378"/>
              <a:ext cx="828000" cy="3571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6435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3" name="直接箭头连接符 52"/>
            <p:cNvCxnSpPr>
              <a:stCxn id="52" idx="1"/>
              <a:endCxn id="23" idx="3"/>
            </p:cNvCxnSpPr>
            <p:nvPr/>
          </p:nvCxnSpPr>
          <p:spPr>
            <a:xfrm rot="10800000">
              <a:off x="2624496" y="4960155"/>
              <a:ext cx="1473156" cy="78581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矩形 54"/>
          <p:cNvSpPr/>
          <p:nvPr/>
        </p:nvSpPr>
        <p:spPr>
          <a:xfrm>
            <a:off x="1357290" y="4429132"/>
            <a:ext cx="1214446" cy="3571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 build="allAtOnce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硬链接（</a:t>
            </a:r>
            <a:r>
              <a:rPr lang="en-US" altLang="zh-CN" dirty="0" smtClean="0"/>
              <a:t>hard link</a:t>
            </a:r>
            <a:r>
              <a:rPr lang="zh-CN" altLang="en-US" dirty="0" smtClean="0"/>
              <a:t>）举例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472" y="2357430"/>
            <a:ext cx="6257925" cy="3552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24732" y="2360528"/>
            <a:ext cx="350448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–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显示文件或目录的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14744" y="4059800"/>
            <a:ext cx="5400000" cy="288000"/>
          </a:xfrm>
          <a:prstGeom prst="rect">
            <a:avLst/>
          </a:prstGeom>
          <a:solidFill>
            <a:srgbClr val="4F81BD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main.c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的一个硬链接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45754" y="2416726"/>
            <a:ext cx="2545955" cy="1726654"/>
            <a:chOff x="545754" y="2416726"/>
            <a:chExt cx="2545955" cy="1726654"/>
          </a:xfrm>
        </p:grpSpPr>
        <p:sp>
          <p:nvSpPr>
            <p:cNvPr id="8" name="矩形 7"/>
            <p:cNvSpPr/>
            <p:nvPr/>
          </p:nvSpPr>
          <p:spPr>
            <a:xfrm>
              <a:off x="545754" y="2770818"/>
              <a:ext cx="684000" cy="1357322"/>
            </a:xfrm>
            <a:prstGeom prst="rect">
              <a:avLst/>
            </a:prstGeom>
            <a:solidFill>
              <a:srgbClr val="F2DCDB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477852" y="2786058"/>
              <a:ext cx="252000" cy="1357322"/>
            </a:xfrm>
            <a:prstGeom prst="rect">
              <a:avLst/>
            </a:prstGeom>
            <a:solidFill>
              <a:srgbClr val="F2DCDB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8709" y="2416726"/>
              <a:ext cx="1074333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inode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号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14546" y="2428868"/>
              <a:ext cx="877163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链接数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30514" y="4134336"/>
            <a:ext cx="2563958" cy="890432"/>
            <a:chOff x="530514" y="4134336"/>
            <a:chExt cx="2563958" cy="890432"/>
          </a:xfrm>
        </p:grpSpPr>
        <p:sp>
          <p:nvSpPr>
            <p:cNvPr id="11" name="矩形 10"/>
            <p:cNvSpPr/>
            <p:nvPr/>
          </p:nvSpPr>
          <p:spPr>
            <a:xfrm>
              <a:off x="530514" y="4515810"/>
              <a:ext cx="684000" cy="500066"/>
            </a:xfrm>
            <a:prstGeom prst="rect">
              <a:avLst/>
            </a:prstGeom>
            <a:solidFill>
              <a:srgbClr val="F2DCDB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485058" y="4556768"/>
              <a:ext cx="252000" cy="468000"/>
            </a:xfrm>
            <a:prstGeom prst="rect">
              <a:avLst/>
            </a:prstGeom>
            <a:solidFill>
              <a:srgbClr val="F2DCDB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1472" y="4134336"/>
              <a:ext cx="1074333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inode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号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17309" y="4146478"/>
              <a:ext cx="877163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链接数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728760" y="4944438"/>
            <a:ext cx="5400000" cy="288000"/>
          </a:xfrm>
          <a:prstGeom prst="rect">
            <a:avLst/>
          </a:prstGeom>
          <a:solidFill>
            <a:srgbClr val="4F81BD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main.c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30514" y="5031116"/>
            <a:ext cx="2563958" cy="650148"/>
            <a:chOff x="530514" y="5031116"/>
            <a:chExt cx="2563958" cy="650148"/>
          </a:xfrm>
        </p:grpSpPr>
        <p:sp>
          <p:nvSpPr>
            <p:cNvPr id="18" name="矩形 17"/>
            <p:cNvSpPr/>
            <p:nvPr/>
          </p:nvSpPr>
          <p:spPr>
            <a:xfrm>
              <a:off x="530514" y="5402056"/>
              <a:ext cx="684000" cy="252000"/>
            </a:xfrm>
            <a:prstGeom prst="rect">
              <a:avLst/>
            </a:prstGeom>
            <a:solidFill>
              <a:srgbClr val="F2DCDB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485058" y="5429264"/>
              <a:ext cx="252000" cy="252000"/>
            </a:xfrm>
            <a:prstGeom prst="rect">
              <a:avLst/>
            </a:prstGeom>
            <a:solidFill>
              <a:srgbClr val="F2DCDB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1472" y="5031116"/>
              <a:ext cx="1074333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inode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号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17309" y="5046356"/>
              <a:ext cx="877163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链接数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build="allAtOnce"/>
      <p:bldP spid="9" grpId="0" animBg="1" build="allAtOnce"/>
      <p:bldP spid="17" grpId="0" animBg="1" build="allAtOnce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符号链接（</a:t>
            </a:r>
            <a:r>
              <a:rPr lang="en-US" altLang="zh-CN" dirty="0" smtClean="0"/>
              <a:t>Symbolic link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符号链接会建立一个文件，该文件的内容记录了链接所指向的文件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23926" y="3171848"/>
            <a:ext cx="7562850" cy="3543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714744" y="4898718"/>
            <a:ext cx="5400000" cy="288000"/>
          </a:xfrm>
          <a:prstGeom prst="rect">
            <a:avLst/>
          </a:prstGeom>
          <a:solidFill>
            <a:srgbClr val="4F81BD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main.c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的一个硬链接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99108" y="4944438"/>
            <a:ext cx="2563958" cy="890432"/>
            <a:chOff x="530514" y="4134336"/>
            <a:chExt cx="2563958" cy="890432"/>
          </a:xfrm>
        </p:grpSpPr>
        <p:sp>
          <p:nvSpPr>
            <p:cNvPr id="7" name="矩形 6"/>
            <p:cNvSpPr/>
            <p:nvPr/>
          </p:nvSpPr>
          <p:spPr>
            <a:xfrm>
              <a:off x="530514" y="4515810"/>
              <a:ext cx="684000" cy="500066"/>
            </a:xfrm>
            <a:prstGeom prst="rect">
              <a:avLst/>
            </a:prstGeom>
            <a:solidFill>
              <a:srgbClr val="F2DCDB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485058" y="4556768"/>
              <a:ext cx="252000" cy="468000"/>
            </a:xfrm>
            <a:prstGeom prst="rect">
              <a:avLst/>
            </a:prstGeom>
            <a:solidFill>
              <a:srgbClr val="F2DCDB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1472" y="4134336"/>
              <a:ext cx="1074333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inode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号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17309" y="4146478"/>
              <a:ext cx="877163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链接数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728760" y="5783356"/>
            <a:ext cx="5400000" cy="288000"/>
          </a:xfrm>
          <a:prstGeom prst="rect">
            <a:avLst/>
          </a:prstGeom>
          <a:solidFill>
            <a:srgbClr val="4F81BD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main_hl.c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重命名为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main.c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allAtOnce"/>
      <p:bldP spid="11" grpId="0" animBg="1" build="allAtOnce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Virtual File System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ext2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ext3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XFS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NTFS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NFS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500562" y="2500306"/>
            <a:ext cx="3924000" cy="3528000"/>
          </a:xfrm>
          <a:prstGeom prst="roundRect">
            <a:avLst>
              <a:gd name="adj" fmla="val 213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500562" y="6260802"/>
            <a:ext cx="3571900" cy="576000"/>
          </a:xfrm>
          <a:prstGeom prst="roundRect">
            <a:avLst>
              <a:gd name="adj" fmla="val 426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857752" y="1785926"/>
            <a:ext cx="2000296" cy="500066"/>
          </a:xfrm>
          <a:prstGeom prst="roundRect">
            <a:avLst>
              <a:gd name="adj" fmla="val 426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14876" y="2714620"/>
            <a:ext cx="2714644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calls interface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72198" y="3429000"/>
            <a:ext cx="1476000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VFS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0" y="4214818"/>
            <a:ext cx="828000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Mini FS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37850" y="4214818"/>
            <a:ext cx="828000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 FS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05588" y="4214818"/>
            <a:ext cx="828000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 FS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29520" y="4214818"/>
            <a:ext cx="828000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ext2 FS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25935" y="5500702"/>
            <a:ext cx="15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 Kernel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11664" y="2143116"/>
            <a:ext cx="144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 Call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57818" y="4929198"/>
            <a:ext cx="1620000" cy="43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 Cache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43438" y="5553528"/>
            <a:ext cx="1928826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Device drivers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43438" y="6318124"/>
            <a:ext cx="1928826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Disk controller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86578" y="6336736"/>
            <a:ext cx="121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hardware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72066" y="1857364"/>
            <a:ext cx="158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 Process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肘形连接符 21"/>
          <p:cNvCxnSpPr>
            <a:stCxn id="7" idx="2"/>
            <a:endCxn id="8" idx="0"/>
          </p:cNvCxnSpPr>
          <p:nvPr/>
        </p:nvCxnSpPr>
        <p:spPr>
          <a:xfrm rot="16200000" flipH="1">
            <a:off x="5750735" y="2393157"/>
            <a:ext cx="428628" cy="2142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2"/>
            <a:endCxn id="9" idx="0"/>
          </p:cNvCxnSpPr>
          <p:nvPr/>
        </p:nvCxnSpPr>
        <p:spPr>
          <a:xfrm rot="16200000" flipH="1">
            <a:off x="6334041" y="2952843"/>
            <a:ext cx="214314" cy="738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9" idx="2"/>
            <a:endCxn id="10" idx="0"/>
          </p:cNvCxnSpPr>
          <p:nvPr/>
        </p:nvCxnSpPr>
        <p:spPr>
          <a:xfrm rot="5400000">
            <a:off x="5755223" y="3159843"/>
            <a:ext cx="285752" cy="18241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9" idx="2"/>
            <a:endCxn id="11" idx="0"/>
          </p:cNvCxnSpPr>
          <p:nvPr/>
        </p:nvCxnSpPr>
        <p:spPr>
          <a:xfrm rot="5400000">
            <a:off x="6238148" y="3642768"/>
            <a:ext cx="285752" cy="8583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2"/>
            <a:endCxn id="12" idx="0"/>
          </p:cNvCxnSpPr>
          <p:nvPr/>
        </p:nvCxnSpPr>
        <p:spPr>
          <a:xfrm rot="16200000" flipH="1">
            <a:off x="6722017" y="4017247"/>
            <a:ext cx="285752" cy="1093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9" idx="2"/>
            <a:endCxn id="13" idx="0"/>
          </p:cNvCxnSpPr>
          <p:nvPr/>
        </p:nvCxnSpPr>
        <p:spPr>
          <a:xfrm rot="16200000" flipH="1">
            <a:off x="7183983" y="3555281"/>
            <a:ext cx="285752" cy="10333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0" idx="2"/>
            <a:endCxn id="16" idx="0"/>
          </p:cNvCxnSpPr>
          <p:nvPr/>
        </p:nvCxnSpPr>
        <p:spPr>
          <a:xfrm rot="16200000" flipH="1">
            <a:off x="5435719" y="4197099"/>
            <a:ext cx="282380" cy="11818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1" idx="2"/>
            <a:endCxn id="16" idx="0"/>
          </p:cNvCxnSpPr>
          <p:nvPr/>
        </p:nvCxnSpPr>
        <p:spPr>
          <a:xfrm rot="16200000" flipH="1">
            <a:off x="5918644" y="4680024"/>
            <a:ext cx="282380" cy="2159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2" idx="2"/>
            <a:endCxn id="16" idx="0"/>
          </p:cNvCxnSpPr>
          <p:nvPr/>
        </p:nvCxnSpPr>
        <p:spPr>
          <a:xfrm rot="5400000">
            <a:off x="6402513" y="4412123"/>
            <a:ext cx="282380" cy="7517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3" idx="2"/>
            <a:endCxn id="16" idx="0"/>
          </p:cNvCxnSpPr>
          <p:nvPr/>
        </p:nvCxnSpPr>
        <p:spPr>
          <a:xfrm rot="5400000">
            <a:off x="6864479" y="3950157"/>
            <a:ext cx="282380" cy="16757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6" idx="2"/>
            <a:endCxn id="17" idx="0"/>
          </p:cNvCxnSpPr>
          <p:nvPr/>
        </p:nvCxnSpPr>
        <p:spPr>
          <a:xfrm rot="5400000">
            <a:off x="5791670" y="5177380"/>
            <a:ext cx="192330" cy="5599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7" idx="2"/>
            <a:endCxn id="18" idx="0"/>
          </p:cNvCxnSpPr>
          <p:nvPr/>
        </p:nvCxnSpPr>
        <p:spPr>
          <a:xfrm rot="5400000">
            <a:off x="5441553" y="6151826"/>
            <a:ext cx="33259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磁盘挂载及卸载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确保一个文件系统只挂载到一个挂载点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单个目录不应重复挂载多个文件系统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挂载点目录理论上必须为空目录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mount &amp; </a:t>
            </a:r>
            <a:r>
              <a:rPr lang="en-US" altLang="zh-CN" dirty="0" err="1" smtClean="0"/>
              <a:t>umount</a:t>
            </a:r>
            <a:endParaRPr lang="zh-CN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磁盘挂载（</a:t>
            </a:r>
            <a:r>
              <a:rPr lang="en-US" altLang="zh-CN" dirty="0" smtClean="0"/>
              <a:t>mount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用法：</a:t>
            </a:r>
            <a:r>
              <a:rPr lang="en-US" altLang="zh-CN" dirty="0" smtClean="0"/>
              <a:t>mount [–t type] device dir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type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kernel</a:t>
            </a:r>
            <a:r>
              <a:rPr lang="zh-CN" altLang="en-US" dirty="0" smtClean="0"/>
              <a:t>所支持的文件类型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device</a:t>
            </a:r>
            <a:r>
              <a:rPr lang="zh-CN" altLang="en-US" dirty="0" smtClean="0"/>
              <a:t>：设备文件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dir</a:t>
            </a:r>
            <a:r>
              <a:rPr lang="zh-CN" altLang="en-US" dirty="0" smtClean="0"/>
              <a:t>：设备文件所需挂载的目录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磁盘挂载（</a:t>
            </a:r>
            <a:r>
              <a:rPr lang="en-US" altLang="zh-CN" dirty="0" smtClean="0"/>
              <a:t>mount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查看已挂载的文件系统：</a:t>
            </a:r>
            <a:r>
              <a:rPr lang="en-US" altLang="zh-CN" dirty="0" smtClean="0"/>
              <a:t>mount –l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00" y="2714620"/>
            <a:ext cx="7910509" cy="3538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000100" y="6357958"/>
            <a:ext cx="1292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/etc/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mtab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磁盘挂载（</a:t>
            </a:r>
            <a:r>
              <a:rPr lang="en-US" altLang="zh-CN" dirty="0" smtClean="0"/>
              <a:t>mount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14348" y="2285992"/>
            <a:ext cx="7705725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磁盘卸载（</a:t>
            </a:r>
            <a:r>
              <a:rPr lang="en-US" altLang="zh-CN" dirty="0" err="1" smtClean="0"/>
              <a:t>umount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用法：</a:t>
            </a:r>
            <a:r>
              <a:rPr lang="en-US" altLang="zh-CN" dirty="0" err="1" smtClean="0"/>
              <a:t>umount</a:t>
            </a:r>
            <a:r>
              <a:rPr lang="en-US" altLang="zh-CN" dirty="0" smtClean="0"/>
              <a:t> device(or mount point)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85784" y="2786058"/>
            <a:ext cx="7953717" cy="34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文件属性与权限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文件属性（类型及权限）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4908" y="2214554"/>
            <a:ext cx="871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drwxr</a:t>
            </a:r>
            <a:r>
              <a:rPr lang="en-US" altLang="zh-CN" sz="20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-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xr</a:t>
            </a:r>
            <a:r>
              <a:rPr lang="en-US" altLang="zh-CN" sz="20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-x 2  xgqin  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xgqin</a:t>
            </a:r>
            <a:r>
              <a:rPr lang="en-US" altLang="zh-CN" sz="20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4096  Jul 20 03::54  Desktop</a:t>
            </a:r>
            <a:endParaRPr lang="en-US" altLang="zh-CN" sz="2000" b="1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20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-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rw</a:t>
            </a:r>
            <a:r>
              <a:rPr lang="en-US" altLang="zh-CN" sz="20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-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rw</a:t>
            </a:r>
            <a:r>
              <a:rPr lang="en-US" altLang="zh-CN" sz="20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-r-- 1  xgqin  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xgqin</a:t>
            </a:r>
            <a:r>
              <a:rPr lang="en-US" altLang="zh-CN" sz="20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147   Aug 6 04:41    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a_plus_b.c</a:t>
            </a:r>
            <a:r>
              <a:rPr lang="en-US" altLang="zh-CN" sz="20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endParaRPr lang="zh-CN" altLang="en-US" sz="2000" b="1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8318" y="3143248"/>
            <a:ext cx="215636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zh-CN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zh-CN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-x</a:t>
            </a:r>
            <a:endParaRPr lang="en-US" altLang="zh-CN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zh-CN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zh-CN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-r--</a:t>
            </a:r>
            <a:endParaRPr lang="zh-CN" alt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752751" y="3143248"/>
            <a:ext cx="1168289" cy="1853999"/>
            <a:chOff x="752751" y="3143248"/>
            <a:chExt cx="1168289" cy="1853999"/>
          </a:xfrm>
        </p:grpSpPr>
        <p:sp>
          <p:nvSpPr>
            <p:cNvPr id="7" name="TextBox 6"/>
            <p:cNvSpPr txBox="1"/>
            <p:nvPr/>
          </p:nvSpPr>
          <p:spPr>
            <a:xfrm>
              <a:off x="752751" y="4627915"/>
              <a:ext cx="915635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>
              <a:spAutoFit/>
            </a:bodyPr>
            <a:lstStyle/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owner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45040" y="3143248"/>
              <a:ext cx="576000" cy="936000"/>
            </a:xfrm>
            <a:prstGeom prst="rect">
              <a:avLst/>
            </a:prstGeom>
            <a:solidFill>
              <a:srgbClr val="4F81BD">
                <a:alpha val="50196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曲线连接符 9"/>
            <p:cNvCxnSpPr>
              <a:stCxn id="7" idx="0"/>
              <a:endCxn id="8" idx="2"/>
            </p:cNvCxnSpPr>
            <p:nvPr/>
          </p:nvCxnSpPr>
          <p:spPr>
            <a:xfrm rot="5400000" flipH="1" flipV="1">
              <a:off x="1147471" y="4142347"/>
              <a:ext cx="548667" cy="422471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0"/>
          <p:cNvGrpSpPr/>
          <p:nvPr/>
        </p:nvGrpSpPr>
        <p:grpSpPr>
          <a:xfrm>
            <a:off x="1959736" y="3143248"/>
            <a:ext cx="954828" cy="1853999"/>
            <a:chOff x="1345040" y="3143248"/>
            <a:chExt cx="954828" cy="1853999"/>
          </a:xfrm>
        </p:grpSpPr>
        <p:sp>
          <p:nvSpPr>
            <p:cNvPr id="14" name="TextBox 13"/>
            <p:cNvSpPr txBox="1"/>
            <p:nvPr/>
          </p:nvSpPr>
          <p:spPr>
            <a:xfrm>
              <a:off x="1409431" y="4627915"/>
              <a:ext cx="89043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rtlCol="0">
              <a:spAutoFit/>
            </a:bodyPr>
            <a:lstStyle/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group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345040" y="3143248"/>
              <a:ext cx="576000" cy="936000"/>
            </a:xfrm>
            <a:prstGeom prst="rect">
              <a:avLst/>
            </a:prstGeom>
            <a:solidFill>
              <a:srgbClr val="C0504D">
                <a:alpha val="40000"/>
              </a:srgb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曲线连接符 15"/>
            <p:cNvCxnSpPr>
              <a:stCxn id="14" idx="0"/>
              <a:endCxn id="15" idx="2"/>
            </p:cNvCxnSpPr>
            <p:nvPr/>
          </p:nvCxnSpPr>
          <p:spPr>
            <a:xfrm rot="16200000" flipV="1">
              <a:off x="1469512" y="4242777"/>
              <a:ext cx="548667" cy="22161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" name="组合 10"/>
          <p:cNvGrpSpPr/>
          <p:nvPr/>
        </p:nvGrpSpPr>
        <p:grpSpPr>
          <a:xfrm>
            <a:off x="2567240" y="3143248"/>
            <a:ext cx="1390651" cy="1869530"/>
            <a:chOff x="1345040" y="3143248"/>
            <a:chExt cx="1390651" cy="1869530"/>
          </a:xfrm>
        </p:grpSpPr>
        <p:sp>
          <p:nvSpPr>
            <p:cNvPr id="18" name="TextBox 17"/>
            <p:cNvSpPr txBox="1"/>
            <p:nvPr/>
          </p:nvSpPr>
          <p:spPr>
            <a:xfrm>
              <a:off x="1921044" y="4643446"/>
              <a:ext cx="814647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rtlCol="0">
              <a:spAutoFit/>
            </a:bodyPr>
            <a:lstStyle/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other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345040" y="3143248"/>
              <a:ext cx="576000" cy="936000"/>
            </a:xfrm>
            <a:prstGeom prst="rect">
              <a:avLst/>
            </a:prstGeom>
            <a:solidFill>
              <a:srgbClr val="9BBB59">
                <a:alpha val="50196"/>
              </a:srgb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曲线连接符 19"/>
            <p:cNvCxnSpPr>
              <a:stCxn id="18" idx="0"/>
              <a:endCxn id="19" idx="2"/>
            </p:cNvCxnSpPr>
            <p:nvPr/>
          </p:nvCxnSpPr>
          <p:spPr>
            <a:xfrm rot="16200000" flipV="1">
              <a:off x="1698605" y="4013683"/>
              <a:ext cx="564198" cy="69532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3929058" y="3143248"/>
            <a:ext cx="776175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endParaRPr lang="en-US" altLang="zh-CN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zh-CN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endParaRPr lang="zh-CN" alt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72066" y="3143248"/>
            <a:ext cx="2496196" cy="18158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r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：可读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：可写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：可执行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：无相关权限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29058" y="5143512"/>
            <a:ext cx="1959191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altLang="zh-CN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zh-CN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-x</a:t>
            </a:r>
            <a:endParaRPr lang="en-US" altLang="zh-CN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zh-CN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zh-CN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-r--</a:t>
            </a:r>
            <a:endParaRPr lang="zh-CN" alt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00760" y="5143512"/>
            <a:ext cx="2911374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</a:t>
            </a:r>
            <a:r>
              <a:rPr lang="en-US" altLang="zh-CN" sz="2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  <a:r>
              <a:rPr lang="en-US" altLang="zh-CN" sz="28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  <a:r>
              <a:rPr lang="zh-CN" alt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altLang="zh-CN" sz="2800" b="1" dirty="0" smtClean="0">
                <a:solidFill>
                  <a:srgbClr val="4F81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CN" sz="2800" b="1" dirty="0" smtClean="0">
                <a:solidFill>
                  <a:srgbClr val="9BBB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altLang="zh-CN" sz="2800" b="1" dirty="0" smtClean="0">
              <a:solidFill>
                <a:srgbClr val="9BBB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</a:t>
            </a:r>
            <a:r>
              <a:rPr lang="en-US" altLang="zh-CN" sz="2800" b="1" dirty="0" smtClean="0">
                <a:solidFill>
                  <a:srgbClr val="4F81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</a:t>
            </a:r>
            <a:r>
              <a:rPr lang="en-US" altLang="zh-CN" sz="2800" b="1" dirty="0" smtClean="0">
                <a:solidFill>
                  <a:srgbClr val="9BBB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zh-CN" alt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altLang="zh-CN" sz="2800" b="1" dirty="0" smtClean="0">
                <a:solidFill>
                  <a:srgbClr val="4F81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altLang="zh-CN" sz="2800" b="1" dirty="0" smtClean="0">
                <a:solidFill>
                  <a:srgbClr val="9BBB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zh-CN" altLang="en-US" sz="2800" b="1" dirty="0">
              <a:solidFill>
                <a:srgbClr val="9BBB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allAtOnce"/>
      <p:bldP spid="24" grpId="0" build="allAtOnce"/>
      <p:bldP spid="25" grpId="0" animBg="1" build="allAtOnce"/>
      <p:bldP spid="26" grpId="0" animBg="1" build="allAtOnce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磁盘卸载（</a:t>
            </a:r>
            <a:r>
              <a:rPr lang="en-US" altLang="zh-CN" dirty="0" err="1" smtClean="0"/>
              <a:t>umount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卸载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盘：</a:t>
            </a:r>
            <a:endParaRPr lang="zh-CN" altLang="en-US" dirty="0"/>
          </a:p>
        </p:txBody>
      </p:sp>
      <p:pic>
        <p:nvPicPr>
          <p:cNvPr id="1026" name="Picture 2" descr="K:\DATA\Unix_Linux操作系统\Unix Linux操作系统（秦兴国）\Chapter 3\Screenshot-xgqin@xgqin-desktop_ ~.png"/>
          <p:cNvPicPr>
            <a:picLocks noChangeAspect="1" noChangeArrowheads="1"/>
          </p:cNvPicPr>
          <p:nvPr/>
        </p:nvPicPr>
        <p:blipFill>
          <a:blip r:embed="rId1"/>
          <a:srcRect t="4475" r="2282" b="15490"/>
          <a:stretch>
            <a:fillRect/>
          </a:stretch>
        </p:blipFill>
        <p:spPr bwMode="auto">
          <a:xfrm>
            <a:off x="500034" y="2685049"/>
            <a:ext cx="7740000" cy="4101537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489556" y="6143644"/>
            <a:ext cx="7786742" cy="432000"/>
          </a:xfrm>
          <a:prstGeom prst="rect">
            <a:avLst/>
          </a:prstGeom>
          <a:solidFill>
            <a:srgbClr val="376092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磁盘卸载（</a:t>
            </a:r>
            <a:r>
              <a:rPr lang="en-US" altLang="zh-CN" dirty="0" err="1" smtClean="0"/>
              <a:t>umount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卸载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盘：</a:t>
            </a:r>
            <a:endParaRPr lang="zh-CN" altLang="en-US" dirty="0"/>
          </a:p>
        </p:txBody>
      </p:sp>
      <p:pic>
        <p:nvPicPr>
          <p:cNvPr id="1027" name="Picture 3" descr="K:\DATA\Unix_Linux操作系统\Unix Linux操作系统（秦兴国）\Chapter 3\Screenshot-xgqin@xgqin-desktop_ -media.png"/>
          <p:cNvPicPr>
            <a:picLocks noChangeAspect="1" noChangeArrowheads="1"/>
          </p:cNvPicPr>
          <p:nvPr/>
        </p:nvPicPr>
        <p:blipFill>
          <a:blip r:embed="rId1"/>
          <a:srcRect t="4337" r="2505" b="33700"/>
          <a:stretch>
            <a:fillRect/>
          </a:stretch>
        </p:blipFill>
        <p:spPr bwMode="auto">
          <a:xfrm>
            <a:off x="500034" y="2714620"/>
            <a:ext cx="8339168" cy="3429024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510512" y="4921064"/>
            <a:ext cx="7786742" cy="432000"/>
          </a:xfrm>
          <a:prstGeom prst="rect">
            <a:avLst/>
          </a:prstGeom>
          <a:solidFill>
            <a:srgbClr val="376092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文件属性与权限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文件属性（其他属性）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4433" y="2212649"/>
            <a:ext cx="871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drwxr</a:t>
            </a:r>
            <a:r>
              <a:rPr lang="en-US" altLang="zh-CN" sz="20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-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xr</a:t>
            </a:r>
            <a:r>
              <a:rPr lang="en-US" altLang="zh-CN" sz="20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-x 2  xgqin  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xgqin</a:t>
            </a:r>
            <a:r>
              <a:rPr lang="en-US" altLang="zh-CN" sz="20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4096  Jul 20 03::54  Desktop</a:t>
            </a:r>
            <a:endParaRPr lang="en-US" altLang="zh-CN" sz="2000" b="1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20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-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rw</a:t>
            </a:r>
            <a:r>
              <a:rPr lang="en-US" altLang="zh-CN" sz="20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-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rw</a:t>
            </a:r>
            <a:r>
              <a:rPr lang="en-US" altLang="zh-CN" sz="20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-r-- 1  xgqin  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xgqin</a:t>
            </a:r>
            <a:r>
              <a:rPr lang="en-US" altLang="zh-CN" sz="20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147   Aug 6 04:41    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a_plus_b.c</a:t>
            </a:r>
            <a:r>
              <a:rPr lang="en-US" altLang="zh-CN" sz="20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endParaRPr lang="zh-CN" altLang="en-US" sz="2000" b="1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-32" y="2285992"/>
            <a:ext cx="2560316" cy="1940968"/>
            <a:chOff x="-747449" y="3143248"/>
            <a:chExt cx="2560316" cy="1940968"/>
          </a:xfrm>
        </p:grpSpPr>
        <p:sp>
          <p:nvSpPr>
            <p:cNvPr id="7" name="TextBox 6"/>
            <p:cNvSpPr txBox="1"/>
            <p:nvPr/>
          </p:nvSpPr>
          <p:spPr>
            <a:xfrm>
              <a:off x="-747449" y="4714884"/>
              <a:ext cx="2560316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连接节点数（</a:t>
              </a:r>
              <a:r>
                <a:rPr lang="en-US" altLang="zh-CN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-node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67795" y="3143248"/>
              <a:ext cx="396000" cy="936000"/>
            </a:xfrm>
            <a:prstGeom prst="rect">
              <a:avLst/>
            </a:prstGeom>
            <a:solidFill>
              <a:srgbClr val="4F81BD">
                <a:alpha val="50196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曲线连接符 9"/>
            <p:cNvCxnSpPr>
              <a:stCxn id="7" idx="3"/>
              <a:endCxn id="8" idx="2"/>
            </p:cNvCxnSpPr>
            <p:nvPr/>
          </p:nvCxnSpPr>
          <p:spPr>
            <a:xfrm flipH="1" flipV="1">
              <a:off x="1565795" y="4079248"/>
              <a:ext cx="247072" cy="820302"/>
            </a:xfrm>
            <a:prstGeom prst="curvedConnector4">
              <a:avLst>
                <a:gd name="adj1" fmla="val -92524"/>
                <a:gd name="adj2" fmla="val 61256"/>
              </a:avLst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10"/>
          <p:cNvGrpSpPr/>
          <p:nvPr/>
        </p:nvGrpSpPr>
        <p:grpSpPr>
          <a:xfrm>
            <a:off x="969039" y="2285992"/>
            <a:ext cx="2459953" cy="2512472"/>
            <a:chOff x="-207006" y="3143248"/>
            <a:chExt cx="2459953" cy="2512472"/>
          </a:xfrm>
        </p:grpSpPr>
        <p:sp>
          <p:nvSpPr>
            <p:cNvPr id="27" name="TextBox 26"/>
            <p:cNvSpPr txBox="1"/>
            <p:nvPr/>
          </p:nvSpPr>
          <p:spPr>
            <a:xfrm>
              <a:off x="-207006" y="5286388"/>
              <a:ext cx="2031325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文件或目录所有者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367795" y="3143248"/>
              <a:ext cx="885152" cy="936000"/>
            </a:xfrm>
            <a:prstGeom prst="rect">
              <a:avLst/>
            </a:prstGeom>
            <a:solidFill>
              <a:srgbClr val="4F81BD">
                <a:alpha val="50196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曲线连接符 9"/>
            <p:cNvCxnSpPr>
              <a:stCxn id="27" idx="3"/>
              <a:endCxn id="28" idx="2"/>
            </p:cNvCxnSpPr>
            <p:nvPr/>
          </p:nvCxnSpPr>
          <p:spPr>
            <a:xfrm flipH="1" flipV="1">
              <a:off x="1810371" y="4079248"/>
              <a:ext cx="13948" cy="1391806"/>
            </a:xfrm>
            <a:prstGeom prst="curvedConnector4">
              <a:avLst>
                <a:gd name="adj1" fmla="val -1638945"/>
                <a:gd name="adj2" fmla="val 56634"/>
              </a:avLst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10"/>
          <p:cNvGrpSpPr/>
          <p:nvPr/>
        </p:nvGrpSpPr>
        <p:grpSpPr>
          <a:xfrm>
            <a:off x="1469105" y="2285992"/>
            <a:ext cx="2905128" cy="3083976"/>
            <a:chOff x="-652181" y="3143248"/>
            <a:chExt cx="2905128" cy="3083976"/>
          </a:xfrm>
        </p:grpSpPr>
        <p:sp>
          <p:nvSpPr>
            <p:cNvPr id="33" name="TextBox 32"/>
            <p:cNvSpPr txBox="1"/>
            <p:nvPr/>
          </p:nvSpPr>
          <p:spPr>
            <a:xfrm>
              <a:off x="-652181" y="5857892"/>
              <a:ext cx="2262158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文件或目录所在群组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367795" y="3143248"/>
              <a:ext cx="885152" cy="936000"/>
            </a:xfrm>
            <a:prstGeom prst="rect">
              <a:avLst/>
            </a:prstGeom>
            <a:solidFill>
              <a:srgbClr val="4F81BD">
                <a:alpha val="50196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曲线连接符 9"/>
            <p:cNvCxnSpPr>
              <a:stCxn id="33" idx="3"/>
              <a:endCxn id="34" idx="2"/>
            </p:cNvCxnSpPr>
            <p:nvPr/>
          </p:nvCxnSpPr>
          <p:spPr>
            <a:xfrm flipV="1">
              <a:off x="1609977" y="4079248"/>
              <a:ext cx="200394" cy="1963310"/>
            </a:xfrm>
            <a:prstGeom prst="curvedConnector2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10"/>
          <p:cNvGrpSpPr/>
          <p:nvPr/>
        </p:nvGrpSpPr>
        <p:grpSpPr>
          <a:xfrm>
            <a:off x="995677" y="2285992"/>
            <a:ext cx="4305217" cy="3643338"/>
            <a:chOff x="-2052270" y="3143248"/>
            <a:chExt cx="4305217" cy="3643338"/>
          </a:xfrm>
        </p:grpSpPr>
        <p:sp>
          <p:nvSpPr>
            <p:cNvPr id="37" name="TextBox 36"/>
            <p:cNvSpPr txBox="1"/>
            <p:nvPr/>
          </p:nvSpPr>
          <p:spPr>
            <a:xfrm>
              <a:off x="-2052270" y="6417254"/>
              <a:ext cx="3933513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文件或目录大小（默认大小为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byte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367795" y="3143248"/>
              <a:ext cx="885152" cy="936000"/>
            </a:xfrm>
            <a:prstGeom prst="rect">
              <a:avLst/>
            </a:prstGeom>
            <a:solidFill>
              <a:srgbClr val="4F81BD">
                <a:alpha val="50196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曲线连接符 9"/>
            <p:cNvCxnSpPr>
              <a:stCxn id="37" idx="3"/>
              <a:endCxn id="38" idx="2"/>
            </p:cNvCxnSpPr>
            <p:nvPr/>
          </p:nvCxnSpPr>
          <p:spPr>
            <a:xfrm flipH="1" flipV="1">
              <a:off x="1810371" y="4079248"/>
              <a:ext cx="70872" cy="2522672"/>
            </a:xfrm>
            <a:prstGeom prst="curvedConnector4">
              <a:avLst>
                <a:gd name="adj1" fmla="val -322553"/>
                <a:gd name="adj2" fmla="val 53660"/>
              </a:avLst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10"/>
          <p:cNvGrpSpPr/>
          <p:nvPr/>
        </p:nvGrpSpPr>
        <p:grpSpPr>
          <a:xfrm>
            <a:off x="5348858" y="2285992"/>
            <a:ext cx="2080661" cy="1798092"/>
            <a:chOff x="1367794" y="3143248"/>
            <a:chExt cx="2080661" cy="1798092"/>
          </a:xfrm>
        </p:grpSpPr>
        <p:sp>
          <p:nvSpPr>
            <p:cNvPr id="41" name="TextBox 40"/>
            <p:cNvSpPr txBox="1"/>
            <p:nvPr/>
          </p:nvSpPr>
          <p:spPr>
            <a:xfrm>
              <a:off x="1448192" y="4572008"/>
              <a:ext cx="156966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最后修改时间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367794" y="3143248"/>
              <a:ext cx="2080661" cy="936000"/>
            </a:xfrm>
            <a:prstGeom prst="rect">
              <a:avLst/>
            </a:prstGeom>
            <a:solidFill>
              <a:srgbClr val="4F81BD">
                <a:alpha val="50196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曲线连接符 9"/>
            <p:cNvCxnSpPr>
              <a:stCxn id="41" idx="3"/>
              <a:endCxn id="42" idx="2"/>
            </p:cNvCxnSpPr>
            <p:nvPr/>
          </p:nvCxnSpPr>
          <p:spPr>
            <a:xfrm flipH="1" flipV="1">
              <a:off x="2408125" y="4079248"/>
              <a:ext cx="609727" cy="677426"/>
            </a:xfrm>
            <a:prstGeom prst="curvedConnector4">
              <a:avLst>
                <a:gd name="adj1" fmla="val -37492"/>
                <a:gd name="adj2" fmla="val 63630"/>
              </a:avLst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文件属性与权限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文件权限修改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chgrp</a:t>
            </a:r>
            <a:r>
              <a:rPr lang="zh-CN" altLang="en-US" dirty="0" smtClean="0"/>
              <a:t>：改变文件或目录所属群组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chown</a:t>
            </a:r>
            <a:r>
              <a:rPr lang="zh-CN" altLang="en-US" dirty="0" smtClean="0"/>
              <a:t>：改变文件或目录所有者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chmod</a:t>
            </a:r>
            <a:r>
              <a:rPr lang="zh-CN" altLang="en-US" dirty="0" smtClean="0"/>
              <a:t>：改变文件或目录权限，</a:t>
            </a:r>
            <a:r>
              <a:rPr lang="en-US" altLang="zh-CN" dirty="0" smtClean="0"/>
              <a:t>SUID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SGID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SBIT</a:t>
            </a:r>
            <a:r>
              <a:rPr lang="zh-CN" altLang="en-US" dirty="0" smtClean="0"/>
              <a:t>等属性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6021" y="4312515"/>
            <a:ext cx="74407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修改文件或目录所属群组：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chgrp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[-R]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new_group_name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dirname</a:t>
            </a:r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/filename</a:t>
            </a:r>
            <a:endParaRPr lang="en-US" altLang="zh-CN" sz="24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修改文件或目录所有者：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chown</a:t>
            </a:r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[-R]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new_user_name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dirname</a:t>
            </a:r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/filename</a:t>
            </a:r>
            <a:endParaRPr lang="zh-CN" altLang="en-US" sz="24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TABLE_BEAUTIFY" val="smartTable{ccfc5b13-399e-4406-88b4-e4db95694998}"/>
</p:tagLst>
</file>

<file path=ppt/theme/theme1.xml><?xml version="1.0" encoding="utf-8"?>
<a:theme xmlns:a="http://schemas.openxmlformats.org/drawingml/2006/main" name="Gue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Guet</Template>
  <TotalTime>0</TotalTime>
  <Words>9029</Words>
  <Application>WPS 演示</Application>
  <PresentationFormat>全屏显示(4:3)</PresentationFormat>
  <Paragraphs>1121</Paragraphs>
  <Slides>71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3" baseType="lpstr">
      <vt:lpstr>Arial</vt:lpstr>
      <vt:lpstr>宋体</vt:lpstr>
      <vt:lpstr>Wingdings</vt:lpstr>
      <vt:lpstr>Footlight MT Light</vt:lpstr>
      <vt:lpstr>Segoe Print</vt:lpstr>
      <vt:lpstr>华文新魏</vt:lpstr>
      <vt:lpstr>微软雅黑</vt:lpstr>
      <vt:lpstr>Consolas</vt:lpstr>
      <vt:lpstr>Arial Unicode MS</vt:lpstr>
      <vt:lpstr>Goudy Old Style</vt:lpstr>
      <vt:lpstr>Calibri</vt:lpstr>
      <vt:lpstr>Guet</vt:lpstr>
      <vt:lpstr>Unix/Linux操作系统 Linux文件系统、用户管理</vt:lpstr>
      <vt:lpstr>Outline</vt:lpstr>
      <vt:lpstr>文件属性与权限</vt:lpstr>
      <vt:lpstr>文件属性与权限</vt:lpstr>
      <vt:lpstr>文件属性与权限</vt:lpstr>
      <vt:lpstr>文件属性与权限</vt:lpstr>
      <vt:lpstr>文件属性与权限</vt:lpstr>
      <vt:lpstr>文件属性与权限</vt:lpstr>
      <vt:lpstr>文件属性与权限</vt:lpstr>
      <vt:lpstr>文件属性与权限</vt:lpstr>
      <vt:lpstr>文件属性与权限</vt:lpstr>
      <vt:lpstr>文件属性与权限</vt:lpstr>
      <vt:lpstr>文件属性与权限</vt:lpstr>
      <vt:lpstr>文件属性与权限</vt:lpstr>
      <vt:lpstr>文件属性与权限</vt:lpstr>
      <vt:lpstr>目录属性与权限</vt:lpstr>
      <vt:lpstr>目录属性与权限</vt:lpstr>
      <vt:lpstr>目录属性与权限</vt:lpstr>
      <vt:lpstr>目录属性与权限</vt:lpstr>
      <vt:lpstr>文件与目录默认权限</vt:lpstr>
      <vt:lpstr>文件与目录默认权限</vt:lpstr>
      <vt:lpstr>文件及目录基本操作</vt:lpstr>
      <vt:lpstr>文件及目录基本操作</vt:lpstr>
      <vt:lpstr>文件及目录基本操作</vt:lpstr>
      <vt:lpstr>文件及目录基本操作</vt:lpstr>
      <vt:lpstr>文件及目录基本操作</vt:lpstr>
      <vt:lpstr>文件及目录基本操作</vt:lpstr>
      <vt:lpstr>文件及目录基本操作</vt:lpstr>
      <vt:lpstr>文件及目录基本操作</vt:lpstr>
      <vt:lpstr>文件及目录基本操作</vt:lpstr>
      <vt:lpstr>文件及目录基本操作</vt:lpstr>
      <vt:lpstr>文件及目录基本操作</vt:lpstr>
      <vt:lpstr>文件及目录基本操作</vt:lpstr>
      <vt:lpstr>文件及目录基本操作</vt:lpstr>
      <vt:lpstr>文件及目录基本操作</vt:lpstr>
      <vt:lpstr>文件及目录基本操作</vt:lpstr>
      <vt:lpstr>文件及目录基本操作</vt:lpstr>
      <vt:lpstr>文件及目录基本操作</vt:lpstr>
      <vt:lpstr>文件及目录基本操作</vt:lpstr>
      <vt:lpstr>文件及目录基本操作</vt:lpstr>
      <vt:lpstr>文件及目录基本操作</vt:lpstr>
      <vt:lpstr>文件及目录基本操作</vt:lpstr>
      <vt:lpstr>文件及目录基本操作</vt:lpstr>
      <vt:lpstr>文件及目录基本操作</vt:lpstr>
      <vt:lpstr>文件及目录基本操作</vt:lpstr>
      <vt:lpstr>Linux文件系统介绍</vt:lpstr>
      <vt:lpstr>Linux文件系统介绍</vt:lpstr>
      <vt:lpstr>Linux文件系统介绍</vt:lpstr>
      <vt:lpstr>Linux文件系统介绍</vt:lpstr>
      <vt:lpstr>Linux文件系统介绍</vt:lpstr>
      <vt:lpstr>Linux文件系统</vt:lpstr>
      <vt:lpstr>Linux文件系统</vt:lpstr>
      <vt:lpstr>Linux文件系统</vt:lpstr>
      <vt:lpstr>Linux文件系统</vt:lpstr>
      <vt:lpstr>Linux文件系统</vt:lpstr>
      <vt:lpstr>Linux文件系统</vt:lpstr>
      <vt:lpstr>Linux文件系统</vt:lpstr>
      <vt:lpstr>Linux文件系统</vt:lpstr>
      <vt:lpstr>Linux文件系统</vt:lpstr>
      <vt:lpstr>Linux文件系统</vt:lpstr>
      <vt:lpstr>Linux文件系统</vt:lpstr>
      <vt:lpstr>Linux文件系统</vt:lpstr>
      <vt:lpstr>Linux文件系统</vt:lpstr>
      <vt:lpstr>Linux文件系统</vt:lpstr>
      <vt:lpstr>Linux文件系统</vt:lpstr>
      <vt:lpstr>Linux文件系统</vt:lpstr>
      <vt:lpstr>Linux文件系统</vt:lpstr>
      <vt:lpstr>Linux文件系统</vt:lpstr>
      <vt:lpstr>Linux文件系统</vt:lpstr>
      <vt:lpstr>Linux文件系统</vt:lpstr>
      <vt:lpstr>Linux文件系统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Linux操作系统概述</dc:title>
  <dc:creator>xgqin</dc:creator>
  <cp:lastModifiedBy>Derek_Yang</cp:lastModifiedBy>
  <cp:revision>224</cp:revision>
  <dcterms:created xsi:type="dcterms:W3CDTF">2012-07-03T02:24:00Z</dcterms:created>
  <dcterms:modified xsi:type="dcterms:W3CDTF">2021-03-05T04:21:51Z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