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1" r:id="rId7"/>
    <p:sldId id="262" r:id="rId8"/>
    <p:sldId id="263" r:id="rId9"/>
    <p:sldId id="264" r:id="rId10"/>
    <p:sldId id="265" r:id="rId11"/>
    <p:sldId id="267" r:id="rId12"/>
    <p:sldId id="268" r:id="rId13"/>
    <p:sldId id="270" r:id="rId14"/>
    <p:sldId id="271" r:id="rId15"/>
    <p:sldId id="272" r:id="rId16"/>
    <p:sldId id="269" r:id="rId17"/>
    <p:sldId id="273" r:id="rId18"/>
    <p:sldId id="274" r:id="rId19"/>
    <p:sldId id="275" r:id="rId20"/>
    <p:sldId id="276" r:id="rId21"/>
    <p:sldId id="277" r:id="rId22"/>
    <p:sldId id="278" r:id="rId23"/>
    <p:sldId id="279" r:id="rId24"/>
    <p:sldId id="280" r:id="rId25"/>
    <p:sldId id="281" r:id="rId26"/>
    <p:sldId id="259" r:id="rId27"/>
    <p:sldId id="282" r:id="rId28"/>
    <p:sldId id="283" r:id="rId29"/>
    <p:sldId id="284" r:id="rId30"/>
    <p:sldId id="285" r:id="rId31"/>
    <p:sldId id="286" r:id="rId32"/>
    <p:sldId id="287" r:id="rId33"/>
    <p:sldId id="288" r:id="rId34"/>
    <p:sldId id="289" r:id="rId35"/>
    <p:sldId id="290" r:id="rId36"/>
    <p:sldId id="291" r:id="rId37"/>
    <p:sldId id="292" r:id="rId38"/>
    <p:sldId id="260" r:id="rId39"/>
    <p:sldId id="293" r:id="rId40"/>
    <p:sldId id="294" r:id="rId41"/>
    <p:sldId id="295" r:id="rId42"/>
    <p:sldId id="297" r:id="rId43"/>
    <p:sldId id="298" r:id="rId44"/>
    <p:sldId id="299" r:id="rId45"/>
    <p:sldId id="300" r:id="rId46"/>
    <p:sldId id="302" r:id="rId47"/>
    <p:sldId id="303" r:id="rId48"/>
    <p:sldId id="305" r:id="rId49"/>
    <p:sldId id="306" r:id="rId50"/>
    <p:sldId id="308"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a:srgbClr val="0000FF"/>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41" autoAdjust="0"/>
  </p:normalViewPr>
  <p:slideViewPr>
    <p:cSldViewPr>
      <p:cViewPr varScale="1">
        <p:scale>
          <a:sx n="80" d="100"/>
          <a:sy n="80" d="100"/>
        </p:scale>
        <p:origin x="170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ADF71F-569B-4929-A5E4-02655E0C71A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A75F2E-F9A2-40F5-A10C-C6BE0DA107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BA75F2E-F9A2-40F5-A10C-C6BE0DA1072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BA75F2E-F9A2-40F5-A10C-C6BE0DA1072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5" name="直接连接符 4"/>
          <p:cNvCxnSpPr/>
          <p:nvPr/>
        </p:nvCxnSpPr>
        <p:spPr>
          <a:xfrm>
            <a:off x="642938" y="5641975"/>
            <a:ext cx="7775575" cy="1588"/>
          </a:xfrm>
          <a:prstGeom prst="line">
            <a:avLst/>
          </a:prstGeom>
          <a:ln w="5715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6" name="直接连接符 5"/>
          <p:cNvCxnSpPr/>
          <p:nvPr/>
        </p:nvCxnSpPr>
        <p:spPr>
          <a:xfrm>
            <a:off x="180975" y="1284288"/>
            <a:ext cx="8748713" cy="1587"/>
          </a:xfrm>
          <a:prstGeom prst="line">
            <a:avLst/>
          </a:prstGeom>
          <a:ln w="57150">
            <a:solidFill>
              <a:schemeClr val="tx2"/>
            </a:solidFill>
          </a:ln>
        </p:spPr>
        <p:style>
          <a:lnRef idx="3">
            <a:schemeClr val="accent1"/>
          </a:lnRef>
          <a:fillRef idx="0">
            <a:schemeClr val="accent1"/>
          </a:fillRef>
          <a:effectRef idx="2">
            <a:schemeClr val="accent1"/>
          </a:effectRef>
          <a:fontRef idx="minor">
            <a:schemeClr val="tx1"/>
          </a:fontRef>
        </p:style>
      </p:cxnSp>
      <p:sp>
        <p:nvSpPr>
          <p:cNvPr id="2" name="标题 1"/>
          <p:cNvSpPr>
            <a:spLocks noGrp="1"/>
          </p:cNvSpPr>
          <p:nvPr>
            <p:ph type="ctrTitle"/>
          </p:nvPr>
        </p:nvSpPr>
        <p:spPr>
          <a:xfrm>
            <a:off x="685800" y="1785926"/>
            <a:ext cx="7772400" cy="1470025"/>
          </a:xfrm>
        </p:spPr>
        <p:txBody>
          <a:bodyPr/>
          <a:lstStyle>
            <a:lvl1pPr algn="ctr">
              <a:defRPr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462350"/>
            <a:ext cx="6400800" cy="1752600"/>
          </a:xfrm>
        </p:spPr>
        <p:txBody>
          <a:bodyPr/>
          <a:lstStyle>
            <a:lvl1pPr marL="0" indent="0" algn="ctr">
              <a:buNone/>
              <a:defRPr b="1" baseline="0">
                <a:solidFill>
                  <a:schemeClr val="tx1"/>
                </a:solidFill>
                <a:effectLst/>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8" name="日期占位符 3"/>
          <p:cNvSpPr>
            <a:spLocks noGrp="1"/>
          </p:cNvSpPr>
          <p:nvPr>
            <p:ph type="dt" sz="half" idx="10"/>
          </p:nvPr>
        </p:nvSpPr>
        <p:spPr/>
        <p:txBody>
          <a:bodyPr/>
          <a:lstStyle>
            <a:lvl1pPr>
              <a:defRPr b="1">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a:defRPr b="1">
                <a:latin typeface="微软雅黑" panose="020B0503020204020204" pitchFamily="34" charset="-122"/>
                <a:ea typeface="微软雅黑" panose="020B0503020204020204" pitchFamily="34" charset="-122"/>
              </a:defRPr>
            </a:lvl1pPr>
          </a:lstStyle>
          <a:p>
            <a:endParaRPr lang="zh-CN" altLang="en-US"/>
          </a:p>
        </p:txBody>
      </p:sp>
      <p:sp>
        <p:nvSpPr>
          <p:cNvPr id="10" name="灯片编号占位符 5"/>
          <p:cNvSpPr>
            <a:spLocks noGrp="1"/>
          </p:cNvSpPr>
          <p:nvPr>
            <p:ph type="sldNum" sz="quarter" idx="12"/>
          </p:nvPr>
        </p:nvSpPr>
        <p:spPr/>
        <p:txBody>
          <a:bodyPr/>
          <a:lstStyle>
            <a:lvl1pPr>
              <a:defRPr b="1">
                <a:latin typeface="微软雅黑" panose="020B0503020204020204" pitchFamily="34" charset="-122"/>
                <a:ea typeface="微软雅黑" panose="020B0503020204020204" pitchFamily="34" charset="-122"/>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5" name="直接连接符 4"/>
          <p:cNvCxnSpPr/>
          <p:nvPr/>
        </p:nvCxnSpPr>
        <p:spPr>
          <a:xfrm>
            <a:off x="180975" y="1500188"/>
            <a:ext cx="8748713" cy="1587"/>
          </a:xfrm>
          <a:prstGeom prst="line">
            <a:avLst/>
          </a:prstGeom>
          <a:ln w="57150">
            <a:solidFill>
              <a:schemeClr val="tx2"/>
            </a:solidFill>
          </a:ln>
        </p:spPr>
        <p:style>
          <a:lnRef idx="3">
            <a:schemeClr val="accent1"/>
          </a:lnRef>
          <a:fillRef idx="0">
            <a:schemeClr val="accent1"/>
          </a:fillRef>
          <a:effectRef idx="2">
            <a:schemeClr val="accent1"/>
          </a:effectRef>
          <a:fontRef idx="minor">
            <a:schemeClr val="tx1"/>
          </a:fontRef>
        </p:style>
      </p:cxnSp>
      <p:sp>
        <p:nvSpPr>
          <p:cNvPr id="2" name="标题 1"/>
          <p:cNvSpPr>
            <a:spLocks noGrp="1"/>
          </p:cNvSpPr>
          <p:nvPr>
            <p:ph type="title"/>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defRPr b="1">
                <a:latin typeface="微软雅黑" panose="020B0503020204020204" pitchFamily="34" charset="-122"/>
                <a:ea typeface="微软雅黑" panose="020B0503020204020204" pitchFamily="34" charset="-122"/>
              </a:defRPr>
            </a:lvl1pPr>
            <a:lvl2pPr>
              <a:defRPr b="1">
                <a:latin typeface="微软雅黑" panose="020B0503020204020204" pitchFamily="34" charset="-122"/>
                <a:ea typeface="微软雅黑" panose="020B0503020204020204" pitchFamily="34" charset="-122"/>
              </a:defRPr>
            </a:lvl2pPr>
            <a:lvl3pPr>
              <a:defRPr b="1">
                <a:latin typeface="微软雅黑" panose="020B0503020204020204" pitchFamily="34" charset="-122"/>
                <a:ea typeface="微软雅黑" panose="020B0503020204020204" pitchFamily="34" charset="-122"/>
              </a:defRPr>
            </a:lvl3pPr>
            <a:lvl4pPr>
              <a:defRPr b="1">
                <a:latin typeface="微软雅黑" panose="020B0503020204020204" pitchFamily="34" charset="-122"/>
                <a:ea typeface="微软雅黑" panose="020B0503020204020204" pitchFamily="34" charset="-122"/>
              </a:defRPr>
            </a:lvl4pPr>
            <a:lvl5pPr>
              <a:defRPr b="1">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日期占位符 3"/>
          <p:cNvSpPr>
            <a:spLocks noGrp="1"/>
          </p:cNvSpPr>
          <p:nvPr>
            <p:ph type="dt" sz="half" idx="10"/>
          </p:nvPr>
        </p:nvSpPr>
        <p:spPr/>
        <p:txBody>
          <a:bodyPr/>
          <a:lstStyle>
            <a:lvl1pPr>
              <a:defRPr b="1">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fld>
            <a:endParaRPr lang="zh-CN" altLang="en-US"/>
          </a:p>
        </p:txBody>
      </p:sp>
      <p:sp>
        <p:nvSpPr>
          <p:cNvPr id="7" name="页脚占位符 4"/>
          <p:cNvSpPr>
            <a:spLocks noGrp="1"/>
          </p:cNvSpPr>
          <p:nvPr>
            <p:ph type="ftr" sz="quarter" idx="11"/>
          </p:nvPr>
        </p:nvSpPr>
        <p:spPr/>
        <p:txBody>
          <a:bodyPr/>
          <a:lstStyle>
            <a:lvl1pPr>
              <a:defRPr b="1">
                <a:latin typeface="微软雅黑" panose="020B0503020204020204" pitchFamily="34" charset="-122"/>
                <a:ea typeface="微软雅黑" panose="020B0503020204020204" pitchFamily="34" charset="-122"/>
              </a:defRPr>
            </a:lvl1pPr>
          </a:lstStyle>
          <a:p>
            <a:endParaRPr lang="zh-CN" altLang="en-US"/>
          </a:p>
        </p:txBody>
      </p:sp>
      <p:sp>
        <p:nvSpPr>
          <p:cNvPr id="8" name="灯片编号占位符 5"/>
          <p:cNvSpPr>
            <a:spLocks noGrp="1"/>
          </p:cNvSpPr>
          <p:nvPr>
            <p:ph type="sldNum" sz="quarter" idx="12"/>
          </p:nvPr>
        </p:nvSpPr>
        <p:spPr/>
        <p:txBody>
          <a:bodyPr/>
          <a:lstStyle>
            <a:lvl1pPr>
              <a:defRPr b="1">
                <a:latin typeface="微软雅黑" panose="020B0503020204020204" pitchFamily="34" charset="-122"/>
                <a:ea typeface="微软雅黑" panose="020B0503020204020204" pitchFamily="34" charset="-122"/>
              </a:defRPr>
            </a:lvl1p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cxnSp>
        <p:nvCxnSpPr>
          <p:cNvPr id="5" name="直接连接符 4"/>
          <p:cNvCxnSpPr/>
          <p:nvPr/>
        </p:nvCxnSpPr>
        <p:spPr>
          <a:xfrm rot="5400000" flipH="1" flipV="1">
            <a:off x="3669506" y="3183732"/>
            <a:ext cx="5795963" cy="0"/>
          </a:xfrm>
          <a:prstGeom prst="line">
            <a:avLst/>
          </a:prstGeom>
          <a:ln w="57150">
            <a:solidFill>
              <a:schemeClr val="tx2"/>
            </a:solidFill>
          </a:ln>
        </p:spPr>
        <p:style>
          <a:lnRef idx="3">
            <a:schemeClr val="accent1"/>
          </a:lnRef>
          <a:fillRef idx="0">
            <a:schemeClr val="accent1"/>
          </a:fillRef>
          <a:effectRef idx="2">
            <a:schemeClr val="accent1"/>
          </a:effectRef>
          <a:fontRef idx="minor">
            <a:schemeClr val="tx1"/>
          </a:fontRef>
        </p:style>
      </p:cxnSp>
      <p:sp>
        <p:nvSpPr>
          <p:cNvPr id="3" name="竖排文字占位符 2"/>
          <p:cNvSpPr>
            <a:spLocks noGrp="1"/>
          </p:cNvSpPr>
          <p:nvPr>
            <p:ph type="body" orient="vert" idx="1"/>
          </p:nvPr>
        </p:nvSpPr>
        <p:spPr>
          <a:xfrm>
            <a:off x="457200" y="274638"/>
            <a:ext cx="6019800" cy="5851525"/>
          </a:xfrm>
        </p:spPr>
        <p:txBody>
          <a:bodyPr vert="eaVert"/>
          <a:lstStyle>
            <a:lvl1pPr>
              <a:defRPr b="1">
                <a:latin typeface="微软雅黑" panose="020B0503020204020204" pitchFamily="34" charset="-122"/>
                <a:ea typeface="微软雅黑" panose="020B0503020204020204" pitchFamily="34" charset="-122"/>
              </a:defRPr>
            </a:lvl1pPr>
            <a:lvl2pPr>
              <a:defRPr b="1">
                <a:latin typeface="微软雅黑" panose="020B0503020204020204" pitchFamily="34" charset="-122"/>
                <a:ea typeface="微软雅黑" panose="020B0503020204020204" pitchFamily="34" charset="-122"/>
              </a:defRPr>
            </a:lvl2pPr>
            <a:lvl3pPr>
              <a:defRPr b="1">
                <a:latin typeface="微软雅黑" panose="020B0503020204020204" pitchFamily="34" charset="-122"/>
                <a:ea typeface="微软雅黑" panose="020B0503020204020204" pitchFamily="34" charset="-122"/>
              </a:defRPr>
            </a:lvl3pPr>
            <a:lvl4pPr>
              <a:defRPr b="1">
                <a:latin typeface="微软雅黑" panose="020B0503020204020204" pitchFamily="34" charset="-122"/>
                <a:ea typeface="微软雅黑" panose="020B0503020204020204" pitchFamily="34" charset="-122"/>
              </a:defRPr>
            </a:lvl4pPr>
            <a:lvl5pPr>
              <a:defRPr b="1">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日期占位符 3"/>
          <p:cNvSpPr>
            <a:spLocks noGrp="1"/>
          </p:cNvSpPr>
          <p:nvPr>
            <p:ph type="dt" sz="half" idx="10"/>
          </p:nvPr>
        </p:nvSpPr>
        <p:spPr/>
        <p:txBody>
          <a:bodyPr/>
          <a:lstStyle>
            <a:lvl1pPr>
              <a:defRPr b="1">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fld>
            <a:endParaRPr lang="zh-CN" altLang="en-US"/>
          </a:p>
        </p:txBody>
      </p:sp>
      <p:sp>
        <p:nvSpPr>
          <p:cNvPr id="7" name="页脚占位符 4"/>
          <p:cNvSpPr>
            <a:spLocks noGrp="1"/>
          </p:cNvSpPr>
          <p:nvPr>
            <p:ph type="ftr" sz="quarter" idx="11"/>
          </p:nvPr>
        </p:nvSpPr>
        <p:spPr/>
        <p:txBody>
          <a:bodyPr/>
          <a:lstStyle>
            <a:lvl1pPr>
              <a:defRPr b="1">
                <a:latin typeface="微软雅黑" panose="020B0503020204020204" pitchFamily="34" charset="-122"/>
                <a:ea typeface="微软雅黑" panose="020B0503020204020204" pitchFamily="34" charset="-122"/>
              </a:defRPr>
            </a:lvl1pPr>
          </a:lstStyle>
          <a:p>
            <a:endParaRPr lang="zh-CN" altLang="en-US"/>
          </a:p>
        </p:txBody>
      </p:sp>
      <p:sp>
        <p:nvSpPr>
          <p:cNvPr id="8" name="灯片编号占位符 5"/>
          <p:cNvSpPr>
            <a:spLocks noGrp="1"/>
          </p:cNvSpPr>
          <p:nvPr>
            <p:ph type="sldNum" sz="quarter" idx="12"/>
          </p:nvPr>
        </p:nvSpPr>
        <p:spPr/>
        <p:txBody>
          <a:bodyPr/>
          <a:lstStyle>
            <a:lvl1pPr>
              <a:defRPr b="1">
                <a:latin typeface="微软雅黑" panose="020B0503020204020204" pitchFamily="34" charset="-122"/>
                <a:ea typeface="微软雅黑" panose="020B0503020204020204" pitchFamily="34" charset="-122"/>
              </a:defRPr>
            </a:lvl1p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5" name="直接连接符 4"/>
          <p:cNvCxnSpPr/>
          <p:nvPr/>
        </p:nvCxnSpPr>
        <p:spPr>
          <a:xfrm>
            <a:off x="180975" y="1500188"/>
            <a:ext cx="8748713" cy="1587"/>
          </a:xfrm>
          <a:prstGeom prst="line">
            <a:avLst/>
          </a:prstGeom>
          <a:ln w="57150">
            <a:solidFill>
              <a:schemeClr val="tx2"/>
            </a:solidFill>
          </a:ln>
        </p:spPr>
        <p:style>
          <a:lnRef idx="3">
            <a:schemeClr val="accent1"/>
          </a:lnRef>
          <a:fillRef idx="0">
            <a:schemeClr val="accent1"/>
          </a:fillRef>
          <a:effectRef idx="2">
            <a:schemeClr val="accent1"/>
          </a:effectRef>
          <a:fontRef idx="minor">
            <a:schemeClr val="tx1"/>
          </a:fontRef>
        </p:style>
      </p:cxnSp>
      <p:sp>
        <p:nvSpPr>
          <p:cNvPr id="2" name="标题 1"/>
          <p:cNvSpPr>
            <a:spLocks noGrp="1"/>
          </p:cNvSpPr>
          <p:nvPr>
            <p:ph type="title"/>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1">
                <a:latin typeface="微软雅黑" panose="020B0503020204020204" pitchFamily="34" charset="-122"/>
                <a:ea typeface="微软雅黑" panose="020B0503020204020204" pitchFamily="34" charset="-122"/>
              </a:defRPr>
            </a:lvl1pPr>
            <a:lvl2pPr>
              <a:defRPr b="1">
                <a:latin typeface="微软雅黑" panose="020B0503020204020204" pitchFamily="34" charset="-122"/>
                <a:ea typeface="微软雅黑" panose="020B0503020204020204" pitchFamily="34" charset="-122"/>
              </a:defRPr>
            </a:lvl2pPr>
            <a:lvl3pPr>
              <a:defRPr b="1">
                <a:latin typeface="微软雅黑" panose="020B0503020204020204" pitchFamily="34" charset="-122"/>
                <a:ea typeface="微软雅黑" panose="020B0503020204020204" pitchFamily="34" charset="-122"/>
              </a:defRPr>
            </a:lvl3pPr>
            <a:lvl4pPr>
              <a:defRPr b="1">
                <a:latin typeface="微软雅黑" panose="020B0503020204020204" pitchFamily="34" charset="-122"/>
                <a:ea typeface="微软雅黑" panose="020B0503020204020204" pitchFamily="34" charset="-122"/>
              </a:defRPr>
            </a:lvl4pPr>
            <a:lvl5pPr>
              <a:defRPr b="1">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日期占位符 3"/>
          <p:cNvSpPr>
            <a:spLocks noGrp="1"/>
          </p:cNvSpPr>
          <p:nvPr>
            <p:ph type="dt" sz="half" idx="10"/>
          </p:nvPr>
        </p:nvSpPr>
        <p:spPr/>
        <p:txBody>
          <a:bodyPr/>
          <a:lstStyle>
            <a:lvl1pPr>
              <a:defRPr b="1">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fld>
            <a:endParaRPr lang="zh-CN" altLang="en-US"/>
          </a:p>
        </p:txBody>
      </p:sp>
      <p:sp>
        <p:nvSpPr>
          <p:cNvPr id="7" name="页脚占位符 4"/>
          <p:cNvSpPr>
            <a:spLocks noGrp="1"/>
          </p:cNvSpPr>
          <p:nvPr>
            <p:ph type="ftr" sz="quarter" idx="11"/>
          </p:nvPr>
        </p:nvSpPr>
        <p:spPr/>
        <p:txBody>
          <a:bodyPr/>
          <a:lstStyle>
            <a:lvl1pPr>
              <a:defRPr b="1">
                <a:latin typeface="微软雅黑" panose="020B0503020204020204" pitchFamily="34" charset="-122"/>
                <a:ea typeface="微软雅黑" panose="020B0503020204020204" pitchFamily="34" charset="-122"/>
              </a:defRPr>
            </a:lvl1pPr>
          </a:lstStyle>
          <a:p>
            <a:endParaRPr lang="zh-CN" altLang="en-US"/>
          </a:p>
        </p:txBody>
      </p:sp>
      <p:sp>
        <p:nvSpPr>
          <p:cNvPr id="8" name="灯片编号占位符 5"/>
          <p:cNvSpPr>
            <a:spLocks noGrp="1"/>
          </p:cNvSpPr>
          <p:nvPr>
            <p:ph type="sldNum" sz="quarter" idx="12"/>
          </p:nvPr>
        </p:nvSpPr>
        <p:spPr/>
        <p:txBody>
          <a:bodyPr/>
          <a:lstStyle>
            <a:lvl1pPr>
              <a:defRPr b="1">
                <a:latin typeface="微软雅黑" panose="020B0503020204020204" pitchFamily="34" charset="-122"/>
                <a:ea typeface="微软雅黑" panose="020B0503020204020204" pitchFamily="34" charset="-122"/>
              </a:defRPr>
            </a:lvl1p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ctr">
              <a:defRPr sz="4000" b="1" cap="a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b="1">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fld>
            <a:endParaRPr lang="zh-CN" altLang="en-US"/>
          </a:p>
        </p:txBody>
      </p:sp>
      <p:sp>
        <p:nvSpPr>
          <p:cNvPr id="6" name="页脚占位符 4"/>
          <p:cNvSpPr>
            <a:spLocks noGrp="1"/>
          </p:cNvSpPr>
          <p:nvPr>
            <p:ph type="ftr" sz="quarter" idx="11"/>
          </p:nvPr>
        </p:nvSpPr>
        <p:spPr/>
        <p:txBody>
          <a:bodyPr/>
          <a:lstStyle>
            <a:lvl1pPr>
              <a:defRPr b="1">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5"/>
          <p:cNvSpPr>
            <a:spLocks noGrp="1"/>
          </p:cNvSpPr>
          <p:nvPr>
            <p:ph type="sldNum" sz="quarter" idx="12"/>
          </p:nvPr>
        </p:nvSpPr>
        <p:spPr/>
        <p:txBody>
          <a:bodyPr/>
          <a:lstStyle>
            <a:lvl1pPr>
              <a:defRPr b="1">
                <a:latin typeface="微软雅黑" panose="020B0503020204020204" pitchFamily="34" charset="-122"/>
                <a:ea typeface="微软雅黑" panose="020B0503020204020204" pitchFamily="34" charset="-122"/>
              </a:defRPr>
            </a:lvl1p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6" name="直接连接符 5"/>
          <p:cNvCxnSpPr/>
          <p:nvPr/>
        </p:nvCxnSpPr>
        <p:spPr>
          <a:xfrm>
            <a:off x="180975" y="1500188"/>
            <a:ext cx="8748713" cy="1587"/>
          </a:xfrm>
          <a:prstGeom prst="line">
            <a:avLst/>
          </a:prstGeom>
          <a:ln w="57150">
            <a:solidFill>
              <a:schemeClr val="tx2"/>
            </a:solidFill>
          </a:ln>
        </p:spPr>
        <p:style>
          <a:lnRef idx="3">
            <a:schemeClr val="accent1"/>
          </a:lnRef>
          <a:fillRef idx="0">
            <a:schemeClr val="accent1"/>
          </a:fillRef>
          <a:effectRef idx="2">
            <a:schemeClr val="accent1"/>
          </a:effectRef>
          <a:fontRef idx="minor">
            <a:schemeClr val="tx1"/>
          </a:fontRef>
        </p:style>
      </p:cxnSp>
      <p:sp>
        <p:nvSpPr>
          <p:cNvPr id="2" name="标题 1"/>
          <p:cNvSpPr>
            <a:spLocks noGrp="1"/>
          </p:cNvSpPr>
          <p:nvPr>
            <p:ph type="title"/>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b="1">
                <a:latin typeface="微软雅黑" panose="020B0503020204020204" pitchFamily="34" charset="-122"/>
                <a:ea typeface="微软雅黑" panose="020B0503020204020204" pitchFamily="34" charset="-122"/>
              </a:defRPr>
            </a:lvl1pPr>
            <a:lvl2pPr>
              <a:defRPr sz="2400" b="1">
                <a:latin typeface="微软雅黑" panose="020B0503020204020204" pitchFamily="34" charset="-122"/>
                <a:ea typeface="微软雅黑" panose="020B0503020204020204" pitchFamily="34" charset="-122"/>
              </a:defRPr>
            </a:lvl2pPr>
            <a:lvl3pPr>
              <a:defRPr sz="2000" b="1">
                <a:latin typeface="微软雅黑" panose="020B0503020204020204" pitchFamily="34" charset="-122"/>
                <a:ea typeface="微软雅黑" panose="020B0503020204020204" pitchFamily="34" charset="-122"/>
              </a:defRPr>
            </a:lvl3pPr>
            <a:lvl4pPr>
              <a:defRPr sz="1800" b="1">
                <a:latin typeface="微软雅黑" panose="020B0503020204020204" pitchFamily="34" charset="-122"/>
                <a:ea typeface="微软雅黑" panose="020B0503020204020204" pitchFamily="34" charset="-122"/>
              </a:defRPr>
            </a:lvl4pPr>
            <a:lvl5pPr>
              <a:defRPr sz="1800" b="1">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b="1">
                <a:latin typeface="微软雅黑" panose="020B0503020204020204" pitchFamily="34" charset="-122"/>
                <a:ea typeface="微软雅黑" panose="020B0503020204020204" pitchFamily="34" charset="-122"/>
              </a:defRPr>
            </a:lvl1pPr>
            <a:lvl2pPr>
              <a:defRPr sz="2400" b="1">
                <a:latin typeface="微软雅黑" panose="020B0503020204020204" pitchFamily="34" charset="-122"/>
                <a:ea typeface="微软雅黑" panose="020B0503020204020204" pitchFamily="34" charset="-122"/>
              </a:defRPr>
            </a:lvl2pPr>
            <a:lvl3pPr>
              <a:defRPr sz="2000" b="1">
                <a:latin typeface="微软雅黑" panose="020B0503020204020204" pitchFamily="34" charset="-122"/>
                <a:ea typeface="微软雅黑" panose="020B0503020204020204" pitchFamily="34" charset="-122"/>
              </a:defRPr>
            </a:lvl3pPr>
            <a:lvl4pPr>
              <a:defRPr sz="1800" b="1">
                <a:latin typeface="微软雅黑" panose="020B0503020204020204" pitchFamily="34" charset="-122"/>
                <a:ea typeface="微软雅黑" panose="020B0503020204020204" pitchFamily="34" charset="-122"/>
              </a:defRPr>
            </a:lvl4pPr>
            <a:lvl5pPr>
              <a:defRPr sz="1800" b="1">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4"/>
          <p:cNvSpPr>
            <a:spLocks noGrp="1"/>
          </p:cNvSpPr>
          <p:nvPr>
            <p:ph type="dt" sz="half" idx="10"/>
          </p:nvPr>
        </p:nvSpPr>
        <p:spPr/>
        <p:txBody>
          <a:bodyPr/>
          <a:lstStyle>
            <a:lvl1pPr>
              <a:defRPr b="1">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fld>
            <a:endParaRPr lang="zh-CN" altLang="en-US"/>
          </a:p>
        </p:txBody>
      </p:sp>
      <p:sp>
        <p:nvSpPr>
          <p:cNvPr id="8" name="页脚占位符 5"/>
          <p:cNvSpPr>
            <a:spLocks noGrp="1"/>
          </p:cNvSpPr>
          <p:nvPr>
            <p:ph type="ftr" sz="quarter" idx="11"/>
          </p:nvPr>
        </p:nvSpPr>
        <p:spPr/>
        <p:txBody>
          <a:bodyPr/>
          <a:lstStyle>
            <a:lvl1pPr>
              <a:defRPr b="1">
                <a:latin typeface="微软雅黑" panose="020B0503020204020204" pitchFamily="34" charset="-122"/>
                <a:ea typeface="微软雅黑" panose="020B0503020204020204" pitchFamily="34" charset="-122"/>
              </a:defRPr>
            </a:lvl1pPr>
          </a:lstStyle>
          <a:p>
            <a:endParaRPr lang="zh-CN" altLang="en-US"/>
          </a:p>
        </p:txBody>
      </p:sp>
      <p:sp>
        <p:nvSpPr>
          <p:cNvPr id="9" name="灯片编号占位符 6"/>
          <p:cNvSpPr>
            <a:spLocks noGrp="1"/>
          </p:cNvSpPr>
          <p:nvPr>
            <p:ph type="sldNum" sz="quarter" idx="12"/>
          </p:nvPr>
        </p:nvSpPr>
        <p:spPr/>
        <p:txBody>
          <a:bodyPr/>
          <a:lstStyle>
            <a:lvl1pPr>
              <a:defRPr b="1">
                <a:latin typeface="微软雅黑" panose="020B0503020204020204" pitchFamily="34" charset="-122"/>
                <a:ea typeface="微软雅黑" panose="020B0503020204020204" pitchFamily="34" charset="-122"/>
              </a:defRPr>
            </a:lvl1p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8" name="直接连接符 7"/>
          <p:cNvCxnSpPr/>
          <p:nvPr/>
        </p:nvCxnSpPr>
        <p:spPr>
          <a:xfrm>
            <a:off x="180975" y="1500188"/>
            <a:ext cx="8748713" cy="1587"/>
          </a:xfrm>
          <a:prstGeom prst="line">
            <a:avLst/>
          </a:prstGeom>
          <a:ln w="57150">
            <a:solidFill>
              <a:schemeClr val="tx2"/>
            </a:solidFill>
          </a:ln>
        </p:spPr>
        <p:style>
          <a:lnRef idx="3">
            <a:schemeClr val="accent1"/>
          </a:lnRef>
          <a:fillRef idx="0">
            <a:schemeClr val="accent1"/>
          </a:fillRef>
          <a:effectRef idx="2">
            <a:schemeClr val="accent1"/>
          </a:effectRef>
          <a:fontRef idx="minor">
            <a:schemeClr val="tx1"/>
          </a:fontRef>
        </p:style>
      </p:cxnSp>
      <p:sp>
        <p:nvSpPr>
          <p:cNvPr id="2" name="标题 1"/>
          <p:cNvSpPr>
            <a:spLocks noGrp="1"/>
          </p:cNvSpPr>
          <p:nvPr>
            <p:ph type="title"/>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b="1">
                <a:latin typeface="微软雅黑" panose="020B0503020204020204" pitchFamily="34" charset="-122"/>
                <a:ea typeface="微软雅黑" panose="020B0503020204020204" pitchFamily="34" charset="-122"/>
              </a:defRPr>
            </a:lvl1pPr>
            <a:lvl2pPr>
              <a:defRPr sz="2000" b="1">
                <a:latin typeface="微软雅黑" panose="020B0503020204020204" pitchFamily="34" charset="-122"/>
                <a:ea typeface="微软雅黑" panose="020B0503020204020204" pitchFamily="34" charset="-122"/>
              </a:defRPr>
            </a:lvl2pPr>
            <a:lvl3pPr>
              <a:defRPr sz="1800" b="1">
                <a:latin typeface="微软雅黑" panose="020B0503020204020204" pitchFamily="34" charset="-122"/>
                <a:ea typeface="微软雅黑" panose="020B0503020204020204" pitchFamily="34" charset="-122"/>
              </a:defRPr>
            </a:lvl3pPr>
            <a:lvl4pPr>
              <a:defRPr sz="1600" b="1">
                <a:latin typeface="微软雅黑" panose="020B0503020204020204" pitchFamily="34" charset="-122"/>
                <a:ea typeface="微软雅黑" panose="020B0503020204020204" pitchFamily="34" charset="-122"/>
              </a:defRPr>
            </a:lvl4pPr>
            <a:lvl5pPr>
              <a:defRPr sz="1600" b="1">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b="1">
                <a:latin typeface="微软雅黑" panose="020B0503020204020204" pitchFamily="34" charset="-122"/>
                <a:ea typeface="微软雅黑" panose="020B0503020204020204" pitchFamily="34" charset="-122"/>
              </a:defRPr>
            </a:lvl1pPr>
            <a:lvl2pPr>
              <a:defRPr sz="2000" b="1">
                <a:latin typeface="微软雅黑" panose="020B0503020204020204" pitchFamily="34" charset="-122"/>
                <a:ea typeface="微软雅黑" panose="020B0503020204020204" pitchFamily="34" charset="-122"/>
              </a:defRPr>
            </a:lvl2pPr>
            <a:lvl3pPr>
              <a:defRPr sz="1800" b="1">
                <a:latin typeface="微软雅黑" panose="020B0503020204020204" pitchFamily="34" charset="-122"/>
                <a:ea typeface="微软雅黑" panose="020B0503020204020204" pitchFamily="34" charset="-122"/>
              </a:defRPr>
            </a:lvl3pPr>
            <a:lvl4pPr>
              <a:defRPr sz="1600" b="1">
                <a:latin typeface="微软雅黑" panose="020B0503020204020204" pitchFamily="34" charset="-122"/>
                <a:ea typeface="微软雅黑" panose="020B0503020204020204" pitchFamily="34" charset="-122"/>
              </a:defRPr>
            </a:lvl4pPr>
            <a:lvl5pPr>
              <a:defRPr sz="1600" b="1">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9" name="日期占位符 6"/>
          <p:cNvSpPr>
            <a:spLocks noGrp="1"/>
          </p:cNvSpPr>
          <p:nvPr>
            <p:ph type="dt" sz="half" idx="10"/>
          </p:nvPr>
        </p:nvSpPr>
        <p:spPr/>
        <p:txBody>
          <a:bodyPr/>
          <a:lstStyle>
            <a:lvl1pPr>
              <a:defRPr b="1">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fld>
            <a:endParaRPr lang="zh-CN" altLang="en-US"/>
          </a:p>
        </p:txBody>
      </p:sp>
      <p:sp>
        <p:nvSpPr>
          <p:cNvPr id="10" name="页脚占位符 7"/>
          <p:cNvSpPr>
            <a:spLocks noGrp="1"/>
          </p:cNvSpPr>
          <p:nvPr>
            <p:ph type="ftr" sz="quarter" idx="11"/>
          </p:nvPr>
        </p:nvSpPr>
        <p:spPr/>
        <p:txBody>
          <a:bodyPr/>
          <a:lstStyle>
            <a:lvl1pPr>
              <a:defRPr b="1">
                <a:latin typeface="微软雅黑" panose="020B0503020204020204" pitchFamily="34" charset="-122"/>
                <a:ea typeface="微软雅黑" panose="020B0503020204020204" pitchFamily="34" charset="-122"/>
              </a:defRPr>
            </a:lvl1pPr>
          </a:lstStyle>
          <a:p>
            <a:endParaRPr lang="zh-CN" altLang="en-US"/>
          </a:p>
        </p:txBody>
      </p:sp>
      <p:sp>
        <p:nvSpPr>
          <p:cNvPr id="11" name="灯片编号占位符 8"/>
          <p:cNvSpPr>
            <a:spLocks noGrp="1"/>
          </p:cNvSpPr>
          <p:nvPr>
            <p:ph type="sldNum" sz="quarter" idx="12"/>
          </p:nvPr>
        </p:nvSpPr>
        <p:spPr/>
        <p:txBody>
          <a:bodyPr/>
          <a:lstStyle>
            <a:lvl1pPr>
              <a:defRPr b="1">
                <a:latin typeface="微软雅黑" panose="020B0503020204020204" pitchFamily="34" charset="-122"/>
                <a:ea typeface="微软雅黑" panose="020B0503020204020204" pitchFamily="34" charset="-122"/>
              </a:defRPr>
            </a:lvl1p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4" name="直接连接符 3"/>
          <p:cNvCxnSpPr/>
          <p:nvPr/>
        </p:nvCxnSpPr>
        <p:spPr>
          <a:xfrm>
            <a:off x="180975" y="1500188"/>
            <a:ext cx="8748713" cy="1587"/>
          </a:xfrm>
          <a:prstGeom prst="line">
            <a:avLst/>
          </a:prstGeom>
          <a:ln w="57150">
            <a:solidFill>
              <a:schemeClr val="tx2"/>
            </a:solidFill>
          </a:ln>
        </p:spPr>
        <p:style>
          <a:lnRef idx="3">
            <a:schemeClr val="accent1"/>
          </a:lnRef>
          <a:fillRef idx="0">
            <a:schemeClr val="accent1"/>
          </a:fillRef>
          <a:effectRef idx="2">
            <a:schemeClr val="accent1"/>
          </a:effectRef>
          <a:fontRef idx="minor">
            <a:schemeClr val="tx1"/>
          </a:fontRef>
        </p:style>
      </p:cxnSp>
      <p:sp>
        <p:nvSpPr>
          <p:cNvPr id="2" name="标题 1"/>
          <p:cNvSpPr>
            <a:spLocks noGrp="1"/>
          </p:cNvSpPr>
          <p:nvPr>
            <p:ph type="title"/>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5" name="日期占位符 2"/>
          <p:cNvSpPr>
            <a:spLocks noGrp="1"/>
          </p:cNvSpPr>
          <p:nvPr>
            <p:ph type="dt" sz="half" idx="10"/>
          </p:nvPr>
        </p:nvSpPr>
        <p:spPr/>
        <p:txBody>
          <a:bodyPr/>
          <a:lstStyle>
            <a:lvl1pPr>
              <a:defRPr b="1">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fld>
            <a:endParaRPr lang="zh-CN" altLang="en-US"/>
          </a:p>
        </p:txBody>
      </p:sp>
      <p:sp>
        <p:nvSpPr>
          <p:cNvPr id="6" name="页脚占位符 3"/>
          <p:cNvSpPr>
            <a:spLocks noGrp="1"/>
          </p:cNvSpPr>
          <p:nvPr>
            <p:ph type="ftr" sz="quarter" idx="11"/>
          </p:nvPr>
        </p:nvSpPr>
        <p:spPr/>
        <p:txBody>
          <a:bodyPr/>
          <a:lstStyle>
            <a:lvl1pPr>
              <a:defRPr b="1">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4"/>
          <p:cNvSpPr>
            <a:spLocks noGrp="1"/>
          </p:cNvSpPr>
          <p:nvPr>
            <p:ph type="sldNum" sz="quarter" idx="12"/>
          </p:nvPr>
        </p:nvSpPr>
        <p:spPr/>
        <p:txBody>
          <a:bodyPr/>
          <a:lstStyle>
            <a:lvl1pPr>
              <a:defRPr b="1">
                <a:latin typeface="微软雅黑" panose="020B0503020204020204" pitchFamily="34" charset="-122"/>
                <a:ea typeface="微软雅黑" panose="020B0503020204020204" pitchFamily="34" charset="-122"/>
              </a:defRPr>
            </a:lvl1p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3" name="直接连接符 2"/>
          <p:cNvCxnSpPr/>
          <p:nvPr/>
        </p:nvCxnSpPr>
        <p:spPr>
          <a:xfrm>
            <a:off x="180975" y="1500188"/>
            <a:ext cx="8748713" cy="1587"/>
          </a:xfrm>
          <a:prstGeom prst="line">
            <a:avLst/>
          </a:prstGeom>
          <a:ln w="57150">
            <a:solidFill>
              <a:schemeClr val="tx2"/>
            </a:solidFill>
          </a:ln>
        </p:spPr>
        <p:style>
          <a:lnRef idx="3">
            <a:schemeClr val="accent1"/>
          </a:lnRef>
          <a:fillRef idx="0">
            <a:schemeClr val="accent1"/>
          </a:fillRef>
          <a:effectRef idx="2">
            <a:schemeClr val="accent1"/>
          </a:effectRef>
          <a:fontRef idx="minor">
            <a:schemeClr val="tx1"/>
          </a:fontRef>
        </p:style>
      </p:cxnSp>
      <p:sp>
        <p:nvSpPr>
          <p:cNvPr id="4" name="日期占位符 1"/>
          <p:cNvSpPr>
            <a:spLocks noGrp="1"/>
          </p:cNvSpPr>
          <p:nvPr>
            <p:ph type="dt" sz="half" idx="10"/>
          </p:nvPr>
        </p:nvSpPr>
        <p:spPr/>
        <p:txBody>
          <a:bodyPr/>
          <a:lstStyle>
            <a:lvl1pPr>
              <a:defRPr b="1">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fld>
            <a:endParaRPr lang="zh-CN" altLang="en-US"/>
          </a:p>
        </p:txBody>
      </p:sp>
      <p:sp>
        <p:nvSpPr>
          <p:cNvPr id="5" name="页脚占位符 2"/>
          <p:cNvSpPr>
            <a:spLocks noGrp="1"/>
          </p:cNvSpPr>
          <p:nvPr>
            <p:ph type="ftr" sz="quarter" idx="11"/>
          </p:nvPr>
        </p:nvSpPr>
        <p:spPr/>
        <p:txBody>
          <a:bodyPr/>
          <a:lstStyle>
            <a:lvl1pPr>
              <a:defRPr b="1">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3"/>
          <p:cNvSpPr>
            <a:spLocks noGrp="1"/>
          </p:cNvSpPr>
          <p:nvPr>
            <p:ph type="sldNum" sz="quarter" idx="12"/>
          </p:nvPr>
        </p:nvSpPr>
        <p:spPr/>
        <p:txBody>
          <a:bodyPr/>
          <a:lstStyle>
            <a:lvl1pPr>
              <a:defRPr b="1">
                <a:latin typeface="微软雅黑" panose="020B0503020204020204" pitchFamily="34" charset="-122"/>
                <a:ea typeface="微软雅黑" panose="020B0503020204020204" pitchFamily="34" charset="-122"/>
              </a:defRPr>
            </a:lvl1p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b="1">
                <a:latin typeface="微软雅黑" panose="020B0503020204020204" pitchFamily="34" charset="-122"/>
                <a:ea typeface="微软雅黑" panose="020B0503020204020204" pitchFamily="34" charset="-122"/>
              </a:defRPr>
            </a:lvl1pPr>
            <a:lvl2pPr>
              <a:defRPr sz="2800" b="1">
                <a:latin typeface="微软雅黑" panose="020B0503020204020204" pitchFamily="34" charset="-122"/>
                <a:ea typeface="微软雅黑" panose="020B0503020204020204" pitchFamily="34" charset="-122"/>
              </a:defRPr>
            </a:lvl2pPr>
            <a:lvl3pPr>
              <a:defRPr sz="24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b="1">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6" name="日期占位符 4"/>
          <p:cNvSpPr>
            <a:spLocks noGrp="1"/>
          </p:cNvSpPr>
          <p:nvPr>
            <p:ph type="dt" sz="half" idx="10"/>
          </p:nvPr>
        </p:nvSpPr>
        <p:spPr/>
        <p:txBody>
          <a:bodyPr/>
          <a:lstStyle>
            <a:lvl1pPr>
              <a:defRPr b="1">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fld>
            <a:endParaRPr lang="zh-CN" altLang="en-US"/>
          </a:p>
        </p:txBody>
      </p:sp>
      <p:sp>
        <p:nvSpPr>
          <p:cNvPr id="7" name="页脚占位符 5"/>
          <p:cNvSpPr>
            <a:spLocks noGrp="1"/>
          </p:cNvSpPr>
          <p:nvPr>
            <p:ph type="ftr" sz="quarter" idx="11"/>
          </p:nvPr>
        </p:nvSpPr>
        <p:spPr/>
        <p:txBody>
          <a:bodyPr/>
          <a:lstStyle>
            <a:lvl1pPr>
              <a:defRPr b="1">
                <a:latin typeface="微软雅黑" panose="020B0503020204020204" pitchFamily="34" charset="-122"/>
                <a:ea typeface="微软雅黑" panose="020B0503020204020204" pitchFamily="34" charset="-122"/>
              </a:defRPr>
            </a:lvl1pPr>
          </a:lstStyle>
          <a:p>
            <a:endParaRPr lang="zh-CN" altLang="en-US"/>
          </a:p>
        </p:txBody>
      </p:sp>
      <p:sp>
        <p:nvSpPr>
          <p:cNvPr id="8" name="灯片编号占位符 6"/>
          <p:cNvSpPr>
            <a:spLocks noGrp="1"/>
          </p:cNvSpPr>
          <p:nvPr>
            <p:ph type="sldNum" sz="quarter" idx="12"/>
          </p:nvPr>
        </p:nvSpPr>
        <p:spPr/>
        <p:txBody>
          <a:bodyPr/>
          <a:lstStyle>
            <a:lvl1pPr>
              <a:defRPr b="1">
                <a:latin typeface="微软雅黑" panose="020B0503020204020204" pitchFamily="34" charset="-122"/>
                <a:ea typeface="微软雅黑" panose="020B0503020204020204" pitchFamily="34" charset="-122"/>
              </a:defRPr>
            </a:lvl1p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b="1">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b="1">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6" name="日期占位符 4"/>
          <p:cNvSpPr>
            <a:spLocks noGrp="1"/>
          </p:cNvSpPr>
          <p:nvPr>
            <p:ph type="dt" sz="half" idx="10"/>
          </p:nvPr>
        </p:nvSpPr>
        <p:spPr/>
        <p:txBody>
          <a:bodyPr/>
          <a:lstStyle>
            <a:lvl1pPr>
              <a:defRPr b="1">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fld>
            <a:endParaRPr lang="zh-CN" altLang="en-US"/>
          </a:p>
        </p:txBody>
      </p:sp>
      <p:sp>
        <p:nvSpPr>
          <p:cNvPr id="7" name="页脚占位符 5"/>
          <p:cNvSpPr>
            <a:spLocks noGrp="1"/>
          </p:cNvSpPr>
          <p:nvPr>
            <p:ph type="ftr" sz="quarter" idx="11"/>
          </p:nvPr>
        </p:nvSpPr>
        <p:spPr/>
        <p:txBody>
          <a:bodyPr/>
          <a:lstStyle>
            <a:lvl1pPr>
              <a:defRPr b="1">
                <a:latin typeface="微软雅黑" panose="020B0503020204020204" pitchFamily="34" charset="-122"/>
                <a:ea typeface="微软雅黑" panose="020B0503020204020204" pitchFamily="34" charset="-122"/>
              </a:defRPr>
            </a:lvl1pPr>
          </a:lstStyle>
          <a:p>
            <a:endParaRPr lang="zh-CN" altLang="en-US"/>
          </a:p>
        </p:txBody>
      </p:sp>
      <p:sp>
        <p:nvSpPr>
          <p:cNvPr id="8" name="灯片编号占位符 6"/>
          <p:cNvSpPr>
            <a:spLocks noGrp="1"/>
          </p:cNvSpPr>
          <p:nvPr>
            <p:ph type="sldNum" sz="quarter" idx="12"/>
          </p:nvPr>
        </p:nvSpPr>
        <p:spPr/>
        <p:txBody>
          <a:bodyPr/>
          <a:lstStyle>
            <a:lvl1pPr>
              <a:defRPr b="1">
                <a:latin typeface="微软雅黑" panose="020B0503020204020204" pitchFamily="34" charset="-122"/>
                <a:ea typeface="微软雅黑" panose="020B0503020204020204" pitchFamily="34" charset="-122"/>
              </a:defRPr>
            </a:lvl1p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Footlight MT Light" panose="0204060206030A020304" pitchFamily="18" charset="0"/>
          <a:ea typeface="华文新魏" panose="02010800040101010101" pitchFamily="2" charset="-122"/>
        </a:defRPr>
      </a:lvl2pPr>
      <a:lvl3pPr algn="l" rtl="0" eaLnBrk="1" fontAlgn="base" hangingPunct="1">
        <a:spcBef>
          <a:spcPct val="0"/>
        </a:spcBef>
        <a:spcAft>
          <a:spcPct val="0"/>
        </a:spcAft>
        <a:defRPr sz="4400">
          <a:solidFill>
            <a:schemeClr val="tx1"/>
          </a:solidFill>
          <a:latin typeface="Footlight MT Light" panose="0204060206030A020304" pitchFamily="18" charset="0"/>
          <a:ea typeface="华文新魏" panose="02010800040101010101" pitchFamily="2" charset="-122"/>
        </a:defRPr>
      </a:lvl3pPr>
      <a:lvl4pPr algn="l" rtl="0" eaLnBrk="1" fontAlgn="base" hangingPunct="1">
        <a:spcBef>
          <a:spcPct val="0"/>
        </a:spcBef>
        <a:spcAft>
          <a:spcPct val="0"/>
        </a:spcAft>
        <a:defRPr sz="4400">
          <a:solidFill>
            <a:schemeClr val="tx1"/>
          </a:solidFill>
          <a:latin typeface="Footlight MT Light" panose="0204060206030A020304" pitchFamily="18" charset="0"/>
          <a:ea typeface="华文新魏" panose="02010800040101010101" pitchFamily="2" charset="-122"/>
        </a:defRPr>
      </a:lvl4pPr>
      <a:lvl5pPr algn="l" rtl="0" eaLnBrk="1" fontAlgn="base" hangingPunct="1">
        <a:spcBef>
          <a:spcPct val="0"/>
        </a:spcBef>
        <a:spcAft>
          <a:spcPct val="0"/>
        </a:spcAft>
        <a:defRPr sz="4400">
          <a:solidFill>
            <a:schemeClr val="tx1"/>
          </a:solidFill>
          <a:latin typeface="Footlight MT Light" panose="0204060206030A020304" pitchFamily="18" charset="0"/>
          <a:ea typeface="华文新魏" panose="02010800040101010101" pitchFamily="2" charset="-122"/>
        </a:defRPr>
      </a:lvl5pPr>
      <a:lvl6pPr marL="457200" algn="ctr" rtl="0" eaLnBrk="1" fontAlgn="base" hangingPunct="1">
        <a:spcBef>
          <a:spcPct val="0"/>
        </a:spcBef>
        <a:spcAft>
          <a:spcPct val="0"/>
        </a:spcAft>
        <a:defRPr sz="4400">
          <a:solidFill>
            <a:schemeClr val="tx1"/>
          </a:solidFill>
          <a:latin typeface="Footlight MT Light" panose="0204060206030A020304" pitchFamily="18" charset="0"/>
          <a:ea typeface="华文新魏" panose="02010800040101010101" pitchFamily="2" charset="-122"/>
        </a:defRPr>
      </a:lvl6pPr>
      <a:lvl7pPr marL="914400" algn="ctr" rtl="0" eaLnBrk="1" fontAlgn="base" hangingPunct="1">
        <a:spcBef>
          <a:spcPct val="0"/>
        </a:spcBef>
        <a:spcAft>
          <a:spcPct val="0"/>
        </a:spcAft>
        <a:defRPr sz="4400">
          <a:solidFill>
            <a:schemeClr val="tx1"/>
          </a:solidFill>
          <a:latin typeface="Footlight MT Light" panose="0204060206030A020304" pitchFamily="18" charset="0"/>
          <a:ea typeface="华文新魏" panose="02010800040101010101" pitchFamily="2" charset="-122"/>
        </a:defRPr>
      </a:lvl7pPr>
      <a:lvl8pPr marL="1371600" algn="ctr" rtl="0" eaLnBrk="1" fontAlgn="base" hangingPunct="1">
        <a:spcBef>
          <a:spcPct val="0"/>
        </a:spcBef>
        <a:spcAft>
          <a:spcPct val="0"/>
        </a:spcAft>
        <a:defRPr sz="4400">
          <a:solidFill>
            <a:schemeClr val="tx1"/>
          </a:solidFill>
          <a:latin typeface="Footlight MT Light" panose="0204060206030A020304" pitchFamily="18" charset="0"/>
          <a:ea typeface="华文新魏" panose="02010800040101010101" pitchFamily="2" charset="-122"/>
        </a:defRPr>
      </a:lvl8pPr>
      <a:lvl9pPr marL="1828800" algn="ctr" rtl="0" eaLnBrk="1" fontAlgn="base" hangingPunct="1">
        <a:spcBef>
          <a:spcPct val="0"/>
        </a:spcBef>
        <a:spcAft>
          <a:spcPct val="0"/>
        </a:spcAft>
        <a:defRPr sz="4400">
          <a:solidFill>
            <a:schemeClr val="tx1"/>
          </a:solidFill>
          <a:latin typeface="Footlight MT Light" panose="0204060206030A020304" pitchFamily="18" charset="0"/>
          <a:ea typeface="华文新魏" panose="02010800040101010101" pitchFamily="2" charset="-122"/>
        </a:defRPr>
      </a:lvl9pPr>
    </p:titleStyle>
    <p:bodyStyle>
      <a:lvl1pPr marL="342900" indent="-342900" algn="l" rtl="0" eaLnBrk="1" fontAlgn="base" hangingPunct="1">
        <a:spcBef>
          <a:spcPct val="20000"/>
        </a:spcBef>
        <a:spcAft>
          <a:spcPct val="0"/>
        </a:spcAft>
        <a:buClr>
          <a:schemeClr val="tx2"/>
        </a:buClr>
        <a:buFont typeface="Wingdings" panose="05000000000000000000" pitchFamily="2" charset="2"/>
        <a:buChar char="n"/>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anose="05000000000000000000" pitchFamily="2" charset="2"/>
        <a:buChar char="n"/>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2"/>
        </a:buClr>
        <a:buFont typeface="Wingdings" panose="05000000000000000000" pitchFamily="2" charset="2"/>
        <a:buChar char="n"/>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tx2"/>
        </a:buClr>
        <a:buFont typeface="Wingdings" panose="05000000000000000000" pitchFamily="2" charset="2"/>
        <a:buChar char="n"/>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tx2"/>
        </a:buClr>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Unix/Linux</a:t>
            </a:r>
            <a:r>
              <a:rPr lang="zh-CN" altLang="en-US" dirty="0" smtClean="0"/>
              <a:t>操作系统</a:t>
            </a:r>
            <a:br>
              <a:rPr lang="en-US" dirty="0" smtClean="0"/>
            </a:br>
            <a:r>
              <a:rPr lang="en-US" dirty="0" smtClean="0">
                <a:solidFill>
                  <a:schemeClr val="accent1"/>
                </a:solidFill>
              </a:rPr>
              <a:t>Linux</a:t>
            </a:r>
            <a:r>
              <a:rPr lang="zh-CN" altLang="en-US" dirty="0" smtClean="0">
                <a:solidFill>
                  <a:schemeClr val="accent1"/>
                </a:solidFill>
              </a:rPr>
              <a:t>系统下的软件管理</a:t>
            </a:r>
            <a:endParaRPr lang="zh-CN" altLang="en-US" dirty="0">
              <a:solidFill>
                <a:schemeClr val="accent1"/>
              </a:solidFill>
            </a:endParaRP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en-US" altLang="zh-CN" dirty="0" smtClean="0"/>
              <a:t>step 4</a:t>
            </a:r>
            <a:r>
              <a:rPr lang="zh-CN" altLang="en-US" dirty="0" smtClean="0"/>
              <a:t>：运行</a:t>
            </a:r>
            <a:r>
              <a:rPr lang="en-US" altLang="zh-CN" dirty="0" smtClean="0"/>
              <a:t>configure</a:t>
            </a:r>
            <a:r>
              <a:rPr lang="zh-CN" altLang="en-US" dirty="0" smtClean="0"/>
              <a:t>或</a:t>
            </a:r>
            <a:r>
              <a:rPr lang="en-US" altLang="zh-CN" dirty="0" err="1" smtClean="0"/>
              <a:t>config</a:t>
            </a:r>
            <a:r>
              <a:rPr lang="zh-CN" altLang="en-US" dirty="0" smtClean="0"/>
              <a:t>脚本</a:t>
            </a:r>
            <a:endParaRPr lang="zh-CN" altLang="en-US" dirty="0"/>
          </a:p>
        </p:txBody>
      </p:sp>
      <p:pic>
        <p:nvPicPr>
          <p:cNvPr id="1027" name="Picture 3" descr="D:\XGQIN\xgqin_teaching\课程及相关课件资料\Unix_Linux操作系统\Unix Linux操作系统（秦兴国）\Chapter 7\images_tarball\Screenshot-13.png"/>
          <p:cNvPicPr>
            <a:picLocks noChangeAspect="1" noChangeArrowheads="1"/>
          </p:cNvPicPr>
          <p:nvPr/>
        </p:nvPicPr>
        <p:blipFill>
          <a:blip r:embed="rId1"/>
          <a:srcRect l="1492" t="3125" r="3125" b="14844"/>
          <a:stretch>
            <a:fillRect/>
          </a:stretch>
        </p:blipFill>
        <p:spPr bwMode="auto">
          <a:xfrm>
            <a:off x="571472" y="2143116"/>
            <a:ext cx="7032332" cy="4536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en-US" altLang="zh-CN" dirty="0" smtClean="0"/>
              <a:t>step 4</a:t>
            </a:r>
            <a:r>
              <a:rPr lang="zh-CN" altLang="en-US" dirty="0" smtClean="0"/>
              <a:t>：运行</a:t>
            </a:r>
            <a:r>
              <a:rPr lang="en-US" altLang="zh-CN" dirty="0" smtClean="0"/>
              <a:t>configure</a:t>
            </a:r>
            <a:r>
              <a:rPr lang="zh-CN" altLang="en-US" dirty="0" smtClean="0"/>
              <a:t>或</a:t>
            </a:r>
            <a:r>
              <a:rPr lang="en-US" altLang="zh-CN" dirty="0" err="1" smtClean="0"/>
              <a:t>config</a:t>
            </a:r>
            <a:r>
              <a:rPr lang="zh-CN" altLang="en-US" dirty="0" smtClean="0"/>
              <a:t>脚本</a:t>
            </a:r>
            <a:endParaRPr lang="zh-CN" altLang="en-US" dirty="0"/>
          </a:p>
        </p:txBody>
      </p:sp>
      <p:pic>
        <p:nvPicPr>
          <p:cNvPr id="2052" name="Picture 4" descr="D:\XGQIN\xgqin_teaching\课程及相关课件资料\Unix_Linux操作系统\Unix Linux操作系统（秦兴国）\Chapter 7\images_tarball\Screenshot-17.png"/>
          <p:cNvPicPr>
            <a:picLocks noChangeAspect="1" noChangeArrowheads="1"/>
          </p:cNvPicPr>
          <p:nvPr/>
        </p:nvPicPr>
        <p:blipFill>
          <a:blip r:embed="rId1"/>
          <a:srcRect/>
          <a:stretch>
            <a:fillRect/>
          </a:stretch>
        </p:blipFill>
        <p:spPr bwMode="auto">
          <a:xfrm>
            <a:off x="571504" y="2177432"/>
            <a:ext cx="7037629" cy="4536000"/>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571472" y="4357694"/>
            <a:ext cx="8572528" cy="1800000"/>
          </a:xfrm>
          <a:prstGeom prst="rect">
            <a:avLst/>
          </a:prstGeom>
          <a:solidFill>
            <a:srgbClr val="C0504D">
              <a:alpha val="6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endParaRPr lang="en-US" altLang="zh-CN" b="1" dirty="0" smtClean="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pPr algn="r"/>
            <a:r>
              <a:rPr lang="en-US" altLang="zh-CN" b="1" dirty="0" smtClean="0">
                <a:latin typeface="微软雅黑" panose="020B0503020204020204" pitchFamily="34" charset="-122"/>
                <a:ea typeface="微软雅黑" panose="020B0503020204020204" pitchFamily="34" charset="-122"/>
              </a:rPr>
              <a:t> </a:t>
            </a:r>
            <a:endParaRPr lang="en-US" altLang="zh-CN" b="1" dirty="0" smtClean="0">
              <a:latin typeface="微软雅黑" panose="020B0503020204020204" pitchFamily="34" charset="-122"/>
              <a:ea typeface="微软雅黑" panose="020B0503020204020204" pitchFamily="34" charset="-122"/>
            </a:endParaRPr>
          </a:p>
          <a:p>
            <a:pPr algn="r"/>
            <a:r>
              <a:rPr lang="zh-CN" altLang="en-US" b="1" dirty="0" smtClean="0">
                <a:latin typeface="微软雅黑" panose="020B0503020204020204" pitchFamily="34" charset="-122"/>
                <a:ea typeface="微软雅黑" panose="020B0503020204020204" pitchFamily="34" charset="-122"/>
              </a:rPr>
              <a:t>使用</a:t>
            </a:r>
            <a:r>
              <a:rPr lang="en-US" altLang="zh-CN" b="1" dirty="0" smtClean="0">
                <a:latin typeface="微软雅黑" panose="020B0503020204020204" pitchFamily="34" charset="-122"/>
                <a:ea typeface="微软雅黑" panose="020B0503020204020204" pitchFamily="34" charset="-122"/>
              </a:rPr>
              <a:t>—help</a:t>
            </a:r>
            <a:r>
              <a:rPr lang="zh-CN" altLang="en-US" b="1" dirty="0" smtClean="0">
                <a:latin typeface="微软雅黑" panose="020B0503020204020204" pitchFamily="34" charset="-122"/>
                <a:ea typeface="微软雅黑" panose="020B0503020204020204" pitchFamily="34" charset="-122"/>
              </a:rPr>
              <a:t>参数查看</a:t>
            </a:r>
            <a:endParaRPr lang="en-US" altLang="zh-CN" b="1" dirty="0" smtClean="0">
              <a:latin typeface="微软雅黑" panose="020B0503020204020204" pitchFamily="34" charset="-122"/>
              <a:ea typeface="微软雅黑" panose="020B0503020204020204" pitchFamily="34" charset="-122"/>
            </a:endParaRPr>
          </a:p>
          <a:p>
            <a:pPr algn="r"/>
            <a:r>
              <a:rPr lang="en-US" altLang="zh-CN" b="1" dirty="0" smtClean="0">
                <a:latin typeface="微软雅黑" panose="020B0503020204020204" pitchFamily="34" charset="-122"/>
                <a:ea typeface="微软雅黑" panose="020B0503020204020204" pitchFamily="34" charset="-122"/>
              </a:rPr>
              <a:t>configure</a:t>
            </a:r>
            <a:r>
              <a:rPr lang="zh-CN" altLang="en-US" b="1" dirty="0" smtClean="0">
                <a:latin typeface="微软雅黑" panose="020B0503020204020204" pitchFamily="34" charset="-122"/>
                <a:ea typeface="微软雅黑" panose="020B0503020204020204" pitchFamily="34" charset="-122"/>
              </a:rPr>
              <a:t>文件使用方式</a:t>
            </a:r>
            <a:endParaRPr lang="en-US" altLang="zh-CN"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2000"/>
                                        <p:tgtEl>
                                          <p:spTgt spid="9">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en-US" altLang="zh-CN" dirty="0" smtClean="0"/>
              <a:t>step 4</a:t>
            </a:r>
            <a:r>
              <a:rPr lang="zh-CN" altLang="en-US" dirty="0" smtClean="0"/>
              <a:t>：运行</a:t>
            </a:r>
            <a:r>
              <a:rPr lang="en-US" altLang="zh-CN" dirty="0" smtClean="0"/>
              <a:t>configure</a:t>
            </a:r>
            <a:r>
              <a:rPr lang="zh-CN" altLang="en-US" dirty="0" smtClean="0"/>
              <a:t>或</a:t>
            </a:r>
            <a:r>
              <a:rPr lang="en-US" altLang="zh-CN" dirty="0" err="1" smtClean="0"/>
              <a:t>config</a:t>
            </a:r>
            <a:r>
              <a:rPr lang="zh-CN" altLang="en-US" dirty="0" smtClean="0"/>
              <a:t>脚本</a:t>
            </a:r>
            <a:endParaRPr lang="zh-CN" altLang="en-US" dirty="0"/>
          </a:p>
        </p:txBody>
      </p:sp>
      <p:pic>
        <p:nvPicPr>
          <p:cNvPr id="6" name="Picture 3" descr="D:\XGQIN\xgqin_teaching\课程及相关课件资料\Unix_Linux操作系统\Unix Linux操作系统（秦兴国）\Chapter 7\images_tarball\Screenshot-18.png"/>
          <p:cNvPicPr>
            <a:picLocks noChangeAspect="1" noChangeArrowheads="1"/>
          </p:cNvPicPr>
          <p:nvPr/>
        </p:nvPicPr>
        <p:blipFill>
          <a:blip r:embed="rId1"/>
          <a:srcRect/>
          <a:stretch>
            <a:fillRect/>
          </a:stretch>
        </p:blipFill>
        <p:spPr bwMode="auto">
          <a:xfrm>
            <a:off x="572524" y="2145419"/>
            <a:ext cx="7056000" cy="4560147"/>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586220" y="3557128"/>
            <a:ext cx="8572528" cy="923330"/>
          </a:xfrm>
          <a:prstGeom prst="rect">
            <a:avLst/>
          </a:prstGeom>
          <a:solidFill>
            <a:srgbClr val="C0504D">
              <a:alpha val="6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endParaRPr lang="en-US" altLang="zh-CN" b="1" dirty="0" smtClean="0">
              <a:latin typeface="微软雅黑" panose="020B0503020204020204" pitchFamily="34" charset="-122"/>
              <a:ea typeface="微软雅黑" panose="020B0503020204020204" pitchFamily="34" charset="-122"/>
            </a:endParaRPr>
          </a:p>
          <a:p>
            <a:pPr algn="r"/>
            <a:r>
              <a:rPr lang="zh-CN" altLang="en-US" b="1" dirty="0" smtClean="0">
                <a:latin typeface="微软雅黑" panose="020B0503020204020204" pitchFamily="34" charset="-122"/>
                <a:ea typeface="微软雅黑" panose="020B0503020204020204" pitchFamily="34" charset="-122"/>
              </a:rPr>
              <a:t>使用</a:t>
            </a:r>
            <a:r>
              <a:rPr lang="en-US" altLang="zh-CN" b="1" dirty="0" smtClean="0">
                <a:latin typeface="微软雅黑" panose="020B0503020204020204" pitchFamily="34" charset="-122"/>
                <a:ea typeface="微软雅黑" panose="020B0503020204020204" pitchFamily="34" charset="-122"/>
              </a:rPr>
              <a:t>- -prefix</a:t>
            </a:r>
            <a:r>
              <a:rPr lang="zh-CN" altLang="en-US" b="1" dirty="0" smtClean="0">
                <a:latin typeface="微软雅黑" panose="020B0503020204020204" pitchFamily="34" charset="-122"/>
                <a:ea typeface="微软雅黑" panose="020B0503020204020204" pitchFamily="34" charset="-122"/>
              </a:rPr>
              <a:t>参数指定安装路径</a:t>
            </a:r>
            <a:endParaRPr lang="en-US" altLang="zh-CN" b="1" dirty="0" smtClean="0">
              <a:latin typeface="微软雅黑" panose="020B0503020204020204" pitchFamily="34" charset="-122"/>
              <a:ea typeface="微软雅黑" panose="020B0503020204020204" pitchFamily="34" charset="-122"/>
            </a:endParaRPr>
          </a:p>
          <a:p>
            <a:pPr algn="r"/>
            <a:r>
              <a:rPr lang="zh-CN" altLang="en-US" b="1" dirty="0" smtClean="0">
                <a:latin typeface="微软雅黑" panose="020B0503020204020204" pitchFamily="34" charset="-122"/>
                <a:ea typeface="微软雅黑" panose="020B0503020204020204" pitchFamily="34" charset="-122"/>
              </a:rPr>
              <a:t>为</a:t>
            </a:r>
            <a:r>
              <a:rPr lang="en-US" altLang="zh-CN" b="1" dirty="0" smtClean="0">
                <a:latin typeface="微软雅黑" panose="020B0503020204020204" pitchFamily="34" charset="-122"/>
                <a:ea typeface="微软雅黑" panose="020B0503020204020204" pitchFamily="34" charset="-122"/>
              </a:rPr>
              <a:t>/</a:t>
            </a:r>
            <a:r>
              <a:rPr lang="en-US" altLang="zh-CN" b="1" dirty="0" err="1" smtClean="0">
                <a:latin typeface="微软雅黑" panose="020B0503020204020204" pitchFamily="34" charset="-122"/>
                <a:ea typeface="微软雅黑" panose="020B0503020204020204" pitchFamily="34" charset="-122"/>
              </a:rPr>
              <a:t>usr</a:t>
            </a:r>
            <a:r>
              <a:rPr lang="en-US" altLang="zh-CN" b="1" dirty="0" smtClean="0">
                <a:latin typeface="微软雅黑" panose="020B0503020204020204" pitchFamily="34" charset="-122"/>
                <a:ea typeface="微软雅黑" panose="020B0503020204020204" pitchFamily="34" charset="-122"/>
              </a:rPr>
              <a:t>/local/</a:t>
            </a:r>
            <a:r>
              <a:rPr lang="en-US" altLang="zh-CN" b="1" dirty="0" err="1" smtClean="0">
                <a:latin typeface="微软雅黑" panose="020B0503020204020204" pitchFamily="34" charset="-122"/>
                <a:ea typeface="微软雅黑" panose="020B0503020204020204" pitchFamily="34" charset="-122"/>
              </a:rPr>
              <a:t>recordmydesktop</a:t>
            </a:r>
            <a:r>
              <a:rPr lang="zh-CN" altLang="en-US" b="1" dirty="0" smtClean="0">
                <a:latin typeface="微软雅黑" panose="020B0503020204020204" pitchFamily="34" charset="-122"/>
                <a:ea typeface="微软雅黑" panose="020B0503020204020204" pitchFamily="34" charset="-122"/>
              </a:rPr>
              <a:t>目录</a:t>
            </a:r>
            <a:endParaRPr lang="en-US" altLang="zh-CN"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2000"/>
                                        <p:tgtEl>
                                          <p:spTgt spid="9">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20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en-US" altLang="zh-CN" dirty="0" smtClean="0"/>
              <a:t>step 4</a:t>
            </a:r>
            <a:r>
              <a:rPr lang="zh-CN" altLang="en-US" dirty="0" smtClean="0"/>
              <a:t>：运行</a:t>
            </a:r>
            <a:r>
              <a:rPr lang="en-US" altLang="zh-CN" dirty="0" smtClean="0"/>
              <a:t>configure</a:t>
            </a:r>
            <a:r>
              <a:rPr lang="zh-CN" altLang="en-US" dirty="0" smtClean="0"/>
              <a:t>或</a:t>
            </a:r>
            <a:r>
              <a:rPr lang="en-US" altLang="zh-CN" dirty="0" err="1" smtClean="0"/>
              <a:t>config</a:t>
            </a:r>
            <a:r>
              <a:rPr lang="zh-CN" altLang="en-US" dirty="0" smtClean="0"/>
              <a:t>脚本</a:t>
            </a:r>
            <a:endParaRPr lang="zh-CN" altLang="en-US" dirty="0"/>
          </a:p>
        </p:txBody>
      </p:sp>
      <p:pic>
        <p:nvPicPr>
          <p:cNvPr id="4098" name="Picture 2" descr="D:\XGQIN\xgqin_teaching\课程及相关课件资料\Unix_Linux操作系统\Unix Linux操作系统（秦兴国）\Chapter 7\images_tarball\Screenshot-19.png"/>
          <p:cNvPicPr>
            <a:picLocks noChangeAspect="1" noChangeArrowheads="1"/>
          </p:cNvPicPr>
          <p:nvPr/>
        </p:nvPicPr>
        <p:blipFill>
          <a:blip r:embed="rId1"/>
          <a:srcRect/>
          <a:stretch>
            <a:fillRect/>
          </a:stretch>
        </p:blipFill>
        <p:spPr bwMode="auto">
          <a:xfrm>
            <a:off x="571472" y="2143116"/>
            <a:ext cx="7172343" cy="4620714"/>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4286248" y="5500702"/>
            <a:ext cx="4515310" cy="923330"/>
          </a:xfrm>
          <a:prstGeom prst="rect">
            <a:avLst/>
          </a:prstGeom>
          <a:solidFill>
            <a:srgbClr val="C0504D">
              <a:alpha val="6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endParaRPr lang="en-US" altLang="zh-CN" b="1" dirty="0" smtClean="0">
              <a:latin typeface="微软雅黑" panose="020B0503020204020204" pitchFamily="34" charset="-122"/>
              <a:ea typeface="微软雅黑" panose="020B0503020204020204" pitchFamily="34" charset="-122"/>
            </a:endParaRPr>
          </a:p>
          <a:p>
            <a:pPr algn="r"/>
            <a:r>
              <a:rPr lang="zh-CN" altLang="en-US" b="1" dirty="0" smtClean="0">
                <a:latin typeface="微软雅黑" panose="020B0503020204020204" pitchFamily="34" charset="-122"/>
                <a:ea typeface="微软雅黑" panose="020B0503020204020204" pitchFamily="34" charset="-122"/>
              </a:rPr>
              <a:t>使用</a:t>
            </a:r>
            <a:r>
              <a:rPr lang="en-US" altLang="zh-CN" b="1" dirty="0" smtClean="0">
                <a:latin typeface="微软雅黑" panose="020B0503020204020204" pitchFamily="34" charset="-122"/>
                <a:ea typeface="微软雅黑" panose="020B0503020204020204" pitchFamily="34" charset="-122"/>
              </a:rPr>
              <a:t>configure</a:t>
            </a:r>
            <a:r>
              <a:rPr lang="zh-CN" altLang="en-US" b="1" dirty="0" smtClean="0">
                <a:latin typeface="微软雅黑" panose="020B0503020204020204" pitchFamily="34" charset="-122"/>
                <a:ea typeface="微软雅黑" panose="020B0503020204020204" pitchFamily="34" charset="-122"/>
              </a:rPr>
              <a:t>配置检测编译环境</a:t>
            </a:r>
            <a:endParaRPr lang="en-US" altLang="zh-CN" b="1" dirty="0" smtClean="0">
              <a:latin typeface="微软雅黑" panose="020B0503020204020204" pitchFamily="34" charset="-122"/>
              <a:ea typeface="微软雅黑" panose="020B0503020204020204" pitchFamily="34" charset="-122"/>
            </a:endParaRPr>
          </a:p>
          <a:p>
            <a:pPr algn="r"/>
            <a:r>
              <a:rPr lang="zh-CN" altLang="en-US" b="1" dirty="0" smtClean="0">
                <a:latin typeface="微软雅黑" panose="020B0503020204020204" pitchFamily="34" charset="-122"/>
                <a:ea typeface="微软雅黑" panose="020B0503020204020204" pitchFamily="34" charset="-122"/>
              </a:rPr>
              <a:t>成功则生成</a:t>
            </a:r>
            <a:r>
              <a:rPr lang="en-US" altLang="zh-CN" b="1" dirty="0" err="1" smtClean="0">
                <a:latin typeface="微软雅黑" panose="020B0503020204020204" pitchFamily="34" charset="-122"/>
                <a:ea typeface="微软雅黑" panose="020B0503020204020204" pitchFamily="34" charset="-122"/>
              </a:rPr>
              <a:t>makefile</a:t>
            </a:r>
            <a:r>
              <a:rPr lang="zh-CN" altLang="en-US" b="1" dirty="0" smtClean="0">
                <a:latin typeface="微软雅黑" panose="020B0503020204020204" pitchFamily="34" charset="-122"/>
                <a:ea typeface="微软雅黑" panose="020B0503020204020204" pitchFamily="34" charset="-122"/>
              </a:rPr>
              <a:t>文件，否则给出提示</a:t>
            </a:r>
            <a:endParaRPr lang="en-US" altLang="zh-CN"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en-US" altLang="zh-CN" dirty="0" smtClean="0"/>
              <a:t>step 5</a:t>
            </a:r>
            <a:r>
              <a:rPr lang="zh-CN" altLang="en-US" dirty="0" smtClean="0"/>
              <a:t>：使用</a:t>
            </a:r>
            <a:r>
              <a:rPr lang="en-US" altLang="zh-CN" dirty="0" smtClean="0"/>
              <a:t>make</a:t>
            </a:r>
            <a:r>
              <a:rPr lang="zh-CN" altLang="en-US" dirty="0" smtClean="0"/>
              <a:t>工具编译源代码</a:t>
            </a:r>
            <a:endParaRPr lang="zh-CN" altLang="en-US" dirty="0"/>
          </a:p>
        </p:txBody>
      </p:sp>
      <p:pic>
        <p:nvPicPr>
          <p:cNvPr id="3076" name="Picture 4" descr="D:\XGQIN\xgqin_teaching\课程及相关课件资料\Unix_Linux操作系统\Unix Linux操作系统（秦兴国）\Chapter 7\images_tarball\Screenshot-21.png"/>
          <p:cNvPicPr>
            <a:picLocks noChangeAspect="1" noChangeArrowheads="1"/>
          </p:cNvPicPr>
          <p:nvPr/>
        </p:nvPicPr>
        <p:blipFill>
          <a:blip r:embed="rId1"/>
          <a:srcRect/>
          <a:stretch>
            <a:fillRect/>
          </a:stretch>
        </p:blipFill>
        <p:spPr bwMode="auto">
          <a:xfrm>
            <a:off x="549009" y="2214554"/>
            <a:ext cx="7023387" cy="455086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en-US" altLang="zh-CN" dirty="0" smtClean="0"/>
              <a:t>step 6</a:t>
            </a:r>
            <a:r>
              <a:rPr lang="zh-CN" altLang="en-US" dirty="0" smtClean="0"/>
              <a:t>：使用</a:t>
            </a:r>
            <a:r>
              <a:rPr lang="en-US" altLang="zh-CN" dirty="0" smtClean="0"/>
              <a:t>make install</a:t>
            </a:r>
            <a:r>
              <a:rPr lang="zh-CN" altLang="en-US" dirty="0" smtClean="0"/>
              <a:t>安装软件</a:t>
            </a:r>
            <a:endParaRPr lang="zh-CN" altLang="en-US" dirty="0"/>
          </a:p>
        </p:txBody>
      </p:sp>
      <p:pic>
        <p:nvPicPr>
          <p:cNvPr id="5122" name="Picture 2" descr="D:\XGQIN\xgqin_teaching\课程及相关课件资料\Unix_Linux操作系统\Unix Linux操作系统（秦兴国）\Chapter 7\images_tarball\Screenshot-23.png"/>
          <p:cNvPicPr>
            <a:picLocks noChangeAspect="1" noChangeArrowheads="1"/>
          </p:cNvPicPr>
          <p:nvPr/>
        </p:nvPicPr>
        <p:blipFill>
          <a:blip r:embed="rId1"/>
          <a:srcRect/>
          <a:stretch>
            <a:fillRect/>
          </a:stretch>
        </p:blipFill>
        <p:spPr bwMode="auto">
          <a:xfrm>
            <a:off x="587834" y="2202108"/>
            <a:ext cx="7056000" cy="455760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en-US" altLang="zh-CN" dirty="0" smtClean="0"/>
              <a:t>step 7</a:t>
            </a:r>
            <a:r>
              <a:rPr lang="zh-CN" altLang="en-US" dirty="0" smtClean="0"/>
              <a:t>：进入安装成功后软件目录</a:t>
            </a:r>
            <a:endParaRPr lang="zh-CN" altLang="en-US" dirty="0"/>
          </a:p>
        </p:txBody>
      </p:sp>
      <p:pic>
        <p:nvPicPr>
          <p:cNvPr id="6146" name="Picture 2" descr="D:\XGQIN\xgqin_teaching\课程及相关课件资料\Unix_Linux操作系统\Unix Linux操作系统（秦兴国）\Chapter 7\images_tarball\Screenshot-24.png"/>
          <p:cNvPicPr>
            <a:picLocks noChangeAspect="1" noChangeArrowheads="1"/>
          </p:cNvPicPr>
          <p:nvPr/>
        </p:nvPicPr>
        <p:blipFill>
          <a:blip r:embed="rId1"/>
          <a:srcRect/>
          <a:stretch>
            <a:fillRect/>
          </a:stretch>
        </p:blipFill>
        <p:spPr bwMode="auto">
          <a:xfrm>
            <a:off x="571472" y="2224329"/>
            <a:ext cx="7056000" cy="4562257"/>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586220" y="3791554"/>
            <a:ext cx="7057614" cy="1477328"/>
          </a:xfrm>
          <a:prstGeom prst="rect">
            <a:avLst/>
          </a:prstGeom>
          <a:solidFill>
            <a:srgbClr val="C0504D">
              <a:alpha val="6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endParaRPr lang="en-US" altLang="zh-CN" b="1" dirty="0" smtClean="0">
              <a:latin typeface="微软雅黑" panose="020B0503020204020204" pitchFamily="34" charset="-122"/>
              <a:ea typeface="微软雅黑" panose="020B0503020204020204" pitchFamily="34" charset="-122"/>
            </a:endParaRPr>
          </a:p>
          <a:p>
            <a:r>
              <a:rPr lang="en-US" altLang="zh-CN" b="1" dirty="0" smtClean="0">
                <a:latin typeface="微软雅黑" panose="020B0503020204020204" pitchFamily="34" charset="-122"/>
                <a:ea typeface="微软雅黑" panose="020B0503020204020204" pitchFamily="34" charset="-122"/>
              </a:rPr>
              <a:t>/</a:t>
            </a:r>
            <a:r>
              <a:rPr lang="en-US" altLang="zh-CN" b="1" dirty="0" err="1" smtClean="0">
                <a:latin typeface="微软雅黑" panose="020B0503020204020204" pitchFamily="34" charset="-122"/>
                <a:ea typeface="微软雅黑" panose="020B0503020204020204" pitchFamily="34" charset="-122"/>
              </a:rPr>
              <a:t>usr</a:t>
            </a:r>
            <a:r>
              <a:rPr lang="en-US" altLang="zh-CN" b="1" dirty="0" smtClean="0">
                <a:latin typeface="微软雅黑" panose="020B0503020204020204" pitchFamily="34" charset="-122"/>
                <a:ea typeface="微软雅黑" panose="020B0503020204020204" pitchFamily="34" charset="-122"/>
              </a:rPr>
              <a:t>/local/</a:t>
            </a:r>
            <a:r>
              <a:rPr lang="en-US" altLang="zh-CN" b="1" dirty="0" err="1" smtClean="0">
                <a:latin typeface="微软雅黑" panose="020B0503020204020204" pitchFamily="34" charset="-122"/>
                <a:ea typeface="微软雅黑" panose="020B0503020204020204" pitchFamily="34" charset="-122"/>
              </a:rPr>
              <a:t>recordmydesktop</a:t>
            </a:r>
            <a:r>
              <a:rPr lang="zh-CN" altLang="en-US" b="1" dirty="0" smtClean="0">
                <a:latin typeface="微软雅黑" panose="020B0503020204020204" pitchFamily="34" charset="-122"/>
                <a:ea typeface="微软雅黑" panose="020B0503020204020204" pitchFamily="34" charset="-122"/>
              </a:rPr>
              <a:t>目录为调用</a:t>
            </a:r>
            <a:r>
              <a:rPr lang="en-US" altLang="zh-CN" b="1" dirty="0" smtClean="0">
                <a:latin typeface="微软雅黑" panose="020B0503020204020204" pitchFamily="34" charset="-122"/>
                <a:ea typeface="微软雅黑" panose="020B0503020204020204" pitchFamily="34" charset="-122"/>
              </a:rPr>
              <a:t>configure</a:t>
            </a:r>
            <a:r>
              <a:rPr lang="zh-CN" altLang="en-US" b="1" dirty="0" smtClean="0">
                <a:latin typeface="微软雅黑" panose="020B0503020204020204" pitchFamily="34" charset="-122"/>
                <a:ea typeface="微软雅黑" panose="020B0503020204020204" pitchFamily="34" charset="-122"/>
              </a:rPr>
              <a:t>脚本时指定的</a:t>
            </a:r>
            <a:endParaRPr lang="en-US" altLang="zh-CN" b="1"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安装目录，会默认生成 </a:t>
            </a:r>
            <a:r>
              <a:rPr lang="en-US" altLang="zh-CN" b="1" dirty="0" smtClean="0">
                <a:latin typeface="微软雅黑" panose="020B0503020204020204" pitchFamily="34" charset="-122"/>
                <a:ea typeface="微软雅黑" panose="020B0503020204020204" pitchFamily="34" charset="-122"/>
              </a:rPr>
              <a:t>bin, share</a:t>
            </a:r>
            <a:r>
              <a:rPr lang="zh-CN" altLang="en-US" b="1" dirty="0" smtClean="0">
                <a:latin typeface="微软雅黑" panose="020B0503020204020204" pitchFamily="34" charset="-122"/>
                <a:ea typeface="微软雅黑" panose="020B0503020204020204" pitchFamily="34" charset="-122"/>
              </a:rPr>
              <a:t>两个目录：</a:t>
            </a:r>
            <a:endParaRPr lang="en-US" altLang="zh-CN" b="1" dirty="0" smtClean="0">
              <a:latin typeface="微软雅黑" panose="020B0503020204020204" pitchFamily="34" charset="-122"/>
              <a:ea typeface="微软雅黑" panose="020B0503020204020204" pitchFamily="34" charset="-122"/>
            </a:endParaRPr>
          </a:p>
          <a:p>
            <a:r>
              <a:rPr lang="en-US" altLang="zh-CN" b="1" dirty="0" smtClean="0">
                <a:latin typeface="微软雅黑" panose="020B0503020204020204" pitchFamily="34" charset="-122"/>
                <a:ea typeface="微软雅黑" panose="020B0503020204020204" pitchFamily="34" charset="-122"/>
              </a:rPr>
              <a:t>bin</a:t>
            </a:r>
            <a:r>
              <a:rPr lang="zh-CN" altLang="en-US" b="1" dirty="0" smtClean="0">
                <a:latin typeface="微软雅黑" panose="020B0503020204020204" pitchFamily="34" charset="-122"/>
                <a:ea typeface="微软雅黑" panose="020B0503020204020204" pitchFamily="34" charset="-122"/>
              </a:rPr>
              <a:t>目录：保存对应的可执行程序</a:t>
            </a:r>
            <a:endParaRPr lang="en-US" altLang="zh-CN" b="1" dirty="0" smtClean="0">
              <a:latin typeface="微软雅黑" panose="020B0503020204020204" pitchFamily="34" charset="-122"/>
              <a:ea typeface="微软雅黑" panose="020B0503020204020204" pitchFamily="34" charset="-122"/>
            </a:endParaRPr>
          </a:p>
          <a:p>
            <a:r>
              <a:rPr lang="en-US" altLang="zh-CN" b="1" dirty="0" smtClean="0">
                <a:latin typeface="微软雅黑" panose="020B0503020204020204" pitchFamily="34" charset="-122"/>
                <a:ea typeface="微软雅黑" panose="020B0503020204020204" pitchFamily="34" charset="-122"/>
              </a:rPr>
              <a:t>share</a:t>
            </a:r>
            <a:r>
              <a:rPr lang="zh-CN" altLang="en-US" b="1" dirty="0" smtClean="0">
                <a:latin typeface="微软雅黑" panose="020B0503020204020204" pitchFamily="34" charset="-122"/>
                <a:ea typeface="微软雅黑" panose="020B0503020204020204" pitchFamily="34" charset="-122"/>
              </a:rPr>
              <a:t>目录：保存对应的</a:t>
            </a:r>
            <a:r>
              <a:rPr lang="en-US" altLang="zh-CN" b="1" dirty="0" smtClean="0">
                <a:latin typeface="微软雅黑" panose="020B0503020204020204" pitchFamily="34" charset="-122"/>
                <a:ea typeface="微软雅黑" panose="020B0503020204020204" pitchFamily="34" charset="-122"/>
              </a:rPr>
              <a:t>man</a:t>
            </a:r>
            <a:r>
              <a:rPr lang="zh-CN" altLang="en-US" b="1" dirty="0" smtClean="0">
                <a:latin typeface="微软雅黑" panose="020B0503020204020204" pitchFamily="34" charset="-122"/>
                <a:ea typeface="微软雅黑" panose="020B0503020204020204" pitchFamily="34" charset="-122"/>
              </a:rPr>
              <a:t>等文件或资料</a:t>
            </a:r>
            <a:endParaRPr lang="en-US" altLang="zh-CN"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20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20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en-US" altLang="zh-CN" dirty="0" smtClean="0"/>
              <a:t>step 7</a:t>
            </a:r>
            <a:r>
              <a:rPr lang="zh-CN" altLang="en-US" dirty="0" smtClean="0"/>
              <a:t>：配置</a:t>
            </a:r>
            <a:r>
              <a:rPr lang="en-US" altLang="zh-CN" dirty="0" smtClean="0"/>
              <a:t>man</a:t>
            </a:r>
            <a:r>
              <a:rPr lang="zh-CN" altLang="en-US" dirty="0" smtClean="0"/>
              <a:t>帮助手册</a:t>
            </a:r>
            <a:endParaRPr lang="zh-CN" altLang="en-US" dirty="0"/>
          </a:p>
        </p:txBody>
      </p:sp>
      <p:pic>
        <p:nvPicPr>
          <p:cNvPr id="7170" name="Picture 2" descr="D:\XGQIN\xgqin_teaching\课程及相关课件资料\Unix_Linux操作系统\Unix Linux操作系统（秦兴国）\Chapter 7\images_tarball\Screenshot-26.png"/>
          <p:cNvPicPr>
            <a:picLocks noChangeAspect="1" noChangeArrowheads="1"/>
          </p:cNvPicPr>
          <p:nvPr/>
        </p:nvPicPr>
        <p:blipFill>
          <a:blip r:embed="rId1"/>
          <a:srcRect/>
          <a:stretch>
            <a:fillRect/>
          </a:stretch>
        </p:blipFill>
        <p:spPr bwMode="auto">
          <a:xfrm>
            <a:off x="571472" y="2193789"/>
            <a:ext cx="6768000" cy="4378483"/>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3000364" y="3639925"/>
            <a:ext cx="6143668" cy="923330"/>
          </a:xfrm>
          <a:prstGeom prst="rect">
            <a:avLst/>
          </a:prstGeom>
          <a:solidFill>
            <a:srgbClr val="C0504D">
              <a:alpha val="6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编辑</a:t>
            </a:r>
            <a:r>
              <a:rPr lang="en-US" altLang="zh-CN" b="1" dirty="0" smtClean="0">
                <a:latin typeface="微软雅黑" panose="020B0503020204020204" pitchFamily="34" charset="-122"/>
                <a:ea typeface="微软雅黑" panose="020B0503020204020204" pitchFamily="34" charset="-122"/>
              </a:rPr>
              <a:t>/etc/</a:t>
            </a:r>
            <a:r>
              <a:rPr lang="en-US" altLang="zh-CN" b="1" dirty="0" err="1" smtClean="0">
                <a:latin typeface="微软雅黑" panose="020B0503020204020204" pitchFamily="34" charset="-122"/>
                <a:ea typeface="微软雅黑" panose="020B0503020204020204" pitchFamily="34" charset="-122"/>
              </a:rPr>
              <a:t>man.config</a:t>
            </a:r>
            <a:r>
              <a:rPr lang="zh-CN" altLang="en-US" b="1" dirty="0" smtClean="0">
                <a:latin typeface="微软雅黑" panose="020B0503020204020204" pitchFamily="34" charset="-122"/>
                <a:ea typeface="微软雅黑" panose="020B0503020204020204" pitchFamily="34" charset="-122"/>
              </a:rPr>
              <a:t>文件，添加</a:t>
            </a:r>
            <a:r>
              <a:rPr lang="en-US" altLang="zh-CN" b="1" dirty="0" err="1" smtClean="0">
                <a:latin typeface="微软雅黑" panose="020B0503020204020204" pitchFamily="34" charset="-122"/>
                <a:ea typeface="微软雅黑" panose="020B0503020204020204" pitchFamily="34" charset="-122"/>
              </a:rPr>
              <a:t>recordmydesktop</a:t>
            </a:r>
            <a:r>
              <a:rPr lang="zh-CN" altLang="en-US" b="1" dirty="0" smtClean="0">
                <a:latin typeface="微软雅黑" panose="020B0503020204020204" pitchFamily="34" charset="-122"/>
                <a:ea typeface="微软雅黑" panose="020B0503020204020204" pitchFamily="34" charset="-122"/>
              </a:rPr>
              <a:t>软件</a:t>
            </a:r>
            <a:endParaRPr lang="en-US" altLang="zh-CN" b="1"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相关的</a:t>
            </a:r>
            <a:r>
              <a:rPr lang="en-US" altLang="zh-CN" b="1" dirty="0" smtClean="0">
                <a:latin typeface="微软雅黑" panose="020B0503020204020204" pitchFamily="34" charset="-122"/>
                <a:ea typeface="微软雅黑" panose="020B0503020204020204" pitchFamily="34" charset="-122"/>
              </a:rPr>
              <a:t>man</a:t>
            </a:r>
            <a:r>
              <a:rPr lang="zh-CN" altLang="en-US" b="1" dirty="0" smtClean="0">
                <a:latin typeface="微软雅黑" panose="020B0503020204020204" pitchFamily="34" charset="-122"/>
                <a:ea typeface="微软雅黑" panose="020B0503020204020204" pitchFamily="34" charset="-122"/>
              </a:rPr>
              <a:t>文件查找目录</a:t>
            </a:r>
            <a:endParaRPr lang="en-US" altLang="zh-CN" b="1" dirty="0" smtClean="0">
              <a:latin typeface="微软雅黑" panose="020B0503020204020204" pitchFamily="34" charset="-122"/>
              <a:ea typeface="微软雅黑" panose="020B0503020204020204" pitchFamily="34" charset="-122"/>
            </a:endParaRPr>
          </a:p>
          <a:p>
            <a:r>
              <a:rPr lang="en-US" altLang="zh-CN" b="1" dirty="0" smtClean="0">
                <a:solidFill>
                  <a:schemeClr val="tx1"/>
                </a:solidFill>
                <a:latin typeface="微软雅黑" panose="020B0503020204020204" pitchFamily="34" charset="-122"/>
                <a:ea typeface="微软雅黑" panose="020B0503020204020204" pitchFamily="34" charset="-122"/>
              </a:rPr>
              <a:t>MANPATH /</a:t>
            </a:r>
            <a:r>
              <a:rPr lang="en-US" altLang="zh-CN" b="1" dirty="0" err="1" smtClean="0">
                <a:solidFill>
                  <a:schemeClr val="tx1"/>
                </a:solidFill>
                <a:latin typeface="微软雅黑" panose="020B0503020204020204" pitchFamily="34" charset="-122"/>
                <a:ea typeface="微软雅黑" panose="020B0503020204020204" pitchFamily="34" charset="-122"/>
              </a:rPr>
              <a:t>usr</a:t>
            </a:r>
            <a:r>
              <a:rPr lang="en-US" altLang="zh-CN" b="1" dirty="0" smtClean="0">
                <a:solidFill>
                  <a:schemeClr val="tx1"/>
                </a:solidFill>
                <a:latin typeface="微软雅黑" panose="020B0503020204020204" pitchFamily="34" charset="-122"/>
                <a:ea typeface="微软雅黑" panose="020B0503020204020204" pitchFamily="34" charset="-122"/>
              </a:rPr>
              <a:t>/local/</a:t>
            </a:r>
            <a:r>
              <a:rPr lang="en-US" altLang="zh-CN" b="1" dirty="0" err="1" smtClean="0">
                <a:solidFill>
                  <a:schemeClr val="tx1"/>
                </a:solidFill>
                <a:latin typeface="微软雅黑" panose="020B0503020204020204" pitchFamily="34" charset="-122"/>
                <a:ea typeface="微软雅黑" panose="020B0503020204020204" pitchFamily="34" charset="-122"/>
              </a:rPr>
              <a:t>recordmydesktop</a:t>
            </a:r>
            <a:r>
              <a:rPr lang="en-US" altLang="zh-CN" b="1" dirty="0" smtClean="0">
                <a:solidFill>
                  <a:schemeClr val="tx1"/>
                </a:solidFill>
                <a:latin typeface="微软雅黑" panose="020B0503020204020204" pitchFamily="34" charset="-122"/>
                <a:ea typeface="微软雅黑" panose="020B0503020204020204" pitchFamily="34" charset="-122"/>
              </a:rPr>
              <a:t>/share/man</a:t>
            </a:r>
            <a:endParaRPr lang="en-US" altLang="zh-CN" b="1"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20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20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en-US" altLang="zh-CN" dirty="0" smtClean="0"/>
              <a:t>step 7</a:t>
            </a:r>
            <a:r>
              <a:rPr lang="zh-CN" altLang="en-US" dirty="0" smtClean="0"/>
              <a:t>：配置</a:t>
            </a:r>
            <a:r>
              <a:rPr lang="en-US" altLang="zh-CN" dirty="0" smtClean="0"/>
              <a:t>man</a:t>
            </a:r>
            <a:r>
              <a:rPr lang="zh-CN" altLang="en-US" dirty="0" smtClean="0"/>
              <a:t>帮助手册</a:t>
            </a:r>
            <a:endParaRPr lang="zh-CN" altLang="en-US" dirty="0"/>
          </a:p>
        </p:txBody>
      </p:sp>
      <p:pic>
        <p:nvPicPr>
          <p:cNvPr id="7171" name="Picture 3" descr="D:\XGQIN\xgqin_teaching\课程及相关课件资料\Unix_Linux操作系统\Unix Linux操作系统（秦兴国）\Chapter 7\images_tarball\Screenshot-28.png"/>
          <p:cNvPicPr>
            <a:picLocks noChangeAspect="1" noChangeArrowheads="1"/>
          </p:cNvPicPr>
          <p:nvPr/>
        </p:nvPicPr>
        <p:blipFill>
          <a:blip r:embed="rId1"/>
          <a:srcRect/>
          <a:stretch>
            <a:fillRect/>
          </a:stretch>
        </p:blipFill>
        <p:spPr bwMode="auto">
          <a:xfrm>
            <a:off x="571472" y="2214554"/>
            <a:ext cx="6768000" cy="4369126"/>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4500530" y="3286124"/>
            <a:ext cx="4643470" cy="646331"/>
          </a:xfrm>
          <a:prstGeom prst="rect">
            <a:avLst/>
          </a:prstGeom>
          <a:solidFill>
            <a:srgbClr val="C0504D">
              <a:alpha val="6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在终端下使用</a:t>
            </a:r>
            <a:r>
              <a:rPr lang="en-US" altLang="zh-CN" b="1" dirty="0" smtClean="0">
                <a:solidFill>
                  <a:schemeClr val="bg1"/>
                </a:solidFill>
                <a:latin typeface="微软雅黑" panose="020B0503020204020204" pitchFamily="34" charset="-122"/>
                <a:ea typeface="微软雅黑" panose="020B0503020204020204" pitchFamily="34" charset="-122"/>
              </a:rPr>
              <a:t>man </a:t>
            </a:r>
            <a:r>
              <a:rPr lang="en-US" altLang="zh-CN" b="1" dirty="0" err="1" smtClean="0">
                <a:solidFill>
                  <a:schemeClr val="bg1"/>
                </a:solidFill>
                <a:latin typeface="微软雅黑" panose="020B0503020204020204" pitchFamily="34" charset="-122"/>
                <a:ea typeface="微软雅黑" panose="020B0503020204020204" pitchFamily="34" charset="-122"/>
              </a:rPr>
              <a:t>recordmydesktop</a:t>
            </a:r>
            <a:r>
              <a:rPr lang="zh-CN" altLang="en-US" b="1" dirty="0" smtClean="0">
                <a:solidFill>
                  <a:schemeClr val="bg1"/>
                </a:solidFill>
                <a:latin typeface="微软雅黑" panose="020B0503020204020204" pitchFamily="34" charset="-122"/>
                <a:ea typeface="微软雅黑" panose="020B0503020204020204" pitchFamily="34" charset="-122"/>
              </a:rPr>
              <a:t>命令</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zh-CN" altLang="en-US" b="1" dirty="0" smtClean="0">
                <a:solidFill>
                  <a:schemeClr val="bg1"/>
                </a:solidFill>
                <a:latin typeface="微软雅黑" panose="020B0503020204020204" pitchFamily="34" charset="-122"/>
                <a:ea typeface="微软雅黑" panose="020B0503020204020204" pitchFamily="34" charset="-122"/>
              </a:rPr>
              <a:t>即可查看软件相关的帮助文档</a:t>
            </a:r>
            <a:endParaRPr lang="en-US" altLang="zh-CN"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en-US" altLang="zh-CN" dirty="0" smtClean="0"/>
              <a:t>step 8</a:t>
            </a:r>
            <a:r>
              <a:rPr lang="zh-CN" altLang="en-US" dirty="0" smtClean="0"/>
              <a:t>：使用安装好的软件</a:t>
            </a:r>
            <a:endParaRPr lang="zh-CN" altLang="en-US" dirty="0"/>
          </a:p>
        </p:txBody>
      </p:sp>
      <p:pic>
        <p:nvPicPr>
          <p:cNvPr id="8194" name="Picture 2" descr="D:\XGQIN\xgqin_teaching\课程及相关课件资料\Unix_Linux操作系统\Unix Linux操作系统（秦兴国）\Chapter 7\images_tarball\Screenshot-29.png"/>
          <p:cNvPicPr>
            <a:picLocks noChangeAspect="1" noChangeArrowheads="1"/>
          </p:cNvPicPr>
          <p:nvPr/>
        </p:nvPicPr>
        <p:blipFill>
          <a:blip r:embed="rId1"/>
          <a:srcRect/>
          <a:stretch>
            <a:fillRect/>
          </a:stretch>
        </p:blipFill>
        <p:spPr bwMode="auto">
          <a:xfrm>
            <a:off x="571472" y="2246857"/>
            <a:ext cx="6804000" cy="4396853"/>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4256752" y="2601240"/>
            <a:ext cx="4643470" cy="1200329"/>
          </a:xfrm>
          <a:prstGeom prst="rect">
            <a:avLst/>
          </a:prstGeom>
          <a:solidFill>
            <a:srgbClr val="C0504D">
              <a:alpha val="6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在终端下需要敲入该软件所在的绝对路劲才能执行：</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en-US" altLang="zh-CN" b="1" dirty="0" smtClean="0">
                <a:solidFill>
                  <a:schemeClr val="bg1"/>
                </a:solidFill>
                <a:latin typeface="微软雅黑" panose="020B0503020204020204" pitchFamily="34" charset="-122"/>
                <a:ea typeface="微软雅黑" panose="020B0503020204020204" pitchFamily="34" charset="-122"/>
              </a:rPr>
              <a:t>/</a:t>
            </a:r>
            <a:r>
              <a:rPr lang="en-US" altLang="zh-CN" b="1" dirty="0" err="1" smtClean="0">
                <a:solidFill>
                  <a:schemeClr val="bg1"/>
                </a:solidFill>
                <a:latin typeface="微软雅黑" panose="020B0503020204020204" pitchFamily="34" charset="-122"/>
                <a:ea typeface="微软雅黑" panose="020B0503020204020204" pitchFamily="34" charset="-122"/>
              </a:rPr>
              <a:t>usr</a:t>
            </a:r>
            <a:r>
              <a:rPr lang="en-US" altLang="zh-CN" b="1" dirty="0" smtClean="0">
                <a:solidFill>
                  <a:schemeClr val="bg1"/>
                </a:solidFill>
                <a:latin typeface="微软雅黑" panose="020B0503020204020204" pitchFamily="34" charset="-122"/>
                <a:ea typeface="微软雅黑" panose="020B0503020204020204" pitchFamily="34" charset="-122"/>
              </a:rPr>
              <a:t>/local/</a:t>
            </a:r>
            <a:r>
              <a:rPr lang="en-US" altLang="zh-CN" b="1" dirty="0" err="1" smtClean="0">
                <a:solidFill>
                  <a:schemeClr val="bg1"/>
                </a:solidFill>
                <a:latin typeface="微软雅黑" panose="020B0503020204020204" pitchFamily="34" charset="-122"/>
                <a:ea typeface="微软雅黑" panose="020B0503020204020204" pitchFamily="34" charset="-122"/>
              </a:rPr>
              <a:t>recordmydesktop</a:t>
            </a:r>
            <a:r>
              <a:rPr lang="en-US" altLang="zh-CN" b="1" dirty="0" smtClean="0">
                <a:solidFill>
                  <a:schemeClr val="bg1"/>
                </a:solidFill>
                <a:latin typeface="微软雅黑" panose="020B0503020204020204" pitchFamily="34" charset="-122"/>
                <a:ea typeface="微软雅黑" panose="020B0503020204020204" pitchFamily="34" charset="-122"/>
              </a:rPr>
              <a:t>/bin/</a:t>
            </a:r>
            <a:r>
              <a:rPr lang="en-US" altLang="zh-CN" b="1" dirty="0" err="1" smtClean="0">
                <a:solidFill>
                  <a:schemeClr val="bg1"/>
                </a:solidFill>
                <a:latin typeface="微软雅黑" panose="020B0503020204020204" pitchFamily="34" charset="-122"/>
                <a:ea typeface="微软雅黑" panose="020B0503020204020204" pitchFamily="34" charset="-122"/>
              </a:rPr>
              <a:t>recordmydesktop</a:t>
            </a:r>
            <a:r>
              <a:rPr lang="en-US" altLang="zh-CN" b="1" dirty="0" smtClean="0">
                <a:solidFill>
                  <a:schemeClr val="bg1"/>
                </a:solidFill>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–no-sound</a:t>
            </a:r>
            <a:endParaRPr lang="en-US" altLang="zh-CN" b="1"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20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zh-CN" altLang="en-US" dirty="0" smtClean="0"/>
              <a:t>从</a:t>
            </a:r>
            <a:r>
              <a:rPr lang="en-US" altLang="zh-CN" dirty="0" err="1" smtClean="0"/>
              <a:t>Tarball</a:t>
            </a:r>
            <a:r>
              <a:rPr lang="zh-CN" altLang="en-US" dirty="0" smtClean="0"/>
              <a:t>源码包安装软件</a:t>
            </a:r>
            <a:endParaRPr lang="en-US" altLang="zh-CN" dirty="0" smtClean="0"/>
          </a:p>
          <a:p>
            <a:r>
              <a:rPr lang="zh-CN" altLang="en-US" dirty="0" smtClean="0"/>
              <a:t>使用</a:t>
            </a:r>
            <a:r>
              <a:rPr lang="en-US" altLang="zh-CN" dirty="0" smtClean="0"/>
              <a:t>rpm</a:t>
            </a:r>
            <a:r>
              <a:rPr lang="zh-CN" altLang="en-US" dirty="0" smtClean="0"/>
              <a:t>安装软件</a:t>
            </a:r>
            <a:endParaRPr lang="en-US" altLang="zh-CN" dirty="0" smtClean="0"/>
          </a:p>
          <a:p>
            <a:r>
              <a:rPr lang="zh-CN" altLang="en-US" dirty="0" smtClean="0"/>
              <a:t>使用</a:t>
            </a:r>
            <a:r>
              <a:rPr lang="en-US" altLang="zh-CN" dirty="0" smtClean="0"/>
              <a:t>yum</a:t>
            </a:r>
            <a:r>
              <a:rPr lang="zh-CN" altLang="en-US" dirty="0" smtClean="0"/>
              <a:t>安装软件</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en-US" altLang="zh-CN" dirty="0" smtClean="0"/>
              <a:t>step 8</a:t>
            </a:r>
            <a:r>
              <a:rPr lang="zh-CN" altLang="en-US" dirty="0" smtClean="0"/>
              <a:t>：使用安装好的软件</a:t>
            </a:r>
            <a:endParaRPr lang="zh-CN" altLang="en-US" dirty="0"/>
          </a:p>
        </p:txBody>
      </p:sp>
      <p:pic>
        <p:nvPicPr>
          <p:cNvPr id="9218" name="Picture 2" descr="D:\XGQIN\xgqin_teaching\课程及相关课件资料\Unix_Linux操作系统\Unix Linux操作系统（秦兴国）\Chapter 7\images_tarball\Screenshot-31.png"/>
          <p:cNvPicPr>
            <a:picLocks noChangeAspect="1" noChangeArrowheads="1"/>
          </p:cNvPicPr>
          <p:nvPr/>
        </p:nvPicPr>
        <p:blipFill>
          <a:blip r:embed="rId1"/>
          <a:srcRect t="3134" b="3230"/>
          <a:stretch>
            <a:fillRect/>
          </a:stretch>
        </p:blipFill>
        <p:spPr bwMode="auto">
          <a:xfrm>
            <a:off x="592330" y="2164472"/>
            <a:ext cx="6480000" cy="4550676"/>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4500530" y="3857628"/>
            <a:ext cx="4643470" cy="369332"/>
          </a:xfrm>
          <a:prstGeom prst="rect">
            <a:avLst/>
          </a:prstGeom>
          <a:solidFill>
            <a:srgbClr val="C0504D">
              <a:alpha val="6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使用</a:t>
            </a:r>
            <a:r>
              <a:rPr lang="en-US" altLang="zh-CN" b="1" dirty="0" smtClean="0">
                <a:solidFill>
                  <a:schemeClr val="bg1"/>
                </a:solidFill>
                <a:latin typeface="微软雅黑" panose="020B0503020204020204" pitchFamily="34" charset="-122"/>
                <a:ea typeface="微软雅黑" panose="020B0503020204020204" pitchFamily="34" charset="-122"/>
              </a:rPr>
              <a:t>movie player</a:t>
            </a:r>
            <a:r>
              <a:rPr lang="zh-CN" altLang="en-US" b="1" dirty="0" smtClean="0">
                <a:solidFill>
                  <a:schemeClr val="bg1"/>
                </a:solidFill>
                <a:latin typeface="微软雅黑" panose="020B0503020204020204" pitchFamily="34" charset="-122"/>
                <a:ea typeface="微软雅黑" panose="020B0503020204020204" pitchFamily="34" charset="-122"/>
              </a:rPr>
              <a:t>播放生成的</a:t>
            </a:r>
            <a:r>
              <a:rPr lang="en-US" altLang="zh-CN" b="1" dirty="0" smtClean="0">
                <a:solidFill>
                  <a:schemeClr val="bg1"/>
                </a:solidFill>
                <a:latin typeface="微软雅黑" panose="020B0503020204020204" pitchFamily="34" charset="-122"/>
                <a:ea typeface="微软雅黑" panose="020B0503020204020204" pitchFamily="34" charset="-122"/>
              </a:rPr>
              <a:t>out.ogv</a:t>
            </a:r>
            <a:r>
              <a:rPr lang="zh-CN" altLang="en-US" b="1" dirty="0" smtClean="0">
                <a:solidFill>
                  <a:schemeClr val="bg1"/>
                </a:solidFill>
                <a:latin typeface="微软雅黑" panose="020B0503020204020204" pitchFamily="34" charset="-122"/>
                <a:ea typeface="微软雅黑" panose="020B0503020204020204" pitchFamily="34" charset="-122"/>
              </a:rPr>
              <a:t>文件</a:t>
            </a:r>
            <a:endParaRPr lang="en-US" altLang="zh-CN" b="1"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en-US" altLang="zh-CN" dirty="0" smtClean="0"/>
              <a:t>step 9</a:t>
            </a:r>
            <a:r>
              <a:rPr lang="zh-CN" altLang="en-US" dirty="0" smtClean="0"/>
              <a:t>：删除安装的软件</a:t>
            </a:r>
            <a:endParaRPr lang="zh-CN" altLang="en-US" dirty="0"/>
          </a:p>
        </p:txBody>
      </p:sp>
      <p:pic>
        <p:nvPicPr>
          <p:cNvPr id="10242" name="Picture 2" descr="D:\XGQIN\xgqin_teaching\课程及相关课件资料\Unix_Linux操作系统\Unix Linux操作系统（秦兴国）\Chapter 7\images_tarball\Screenshot-32.png"/>
          <p:cNvPicPr>
            <a:picLocks noChangeAspect="1" noChangeArrowheads="1"/>
          </p:cNvPicPr>
          <p:nvPr/>
        </p:nvPicPr>
        <p:blipFill>
          <a:blip r:embed="rId1"/>
          <a:srcRect/>
          <a:stretch>
            <a:fillRect/>
          </a:stretch>
        </p:blipFill>
        <p:spPr bwMode="auto">
          <a:xfrm>
            <a:off x="571471" y="2214554"/>
            <a:ext cx="6804000" cy="440136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571472" y="3571876"/>
            <a:ext cx="6643734" cy="646331"/>
          </a:xfrm>
          <a:prstGeom prst="rect">
            <a:avLst/>
          </a:prstGeom>
          <a:solidFill>
            <a:srgbClr val="C0504D">
              <a:alpha val="6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由于软件被安装到独立的目录，因而可以直接删除掉</a:t>
            </a:r>
            <a:endParaRPr lang="en-US" altLang="zh-CN" b="1" dirty="0" smtClean="0">
              <a:solidFill>
                <a:schemeClr val="bg1"/>
              </a:solidFill>
              <a:latin typeface="微软雅黑" panose="020B0503020204020204" pitchFamily="34" charset="-122"/>
              <a:ea typeface="微软雅黑" panose="020B0503020204020204" pitchFamily="34" charset="-122"/>
            </a:endParaRPr>
          </a:p>
          <a:p>
            <a:r>
              <a:rPr lang="en-US" altLang="zh-CN" b="1" dirty="0" err="1" smtClean="0">
                <a:solidFill>
                  <a:schemeClr val="bg1"/>
                </a:solidFill>
                <a:latin typeface="微软雅黑" panose="020B0503020204020204" pitchFamily="34" charset="-122"/>
                <a:ea typeface="微软雅黑" panose="020B0503020204020204" pitchFamily="34" charset="-122"/>
              </a:rPr>
              <a:t>sudo</a:t>
            </a:r>
            <a:r>
              <a:rPr lang="en-US" altLang="zh-CN" b="1" dirty="0" smtClean="0">
                <a:solidFill>
                  <a:schemeClr val="bg1"/>
                </a:solidFill>
                <a:latin typeface="微软雅黑" panose="020B0503020204020204" pitchFamily="34" charset="-122"/>
                <a:ea typeface="微软雅黑" panose="020B0503020204020204" pitchFamily="34" charset="-122"/>
              </a:rPr>
              <a:t> </a:t>
            </a:r>
            <a:r>
              <a:rPr lang="en-US" altLang="zh-CN" b="1" dirty="0" err="1" smtClean="0">
                <a:solidFill>
                  <a:schemeClr val="bg1"/>
                </a:solidFill>
                <a:latin typeface="微软雅黑" panose="020B0503020204020204" pitchFamily="34" charset="-122"/>
                <a:ea typeface="微软雅黑" panose="020B0503020204020204" pitchFamily="34" charset="-122"/>
              </a:rPr>
              <a:t>rm</a:t>
            </a:r>
            <a:r>
              <a:rPr lang="en-US" altLang="zh-CN" b="1" dirty="0" smtClean="0">
                <a:solidFill>
                  <a:schemeClr val="bg1"/>
                </a:solidFill>
                <a:latin typeface="微软雅黑" panose="020B0503020204020204" pitchFamily="34" charset="-122"/>
                <a:ea typeface="微软雅黑" panose="020B0503020204020204" pitchFamily="34" charset="-122"/>
              </a:rPr>
              <a:t> –r </a:t>
            </a:r>
            <a:r>
              <a:rPr lang="en-US" altLang="zh-CN" b="1" dirty="0" err="1" smtClean="0">
                <a:solidFill>
                  <a:schemeClr val="bg1"/>
                </a:solidFill>
                <a:latin typeface="微软雅黑" panose="020B0503020204020204" pitchFamily="34" charset="-122"/>
                <a:ea typeface="微软雅黑" panose="020B0503020204020204" pitchFamily="34" charset="-122"/>
              </a:rPr>
              <a:t>recordmydesktop</a:t>
            </a:r>
            <a:r>
              <a:rPr lang="en-US" altLang="zh-CN" b="1" dirty="0" smtClean="0">
                <a:solidFill>
                  <a:schemeClr val="bg1"/>
                </a:solidFill>
                <a:latin typeface="微软雅黑" panose="020B0503020204020204" pitchFamily="34" charset="-122"/>
                <a:ea typeface="微软雅黑" panose="020B0503020204020204" pitchFamily="34" charset="-122"/>
              </a:rPr>
              <a:t>/</a:t>
            </a:r>
            <a:endParaRPr lang="en-US" altLang="zh-CN"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en-US" altLang="zh-CN" dirty="0" err="1" smtClean="0"/>
              <a:t>Tarball</a:t>
            </a:r>
            <a:r>
              <a:rPr lang="zh-CN" altLang="en-US" dirty="0" smtClean="0"/>
              <a:t>源码包安装软件的缺点</a:t>
            </a:r>
            <a:endParaRPr lang="en-US" altLang="zh-CN" dirty="0" smtClean="0"/>
          </a:p>
          <a:p>
            <a:pPr lvl="1"/>
            <a:r>
              <a:rPr lang="zh-CN" altLang="en-US" b="0" dirty="0" smtClean="0"/>
              <a:t>需要管理员自己编译</a:t>
            </a:r>
            <a:endParaRPr lang="en-US" altLang="zh-CN" b="0" dirty="0" smtClean="0"/>
          </a:p>
          <a:p>
            <a:pPr lvl="1"/>
            <a:r>
              <a:rPr lang="zh-CN" altLang="en-US" b="0" dirty="0" smtClean="0"/>
              <a:t>软件及库依赖问题非常头痛</a:t>
            </a:r>
            <a:endParaRPr lang="en-US" altLang="zh-CN" b="0" dirty="0" smtClean="0"/>
          </a:p>
          <a:p>
            <a:pPr lvl="1"/>
            <a:r>
              <a:rPr lang="zh-CN" altLang="en-US" b="0" dirty="0" smtClean="0"/>
              <a:t>涉及到安全相关问题</a:t>
            </a:r>
            <a:endParaRPr lang="en-US" altLang="zh-CN" b="0" dirty="0" smtClean="0"/>
          </a:p>
          <a:p>
            <a:pPr lvl="1"/>
            <a:r>
              <a:rPr lang="zh-CN" altLang="en-US" b="0" dirty="0" smtClean="0"/>
              <a:t>更新、删除等操作复杂</a:t>
            </a:r>
            <a:endParaRPr lang="zh-CN" altLang="en-US" b="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rpm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zh-CN" altLang="en-US" dirty="0" smtClean="0"/>
              <a:t>包管理工具</a:t>
            </a:r>
            <a:endParaRPr lang="en-US" altLang="zh-CN" dirty="0" smtClean="0"/>
          </a:p>
          <a:p>
            <a:pPr lvl="1"/>
            <a:r>
              <a:rPr lang="en-US" altLang="zh-CN" b="0" dirty="0" smtClean="0"/>
              <a:t>These package systems supply tools which can be used to </a:t>
            </a:r>
            <a:r>
              <a:rPr lang="en-US" altLang="zh-CN" b="0" dirty="0" smtClean="0">
                <a:solidFill>
                  <a:srgbClr val="FF0000"/>
                </a:solidFill>
              </a:rPr>
              <a:t>install</a:t>
            </a:r>
            <a:r>
              <a:rPr lang="en-US" altLang="zh-CN" b="0" dirty="0" smtClean="0"/>
              <a:t>, </a:t>
            </a:r>
            <a:r>
              <a:rPr lang="en-US" altLang="zh-CN" b="0" dirty="0" smtClean="0">
                <a:solidFill>
                  <a:srgbClr val="FF0000"/>
                </a:solidFill>
              </a:rPr>
              <a:t>uninstall</a:t>
            </a:r>
            <a:r>
              <a:rPr lang="en-US" altLang="zh-CN" b="0" dirty="0" smtClean="0"/>
              <a:t>, and </a:t>
            </a:r>
            <a:r>
              <a:rPr lang="en-US" altLang="zh-CN" b="0" dirty="0" smtClean="0">
                <a:solidFill>
                  <a:srgbClr val="FF0000"/>
                </a:solidFill>
              </a:rPr>
              <a:t>upgrade</a:t>
            </a:r>
            <a:r>
              <a:rPr lang="en-US" altLang="zh-CN" b="0" dirty="0" smtClean="0"/>
              <a:t> software obtained in a </a:t>
            </a:r>
            <a:r>
              <a:rPr lang="en-US" altLang="zh-CN" b="0" dirty="0" smtClean="0">
                <a:solidFill>
                  <a:srgbClr val="FF0000"/>
                </a:solidFill>
              </a:rPr>
              <a:t>package format</a:t>
            </a:r>
            <a:r>
              <a:rPr lang="en-US" altLang="zh-CN" b="0" dirty="0" smtClean="0"/>
              <a:t> which </a:t>
            </a:r>
            <a:r>
              <a:rPr lang="en-US" altLang="zh-CN" b="0" dirty="0" smtClean="0">
                <a:solidFill>
                  <a:srgbClr val="FF0000"/>
                </a:solidFill>
              </a:rPr>
              <a:t>contains both </a:t>
            </a:r>
            <a:r>
              <a:rPr lang="en-US" altLang="zh-CN" b="0" dirty="0" smtClean="0"/>
              <a:t>the </a:t>
            </a:r>
            <a:r>
              <a:rPr lang="en-US" altLang="zh-CN" b="0" dirty="0" smtClean="0">
                <a:solidFill>
                  <a:srgbClr val="FF0000"/>
                </a:solidFill>
              </a:rPr>
              <a:t>software</a:t>
            </a:r>
            <a:r>
              <a:rPr lang="en-US" altLang="zh-CN" b="0" dirty="0" smtClean="0"/>
              <a:t> and </a:t>
            </a:r>
            <a:r>
              <a:rPr lang="en-US" altLang="zh-CN" b="0" dirty="0" smtClean="0">
                <a:solidFill>
                  <a:srgbClr val="FF0000"/>
                </a:solidFill>
              </a:rPr>
              <a:t>metadata</a:t>
            </a:r>
            <a:r>
              <a:rPr lang="en-US" altLang="zh-CN" b="0" dirty="0" smtClean="0"/>
              <a:t> </a:t>
            </a:r>
            <a:r>
              <a:rPr lang="en-US" altLang="zh-CN" b="0" dirty="0" smtClean="0">
                <a:solidFill>
                  <a:srgbClr val="FF0000"/>
                </a:solidFill>
              </a:rPr>
              <a:t>about the software</a:t>
            </a:r>
            <a:r>
              <a:rPr lang="en-US" altLang="zh-CN" b="0" dirty="0" smtClean="0"/>
              <a:t>(such as tracking of what other software the software needs installed in order to function)</a:t>
            </a:r>
            <a:endParaRPr lang="en-US" altLang="zh-CN" b="0" dirty="0" smtClean="0"/>
          </a:p>
          <a:p>
            <a:pPr lvl="1"/>
            <a:endParaRPr lang="zh-CN" altLang="en-US" dirty="0"/>
          </a:p>
        </p:txBody>
      </p:sp>
      <p:pic>
        <p:nvPicPr>
          <p:cNvPr id="5" name="Picture 2" descr="http://www.rpm.org/chrome/site/rpmlogo.png"/>
          <p:cNvPicPr>
            <a:picLocks noChangeAspect="1" noChangeArrowheads="1"/>
          </p:cNvPicPr>
          <p:nvPr/>
        </p:nvPicPr>
        <p:blipFill>
          <a:blip r:embed="rId1"/>
          <a:srcRect/>
          <a:stretch>
            <a:fillRect/>
          </a:stretch>
        </p:blipFill>
        <p:spPr bwMode="auto">
          <a:xfrm>
            <a:off x="7358082" y="5024272"/>
            <a:ext cx="1548000" cy="15480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rpm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RPM</a:t>
            </a:r>
            <a:r>
              <a:rPr lang="en-US" altLang="zh-CN" dirty="0" smtClean="0"/>
              <a:t>(</a:t>
            </a:r>
            <a:r>
              <a:rPr lang="en-US" altLang="zh-CN" dirty="0" smtClean="0">
                <a:solidFill>
                  <a:srgbClr val="FF0000"/>
                </a:solidFill>
              </a:rPr>
              <a:t>R</a:t>
            </a:r>
            <a:r>
              <a:rPr lang="en-US" altLang="zh-CN" dirty="0" smtClean="0"/>
              <a:t>pm </a:t>
            </a:r>
            <a:r>
              <a:rPr lang="en-US" altLang="zh-CN" dirty="0" smtClean="0">
                <a:solidFill>
                  <a:srgbClr val="FF0000"/>
                </a:solidFill>
              </a:rPr>
              <a:t>P</a:t>
            </a:r>
            <a:r>
              <a:rPr lang="en-US" altLang="zh-CN" dirty="0" smtClean="0"/>
              <a:t>ackage </a:t>
            </a:r>
            <a:r>
              <a:rPr lang="en-US" altLang="zh-CN" dirty="0" smtClean="0">
                <a:solidFill>
                  <a:srgbClr val="FF0000"/>
                </a:solidFill>
              </a:rPr>
              <a:t>M</a:t>
            </a:r>
            <a:r>
              <a:rPr lang="en-US" altLang="zh-CN" dirty="0" smtClean="0"/>
              <a:t>anager)</a:t>
            </a:r>
            <a:endParaRPr lang="en-US" altLang="zh-CN" dirty="0" smtClean="0"/>
          </a:p>
          <a:p>
            <a:pPr lvl="1"/>
            <a:r>
              <a:rPr lang="en-US" altLang="zh-CN" b="0" dirty="0" smtClean="0">
                <a:solidFill>
                  <a:srgbClr val="FF0000"/>
                </a:solidFill>
              </a:rPr>
              <a:t>R</a:t>
            </a:r>
            <a:r>
              <a:rPr lang="en-US" altLang="zh-CN" b="0" dirty="0" smtClean="0"/>
              <a:t>ed hat </a:t>
            </a:r>
            <a:r>
              <a:rPr lang="en-US" altLang="zh-CN" b="0" dirty="0" smtClean="0">
                <a:solidFill>
                  <a:srgbClr val="FF0000"/>
                </a:solidFill>
              </a:rPr>
              <a:t>P</a:t>
            </a:r>
            <a:r>
              <a:rPr lang="en-US" altLang="zh-CN" b="0" dirty="0" smtClean="0"/>
              <a:t>ackage </a:t>
            </a:r>
            <a:r>
              <a:rPr lang="en-US" altLang="zh-CN" b="0" dirty="0" smtClean="0">
                <a:solidFill>
                  <a:srgbClr val="FF0000"/>
                </a:solidFill>
              </a:rPr>
              <a:t>M</a:t>
            </a:r>
            <a:r>
              <a:rPr lang="en-US" altLang="zh-CN" b="0" dirty="0" smtClean="0"/>
              <a:t>anager</a:t>
            </a:r>
            <a:endParaRPr lang="en-US" altLang="zh-CN" b="0" dirty="0" smtClean="0"/>
          </a:p>
          <a:p>
            <a:pPr lvl="1"/>
            <a:r>
              <a:rPr lang="en-US" altLang="zh-CN" b="0" dirty="0" smtClean="0"/>
              <a:t>1993</a:t>
            </a:r>
            <a:r>
              <a:rPr lang="zh-CN" altLang="en-US" b="0" dirty="0" smtClean="0"/>
              <a:t>年（</a:t>
            </a:r>
            <a:r>
              <a:rPr lang="en-US" altLang="zh-CN" b="0" dirty="0" err="1" smtClean="0"/>
              <a:t>Slackware</a:t>
            </a:r>
            <a:r>
              <a:rPr lang="zh-CN" altLang="en-US" b="0" dirty="0" smtClean="0"/>
              <a:t>发行版本）</a:t>
            </a:r>
            <a:endParaRPr lang="en-US" altLang="zh-CN" b="0" dirty="0" smtClean="0"/>
          </a:p>
          <a:p>
            <a:pPr lvl="1"/>
            <a:r>
              <a:rPr lang="en-US" altLang="zh-CN" b="0" dirty="0" smtClean="0"/>
              <a:t>Linux</a:t>
            </a:r>
            <a:r>
              <a:rPr lang="zh-CN" altLang="en-US" b="0" dirty="0" smtClean="0"/>
              <a:t>社区的包管理事实上 </a:t>
            </a:r>
            <a:r>
              <a:rPr lang="en-US" altLang="zh-CN" b="0" dirty="0" smtClean="0"/>
              <a:t>(de facto standard) </a:t>
            </a:r>
            <a:r>
              <a:rPr lang="zh-CN" altLang="en-US" b="0" dirty="0" smtClean="0"/>
              <a:t>的标准</a:t>
            </a:r>
            <a:endParaRPr lang="en-US" altLang="zh-CN" b="0" dirty="0" smtClean="0"/>
          </a:p>
          <a:p>
            <a:pPr lvl="1"/>
            <a:r>
              <a:rPr lang="en-US" altLang="zh-CN" b="0" dirty="0" smtClean="0"/>
              <a:t>Red Hat, SUSE, </a:t>
            </a:r>
            <a:r>
              <a:rPr lang="en-US" altLang="zh-CN" b="0" dirty="0" err="1" smtClean="0"/>
              <a:t>CentOS</a:t>
            </a:r>
            <a:r>
              <a:rPr lang="en-US" altLang="zh-CN" b="0" dirty="0" smtClean="0"/>
              <a:t>, Mandrake</a:t>
            </a:r>
            <a:endParaRPr lang="en-US" altLang="zh-CN" b="0" dirty="0" smtClean="0"/>
          </a:p>
          <a:p>
            <a:pPr lvl="1"/>
            <a:r>
              <a:rPr lang="en-US" altLang="zh-CN" b="0" dirty="0" smtClean="0"/>
              <a:t>rpm</a:t>
            </a:r>
            <a:r>
              <a:rPr lang="zh-CN" altLang="en-US" b="0" dirty="0" smtClean="0"/>
              <a:t>包后缀：</a:t>
            </a:r>
            <a:r>
              <a:rPr lang="en-US" altLang="zh-CN" b="0" dirty="0" smtClean="0">
                <a:solidFill>
                  <a:srgbClr val="FF0000"/>
                </a:solidFill>
              </a:rPr>
              <a:t>.rpm</a:t>
            </a:r>
            <a:endParaRPr lang="en-US" altLang="zh-CN" b="0" dirty="0" smtClean="0">
              <a:solidFill>
                <a:srgbClr val="FF0000"/>
              </a:solidFill>
            </a:endParaRPr>
          </a:p>
          <a:p>
            <a:r>
              <a:rPr lang="en-US" altLang="zh-CN" dirty="0" smtClean="0">
                <a:solidFill>
                  <a:srgbClr val="FF0000"/>
                </a:solidFill>
              </a:rPr>
              <a:t>DPKG</a:t>
            </a:r>
            <a:r>
              <a:rPr lang="zh-CN" altLang="en-US" dirty="0" smtClean="0"/>
              <a:t>（</a:t>
            </a:r>
            <a:r>
              <a:rPr lang="en-US" altLang="zh-CN" dirty="0" err="1" smtClean="0">
                <a:solidFill>
                  <a:srgbClr val="FF0000"/>
                </a:solidFill>
              </a:rPr>
              <a:t>D</a:t>
            </a:r>
            <a:r>
              <a:rPr lang="en-US" altLang="zh-CN" dirty="0" err="1" smtClean="0"/>
              <a:t>ebian</a:t>
            </a:r>
            <a:r>
              <a:rPr lang="en-US" altLang="zh-CN" dirty="0" smtClean="0"/>
              <a:t> </a:t>
            </a:r>
            <a:r>
              <a:rPr lang="en-US" altLang="zh-CN" dirty="0" smtClean="0">
                <a:solidFill>
                  <a:srgbClr val="FF0000"/>
                </a:solidFill>
              </a:rPr>
              <a:t>P</a:t>
            </a:r>
            <a:r>
              <a:rPr lang="en-US" altLang="zh-CN" dirty="0" smtClean="0"/>
              <a:t>ac</a:t>
            </a:r>
            <a:r>
              <a:rPr lang="en-US" altLang="zh-CN" dirty="0" smtClean="0">
                <a:solidFill>
                  <a:srgbClr val="FF0000"/>
                </a:solidFill>
              </a:rPr>
              <a:t>k</a:t>
            </a:r>
            <a:r>
              <a:rPr lang="en-US" altLang="zh-CN" dirty="0" smtClean="0"/>
              <a:t>a</a:t>
            </a:r>
            <a:r>
              <a:rPr lang="en-US" altLang="zh-CN" dirty="0" smtClean="0">
                <a:solidFill>
                  <a:srgbClr val="FF0000"/>
                </a:solidFill>
              </a:rPr>
              <a:t>g</a:t>
            </a:r>
            <a:r>
              <a:rPr lang="en-US" altLang="zh-CN" dirty="0" smtClean="0"/>
              <a:t>e</a:t>
            </a:r>
            <a:r>
              <a:rPr lang="zh-CN" altLang="en-US" dirty="0" smtClean="0"/>
              <a:t>）</a:t>
            </a:r>
            <a:endParaRPr lang="en-US" altLang="zh-CN" dirty="0" smtClean="0"/>
          </a:p>
          <a:p>
            <a:pPr lvl="1"/>
            <a:r>
              <a:rPr lang="en-US" altLang="zh-CN" b="0" dirty="0" err="1" smtClean="0"/>
              <a:t>Debian</a:t>
            </a:r>
            <a:r>
              <a:rPr lang="zh-CN" altLang="en-US" b="0" dirty="0" smtClean="0"/>
              <a:t>系的包管理软件：</a:t>
            </a:r>
            <a:r>
              <a:rPr lang="en-US" altLang="zh-CN" b="0" dirty="0" err="1" smtClean="0"/>
              <a:t>debian</a:t>
            </a:r>
            <a:r>
              <a:rPr lang="en-US" altLang="zh-CN" b="0" dirty="0" smtClean="0"/>
              <a:t>, </a:t>
            </a:r>
            <a:r>
              <a:rPr lang="en-US" altLang="zh-CN" b="0" dirty="0" err="1" smtClean="0"/>
              <a:t>ubuntu</a:t>
            </a:r>
            <a:endParaRPr lang="en-US" altLang="zh-CN" b="0" dirty="0" smtClean="0"/>
          </a:p>
          <a:p>
            <a:pPr lvl="1"/>
            <a:r>
              <a:rPr lang="en-US" altLang="zh-CN" b="0" dirty="0" smtClean="0"/>
              <a:t>DPKG</a:t>
            </a:r>
            <a:r>
              <a:rPr lang="zh-CN" altLang="en-US" b="0" dirty="0" smtClean="0"/>
              <a:t>包后缀：</a:t>
            </a:r>
            <a:r>
              <a:rPr lang="en-US" altLang="zh-CN" b="0" dirty="0" smtClean="0">
                <a:solidFill>
                  <a:srgbClr val="FF0000"/>
                </a:solidFill>
              </a:rPr>
              <a:t>.</a:t>
            </a:r>
            <a:r>
              <a:rPr lang="en-US" altLang="zh-CN" b="0" dirty="0" err="1" smtClean="0">
                <a:solidFill>
                  <a:srgbClr val="FF0000"/>
                </a:solidFill>
              </a:rPr>
              <a:t>deb</a:t>
            </a:r>
            <a:endParaRPr lang="zh-CN" altLang="en-US" b="0" dirty="0">
              <a:solidFill>
                <a:srgbClr val="FF0000"/>
              </a:solidFill>
            </a:endParaRPr>
          </a:p>
        </p:txBody>
      </p:sp>
      <p:pic>
        <p:nvPicPr>
          <p:cNvPr id="2050" name="Picture 2" descr="http://www.rpm.org/chrome/site/rpmlogo.png"/>
          <p:cNvPicPr>
            <a:picLocks noChangeAspect="1" noChangeArrowheads="1"/>
          </p:cNvPicPr>
          <p:nvPr/>
        </p:nvPicPr>
        <p:blipFill>
          <a:blip r:embed="rId1"/>
          <a:srcRect/>
          <a:stretch>
            <a:fillRect/>
          </a:stretch>
        </p:blipFill>
        <p:spPr bwMode="auto">
          <a:xfrm>
            <a:off x="7072330" y="1524000"/>
            <a:ext cx="1905000" cy="19050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rpm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rpm</a:t>
            </a:r>
            <a:r>
              <a:rPr lang="zh-CN" altLang="en-US" dirty="0" smtClean="0"/>
              <a:t>包管理原理</a:t>
            </a:r>
            <a:endParaRPr lang="en-US" altLang="zh-CN" dirty="0" smtClean="0"/>
          </a:p>
          <a:p>
            <a:pPr lvl="1"/>
            <a:r>
              <a:rPr lang="en-US" altLang="zh-CN" b="0" dirty="0" smtClean="0"/>
              <a:t>rpm</a:t>
            </a:r>
            <a:r>
              <a:rPr lang="zh-CN" altLang="en-US" b="0" dirty="0" smtClean="0"/>
              <a:t>包包含</a:t>
            </a:r>
            <a:r>
              <a:rPr lang="zh-CN" altLang="en-US" b="0" dirty="0" smtClean="0">
                <a:solidFill>
                  <a:srgbClr val="FF0000"/>
                </a:solidFill>
              </a:rPr>
              <a:t>已编译好</a:t>
            </a:r>
            <a:r>
              <a:rPr lang="zh-CN" altLang="en-US" b="0" dirty="0" smtClean="0"/>
              <a:t>的软件，以及用于记录</a:t>
            </a:r>
            <a:r>
              <a:rPr lang="zh-CN" altLang="en-US" b="0" dirty="0" smtClean="0">
                <a:solidFill>
                  <a:srgbClr val="FF0000"/>
                </a:solidFill>
              </a:rPr>
              <a:t>软件依赖性</a:t>
            </a:r>
            <a:r>
              <a:rPr lang="zh-CN" altLang="en-US" b="0" dirty="0" smtClean="0"/>
              <a:t>的数据库文件</a:t>
            </a:r>
            <a:endParaRPr lang="en-US" altLang="zh-CN" b="0" dirty="0" smtClean="0"/>
          </a:p>
          <a:p>
            <a:pPr lvl="1"/>
            <a:r>
              <a:rPr lang="zh-CN" altLang="en-US" b="0" dirty="0" smtClean="0"/>
              <a:t>安装</a:t>
            </a:r>
            <a:r>
              <a:rPr lang="en-US" altLang="zh-CN" b="0" dirty="0" smtClean="0"/>
              <a:t>rpm</a:t>
            </a:r>
            <a:r>
              <a:rPr lang="zh-CN" altLang="en-US" b="0" dirty="0" smtClean="0"/>
              <a:t>包时，首先根据数据库文件</a:t>
            </a:r>
            <a:r>
              <a:rPr lang="zh-CN" altLang="en-US" b="0" dirty="0" smtClean="0">
                <a:solidFill>
                  <a:srgbClr val="FF0000"/>
                </a:solidFill>
              </a:rPr>
              <a:t>检测软件依赖性</a:t>
            </a:r>
            <a:r>
              <a:rPr lang="zh-CN" altLang="en-US" b="0" dirty="0" smtClean="0"/>
              <a:t>是否满足，如果满足则直接安装软件，否则不安装软件</a:t>
            </a:r>
            <a:endParaRPr lang="en-US" altLang="zh-CN" b="0" dirty="0" smtClean="0"/>
          </a:p>
        </p:txBody>
      </p:sp>
      <p:sp>
        <p:nvSpPr>
          <p:cNvPr id="4" name="椭圆 3"/>
          <p:cNvSpPr/>
          <p:nvPr/>
        </p:nvSpPr>
        <p:spPr>
          <a:xfrm>
            <a:off x="5532198" y="4071942"/>
            <a:ext cx="540000" cy="540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latin typeface="Consolas" panose="020B0609020204030204" pitchFamily="49" charset="0"/>
                <a:cs typeface="Consolas" panose="020B0609020204030204" pitchFamily="49" charset="0"/>
              </a:rPr>
              <a:t>A</a:t>
            </a:r>
            <a:endParaRPr lang="zh-CN" altLang="en-US" dirty="0">
              <a:latin typeface="Consolas" panose="020B0609020204030204" pitchFamily="49" charset="0"/>
              <a:cs typeface="Consolas" panose="020B0609020204030204" pitchFamily="49" charset="0"/>
            </a:endParaRPr>
          </a:p>
        </p:txBody>
      </p:sp>
      <p:sp>
        <p:nvSpPr>
          <p:cNvPr id="5" name="椭圆 4"/>
          <p:cNvSpPr/>
          <p:nvPr/>
        </p:nvSpPr>
        <p:spPr>
          <a:xfrm>
            <a:off x="4317752" y="4786322"/>
            <a:ext cx="540000" cy="540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latin typeface="Consolas" panose="020B0609020204030204" pitchFamily="49" charset="0"/>
                <a:cs typeface="Consolas" panose="020B0609020204030204" pitchFamily="49" charset="0"/>
              </a:rPr>
              <a:t>D</a:t>
            </a:r>
            <a:endParaRPr lang="zh-CN" altLang="en-US" dirty="0">
              <a:latin typeface="Consolas" panose="020B0609020204030204" pitchFamily="49" charset="0"/>
              <a:cs typeface="Consolas" panose="020B0609020204030204" pitchFamily="49" charset="0"/>
            </a:endParaRPr>
          </a:p>
        </p:txBody>
      </p:sp>
      <p:sp>
        <p:nvSpPr>
          <p:cNvPr id="6" name="椭圆 5"/>
          <p:cNvSpPr/>
          <p:nvPr/>
        </p:nvSpPr>
        <p:spPr>
          <a:xfrm>
            <a:off x="5389322" y="5286388"/>
            <a:ext cx="540000" cy="540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latin typeface="Consolas" panose="020B0609020204030204" pitchFamily="49" charset="0"/>
                <a:cs typeface="Consolas" panose="020B0609020204030204" pitchFamily="49" charset="0"/>
              </a:rPr>
              <a:t>C</a:t>
            </a:r>
            <a:endParaRPr lang="zh-CN" altLang="en-US" dirty="0">
              <a:latin typeface="Consolas" panose="020B0609020204030204" pitchFamily="49" charset="0"/>
              <a:cs typeface="Consolas" panose="020B0609020204030204" pitchFamily="49" charset="0"/>
            </a:endParaRPr>
          </a:p>
        </p:txBody>
      </p:sp>
      <p:sp>
        <p:nvSpPr>
          <p:cNvPr id="7" name="椭圆 6"/>
          <p:cNvSpPr/>
          <p:nvPr/>
        </p:nvSpPr>
        <p:spPr>
          <a:xfrm>
            <a:off x="6389454" y="4714884"/>
            <a:ext cx="540000" cy="540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latin typeface="Consolas" panose="020B0609020204030204" pitchFamily="49" charset="0"/>
                <a:cs typeface="Consolas" panose="020B0609020204030204" pitchFamily="49" charset="0"/>
              </a:rPr>
              <a:t>B</a:t>
            </a:r>
            <a:endParaRPr lang="zh-CN" altLang="en-US" dirty="0">
              <a:latin typeface="Consolas" panose="020B0609020204030204" pitchFamily="49" charset="0"/>
              <a:cs typeface="Consolas" panose="020B0609020204030204" pitchFamily="49" charset="0"/>
            </a:endParaRPr>
          </a:p>
        </p:txBody>
      </p:sp>
      <p:sp>
        <p:nvSpPr>
          <p:cNvPr id="8" name="椭圆 7"/>
          <p:cNvSpPr/>
          <p:nvPr/>
        </p:nvSpPr>
        <p:spPr>
          <a:xfrm>
            <a:off x="3317620" y="5786454"/>
            <a:ext cx="540000" cy="540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latin typeface="Consolas" panose="020B0609020204030204" pitchFamily="49" charset="0"/>
                <a:cs typeface="Consolas" panose="020B0609020204030204" pitchFamily="49" charset="0"/>
              </a:rPr>
              <a:t>F</a:t>
            </a:r>
            <a:endParaRPr lang="zh-CN" altLang="en-US" dirty="0">
              <a:latin typeface="Consolas" panose="020B0609020204030204" pitchFamily="49" charset="0"/>
              <a:cs typeface="Consolas" panose="020B0609020204030204" pitchFamily="49" charset="0"/>
            </a:endParaRPr>
          </a:p>
        </p:txBody>
      </p:sp>
      <p:sp>
        <p:nvSpPr>
          <p:cNvPr id="9" name="椭圆 8"/>
          <p:cNvSpPr/>
          <p:nvPr/>
        </p:nvSpPr>
        <p:spPr>
          <a:xfrm>
            <a:off x="4246314" y="5715016"/>
            <a:ext cx="540000" cy="540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latin typeface="Consolas" panose="020B0609020204030204" pitchFamily="49" charset="0"/>
                <a:cs typeface="Consolas" panose="020B0609020204030204" pitchFamily="49" charset="0"/>
              </a:rPr>
              <a:t>G</a:t>
            </a:r>
            <a:endParaRPr lang="zh-CN" altLang="en-US" dirty="0">
              <a:latin typeface="Consolas" panose="020B0609020204030204" pitchFamily="49" charset="0"/>
              <a:cs typeface="Consolas" panose="020B0609020204030204" pitchFamily="49" charset="0"/>
            </a:endParaRPr>
          </a:p>
        </p:txBody>
      </p:sp>
      <p:sp>
        <p:nvSpPr>
          <p:cNvPr id="10" name="椭圆 9"/>
          <p:cNvSpPr/>
          <p:nvPr/>
        </p:nvSpPr>
        <p:spPr>
          <a:xfrm>
            <a:off x="5032132" y="6175124"/>
            <a:ext cx="611438" cy="5400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smtClean="0">
                <a:latin typeface="Consolas" panose="020B0609020204030204" pitchFamily="49" charset="0"/>
                <a:cs typeface="Consolas" panose="020B0609020204030204" pitchFamily="49" charset="0"/>
              </a:rPr>
              <a:t>I</a:t>
            </a:r>
            <a:endParaRPr lang="zh-CN" altLang="en-US" dirty="0">
              <a:latin typeface="Consolas" panose="020B0609020204030204" pitchFamily="49" charset="0"/>
              <a:cs typeface="Consolas" panose="020B0609020204030204" pitchFamily="49" charset="0"/>
            </a:endParaRPr>
          </a:p>
        </p:txBody>
      </p:sp>
      <p:sp>
        <p:nvSpPr>
          <p:cNvPr id="11" name="椭圆 10"/>
          <p:cNvSpPr/>
          <p:nvPr/>
        </p:nvSpPr>
        <p:spPr>
          <a:xfrm>
            <a:off x="2817554" y="5072074"/>
            <a:ext cx="540000" cy="540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latin typeface="Consolas" panose="020B0609020204030204" pitchFamily="49" charset="0"/>
                <a:cs typeface="Consolas" panose="020B0609020204030204" pitchFamily="49" charset="0"/>
              </a:rPr>
              <a:t>E</a:t>
            </a:r>
            <a:endParaRPr lang="zh-CN" altLang="en-US" dirty="0">
              <a:latin typeface="Consolas" panose="020B0609020204030204" pitchFamily="49" charset="0"/>
              <a:cs typeface="Consolas" panose="020B0609020204030204" pitchFamily="49" charset="0"/>
            </a:endParaRPr>
          </a:p>
        </p:txBody>
      </p:sp>
      <p:sp>
        <p:nvSpPr>
          <p:cNvPr id="12" name="椭圆 11"/>
          <p:cNvSpPr/>
          <p:nvPr/>
        </p:nvSpPr>
        <p:spPr>
          <a:xfrm>
            <a:off x="6246578" y="6175124"/>
            <a:ext cx="540000" cy="54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latin typeface="Consolas" panose="020B0609020204030204" pitchFamily="49" charset="0"/>
                <a:cs typeface="Consolas" panose="020B0609020204030204" pitchFamily="49" charset="0"/>
              </a:rPr>
              <a:t>J</a:t>
            </a:r>
            <a:endParaRPr lang="zh-CN" altLang="en-US" dirty="0">
              <a:latin typeface="Consolas" panose="020B0609020204030204" pitchFamily="49" charset="0"/>
              <a:cs typeface="Consolas" panose="020B0609020204030204" pitchFamily="49" charset="0"/>
            </a:endParaRPr>
          </a:p>
        </p:txBody>
      </p:sp>
      <p:sp>
        <p:nvSpPr>
          <p:cNvPr id="13" name="椭圆 12"/>
          <p:cNvSpPr/>
          <p:nvPr/>
        </p:nvSpPr>
        <p:spPr>
          <a:xfrm>
            <a:off x="7175272" y="5429264"/>
            <a:ext cx="540000" cy="540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latin typeface="Consolas" panose="020B0609020204030204" pitchFamily="49" charset="0"/>
                <a:cs typeface="Consolas" panose="020B0609020204030204" pitchFamily="49" charset="0"/>
              </a:rPr>
              <a:t>L</a:t>
            </a:r>
            <a:endParaRPr lang="zh-CN" altLang="en-US" dirty="0">
              <a:latin typeface="Consolas" panose="020B0609020204030204" pitchFamily="49" charset="0"/>
              <a:cs typeface="Consolas" panose="020B0609020204030204" pitchFamily="49" charset="0"/>
            </a:endParaRPr>
          </a:p>
        </p:txBody>
      </p:sp>
      <p:sp>
        <p:nvSpPr>
          <p:cNvPr id="14" name="椭圆 13"/>
          <p:cNvSpPr/>
          <p:nvPr/>
        </p:nvSpPr>
        <p:spPr>
          <a:xfrm>
            <a:off x="7818214" y="6175124"/>
            <a:ext cx="540000" cy="54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Consolas" panose="020B0609020204030204" pitchFamily="49" charset="0"/>
                <a:cs typeface="Consolas" panose="020B0609020204030204" pitchFamily="49" charset="0"/>
              </a:rPr>
              <a:t>K</a:t>
            </a:r>
            <a:endParaRPr lang="zh-CN" altLang="en-US" dirty="0">
              <a:latin typeface="Consolas" panose="020B0609020204030204" pitchFamily="49" charset="0"/>
              <a:cs typeface="Consolas" panose="020B0609020204030204" pitchFamily="49" charset="0"/>
            </a:endParaRPr>
          </a:p>
        </p:txBody>
      </p:sp>
      <p:cxnSp>
        <p:nvCxnSpPr>
          <p:cNvPr id="16" name="形状 15"/>
          <p:cNvCxnSpPr>
            <a:stCxn id="4" idx="2"/>
            <a:endCxn id="5" idx="7"/>
          </p:cNvCxnSpPr>
          <p:nvPr/>
        </p:nvCxnSpPr>
        <p:spPr>
          <a:xfrm rot="10800000" flipV="1">
            <a:off x="4778672" y="4341941"/>
            <a:ext cx="753527" cy="523461"/>
          </a:xfrm>
          <a:prstGeom prst="curvedConnector2">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8" name="曲线连接符 17"/>
          <p:cNvCxnSpPr>
            <a:stCxn id="4" idx="4"/>
            <a:endCxn id="6" idx="0"/>
          </p:cNvCxnSpPr>
          <p:nvPr/>
        </p:nvCxnSpPr>
        <p:spPr>
          <a:xfrm rot="5400000">
            <a:off x="5393537" y="4877727"/>
            <a:ext cx="674446" cy="142876"/>
          </a:xfrm>
          <a:prstGeom prst="curved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0" name="曲线连接符 19"/>
          <p:cNvCxnSpPr>
            <a:stCxn id="4" idx="6"/>
            <a:endCxn id="7" idx="1"/>
          </p:cNvCxnSpPr>
          <p:nvPr/>
        </p:nvCxnSpPr>
        <p:spPr>
          <a:xfrm>
            <a:off x="6072198" y="4341942"/>
            <a:ext cx="396337" cy="452023"/>
          </a:xfrm>
          <a:prstGeom prst="curvedConnector2">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3" name="曲线连接符 22"/>
          <p:cNvCxnSpPr>
            <a:stCxn id="5" idx="2"/>
            <a:endCxn id="11" idx="6"/>
          </p:cNvCxnSpPr>
          <p:nvPr/>
        </p:nvCxnSpPr>
        <p:spPr>
          <a:xfrm rot="10800000" flipV="1">
            <a:off x="3357554" y="5056322"/>
            <a:ext cx="960198" cy="285752"/>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曲线连接符 24"/>
          <p:cNvCxnSpPr>
            <a:stCxn id="5" idx="3"/>
            <a:endCxn id="8" idx="7"/>
          </p:cNvCxnSpPr>
          <p:nvPr/>
        </p:nvCxnSpPr>
        <p:spPr>
          <a:xfrm rot="5400000">
            <a:off x="3778539" y="5247241"/>
            <a:ext cx="618294" cy="618294"/>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7" name="曲线连接符 26"/>
          <p:cNvCxnSpPr>
            <a:stCxn id="5" idx="4"/>
            <a:endCxn id="9" idx="0"/>
          </p:cNvCxnSpPr>
          <p:nvPr/>
        </p:nvCxnSpPr>
        <p:spPr>
          <a:xfrm rot="5400000">
            <a:off x="4357686" y="5484950"/>
            <a:ext cx="388694" cy="71438"/>
          </a:xfrm>
          <a:prstGeom prst="curved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曲线连接符 28"/>
          <p:cNvCxnSpPr>
            <a:stCxn id="6" idx="4"/>
            <a:endCxn id="10" idx="7"/>
          </p:cNvCxnSpPr>
          <p:nvPr/>
        </p:nvCxnSpPr>
        <p:spPr>
          <a:xfrm rot="5400000">
            <a:off x="5392767" y="5987649"/>
            <a:ext cx="427817" cy="105295"/>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cxnSp>
        <p:nvCxnSpPr>
          <p:cNvPr id="31" name="曲线连接符 30"/>
          <p:cNvCxnSpPr>
            <a:stCxn id="6" idx="5"/>
            <a:endCxn id="12" idx="1"/>
          </p:cNvCxnSpPr>
          <p:nvPr/>
        </p:nvCxnSpPr>
        <p:spPr>
          <a:xfrm rot="16200000" flipH="1">
            <a:off x="5834501" y="5763047"/>
            <a:ext cx="506898" cy="475418"/>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cxnSp>
        <p:nvCxnSpPr>
          <p:cNvPr id="33" name="曲线连接符 32"/>
          <p:cNvCxnSpPr>
            <a:stCxn id="7" idx="5"/>
            <a:endCxn id="13" idx="0"/>
          </p:cNvCxnSpPr>
          <p:nvPr/>
        </p:nvCxnSpPr>
        <p:spPr>
          <a:xfrm rot="16200000" flipH="1">
            <a:off x="7021092" y="5005083"/>
            <a:ext cx="253461" cy="594899"/>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曲线连接符 34"/>
          <p:cNvCxnSpPr>
            <a:stCxn id="13" idx="5"/>
            <a:endCxn id="14" idx="1"/>
          </p:cNvCxnSpPr>
          <p:nvPr/>
        </p:nvCxnSpPr>
        <p:spPr>
          <a:xfrm rot="16200000" flipH="1">
            <a:off x="7584732" y="5941642"/>
            <a:ext cx="364022" cy="261104"/>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37" name="曲线连接符 36"/>
          <p:cNvCxnSpPr>
            <a:stCxn id="13" idx="3"/>
            <a:endCxn id="12" idx="7"/>
          </p:cNvCxnSpPr>
          <p:nvPr/>
        </p:nvCxnSpPr>
        <p:spPr>
          <a:xfrm rot="5400000">
            <a:off x="6798914" y="5798766"/>
            <a:ext cx="364022" cy="546856"/>
          </a:xfrm>
          <a:prstGeom prst="curved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sp>
        <p:nvSpPr>
          <p:cNvPr id="39" name="椭圆 38"/>
          <p:cNvSpPr/>
          <p:nvPr/>
        </p:nvSpPr>
        <p:spPr>
          <a:xfrm>
            <a:off x="312806" y="4572008"/>
            <a:ext cx="540000" cy="540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latin typeface="Consolas" panose="020B0609020204030204" pitchFamily="49" charset="0"/>
                <a:cs typeface="Consolas" panose="020B0609020204030204" pitchFamily="49" charset="0"/>
              </a:rPr>
              <a:t>A</a:t>
            </a:r>
            <a:endParaRPr lang="zh-CN" altLang="en-US" dirty="0">
              <a:latin typeface="Consolas" panose="020B0609020204030204" pitchFamily="49" charset="0"/>
              <a:cs typeface="Consolas" panose="020B0609020204030204" pitchFamily="49" charset="0"/>
            </a:endParaRPr>
          </a:p>
        </p:txBody>
      </p:sp>
      <p:sp>
        <p:nvSpPr>
          <p:cNvPr id="40" name="TextBox 39"/>
          <p:cNvSpPr txBox="1"/>
          <p:nvPr/>
        </p:nvSpPr>
        <p:spPr>
          <a:xfrm>
            <a:off x="848202" y="4658498"/>
            <a:ext cx="1324402" cy="369332"/>
          </a:xfrm>
          <a:prstGeom prst="rect">
            <a:avLst/>
          </a:prstGeom>
          <a:noFill/>
        </p:spPr>
        <p:txBody>
          <a:bodyPr wrap="none" rtlCol="0">
            <a:spAutoFit/>
          </a:bodyPr>
          <a:lstStyle/>
          <a:p>
            <a:r>
              <a:rPr lang="en-US" altLang="zh-CN" dirty="0" smtClean="0">
                <a:latin typeface="Consolas" panose="020B0609020204030204" pitchFamily="49" charset="0"/>
                <a:cs typeface="Consolas" panose="020B0609020204030204" pitchFamily="49" charset="0"/>
              </a:rPr>
              <a:t>: Package</a:t>
            </a:r>
            <a:endParaRPr lang="zh-CN" altLang="en-US" dirty="0">
              <a:latin typeface="Consolas" panose="020B0609020204030204" pitchFamily="49" charset="0"/>
              <a:cs typeface="Consolas" panose="020B0609020204030204" pitchFamily="49" charset="0"/>
            </a:endParaRPr>
          </a:p>
        </p:txBody>
      </p:sp>
      <p:cxnSp>
        <p:nvCxnSpPr>
          <p:cNvPr id="42" name="曲线连接符 41"/>
          <p:cNvCxnSpPr/>
          <p:nvPr/>
        </p:nvCxnSpPr>
        <p:spPr>
          <a:xfrm>
            <a:off x="285720" y="5357826"/>
            <a:ext cx="576000" cy="1588"/>
          </a:xfrm>
          <a:prstGeom prst="curved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43" name="TextBox 42"/>
          <p:cNvSpPr txBox="1"/>
          <p:nvPr/>
        </p:nvSpPr>
        <p:spPr>
          <a:xfrm>
            <a:off x="848202" y="5158564"/>
            <a:ext cx="1704313" cy="369332"/>
          </a:xfrm>
          <a:prstGeom prst="rect">
            <a:avLst/>
          </a:prstGeom>
          <a:noFill/>
        </p:spPr>
        <p:txBody>
          <a:bodyPr wrap="none" rtlCol="0">
            <a:spAutoFit/>
          </a:bodyPr>
          <a:lstStyle/>
          <a:p>
            <a:r>
              <a:rPr lang="en-US" altLang="zh-CN" dirty="0" smtClean="0">
                <a:latin typeface="Consolas" panose="020B0609020204030204" pitchFamily="49" charset="0"/>
                <a:cs typeface="Consolas" panose="020B0609020204030204" pitchFamily="49" charset="0"/>
              </a:rPr>
              <a:t>: dependency</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rpm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rpm</a:t>
            </a:r>
            <a:r>
              <a:rPr lang="zh-CN" altLang="en-US" dirty="0" smtClean="0"/>
              <a:t>包管理的优点</a:t>
            </a:r>
            <a:endParaRPr lang="en-US" altLang="zh-CN" dirty="0" smtClean="0"/>
          </a:p>
          <a:p>
            <a:pPr lvl="1"/>
            <a:r>
              <a:rPr lang="zh-CN" altLang="en-US" b="0" dirty="0" smtClean="0"/>
              <a:t>软件不需要在用户自己编译</a:t>
            </a:r>
            <a:endParaRPr lang="en-US" altLang="zh-CN" b="0" dirty="0" smtClean="0"/>
          </a:p>
          <a:p>
            <a:pPr lvl="1"/>
            <a:r>
              <a:rPr lang="zh-CN" altLang="en-US" b="0" dirty="0" smtClean="0"/>
              <a:t>软件查询、删除及升级较方便</a:t>
            </a:r>
            <a:endParaRPr lang="en-US" altLang="zh-CN" b="0" dirty="0" smtClean="0"/>
          </a:p>
          <a:p>
            <a:r>
              <a:rPr lang="en-US" altLang="zh-CN" dirty="0" smtClean="0"/>
              <a:t>rpm</a:t>
            </a:r>
            <a:r>
              <a:rPr lang="zh-CN" altLang="en-US" dirty="0" smtClean="0"/>
              <a:t>包管理的缺点</a:t>
            </a:r>
            <a:endParaRPr lang="en-US" altLang="zh-CN" dirty="0" smtClean="0"/>
          </a:p>
          <a:p>
            <a:pPr lvl="1"/>
            <a:r>
              <a:rPr lang="zh-CN" altLang="en-US" b="0" dirty="0" smtClean="0"/>
              <a:t>软件安装时必须与</a:t>
            </a:r>
            <a:r>
              <a:rPr lang="en-US" altLang="zh-CN" b="0" dirty="0" smtClean="0"/>
              <a:t>rpm</a:t>
            </a:r>
            <a:r>
              <a:rPr lang="zh-CN" altLang="en-US" b="0" dirty="0" smtClean="0"/>
              <a:t>制作所采用的环境一致</a:t>
            </a:r>
            <a:endParaRPr lang="en-US" altLang="zh-CN" b="0" dirty="0" smtClean="0"/>
          </a:p>
          <a:p>
            <a:pPr lvl="1"/>
            <a:r>
              <a:rPr lang="zh-CN" altLang="en-US" b="0" dirty="0" smtClean="0"/>
              <a:t>满足软件的依赖性需求</a:t>
            </a:r>
            <a:endParaRPr lang="en-US" altLang="zh-CN" b="0" dirty="0" smtClean="0"/>
          </a:p>
          <a:p>
            <a:pPr lvl="1"/>
            <a:r>
              <a:rPr lang="zh-CN" altLang="en-US" b="0" dirty="0" smtClean="0"/>
              <a:t>删除时需要观察软件的依赖性</a:t>
            </a:r>
            <a:endParaRPr lang="en-US" altLang="zh-CN" b="0" dirty="0" smtClean="0"/>
          </a:p>
          <a:p>
            <a:pPr lvl="1"/>
            <a:r>
              <a:rPr lang="zh-CN" altLang="en-US" b="0" dirty="0" smtClean="0"/>
              <a:t>不同发行版本的</a:t>
            </a:r>
            <a:r>
              <a:rPr lang="en-US" altLang="zh-CN" b="0" dirty="0" smtClean="0"/>
              <a:t>rpm</a:t>
            </a:r>
            <a:r>
              <a:rPr lang="zh-CN" altLang="en-US" b="0" dirty="0" smtClean="0"/>
              <a:t>包不能通用</a:t>
            </a:r>
            <a:endParaRPr lang="zh-CN" altLang="en-US" b="0" dirty="0"/>
          </a:p>
        </p:txBody>
      </p:sp>
      <p:sp>
        <p:nvSpPr>
          <p:cNvPr id="4" name="TextBox 3"/>
          <p:cNvSpPr txBox="1"/>
          <p:nvPr/>
        </p:nvSpPr>
        <p:spPr>
          <a:xfrm>
            <a:off x="642910" y="6286520"/>
            <a:ext cx="4897495" cy="400110"/>
          </a:xfrm>
          <a:prstGeom prst="rect">
            <a:avLst/>
          </a:prstGeom>
          <a:noFill/>
        </p:spPr>
        <p:txBody>
          <a:bodyPr wrap="none" rtlCol="0">
            <a:spAutoFit/>
          </a:bodyPr>
          <a:lstStyle/>
          <a:p>
            <a:r>
              <a:rPr lang="en-US" altLang="zh-CN" sz="2000" dirty="0" smtClean="0">
                <a:solidFill>
                  <a:srgbClr val="0000FF"/>
                </a:solidFill>
                <a:latin typeface="微软雅黑" panose="020B0503020204020204" pitchFamily="34" charset="-122"/>
                <a:ea typeface="微软雅黑" panose="020B0503020204020204" pitchFamily="34" charset="-122"/>
              </a:rPr>
              <a:t>rpm</a:t>
            </a:r>
            <a:r>
              <a:rPr lang="zh-CN" altLang="en-US" sz="2000" dirty="0" smtClean="0">
                <a:solidFill>
                  <a:srgbClr val="0000FF"/>
                </a:solidFill>
                <a:latin typeface="微软雅黑" panose="020B0503020204020204" pitchFamily="34" charset="-122"/>
                <a:ea typeface="微软雅黑" panose="020B0503020204020204" pitchFamily="34" charset="-122"/>
              </a:rPr>
              <a:t>与</a:t>
            </a:r>
            <a:r>
              <a:rPr lang="en-US" altLang="zh-CN" sz="2000" dirty="0" err="1" smtClean="0">
                <a:solidFill>
                  <a:srgbClr val="0000FF"/>
                </a:solidFill>
                <a:latin typeface="微软雅黑" panose="020B0503020204020204" pitchFamily="34" charset="-122"/>
                <a:ea typeface="微软雅黑" panose="020B0503020204020204" pitchFamily="34" charset="-122"/>
              </a:rPr>
              <a:t>srpm</a:t>
            </a:r>
            <a:r>
              <a:rPr lang="zh-CN" altLang="en-US" sz="2000" dirty="0" smtClean="0">
                <a:solidFill>
                  <a:srgbClr val="0000FF"/>
                </a:solidFill>
                <a:latin typeface="微软雅黑" panose="020B0503020204020204" pitchFamily="34" charset="-122"/>
                <a:ea typeface="微软雅黑" panose="020B0503020204020204" pitchFamily="34" charset="-122"/>
              </a:rPr>
              <a:t>相关知识见课后扩展阅读资料</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rpm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rpm</a:t>
            </a:r>
            <a:r>
              <a:rPr lang="zh-CN" altLang="en-US" dirty="0" smtClean="0"/>
              <a:t>包命名方式</a:t>
            </a:r>
            <a:endParaRPr lang="en-US" altLang="zh-CN" dirty="0" smtClean="0"/>
          </a:p>
          <a:p>
            <a:pPr lvl="1"/>
            <a:r>
              <a:rPr lang="en-US" altLang="zh-CN" b="0" dirty="0" smtClean="0">
                <a:solidFill>
                  <a:srgbClr val="FF0000"/>
                </a:solidFill>
              </a:rPr>
              <a:t>name</a:t>
            </a:r>
            <a:r>
              <a:rPr lang="en-US" altLang="zh-CN" b="0" dirty="0" smtClean="0"/>
              <a:t>-</a:t>
            </a:r>
            <a:r>
              <a:rPr lang="en-US" altLang="zh-CN" b="0" dirty="0" smtClean="0">
                <a:solidFill>
                  <a:schemeClr val="accent4"/>
                </a:solidFill>
              </a:rPr>
              <a:t>version</a:t>
            </a:r>
            <a:r>
              <a:rPr lang="en-US" altLang="zh-CN" b="0" dirty="0" smtClean="0"/>
              <a:t>-</a:t>
            </a:r>
            <a:r>
              <a:rPr lang="en-US" altLang="zh-CN" b="0" dirty="0" err="1" smtClean="0">
                <a:solidFill>
                  <a:schemeClr val="accent6"/>
                </a:solidFill>
              </a:rPr>
              <a:t>release</a:t>
            </a:r>
            <a:r>
              <a:rPr lang="en-US" altLang="zh-CN" b="0" dirty="0" err="1" smtClean="0"/>
              <a:t>.</a:t>
            </a:r>
            <a:r>
              <a:rPr lang="en-US" altLang="zh-CN" b="0" dirty="0" err="1" smtClean="0">
                <a:solidFill>
                  <a:schemeClr val="accent2"/>
                </a:solidFill>
              </a:rPr>
              <a:t>architecture</a:t>
            </a:r>
            <a:r>
              <a:rPr lang="en-US" altLang="zh-CN" b="0" dirty="0" err="1" smtClean="0"/>
              <a:t>.rpm</a:t>
            </a:r>
            <a:endParaRPr lang="en-US" altLang="zh-CN" b="0" dirty="0" smtClean="0"/>
          </a:p>
          <a:p>
            <a:pPr lvl="1"/>
            <a:r>
              <a:rPr lang="en-US" altLang="zh-CN" b="0" dirty="0" smtClean="0">
                <a:solidFill>
                  <a:srgbClr val="FF0000"/>
                </a:solidFill>
              </a:rPr>
              <a:t>name</a:t>
            </a:r>
            <a:r>
              <a:rPr lang="zh-CN" altLang="en-US" b="0" dirty="0" smtClean="0"/>
              <a:t>：</a:t>
            </a:r>
            <a:r>
              <a:rPr lang="en-US" altLang="zh-CN" b="0" dirty="0" smtClean="0"/>
              <a:t>the name of the application</a:t>
            </a:r>
            <a:endParaRPr lang="en-US" altLang="zh-CN" b="0" dirty="0" smtClean="0"/>
          </a:p>
          <a:p>
            <a:pPr lvl="1"/>
            <a:r>
              <a:rPr lang="en-US" altLang="zh-CN" b="0" dirty="0" smtClean="0">
                <a:solidFill>
                  <a:schemeClr val="accent4"/>
                </a:solidFill>
              </a:rPr>
              <a:t>version</a:t>
            </a:r>
            <a:r>
              <a:rPr lang="zh-CN" altLang="en-US" b="0" dirty="0" smtClean="0"/>
              <a:t>：</a:t>
            </a:r>
            <a:r>
              <a:rPr lang="en-US" altLang="zh-CN" b="0" dirty="0" smtClean="0"/>
              <a:t>the version of the application (always be a number)</a:t>
            </a:r>
            <a:endParaRPr lang="en-US" altLang="zh-CN" b="0" dirty="0" smtClean="0"/>
          </a:p>
          <a:p>
            <a:pPr lvl="1"/>
            <a:r>
              <a:rPr lang="en-US" altLang="zh-CN" b="0" dirty="0" smtClean="0">
                <a:solidFill>
                  <a:schemeClr val="accent6"/>
                </a:solidFill>
              </a:rPr>
              <a:t>release</a:t>
            </a:r>
            <a:r>
              <a:rPr lang="zh-CN" altLang="en-US" b="0" dirty="0" smtClean="0"/>
              <a:t>：</a:t>
            </a:r>
            <a:r>
              <a:rPr lang="en-US" altLang="zh-CN" b="0" dirty="0" smtClean="0">
                <a:solidFill>
                  <a:schemeClr val="accent6"/>
                </a:solidFill>
              </a:rPr>
              <a:t>revisions</a:t>
            </a:r>
            <a:r>
              <a:rPr lang="en-US" altLang="zh-CN" b="0" dirty="0" smtClean="0"/>
              <a:t> of the packaging of that particular version</a:t>
            </a:r>
            <a:endParaRPr lang="en-US" altLang="zh-CN" b="0" dirty="0" smtClean="0"/>
          </a:p>
          <a:p>
            <a:pPr lvl="1"/>
            <a:r>
              <a:rPr lang="en-US" altLang="zh-CN" b="0" dirty="0" smtClean="0">
                <a:solidFill>
                  <a:schemeClr val="accent2"/>
                </a:solidFill>
              </a:rPr>
              <a:t>architecture</a:t>
            </a:r>
            <a:r>
              <a:rPr lang="zh-CN" altLang="en-US" b="0" dirty="0" smtClean="0"/>
              <a:t>：</a:t>
            </a:r>
            <a:r>
              <a:rPr lang="en-US" altLang="zh-CN" b="0" dirty="0" smtClean="0"/>
              <a:t>platform on which that rpm can be executed</a:t>
            </a:r>
            <a:endParaRPr lang="zh-CN" altLang="en-US" b="0" dirty="0"/>
          </a:p>
        </p:txBody>
      </p:sp>
      <p:sp>
        <p:nvSpPr>
          <p:cNvPr id="4" name="矩形 3"/>
          <p:cNvSpPr/>
          <p:nvPr/>
        </p:nvSpPr>
        <p:spPr>
          <a:xfrm>
            <a:off x="642910" y="6072206"/>
            <a:ext cx="7127272" cy="523220"/>
          </a:xfrm>
          <a:prstGeom prst="rect">
            <a:avLst/>
          </a:prstGeom>
          <a:ln>
            <a:solidFill>
              <a:srgbClr val="C0504D">
                <a:alpha val="50196"/>
              </a:srgbClr>
            </a:solidFill>
          </a:ln>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2800" dirty="0" smtClean="0">
                <a:latin typeface="微软雅黑" panose="020B0503020204020204" pitchFamily="34" charset="-122"/>
                <a:ea typeface="微软雅黑" panose="020B0503020204020204" pitchFamily="34" charset="-122"/>
              </a:rPr>
              <a:t>例如：</a:t>
            </a:r>
            <a:r>
              <a:rPr lang="en-US" altLang="zh-CN" sz="2800" dirty="0" smtClean="0">
                <a:latin typeface="微软雅黑" panose="020B0503020204020204" pitchFamily="34" charset="-122"/>
                <a:ea typeface="微软雅黑" panose="020B0503020204020204" pitchFamily="34" charset="-122"/>
              </a:rPr>
              <a:t>codeblocks-10.05-1-fc13.i686.rpm</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rpm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rpm</a:t>
            </a:r>
            <a:r>
              <a:rPr lang="zh-CN" altLang="en-US" dirty="0" smtClean="0"/>
              <a:t>包命名方式（</a:t>
            </a:r>
            <a:r>
              <a:rPr lang="en-US" altLang="zh-CN" dirty="0" smtClean="0"/>
              <a:t>architecture</a:t>
            </a:r>
            <a:r>
              <a:rPr lang="zh-CN" altLang="en-US" dirty="0" smtClean="0"/>
              <a:t>）</a:t>
            </a:r>
            <a:endParaRPr lang="en-US" altLang="zh-CN" dirty="0" smtClean="0"/>
          </a:p>
          <a:p>
            <a:pPr>
              <a:buNone/>
            </a:pPr>
            <a:endParaRPr lang="en-US" altLang="zh-CN" dirty="0" smtClean="0"/>
          </a:p>
        </p:txBody>
      </p:sp>
      <p:graphicFrame>
        <p:nvGraphicFramePr>
          <p:cNvPr id="4" name="表格 3"/>
          <p:cNvGraphicFramePr>
            <a:graphicFrameLocks noGrp="1"/>
          </p:cNvGraphicFramePr>
          <p:nvPr/>
        </p:nvGraphicFramePr>
        <p:xfrm>
          <a:off x="571472" y="2285992"/>
          <a:ext cx="7929618" cy="2773680"/>
        </p:xfrm>
        <a:graphic>
          <a:graphicData uri="http://schemas.openxmlformats.org/drawingml/2006/table">
            <a:tbl>
              <a:tblPr firstRow="1" bandRow="1">
                <a:tableStyleId>{5C22544A-7EE6-4342-B048-85BDC9FD1C3A}</a:tableStyleId>
              </a:tblPr>
              <a:tblGrid>
                <a:gridCol w="1453769"/>
                <a:gridCol w="6475849"/>
              </a:tblGrid>
              <a:tr h="370840">
                <a:tc>
                  <a:txBody>
                    <a:bodyPr/>
                    <a:lstStyle/>
                    <a:p>
                      <a:r>
                        <a:rPr lang="zh-CN" altLang="en-US" sz="2000" dirty="0" smtClean="0">
                          <a:latin typeface="微软雅黑" panose="020B0503020204020204" pitchFamily="34" charset="-122"/>
                          <a:ea typeface="微软雅黑" panose="020B0503020204020204" pitchFamily="34" charset="-122"/>
                        </a:rPr>
                        <a:t>平台名称</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说明</a:t>
                      </a:r>
                      <a:endParaRPr lang="zh-CN" altLang="en-US" sz="20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000" dirty="0" smtClean="0">
                          <a:latin typeface="微软雅黑" panose="020B0503020204020204" pitchFamily="34" charset="-122"/>
                          <a:ea typeface="微软雅黑" panose="020B0503020204020204" pitchFamily="34" charset="-122"/>
                        </a:rPr>
                        <a:t>i386</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可用在几乎所有的</a:t>
                      </a:r>
                      <a:r>
                        <a:rPr lang="en-US" altLang="zh-CN" sz="2000" dirty="0" smtClean="0">
                          <a:latin typeface="微软雅黑" panose="020B0503020204020204" pitchFamily="34" charset="-122"/>
                          <a:ea typeface="微软雅黑" panose="020B0503020204020204" pitchFamily="34" charset="-122"/>
                        </a:rPr>
                        <a:t>32</a:t>
                      </a:r>
                      <a:r>
                        <a:rPr lang="zh-CN" altLang="en-US" sz="2000" dirty="0" smtClean="0">
                          <a:latin typeface="微软雅黑" panose="020B0503020204020204" pitchFamily="34" charset="-122"/>
                          <a:ea typeface="微软雅黑" panose="020B0503020204020204" pitchFamily="34" charset="-122"/>
                        </a:rPr>
                        <a:t>位的</a:t>
                      </a:r>
                      <a:r>
                        <a:rPr lang="en-US" altLang="zh-CN" sz="2000" dirty="0" smtClean="0">
                          <a:latin typeface="微软雅黑" panose="020B0503020204020204" pitchFamily="34" charset="-122"/>
                          <a:ea typeface="微软雅黑" panose="020B0503020204020204" pitchFamily="34" charset="-122"/>
                        </a:rPr>
                        <a:t>Intel</a:t>
                      </a:r>
                      <a:r>
                        <a:rPr lang="zh-CN" altLang="en-US" sz="2000" dirty="0" smtClean="0">
                          <a:latin typeface="微软雅黑" panose="020B0503020204020204" pitchFamily="34" charset="-122"/>
                          <a:ea typeface="微软雅黑" panose="020B0503020204020204" pitchFamily="34" charset="-122"/>
                        </a:rPr>
                        <a:t>兼容的</a:t>
                      </a:r>
                      <a:r>
                        <a:rPr lang="en-US" altLang="zh-CN" sz="2000" dirty="0" smtClean="0">
                          <a:latin typeface="微软雅黑" panose="020B0503020204020204" pitchFamily="34" charset="-122"/>
                          <a:ea typeface="微软雅黑" panose="020B0503020204020204" pitchFamily="34" charset="-122"/>
                        </a:rPr>
                        <a:t>x86</a:t>
                      </a:r>
                      <a:r>
                        <a:rPr lang="zh-CN" altLang="en-US" sz="2000" dirty="0" smtClean="0">
                          <a:latin typeface="微软雅黑" panose="020B0503020204020204" pitchFamily="34" charset="-122"/>
                          <a:ea typeface="微软雅黑" panose="020B0503020204020204" pitchFamily="34" charset="-122"/>
                        </a:rPr>
                        <a:t>平台使用</a:t>
                      </a:r>
                      <a:endParaRPr lang="zh-CN" altLang="en-US" sz="20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000" dirty="0" smtClean="0">
                          <a:latin typeface="微软雅黑" panose="020B0503020204020204" pitchFamily="34" charset="-122"/>
                          <a:ea typeface="微软雅黑" panose="020B0503020204020204" pitchFamily="34" charset="-122"/>
                        </a:rPr>
                        <a:t>i686</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可在</a:t>
                      </a:r>
                      <a:r>
                        <a:rPr lang="en-US" altLang="zh-CN" sz="2000" dirty="0" smtClean="0">
                          <a:latin typeface="微软雅黑" panose="020B0503020204020204" pitchFamily="34" charset="-122"/>
                          <a:ea typeface="微软雅黑" panose="020B0503020204020204" pitchFamily="34" charset="-122"/>
                        </a:rPr>
                        <a:t>686</a:t>
                      </a:r>
                      <a:r>
                        <a:rPr lang="zh-CN" altLang="en-US" sz="2000" dirty="0" smtClean="0">
                          <a:latin typeface="微软雅黑" panose="020B0503020204020204" pitchFamily="34" charset="-122"/>
                          <a:ea typeface="微软雅黑" panose="020B0503020204020204" pitchFamily="34" charset="-122"/>
                        </a:rPr>
                        <a:t>系列</a:t>
                      </a:r>
                      <a:r>
                        <a:rPr lang="en-US" altLang="zh-CN" sz="2000" dirty="0" smtClean="0">
                          <a:latin typeface="微软雅黑" panose="020B0503020204020204" pitchFamily="34" charset="-122"/>
                          <a:ea typeface="微软雅黑" panose="020B0503020204020204" pitchFamily="34" charset="-122"/>
                        </a:rPr>
                        <a:t>CPU</a:t>
                      </a:r>
                      <a:r>
                        <a:rPr lang="zh-CN" altLang="en-US" sz="2000" dirty="0" smtClean="0">
                          <a:latin typeface="微软雅黑" panose="020B0503020204020204" pitchFamily="34" charset="-122"/>
                          <a:ea typeface="微软雅黑" panose="020B0503020204020204" pitchFamily="34" charset="-122"/>
                        </a:rPr>
                        <a:t>平台使用</a:t>
                      </a:r>
                      <a:endParaRPr lang="zh-CN" altLang="en-US" sz="20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000" dirty="0" smtClean="0">
                          <a:latin typeface="微软雅黑" panose="020B0503020204020204" pitchFamily="34" charset="-122"/>
                          <a:ea typeface="微软雅黑" panose="020B0503020204020204" pitchFamily="34" charset="-122"/>
                        </a:rPr>
                        <a:t>x86_64</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针对</a:t>
                      </a:r>
                      <a:r>
                        <a:rPr lang="en-US" altLang="zh-CN" sz="2000" dirty="0" smtClean="0">
                          <a:latin typeface="微软雅黑" panose="020B0503020204020204" pitchFamily="34" charset="-122"/>
                          <a:ea typeface="微软雅黑" panose="020B0503020204020204" pitchFamily="34" charset="-122"/>
                        </a:rPr>
                        <a:t>64</a:t>
                      </a:r>
                      <a:r>
                        <a:rPr lang="zh-CN" altLang="en-US" sz="2000" dirty="0" smtClean="0">
                          <a:latin typeface="微软雅黑" panose="020B0503020204020204" pitchFamily="34" charset="-122"/>
                          <a:ea typeface="微软雅黑" panose="020B0503020204020204" pitchFamily="34" charset="-122"/>
                        </a:rPr>
                        <a:t>位的平台</a:t>
                      </a:r>
                      <a:r>
                        <a:rPr lang="en-US" altLang="zh-CN" sz="2000" dirty="0" smtClean="0">
                          <a:latin typeface="微软雅黑" panose="020B0503020204020204" pitchFamily="34" charset="-122"/>
                          <a:ea typeface="微软雅黑" panose="020B0503020204020204" pitchFamily="34" charset="-122"/>
                        </a:rPr>
                        <a:t>CPU</a:t>
                      </a:r>
                      <a:r>
                        <a:rPr lang="zh-CN" altLang="en-US" sz="2000" dirty="0" smtClean="0">
                          <a:latin typeface="微软雅黑" panose="020B0503020204020204" pitchFamily="34" charset="-122"/>
                          <a:ea typeface="微软雅黑" panose="020B0503020204020204" pitchFamily="34" charset="-122"/>
                        </a:rPr>
                        <a:t>进行编译设定</a:t>
                      </a:r>
                      <a:endParaRPr lang="zh-CN" altLang="en-US" sz="20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000" dirty="0" smtClean="0">
                          <a:latin typeface="微软雅黑" panose="020B0503020204020204" pitchFamily="34" charset="-122"/>
                          <a:ea typeface="微软雅黑" panose="020B0503020204020204" pitchFamily="34" charset="-122"/>
                        </a:rPr>
                        <a:t>ia64</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针对</a:t>
                      </a:r>
                      <a:r>
                        <a:rPr lang="en-US" altLang="zh-CN" sz="2000" dirty="0" smtClean="0">
                          <a:latin typeface="微软雅黑" panose="020B0503020204020204" pitchFamily="34" charset="-122"/>
                          <a:ea typeface="微软雅黑" panose="020B0503020204020204" pitchFamily="34" charset="-122"/>
                        </a:rPr>
                        <a:t>64</a:t>
                      </a:r>
                      <a:r>
                        <a:rPr lang="zh-CN" altLang="en-US" sz="2000" dirty="0" smtClean="0">
                          <a:latin typeface="微软雅黑" panose="020B0503020204020204" pitchFamily="34" charset="-122"/>
                          <a:ea typeface="微软雅黑" panose="020B0503020204020204" pitchFamily="34" charset="-122"/>
                        </a:rPr>
                        <a:t>位</a:t>
                      </a:r>
                      <a:r>
                        <a:rPr lang="en-US" altLang="zh-CN" sz="2000" dirty="0" err="1" smtClean="0">
                          <a:latin typeface="微软雅黑" panose="020B0503020204020204" pitchFamily="34" charset="-122"/>
                          <a:ea typeface="微软雅黑" panose="020B0503020204020204" pitchFamily="34" charset="-122"/>
                        </a:rPr>
                        <a:t>Iantium</a:t>
                      </a:r>
                      <a:r>
                        <a:rPr lang="zh-CN" altLang="en-US" sz="2000" dirty="0" smtClean="0">
                          <a:latin typeface="微软雅黑" panose="020B0503020204020204" pitchFamily="34" charset="-122"/>
                          <a:ea typeface="微软雅黑" panose="020B0503020204020204" pitchFamily="34" charset="-122"/>
                        </a:rPr>
                        <a:t>系列平台</a:t>
                      </a:r>
                      <a:endParaRPr lang="zh-CN" altLang="en-US" sz="20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000" dirty="0" smtClean="0">
                          <a:latin typeface="微软雅黑" panose="020B0503020204020204" pitchFamily="34" charset="-122"/>
                          <a:ea typeface="微软雅黑" panose="020B0503020204020204" pitchFamily="34" charset="-122"/>
                        </a:rPr>
                        <a:t>ppc64</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针对</a:t>
                      </a:r>
                      <a:r>
                        <a:rPr lang="en-US" altLang="zh-CN" sz="2000" dirty="0" smtClean="0">
                          <a:latin typeface="微软雅黑" panose="020B0503020204020204" pitchFamily="34" charset="-122"/>
                          <a:ea typeface="微软雅黑" panose="020B0503020204020204" pitchFamily="34" charset="-122"/>
                        </a:rPr>
                        <a:t>64</a:t>
                      </a:r>
                      <a:r>
                        <a:rPr lang="zh-CN" altLang="en-US" sz="2000" dirty="0" smtClean="0">
                          <a:latin typeface="微软雅黑" panose="020B0503020204020204" pitchFamily="34" charset="-122"/>
                          <a:ea typeface="微软雅黑" panose="020B0503020204020204" pitchFamily="34" charset="-122"/>
                        </a:rPr>
                        <a:t>位的</a:t>
                      </a:r>
                      <a:r>
                        <a:rPr lang="en-US" altLang="zh-CN" sz="2000" dirty="0" smtClean="0">
                          <a:latin typeface="微软雅黑" panose="020B0503020204020204" pitchFamily="34" charset="-122"/>
                          <a:ea typeface="微软雅黑" panose="020B0503020204020204" pitchFamily="34" charset="-122"/>
                        </a:rPr>
                        <a:t>PowerPC</a:t>
                      </a:r>
                      <a:r>
                        <a:rPr lang="zh-CN" altLang="en-US" sz="2000" dirty="0" smtClean="0">
                          <a:latin typeface="微软雅黑" panose="020B0503020204020204" pitchFamily="34" charset="-122"/>
                          <a:ea typeface="微软雅黑" panose="020B0503020204020204" pitchFamily="34" charset="-122"/>
                        </a:rPr>
                        <a:t>平台</a:t>
                      </a:r>
                      <a:endParaRPr lang="zh-CN" altLang="en-US" sz="2000" dirty="0">
                        <a:latin typeface="微软雅黑" panose="020B0503020204020204" pitchFamily="34" charset="-122"/>
                        <a:ea typeface="微软雅黑" panose="020B0503020204020204" pitchFamily="34"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err="1" smtClean="0">
                          <a:latin typeface="微软雅黑" panose="020B0503020204020204" pitchFamily="34" charset="-122"/>
                          <a:ea typeface="微软雅黑" panose="020B0503020204020204" pitchFamily="34" charset="-122"/>
                        </a:rPr>
                        <a:t>noarch</a:t>
                      </a:r>
                      <a:endParaRPr lang="zh-CN" altLang="en-US" sz="2000" dirty="0" smtClean="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没有任何硬件上限制，通常不包含二进制的程序</a:t>
                      </a:r>
                      <a:endParaRPr lang="zh-CN" altLang="en-US" sz="2000" dirty="0">
                        <a:latin typeface="微软雅黑" panose="020B0503020204020204" pitchFamily="34" charset="-122"/>
                        <a:ea typeface="微软雅黑" panose="020B0503020204020204" pitchFamily="34" charset="-122"/>
                      </a:endParaRPr>
                    </a:p>
                  </a:txBody>
                  <a:tcPr/>
                </a:tc>
              </a:tr>
            </a:tbl>
          </a:graphicData>
        </a:graphic>
      </p:graphicFrame>
      <p:sp>
        <p:nvSpPr>
          <p:cNvPr id="5" name="矩形 4"/>
          <p:cNvSpPr/>
          <p:nvPr/>
        </p:nvSpPr>
        <p:spPr>
          <a:xfrm>
            <a:off x="642910" y="5357826"/>
            <a:ext cx="7127272" cy="523220"/>
          </a:xfrm>
          <a:prstGeom prst="rect">
            <a:avLst/>
          </a:prstGeom>
          <a:ln>
            <a:solidFill>
              <a:srgbClr val="C0504D">
                <a:alpha val="50196"/>
              </a:srgbClr>
            </a:solidFill>
          </a:ln>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sz="2800" dirty="0" smtClean="0">
                <a:latin typeface="微软雅黑" panose="020B0503020204020204" pitchFamily="34" charset="-122"/>
                <a:ea typeface="微软雅黑" panose="020B0503020204020204" pitchFamily="34" charset="-122"/>
              </a:rPr>
              <a:t>例如：</a:t>
            </a:r>
            <a:r>
              <a:rPr lang="en-US" altLang="zh-CN" sz="2800" dirty="0" smtClean="0">
                <a:latin typeface="微软雅黑" panose="020B0503020204020204" pitchFamily="34" charset="-122"/>
                <a:ea typeface="微软雅黑" panose="020B0503020204020204" pitchFamily="34" charset="-122"/>
              </a:rPr>
              <a:t>codeblocks-10.05-1-fc13.i686.rpm</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rpm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rpm</a:t>
            </a:r>
            <a:r>
              <a:rPr lang="zh-CN" altLang="en-US" dirty="0" smtClean="0"/>
              <a:t>包管理数据库目录 </a:t>
            </a:r>
            <a:r>
              <a:rPr lang="en-US" altLang="zh-CN" dirty="0" smtClean="0"/>
              <a:t>/</a:t>
            </a:r>
            <a:r>
              <a:rPr lang="en-US" altLang="zh-CN" dirty="0" err="1" smtClean="0"/>
              <a:t>var</a:t>
            </a:r>
            <a:r>
              <a:rPr lang="en-US" altLang="zh-CN" dirty="0" smtClean="0"/>
              <a:t>/lib/rpm/</a:t>
            </a:r>
            <a:endParaRPr lang="zh-CN" altLang="en-US" dirty="0"/>
          </a:p>
        </p:txBody>
      </p:sp>
      <p:pic>
        <p:nvPicPr>
          <p:cNvPr id="1026" name="Picture 2" descr="K:\Screenshot-xgqin@101_-var-lib-rpm.png"/>
          <p:cNvPicPr>
            <a:picLocks noChangeAspect="1" noChangeArrowheads="1"/>
          </p:cNvPicPr>
          <p:nvPr/>
        </p:nvPicPr>
        <p:blipFill>
          <a:blip r:embed="rId1"/>
          <a:srcRect b="60000"/>
          <a:stretch>
            <a:fillRect/>
          </a:stretch>
        </p:blipFill>
        <p:spPr bwMode="auto">
          <a:xfrm>
            <a:off x="571472" y="2214554"/>
            <a:ext cx="7456513" cy="20160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214282" y="4429132"/>
            <a:ext cx="8929718" cy="2308324"/>
          </a:xfrm>
          <a:prstGeom prst="rect">
            <a:avLst/>
          </a:prstGeom>
          <a:noFill/>
        </p:spPr>
        <p:txBody>
          <a:bodyPr wrap="square" rtlCol="0">
            <a:spAutoFit/>
          </a:bodyPr>
          <a:lstStyle/>
          <a:p>
            <a:r>
              <a:rPr lang="zh-CN" altLang="en-US" sz="2400" dirty="0" smtClean="0">
                <a:solidFill>
                  <a:srgbClr val="FF0000"/>
                </a:solidFill>
                <a:latin typeface="微软雅黑" panose="020B0503020204020204" pitchFamily="34" charset="-122"/>
                <a:ea typeface="微软雅黑" panose="020B0503020204020204" pitchFamily="34" charset="-122"/>
              </a:rPr>
              <a:t>应用软件的名称</a:t>
            </a:r>
            <a:r>
              <a:rPr lang="zh-CN" altLang="en-US" sz="2400" dirty="0" smtClean="0">
                <a:latin typeface="微软雅黑" panose="020B0503020204020204" pitchFamily="34" charset="-122"/>
                <a:ea typeface="微软雅黑" panose="020B0503020204020204" pitchFamily="34" charset="-122"/>
              </a:rPr>
              <a:t>以及</a:t>
            </a:r>
            <a:r>
              <a:rPr lang="zh-CN" altLang="en-US" sz="2400" dirty="0" smtClean="0">
                <a:solidFill>
                  <a:srgbClr val="FF0000"/>
                </a:solidFill>
                <a:latin typeface="微软雅黑" panose="020B0503020204020204" pitchFamily="34" charset="-122"/>
                <a:ea typeface="微软雅黑" panose="020B0503020204020204" pitchFamily="34" charset="-122"/>
              </a:rPr>
              <a:t>软件包含文件的信息</a:t>
            </a:r>
            <a:r>
              <a:rPr lang="zh-CN" altLang="en-US" sz="2400" dirty="0" smtClean="0">
                <a:latin typeface="微软雅黑" panose="020B0503020204020204" pitchFamily="34" charset="-122"/>
                <a:ea typeface="微软雅黑" panose="020B0503020204020204" pitchFamily="34" charset="-122"/>
              </a:rPr>
              <a:t>被记录在</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var</a:t>
            </a:r>
            <a:r>
              <a:rPr lang="en-US" altLang="zh-CN" sz="2400" dirty="0" smtClean="0">
                <a:latin typeface="微软雅黑" panose="020B0503020204020204" pitchFamily="34" charset="-122"/>
                <a:ea typeface="微软雅黑" panose="020B0503020204020204" pitchFamily="34" charset="-122"/>
              </a:rPr>
              <a:t>/lib/rpm/</a:t>
            </a:r>
            <a:r>
              <a:rPr lang="zh-CN" altLang="en-US" sz="2400" dirty="0" smtClean="0">
                <a:latin typeface="微软雅黑" panose="020B0503020204020204" pitchFamily="34" charset="-122"/>
                <a:ea typeface="微软雅黑" panose="020B0503020204020204" pitchFamily="34" charset="-122"/>
              </a:rPr>
              <a:t>的相关数据库中，从而可：</a:t>
            </a:r>
            <a:endParaRPr lang="en-US" altLang="zh-CN" sz="2400"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smtClean="0">
                <a:solidFill>
                  <a:srgbClr val="FF0000"/>
                </a:solidFill>
                <a:latin typeface="微软雅黑" panose="020B0503020204020204" pitchFamily="34" charset="-122"/>
                <a:ea typeface="微软雅黑" panose="020B0503020204020204" pitchFamily="34" charset="-122"/>
              </a:rPr>
              <a:t>方便升级、卸载应用软件</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smtClean="0">
                <a:solidFill>
                  <a:srgbClr val="FF0000"/>
                </a:solidFill>
                <a:latin typeface="微软雅黑" panose="020B0503020204020204" pitchFamily="34" charset="-122"/>
                <a:ea typeface="微软雅黑" panose="020B0503020204020204" pitchFamily="34" charset="-122"/>
              </a:rPr>
              <a:t>监测</a:t>
            </a:r>
            <a:r>
              <a:rPr lang="zh-CN" altLang="en-US" sz="2400" dirty="0" smtClean="0">
                <a:latin typeface="微软雅黑" panose="020B0503020204020204" pitchFamily="34" charset="-122"/>
                <a:ea typeface="微软雅黑" panose="020B0503020204020204" pitchFamily="34" charset="-122"/>
              </a:rPr>
              <a:t>软件所包含文件</a:t>
            </a:r>
            <a:r>
              <a:rPr lang="zh-CN" altLang="en-US" sz="2400" dirty="0" smtClean="0">
                <a:solidFill>
                  <a:srgbClr val="FF0000"/>
                </a:solidFill>
                <a:latin typeface="微软雅黑" panose="020B0503020204020204" pitchFamily="34" charset="-122"/>
                <a:ea typeface="微软雅黑" panose="020B0503020204020204" pitchFamily="34" charset="-122"/>
              </a:rPr>
              <a:t>属性的变化</a:t>
            </a:r>
            <a:r>
              <a:rPr lang="zh-CN" altLang="en-US" sz="2400" dirty="0" smtClean="0">
                <a:latin typeface="微软雅黑" panose="020B0503020204020204" pitchFamily="34" charset="-122"/>
                <a:ea typeface="微软雅黑" panose="020B0503020204020204" pitchFamily="34" charset="-122"/>
              </a:rPr>
              <a:t>（包括大小、时间戳、校验和）</a:t>
            </a:r>
            <a:endParaRPr lang="en-US" altLang="zh-CN" sz="2400"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smtClean="0">
                <a:solidFill>
                  <a:srgbClr val="FF0000"/>
                </a:solidFill>
                <a:latin typeface="微软雅黑" panose="020B0503020204020204" pitchFamily="34" charset="-122"/>
                <a:ea typeface="微软雅黑" panose="020B0503020204020204" pitchFamily="34" charset="-122"/>
              </a:rPr>
              <a:t>存储及获取</a:t>
            </a:r>
            <a:r>
              <a:rPr lang="zh-CN" altLang="en-US" sz="2400" dirty="0" smtClean="0">
                <a:latin typeface="微软雅黑" panose="020B0503020204020204" pitchFamily="34" charset="-122"/>
                <a:ea typeface="微软雅黑" panose="020B0503020204020204" pitchFamily="34" charset="-122"/>
              </a:rPr>
              <a:t>软件及库的</a:t>
            </a:r>
            <a:r>
              <a:rPr lang="zh-CN" altLang="en-US" sz="2400" dirty="0" smtClean="0">
                <a:solidFill>
                  <a:srgbClr val="FF0000"/>
                </a:solidFill>
                <a:latin typeface="微软雅黑" panose="020B0503020204020204" pitchFamily="34" charset="-122"/>
                <a:ea typeface="微软雅黑" panose="020B0503020204020204" pitchFamily="34" charset="-122"/>
              </a:rPr>
              <a:t>依赖性</a:t>
            </a:r>
            <a:r>
              <a:rPr lang="zh-CN" altLang="en-US" sz="2400" dirty="0" smtClean="0">
                <a:latin typeface="微软雅黑" panose="020B0503020204020204" pitchFamily="34" charset="-122"/>
                <a:ea typeface="微软雅黑" panose="020B0503020204020204" pitchFamily="34" charset="-122"/>
              </a:rPr>
              <a:t>，从而确保进行软件安装或卸载时等维护时不破坏系统中各软件的依赖性</a:t>
            </a:r>
            <a:endParaRPr lang="en-US" altLang="zh-CN"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en-US" altLang="zh-CN" dirty="0" err="1" smtClean="0"/>
              <a:t>Tarball</a:t>
            </a:r>
            <a:r>
              <a:rPr lang="zh-CN" altLang="en-US" dirty="0" smtClean="0"/>
              <a:t>源码包：</a:t>
            </a:r>
            <a:r>
              <a:rPr lang="zh-CN" altLang="en-US" b="0" dirty="0" smtClean="0"/>
              <a:t>使用</a:t>
            </a:r>
            <a:r>
              <a:rPr lang="en-US" altLang="zh-CN" b="0" dirty="0" smtClean="0"/>
              <a:t>tar</a:t>
            </a:r>
            <a:r>
              <a:rPr lang="zh-CN" altLang="en-US" b="0" dirty="0" smtClean="0"/>
              <a:t>将软件源代码打包，再使用压缩软件对</a:t>
            </a:r>
            <a:r>
              <a:rPr lang="en-US" altLang="zh-CN" b="0" dirty="0" smtClean="0"/>
              <a:t>tar</a:t>
            </a:r>
            <a:r>
              <a:rPr lang="zh-CN" altLang="en-US" b="0" dirty="0" smtClean="0"/>
              <a:t>文件进行压缩</a:t>
            </a:r>
            <a:endParaRPr lang="en-US" altLang="zh-CN" b="0" dirty="0" smtClean="0"/>
          </a:p>
          <a:p>
            <a:r>
              <a:rPr lang="en-US" altLang="zh-CN" dirty="0" err="1" smtClean="0"/>
              <a:t>Tarball</a:t>
            </a:r>
            <a:r>
              <a:rPr lang="zh-CN" altLang="en-US" dirty="0" smtClean="0"/>
              <a:t>源码包常包含：</a:t>
            </a:r>
            <a:endParaRPr lang="en-US" altLang="zh-CN" dirty="0" smtClean="0"/>
          </a:p>
          <a:p>
            <a:pPr lvl="1"/>
            <a:r>
              <a:rPr lang="zh-CN" altLang="en-US" b="0" dirty="0" smtClean="0"/>
              <a:t>源代码文件</a:t>
            </a:r>
            <a:endParaRPr lang="en-US" altLang="zh-CN" b="0" dirty="0" smtClean="0"/>
          </a:p>
          <a:p>
            <a:pPr lvl="1"/>
            <a:r>
              <a:rPr lang="zh-CN" altLang="en-US" b="0" dirty="0" smtClean="0"/>
              <a:t>检测程序文件（</a:t>
            </a:r>
            <a:r>
              <a:rPr lang="en-US" altLang="zh-CN" b="0" dirty="0" smtClean="0"/>
              <a:t>configure</a:t>
            </a:r>
            <a:r>
              <a:rPr lang="zh-CN" altLang="en-US" b="0" dirty="0" smtClean="0"/>
              <a:t>或</a:t>
            </a:r>
            <a:r>
              <a:rPr lang="en-US" altLang="zh-CN" b="0" dirty="0" err="1" smtClean="0"/>
              <a:t>config</a:t>
            </a:r>
            <a:r>
              <a:rPr lang="zh-CN" altLang="en-US" b="0" dirty="0" smtClean="0"/>
              <a:t>）</a:t>
            </a:r>
            <a:endParaRPr lang="en-US" altLang="zh-CN" b="0" dirty="0" smtClean="0"/>
          </a:p>
          <a:p>
            <a:pPr lvl="1"/>
            <a:r>
              <a:rPr lang="zh-CN" altLang="en-US" b="0" dirty="0" smtClean="0"/>
              <a:t>软件的简易说明或安装说明（</a:t>
            </a:r>
            <a:r>
              <a:rPr lang="en-US" altLang="zh-CN" b="0" dirty="0" smtClean="0"/>
              <a:t>INSTALL</a:t>
            </a:r>
            <a:r>
              <a:rPr lang="zh-CN" altLang="en-US" b="0" dirty="0" smtClean="0"/>
              <a:t>或</a:t>
            </a:r>
            <a:r>
              <a:rPr lang="en-US" altLang="zh-CN" b="0" dirty="0" smtClean="0"/>
              <a:t>README</a:t>
            </a:r>
            <a:r>
              <a:rPr lang="zh-CN" altLang="en-US" b="0" dirty="0" smtClean="0"/>
              <a:t>）</a:t>
            </a:r>
            <a:endParaRPr lang="zh-CN" altLang="en-US" b="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rpm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rpm</a:t>
            </a:r>
            <a:r>
              <a:rPr lang="zh-CN" altLang="en-US" dirty="0" smtClean="0"/>
              <a:t>包的默认安装路径</a:t>
            </a:r>
            <a:endParaRPr lang="en-US" altLang="zh-CN" dirty="0" smtClean="0"/>
          </a:p>
          <a:p>
            <a:endParaRPr lang="en-US" altLang="zh-CN" dirty="0" smtClean="0"/>
          </a:p>
        </p:txBody>
      </p:sp>
      <p:graphicFrame>
        <p:nvGraphicFramePr>
          <p:cNvPr id="4" name="表格 3"/>
          <p:cNvGraphicFramePr>
            <a:graphicFrameLocks noGrp="1"/>
          </p:cNvGraphicFramePr>
          <p:nvPr/>
        </p:nvGraphicFramePr>
        <p:xfrm>
          <a:off x="642910" y="2428868"/>
          <a:ext cx="8143932" cy="2743200"/>
        </p:xfrm>
        <a:graphic>
          <a:graphicData uri="http://schemas.openxmlformats.org/drawingml/2006/table">
            <a:tbl>
              <a:tblPr firstRow="1" bandRow="1">
                <a:tableStyleId>{5C22544A-7EE6-4342-B048-85BDC9FD1C3A}</a:tableStyleId>
              </a:tblPr>
              <a:tblGrid>
                <a:gridCol w="2764454"/>
                <a:gridCol w="5379478"/>
              </a:tblGrid>
              <a:tr h="370840">
                <a:tc>
                  <a:txBody>
                    <a:bodyPr/>
                    <a:lstStyle/>
                    <a:p>
                      <a:r>
                        <a:rPr lang="zh-CN" altLang="en-US" sz="2400" dirty="0" smtClean="0">
                          <a:latin typeface="微软雅黑" panose="020B0503020204020204" pitchFamily="34" charset="-122"/>
                          <a:ea typeface="微软雅黑" panose="020B0503020204020204" pitchFamily="34" charset="-122"/>
                        </a:rPr>
                        <a:t>路径</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smtClean="0">
                          <a:latin typeface="微软雅黑" panose="020B0503020204020204" pitchFamily="34" charset="-122"/>
                          <a:ea typeface="微软雅黑" panose="020B0503020204020204" pitchFamily="34" charset="-122"/>
                        </a:rPr>
                        <a:t>说明</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400" dirty="0" smtClean="0">
                          <a:latin typeface="微软雅黑" panose="020B0503020204020204" pitchFamily="34" charset="-122"/>
                          <a:ea typeface="微软雅黑" panose="020B0503020204020204" pitchFamily="34" charset="-122"/>
                        </a:rPr>
                        <a:t>/etc</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smtClean="0">
                          <a:solidFill>
                            <a:srgbClr val="FF0000"/>
                          </a:solidFill>
                          <a:latin typeface="微软雅黑" panose="020B0503020204020204" pitchFamily="34" charset="-122"/>
                          <a:ea typeface="微软雅黑" panose="020B0503020204020204" pitchFamily="34" charset="-122"/>
                        </a:rPr>
                        <a:t>配置文件</a:t>
                      </a:r>
                      <a:r>
                        <a:rPr lang="zh-CN" altLang="en-US" sz="2400" dirty="0" smtClean="0">
                          <a:latin typeface="微软雅黑" panose="020B0503020204020204" pitchFamily="34" charset="-122"/>
                          <a:ea typeface="微软雅黑" panose="020B0503020204020204" pitchFamily="34" charset="-122"/>
                        </a:rPr>
                        <a:t>存放的路径</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usr</a:t>
                      </a:r>
                      <a:r>
                        <a:rPr lang="en-US" altLang="zh-CN" sz="2400" dirty="0" smtClean="0">
                          <a:latin typeface="微软雅黑" panose="020B0503020204020204" pitchFamily="34" charset="-122"/>
                          <a:ea typeface="微软雅黑" panose="020B0503020204020204" pitchFamily="34" charset="-122"/>
                        </a:rPr>
                        <a:t>/bin</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smtClean="0">
                          <a:solidFill>
                            <a:srgbClr val="FF0000"/>
                          </a:solidFill>
                          <a:latin typeface="微软雅黑" panose="020B0503020204020204" pitchFamily="34" charset="-122"/>
                          <a:ea typeface="微软雅黑" panose="020B0503020204020204" pitchFamily="34" charset="-122"/>
                        </a:rPr>
                        <a:t>可执行文件</a:t>
                      </a:r>
                      <a:r>
                        <a:rPr lang="zh-CN" altLang="en-US" sz="2400" dirty="0" smtClean="0">
                          <a:latin typeface="微软雅黑" panose="020B0503020204020204" pitchFamily="34" charset="-122"/>
                          <a:ea typeface="微软雅黑" panose="020B0503020204020204" pitchFamily="34" charset="-122"/>
                        </a:rPr>
                        <a:t>存放的路径</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usr</a:t>
                      </a:r>
                      <a:r>
                        <a:rPr lang="en-US" altLang="zh-CN" sz="2400" dirty="0" smtClean="0">
                          <a:latin typeface="微软雅黑" panose="020B0503020204020204" pitchFamily="34" charset="-122"/>
                          <a:ea typeface="微软雅黑" panose="020B0503020204020204" pitchFamily="34" charset="-122"/>
                        </a:rPr>
                        <a:t>/lib</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smtClean="0">
                          <a:solidFill>
                            <a:srgbClr val="FF0000"/>
                          </a:solidFill>
                          <a:latin typeface="微软雅黑" panose="020B0503020204020204" pitchFamily="34" charset="-122"/>
                          <a:ea typeface="微软雅黑" panose="020B0503020204020204" pitchFamily="34" charset="-122"/>
                        </a:rPr>
                        <a:t>动态函数库</a:t>
                      </a:r>
                      <a:r>
                        <a:rPr lang="zh-CN" altLang="en-US" sz="2400" dirty="0" smtClean="0">
                          <a:latin typeface="微软雅黑" panose="020B0503020204020204" pitchFamily="34" charset="-122"/>
                          <a:ea typeface="微软雅黑" panose="020B0503020204020204" pitchFamily="34" charset="-122"/>
                        </a:rPr>
                        <a:t>存放的路径</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usr</a:t>
                      </a:r>
                      <a:r>
                        <a:rPr lang="en-US" altLang="zh-CN" sz="2400" dirty="0" smtClean="0">
                          <a:latin typeface="微软雅黑" panose="020B0503020204020204" pitchFamily="34" charset="-122"/>
                          <a:ea typeface="微软雅黑" panose="020B0503020204020204" pitchFamily="34" charset="-122"/>
                        </a:rPr>
                        <a:t>/share/doc</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smtClean="0">
                          <a:solidFill>
                            <a:srgbClr val="FF0000"/>
                          </a:solidFill>
                          <a:latin typeface="微软雅黑" panose="020B0503020204020204" pitchFamily="34" charset="-122"/>
                          <a:ea typeface="微软雅黑" panose="020B0503020204020204" pitchFamily="34" charset="-122"/>
                        </a:rPr>
                        <a:t>软件的使用手册与说明文件</a:t>
                      </a:r>
                      <a:r>
                        <a:rPr lang="zh-CN" altLang="en-US" sz="2400" dirty="0" smtClean="0">
                          <a:latin typeface="微软雅黑" panose="020B0503020204020204" pitchFamily="34" charset="-122"/>
                          <a:ea typeface="微软雅黑" panose="020B0503020204020204" pitchFamily="34" charset="-122"/>
                        </a:rPr>
                        <a:t>路径</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usr</a:t>
                      </a:r>
                      <a:r>
                        <a:rPr lang="en-US" altLang="zh-CN" sz="2400" dirty="0" smtClean="0">
                          <a:latin typeface="微软雅黑" panose="020B0503020204020204" pitchFamily="34" charset="-122"/>
                          <a:ea typeface="微软雅黑" panose="020B0503020204020204" pitchFamily="34" charset="-122"/>
                        </a:rPr>
                        <a:t>/share/man</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en-US" altLang="zh-CN" sz="2400" dirty="0" smtClean="0">
                          <a:solidFill>
                            <a:srgbClr val="FF0000"/>
                          </a:solidFill>
                          <a:latin typeface="微软雅黑" panose="020B0503020204020204" pitchFamily="34" charset="-122"/>
                          <a:ea typeface="微软雅黑" panose="020B0503020204020204" pitchFamily="34" charset="-122"/>
                        </a:rPr>
                        <a:t>man page</a:t>
                      </a:r>
                      <a:r>
                        <a:rPr lang="zh-CN" altLang="en-US" sz="2400" dirty="0" smtClean="0">
                          <a:solidFill>
                            <a:srgbClr val="FF0000"/>
                          </a:solidFill>
                          <a:latin typeface="微软雅黑" panose="020B0503020204020204" pitchFamily="34" charset="-122"/>
                          <a:ea typeface="微软雅黑" panose="020B0503020204020204" pitchFamily="34" charset="-122"/>
                        </a:rPr>
                        <a:t>文件</a:t>
                      </a:r>
                      <a:r>
                        <a:rPr lang="zh-CN" altLang="en-US" sz="2400" dirty="0" smtClean="0">
                          <a:latin typeface="微软雅黑" panose="020B0503020204020204" pitchFamily="34" charset="-122"/>
                          <a:ea typeface="微软雅黑" panose="020B0503020204020204" pitchFamily="34" charset="-122"/>
                        </a:rPr>
                        <a:t>存放路径</a:t>
                      </a:r>
                      <a:endParaRPr lang="zh-CN" altLang="en-US" sz="24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rpm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rpm</a:t>
            </a:r>
            <a:r>
              <a:rPr lang="zh-CN" altLang="en-US" dirty="0" smtClean="0"/>
              <a:t>安装软件操作</a:t>
            </a:r>
            <a:endParaRPr lang="en-US" altLang="zh-CN" dirty="0" smtClean="0"/>
          </a:p>
          <a:p>
            <a:pPr lvl="1"/>
            <a:r>
              <a:rPr lang="en-US" altLang="zh-CN" b="0" dirty="0" smtClean="0"/>
              <a:t>rpm –</a:t>
            </a:r>
            <a:r>
              <a:rPr lang="en-US" altLang="zh-CN" b="0" dirty="0" err="1" smtClean="0">
                <a:solidFill>
                  <a:srgbClr val="FF0000"/>
                </a:solidFill>
              </a:rPr>
              <a:t>i</a:t>
            </a:r>
            <a:r>
              <a:rPr lang="en-US" altLang="zh-CN" b="0" dirty="0" err="1" smtClean="0"/>
              <a:t>vh</a:t>
            </a:r>
            <a:r>
              <a:rPr lang="en-US" altLang="zh-CN" b="0" dirty="0" smtClean="0"/>
              <a:t> package.rpm</a:t>
            </a:r>
            <a:endParaRPr lang="en-US" altLang="zh-CN" b="0" dirty="0" smtClean="0"/>
          </a:p>
          <a:p>
            <a:pPr lvl="1"/>
            <a:r>
              <a:rPr lang="en-US" altLang="zh-CN" b="0" dirty="0" smtClean="0"/>
              <a:t>rpm –</a:t>
            </a:r>
            <a:r>
              <a:rPr lang="en-US" altLang="zh-CN" b="0" dirty="0" err="1" smtClean="0">
                <a:solidFill>
                  <a:srgbClr val="FF0000"/>
                </a:solidFill>
              </a:rPr>
              <a:t>U</a:t>
            </a:r>
            <a:r>
              <a:rPr lang="en-US" altLang="zh-CN" b="0" dirty="0" err="1" smtClean="0"/>
              <a:t>vh</a:t>
            </a:r>
            <a:r>
              <a:rPr lang="en-US" altLang="zh-CN" b="0" dirty="0" smtClean="0"/>
              <a:t> package.rpm</a:t>
            </a:r>
            <a:endParaRPr lang="en-US" altLang="zh-CN" b="0" dirty="0" smtClean="0"/>
          </a:p>
          <a:p>
            <a:pPr lvl="1"/>
            <a:r>
              <a:rPr lang="en-US" altLang="zh-CN" b="0" dirty="0" smtClean="0"/>
              <a:t>rpm –</a:t>
            </a:r>
            <a:r>
              <a:rPr lang="en-US" altLang="zh-CN" b="0" dirty="0" err="1" smtClean="0">
                <a:solidFill>
                  <a:srgbClr val="FF0000"/>
                </a:solidFill>
              </a:rPr>
              <a:t>i</a:t>
            </a:r>
            <a:r>
              <a:rPr lang="en-US" altLang="zh-CN" b="0" dirty="0" err="1" smtClean="0"/>
              <a:t>vh</a:t>
            </a:r>
            <a:r>
              <a:rPr lang="en-US" altLang="zh-CN" b="0" dirty="0" smtClean="0"/>
              <a:t> package1.rpm package2.rpm</a:t>
            </a:r>
            <a:endParaRPr lang="zh-CN" altLang="en-US" b="0" dirty="0"/>
          </a:p>
        </p:txBody>
      </p:sp>
      <p:pic>
        <p:nvPicPr>
          <p:cNvPr id="2050" name="Picture 2" descr="K:\Screenshot-xgqin@101_~-Downloads.png"/>
          <p:cNvPicPr>
            <a:picLocks noChangeAspect="1" noChangeArrowheads="1"/>
          </p:cNvPicPr>
          <p:nvPr/>
        </p:nvPicPr>
        <p:blipFill>
          <a:blip r:embed="rId1"/>
          <a:srcRect t="64778"/>
          <a:stretch>
            <a:fillRect/>
          </a:stretch>
        </p:blipFill>
        <p:spPr bwMode="auto">
          <a:xfrm>
            <a:off x="642910" y="3875236"/>
            <a:ext cx="8028000" cy="191121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rpm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rpm</a:t>
            </a:r>
            <a:r>
              <a:rPr lang="zh-CN" altLang="en-US" dirty="0" smtClean="0"/>
              <a:t>安装软件操作常用参数</a:t>
            </a:r>
            <a:endParaRPr lang="zh-CN" altLang="en-US" dirty="0"/>
          </a:p>
        </p:txBody>
      </p:sp>
      <p:graphicFrame>
        <p:nvGraphicFramePr>
          <p:cNvPr id="4" name="表格 3"/>
          <p:cNvGraphicFramePr>
            <a:graphicFrameLocks noGrp="1"/>
          </p:cNvGraphicFramePr>
          <p:nvPr/>
        </p:nvGraphicFramePr>
        <p:xfrm>
          <a:off x="487588" y="2357430"/>
          <a:ext cx="8501122" cy="2834640"/>
        </p:xfrm>
        <a:graphic>
          <a:graphicData uri="http://schemas.openxmlformats.org/drawingml/2006/table">
            <a:tbl>
              <a:tblPr firstRow="1" bandRow="1">
                <a:tableStyleId>{5C22544A-7EE6-4342-B048-85BDC9FD1C3A}</a:tableStyleId>
              </a:tblPr>
              <a:tblGrid>
                <a:gridCol w="2071702"/>
                <a:gridCol w="6429420"/>
              </a:tblGrid>
              <a:tr h="370840">
                <a:tc>
                  <a:txBody>
                    <a:bodyPr/>
                    <a:lstStyle/>
                    <a:p>
                      <a:r>
                        <a:rPr lang="zh-CN" altLang="en-US" sz="2400" b="1" dirty="0" smtClean="0">
                          <a:latin typeface="微软雅黑" panose="020B0503020204020204" pitchFamily="34" charset="-122"/>
                          <a:ea typeface="微软雅黑" panose="020B0503020204020204" pitchFamily="34" charset="-122"/>
                        </a:rPr>
                        <a:t>参数</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r>
                        <a:rPr lang="zh-CN" altLang="en-US" sz="2400" b="1" dirty="0" smtClean="0">
                          <a:latin typeface="微软雅黑" panose="020B0503020204020204" pitchFamily="34" charset="-122"/>
                          <a:ea typeface="微软雅黑" panose="020B0503020204020204" pitchFamily="34" charset="-122"/>
                        </a:rPr>
                        <a:t>含义</a:t>
                      </a:r>
                      <a:endParaRPr lang="zh-CN" altLang="en-US" sz="2400" b="1" dirty="0">
                        <a:latin typeface="微软雅黑" panose="020B0503020204020204" pitchFamily="34" charset="-122"/>
                        <a:ea typeface="微软雅黑" panose="020B0503020204020204" pitchFamily="34" charset="-122"/>
                      </a:endParaRPr>
                    </a:p>
                  </a:txBody>
                  <a:tcPr/>
                </a:tc>
              </a:tr>
              <a:tr h="370840">
                <a:tc>
                  <a:txBody>
                    <a:bodyPr/>
                    <a:lstStyle/>
                    <a:p>
                      <a:r>
                        <a:rPr lang="en-US" altLang="zh-CN" sz="2000" b="0" dirty="0" smtClean="0">
                          <a:latin typeface="微软雅黑" panose="020B0503020204020204" pitchFamily="34" charset="-122"/>
                          <a:ea typeface="微软雅黑" panose="020B0503020204020204" pitchFamily="34" charset="-122"/>
                        </a:rPr>
                        <a:t>--</a:t>
                      </a:r>
                      <a:r>
                        <a:rPr lang="en-US" altLang="zh-CN" sz="2000" b="0" dirty="0" err="1" smtClean="0">
                          <a:latin typeface="微软雅黑" panose="020B0503020204020204" pitchFamily="34" charset="-122"/>
                          <a:ea typeface="微软雅黑" panose="020B0503020204020204" pitchFamily="34" charset="-122"/>
                        </a:rPr>
                        <a:t>nodeps</a:t>
                      </a:r>
                      <a:endParaRPr lang="zh-CN" altLang="en-US" sz="2000" b="0" dirty="0">
                        <a:latin typeface="微软雅黑" panose="020B0503020204020204" pitchFamily="34" charset="-122"/>
                        <a:ea typeface="微软雅黑" panose="020B0503020204020204" pitchFamily="34" charset="-122"/>
                      </a:endParaRPr>
                    </a:p>
                  </a:txBody>
                  <a:tcPr/>
                </a:tc>
                <a:tc>
                  <a:txBody>
                    <a:bodyPr/>
                    <a:lstStyle/>
                    <a:p>
                      <a:r>
                        <a:rPr lang="zh-CN" altLang="en-US" sz="2000" b="0" dirty="0" smtClean="0">
                          <a:latin typeface="微软雅黑" panose="020B0503020204020204" pitchFamily="34" charset="-122"/>
                          <a:ea typeface="微软雅黑" panose="020B0503020204020204" pitchFamily="34" charset="-122"/>
                        </a:rPr>
                        <a:t>存在软件依赖性时，可强制安装，但可能无法正常使用</a:t>
                      </a:r>
                      <a:endParaRPr lang="zh-CN" altLang="en-US" sz="2000" b="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000" b="0" dirty="0" smtClean="0">
                          <a:latin typeface="微软雅黑" panose="020B0503020204020204" pitchFamily="34" charset="-122"/>
                          <a:ea typeface="微软雅黑" panose="020B0503020204020204" pitchFamily="34" charset="-122"/>
                        </a:rPr>
                        <a:t>--</a:t>
                      </a:r>
                      <a:r>
                        <a:rPr lang="en-US" altLang="zh-CN" sz="2000" b="0" dirty="0" err="1" smtClean="0">
                          <a:latin typeface="微软雅黑" panose="020B0503020204020204" pitchFamily="34" charset="-122"/>
                          <a:ea typeface="微软雅黑" panose="020B0503020204020204" pitchFamily="34" charset="-122"/>
                        </a:rPr>
                        <a:t>replacefiles</a:t>
                      </a:r>
                      <a:endParaRPr lang="zh-CN" altLang="en-US" sz="2000" b="0" dirty="0">
                        <a:latin typeface="微软雅黑" panose="020B0503020204020204" pitchFamily="34" charset="-122"/>
                        <a:ea typeface="微软雅黑" panose="020B0503020204020204" pitchFamily="34" charset="-122"/>
                      </a:endParaRPr>
                    </a:p>
                  </a:txBody>
                  <a:tcPr/>
                </a:tc>
                <a:tc>
                  <a:txBody>
                    <a:bodyPr/>
                    <a:lstStyle/>
                    <a:p>
                      <a:r>
                        <a:rPr lang="zh-CN" altLang="en-US" sz="2000" b="0" dirty="0" smtClean="0">
                          <a:latin typeface="微软雅黑" panose="020B0503020204020204" pitchFamily="34" charset="-122"/>
                          <a:ea typeface="微软雅黑" panose="020B0503020204020204" pitchFamily="34" charset="-122"/>
                        </a:rPr>
                        <a:t>存在某个安装版本，可指定覆盖已安装的版本</a:t>
                      </a:r>
                      <a:endParaRPr lang="zh-CN" altLang="en-US" sz="2000" b="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000" b="0" dirty="0" smtClean="0">
                          <a:latin typeface="微软雅黑" panose="020B0503020204020204" pitchFamily="34" charset="-122"/>
                          <a:ea typeface="微软雅黑" panose="020B0503020204020204" pitchFamily="34" charset="-122"/>
                        </a:rPr>
                        <a:t>--</a:t>
                      </a:r>
                      <a:r>
                        <a:rPr lang="en-US" altLang="zh-CN" sz="2000" b="0" dirty="0" err="1" smtClean="0">
                          <a:latin typeface="微软雅黑" panose="020B0503020204020204" pitchFamily="34" charset="-122"/>
                          <a:ea typeface="微软雅黑" panose="020B0503020204020204" pitchFamily="34" charset="-122"/>
                        </a:rPr>
                        <a:t>replacepkgs</a:t>
                      </a:r>
                      <a:endParaRPr lang="zh-CN" altLang="en-US" sz="2000" b="0" dirty="0">
                        <a:latin typeface="微软雅黑" panose="020B0503020204020204" pitchFamily="34" charset="-122"/>
                        <a:ea typeface="微软雅黑" panose="020B0503020204020204" pitchFamily="34" charset="-122"/>
                      </a:endParaRPr>
                    </a:p>
                  </a:txBody>
                  <a:tcPr/>
                </a:tc>
                <a:tc>
                  <a:txBody>
                    <a:bodyPr/>
                    <a:lstStyle/>
                    <a:p>
                      <a:r>
                        <a:rPr lang="zh-CN" altLang="en-US" sz="2000" b="0" dirty="0" smtClean="0">
                          <a:latin typeface="微软雅黑" panose="020B0503020204020204" pitchFamily="34" charset="-122"/>
                          <a:ea typeface="微软雅黑" panose="020B0503020204020204" pitchFamily="34" charset="-122"/>
                        </a:rPr>
                        <a:t>重新安装某些软件时，可选择替换已安装的版本</a:t>
                      </a:r>
                      <a:endParaRPr lang="zh-CN" altLang="en-US" sz="2000" b="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000" b="0" dirty="0" smtClean="0">
                          <a:latin typeface="微软雅黑" panose="020B0503020204020204" pitchFamily="34" charset="-122"/>
                          <a:ea typeface="微软雅黑" panose="020B0503020204020204" pitchFamily="34" charset="-122"/>
                        </a:rPr>
                        <a:t>--force</a:t>
                      </a:r>
                      <a:endParaRPr lang="zh-CN" altLang="en-US" sz="2000" b="0" dirty="0">
                        <a:latin typeface="微软雅黑" panose="020B0503020204020204" pitchFamily="34" charset="-122"/>
                        <a:ea typeface="微软雅黑" panose="020B0503020204020204" pitchFamily="34" charset="-122"/>
                      </a:endParaRPr>
                    </a:p>
                  </a:txBody>
                  <a:tcPr/>
                </a:tc>
                <a:tc>
                  <a:txBody>
                    <a:bodyPr/>
                    <a:lstStyle/>
                    <a:p>
                      <a:r>
                        <a:rPr lang="zh-CN" altLang="en-US" sz="2000" b="0" dirty="0" smtClean="0">
                          <a:latin typeface="微软雅黑" panose="020B0503020204020204" pitchFamily="34" charset="-122"/>
                          <a:ea typeface="微软雅黑" panose="020B0503020204020204" pitchFamily="34" charset="-122"/>
                        </a:rPr>
                        <a:t>含义为</a:t>
                      </a:r>
                      <a:r>
                        <a:rPr lang="en-US" altLang="zh-CN" sz="2000" b="0" dirty="0" smtClean="0">
                          <a:latin typeface="微软雅黑" panose="020B0503020204020204" pitchFamily="34" charset="-122"/>
                          <a:ea typeface="微软雅黑" panose="020B0503020204020204" pitchFamily="34" charset="-122"/>
                        </a:rPr>
                        <a:t>--</a:t>
                      </a:r>
                      <a:r>
                        <a:rPr lang="en-US" altLang="zh-CN" sz="2000" b="0" dirty="0" err="1" smtClean="0">
                          <a:latin typeface="微软雅黑" panose="020B0503020204020204" pitchFamily="34" charset="-122"/>
                          <a:ea typeface="微软雅黑" panose="020B0503020204020204" pitchFamily="34" charset="-122"/>
                        </a:rPr>
                        <a:t>nodeps</a:t>
                      </a:r>
                      <a:r>
                        <a:rPr lang="zh-CN" altLang="en-US" sz="2000" b="0" dirty="0" smtClean="0">
                          <a:latin typeface="微软雅黑" panose="020B0503020204020204" pitchFamily="34" charset="-122"/>
                          <a:ea typeface="微软雅黑" panose="020B0503020204020204" pitchFamily="34" charset="-122"/>
                        </a:rPr>
                        <a:t>与</a:t>
                      </a:r>
                      <a:r>
                        <a:rPr lang="en-US" altLang="zh-CN" sz="2000" b="0" dirty="0" smtClean="0">
                          <a:latin typeface="微软雅黑" panose="020B0503020204020204" pitchFamily="34" charset="-122"/>
                          <a:ea typeface="微软雅黑" panose="020B0503020204020204" pitchFamily="34" charset="-122"/>
                        </a:rPr>
                        <a:t>--</a:t>
                      </a:r>
                      <a:r>
                        <a:rPr lang="en-US" altLang="zh-CN" sz="2000" b="0" dirty="0" err="1" smtClean="0">
                          <a:latin typeface="微软雅黑" panose="020B0503020204020204" pitchFamily="34" charset="-122"/>
                          <a:ea typeface="微软雅黑" panose="020B0503020204020204" pitchFamily="34" charset="-122"/>
                        </a:rPr>
                        <a:t>replacepkgs</a:t>
                      </a:r>
                      <a:endParaRPr lang="zh-CN" altLang="en-US" sz="2000" b="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000" b="0" dirty="0" smtClean="0">
                          <a:solidFill>
                            <a:srgbClr val="FF0000"/>
                          </a:solidFill>
                          <a:latin typeface="微软雅黑" panose="020B0503020204020204" pitchFamily="34" charset="-122"/>
                          <a:ea typeface="微软雅黑" panose="020B0503020204020204" pitchFamily="34" charset="-122"/>
                        </a:rPr>
                        <a:t>--test</a:t>
                      </a:r>
                      <a:endParaRPr lang="zh-CN" altLang="en-US" sz="2000" b="0" dirty="0">
                        <a:solidFill>
                          <a:srgbClr val="FF0000"/>
                        </a:solidFill>
                        <a:latin typeface="微软雅黑" panose="020B0503020204020204" pitchFamily="34" charset="-122"/>
                        <a:ea typeface="微软雅黑" panose="020B0503020204020204" pitchFamily="34" charset="-122"/>
                      </a:endParaRPr>
                    </a:p>
                  </a:txBody>
                  <a:tcPr/>
                </a:tc>
                <a:tc>
                  <a:txBody>
                    <a:bodyPr/>
                    <a:lstStyle/>
                    <a:p>
                      <a:r>
                        <a:rPr lang="zh-CN" altLang="en-US" sz="2000" b="0" dirty="0" smtClean="0">
                          <a:latin typeface="微软雅黑" panose="020B0503020204020204" pitchFamily="34" charset="-122"/>
                          <a:ea typeface="微软雅黑" panose="020B0503020204020204" pitchFamily="34" charset="-122"/>
                        </a:rPr>
                        <a:t>仅测试某软件是否能在本环境中安装</a:t>
                      </a:r>
                      <a:endParaRPr lang="zh-CN" altLang="en-US" sz="2000" b="0" dirty="0">
                        <a:latin typeface="微软雅黑" panose="020B0503020204020204" pitchFamily="34" charset="-122"/>
                        <a:ea typeface="微软雅黑" panose="020B0503020204020204" pitchFamily="34" charset="-122"/>
                      </a:endParaRPr>
                    </a:p>
                  </a:txBody>
                  <a:tcPr/>
                </a:tc>
              </a:tr>
              <a:tr h="370840">
                <a:tc>
                  <a:txBody>
                    <a:bodyPr/>
                    <a:lstStyle/>
                    <a:p>
                      <a:r>
                        <a:rPr lang="en-US" altLang="zh-CN" sz="2000" b="0" dirty="0" smtClean="0">
                          <a:latin typeface="微软雅黑" panose="020B0503020204020204" pitchFamily="34" charset="-122"/>
                          <a:ea typeface="微软雅黑" panose="020B0503020204020204" pitchFamily="34" charset="-122"/>
                        </a:rPr>
                        <a:t>--prefix </a:t>
                      </a:r>
                      <a:r>
                        <a:rPr lang="zh-CN" altLang="en-US" sz="2000" b="0" dirty="0" smtClean="0">
                          <a:latin typeface="微软雅黑" panose="020B0503020204020204" pitchFamily="34" charset="-122"/>
                          <a:ea typeface="微软雅黑" panose="020B0503020204020204" pitchFamily="34" charset="-122"/>
                        </a:rPr>
                        <a:t>新路径</a:t>
                      </a:r>
                      <a:endParaRPr lang="zh-CN" altLang="en-US" sz="2000" b="0" dirty="0">
                        <a:latin typeface="微软雅黑" panose="020B0503020204020204" pitchFamily="34" charset="-122"/>
                        <a:ea typeface="微软雅黑" panose="020B0503020204020204" pitchFamily="34" charset="-122"/>
                      </a:endParaRPr>
                    </a:p>
                  </a:txBody>
                  <a:tcPr/>
                </a:tc>
                <a:tc>
                  <a:txBody>
                    <a:bodyPr/>
                    <a:lstStyle/>
                    <a:p>
                      <a:r>
                        <a:rPr lang="zh-CN" altLang="en-US" sz="2000" b="0" dirty="0" smtClean="0">
                          <a:latin typeface="微软雅黑" panose="020B0503020204020204" pitchFamily="34" charset="-122"/>
                          <a:ea typeface="微软雅黑" panose="020B0503020204020204" pitchFamily="34" charset="-122"/>
                        </a:rPr>
                        <a:t>指定软件的安装路径</a:t>
                      </a:r>
                      <a:endParaRPr lang="zh-CN" altLang="en-US" sz="2000" b="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rpm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rpm</a:t>
            </a:r>
            <a:r>
              <a:rPr lang="zh-CN" altLang="en-US" dirty="0" smtClean="0"/>
              <a:t>升级已安装的软件</a:t>
            </a:r>
            <a:endParaRPr lang="en-US" altLang="zh-CN" dirty="0" smtClean="0"/>
          </a:p>
          <a:p>
            <a:pPr lvl="1"/>
            <a:r>
              <a:rPr lang="en-US" altLang="zh-CN" b="0" dirty="0" smtClean="0"/>
              <a:t>rpm –</a:t>
            </a:r>
            <a:r>
              <a:rPr lang="en-US" altLang="zh-CN" b="0" dirty="0" err="1" smtClean="0">
                <a:solidFill>
                  <a:srgbClr val="FF0000"/>
                </a:solidFill>
              </a:rPr>
              <a:t>U</a:t>
            </a:r>
            <a:r>
              <a:rPr lang="en-US" altLang="zh-CN" b="0" dirty="0" err="1" smtClean="0"/>
              <a:t>vh</a:t>
            </a:r>
            <a:r>
              <a:rPr lang="en-US" altLang="zh-CN" b="0" dirty="0" smtClean="0"/>
              <a:t> new_package.rpm</a:t>
            </a:r>
            <a:endParaRPr lang="en-US" altLang="zh-CN" b="0" dirty="0" smtClean="0"/>
          </a:p>
          <a:p>
            <a:pPr lvl="1"/>
            <a:r>
              <a:rPr lang="en-US" altLang="zh-CN" b="0" dirty="0" smtClean="0"/>
              <a:t>rpm –</a:t>
            </a:r>
            <a:r>
              <a:rPr lang="en-US" altLang="zh-CN" b="0" dirty="0" err="1" smtClean="0">
                <a:solidFill>
                  <a:srgbClr val="FF0000"/>
                </a:solidFill>
              </a:rPr>
              <a:t>F</a:t>
            </a:r>
            <a:r>
              <a:rPr lang="en-US" altLang="zh-CN" b="0" dirty="0" err="1" smtClean="0"/>
              <a:t>vh</a:t>
            </a:r>
            <a:r>
              <a:rPr lang="en-US" altLang="zh-CN" b="0" dirty="0" smtClean="0"/>
              <a:t> new_package.rpm</a:t>
            </a:r>
            <a:endParaRPr lang="en-US" altLang="zh-CN" b="0" dirty="0" smtClean="0"/>
          </a:p>
        </p:txBody>
      </p:sp>
      <p:sp>
        <p:nvSpPr>
          <p:cNvPr id="4" name="TextBox 3"/>
          <p:cNvSpPr txBox="1"/>
          <p:nvPr/>
        </p:nvSpPr>
        <p:spPr>
          <a:xfrm>
            <a:off x="1057956" y="3321136"/>
            <a:ext cx="7943200" cy="1107996"/>
          </a:xfrm>
          <a:prstGeom prst="rect">
            <a:avLst/>
          </a:prstGeom>
          <a:noFill/>
          <a:ln>
            <a:solidFill>
              <a:schemeClr val="tx2"/>
            </a:solidFill>
          </a:ln>
        </p:spPr>
        <p:txBody>
          <a:bodyPr wrap="none" rtlCol="0">
            <a:spAutoFit/>
          </a:bodyPr>
          <a:lstStyle/>
          <a:p>
            <a:r>
              <a:rPr lang="en-US" altLang="zh-CN" sz="2200" b="1" dirty="0" smtClean="0">
                <a:latin typeface="微软雅黑" panose="020B0503020204020204" pitchFamily="34" charset="-122"/>
                <a:ea typeface="微软雅黑" panose="020B0503020204020204" pitchFamily="34" charset="-122"/>
              </a:rPr>
              <a:t>-U</a:t>
            </a:r>
            <a:r>
              <a:rPr lang="zh-CN" altLang="en-US" sz="2200" b="1" dirty="0" smtClean="0">
                <a:latin typeface="微软雅黑" panose="020B0503020204020204" pitchFamily="34" charset="-122"/>
                <a:ea typeface="微软雅黑" panose="020B0503020204020204" pitchFamily="34" charset="-122"/>
              </a:rPr>
              <a:t>与</a:t>
            </a:r>
            <a:r>
              <a:rPr lang="en-US" altLang="zh-CN" sz="2200" b="1" dirty="0" smtClean="0">
                <a:latin typeface="微软雅黑" panose="020B0503020204020204" pitchFamily="34" charset="-122"/>
                <a:ea typeface="微软雅黑" panose="020B0503020204020204" pitchFamily="34" charset="-122"/>
              </a:rPr>
              <a:t>-F</a:t>
            </a:r>
            <a:r>
              <a:rPr lang="zh-CN" altLang="en-US" sz="2200" b="1" dirty="0" smtClean="0">
                <a:latin typeface="微软雅黑" panose="020B0503020204020204" pitchFamily="34" charset="-122"/>
                <a:ea typeface="微软雅黑" panose="020B0503020204020204" pitchFamily="34" charset="-122"/>
              </a:rPr>
              <a:t>参数的区别：</a:t>
            </a:r>
            <a:endParaRPr lang="en-US" altLang="zh-CN" sz="2200" b="1"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-U: </a:t>
            </a:r>
            <a:r>
              <a:rPr lang="zh-CN" altLang="en-US" sz="2200" dirty="0" smtClean="0">
                <a:latin typeface="微软雅黑" panose="020B0503020204020204" pitchFamily="34" charset="-122"/>
                <a:ea typeface="微软雅黑" panose="020B0503020204020204" pitchFamily="34" charset="-122"/>
              </a:rPr>
              <a:t>如果应用软件已安装则更新，如果应用软件</a:t>
            </a:r>
            <a:r>
              <a:rPr lang="zh-CN" altLang="en-US" sz="2200" dirty="0" smtClean="0">
                <a:solidFill>
                  <a:srgbClr val="FF0000"/>
                </a:solidFill>
                <a:latin typeface="微软雅黑" panose="020B0503020204020204" pitchFamily="34" charset="-122"/>
                <a:ea typeface="微软雅黑" panose="020B0503020204020204" pitchFamily="34" charset="-122"/>
              </a:rPr>
              <a:t>未安装则安装</a:t>
            </a:r>
            <a:endParaRPr lang="en-US" altLang="zh-CN" sz="2200" dirty="0" smtClean="0">
              <a:solidFill>
                <a:srgbClr val="FF0000"/>
              </a:solidFill>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-F: </a:t>
            </a:r>
            <a:r>
              <a:rPr lang="zh-CN" altLang="en-US" sz="2200" dirty="0" smtClean="0">
                <a:latin typeface="微软雅黑" panose="020B0503020204020204" pitchFamily="34" charset="-122"/>
                <a:ea typeface="微软雅黑" panose="020B0503020204020204" pitchFamily="34" charset="-122"/>
              </a:rPr>
              <a:t>如果应用软件已安装则更新，如果应用软件</a:t>
            </a:r>
            <a:r>
              <a:rPr lang="zh-CN" altLang="en-US" sz="2200" dirty="0" smtClean="0">
                <a:solidFill>
                  <a:srgbClr val="FF0000"/>
                </a:solidFill>
                <a:latin typeface="微软雅黑" panose="020B0503020204020204" pitchFamily="34" charset="-122"/>
                <a:ea typeface="微软雅黑" panose="020B0503020204020204" pitchFamily="34" charset="-122"/>
              </a:rPr>
              <a:t>未安装则不安装</a:t>
            </a:r>
            <a:endParaRPr lang="zh-CN" altLang="en-US" sz="2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rpm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rpm</a:t>
            </a:r>
            <a:r>
              <a:rPr lang="zh-CN" altLang="en-US" dirty="0" smtClean="0"/>
              <a:t>查询已安装的软件</a:t>
            </a:r>
            <a:endParaRPr lang="en-US" altLang="zh-CN" dirty="0" smtClean="0"/>
          </a:p>
          <a:p>
            <a:pPr lvl="1"/>
            <a:r>
              <a:rPr lang="en-US" altLang="zh-CN" b="0" dirty="0" smtClean="0"/>
              <a:t>rpm –</a:t>
            </a:r>
            <a:r>
              <a:rPr lang="en-US" altLang="zh-CN" b="0" dirty="0" smtClean="0">
                <a:solidFill>
                  <a:srgbClr val="FF0000"/>
                </a:solidFill>
              </a:rPr>
              <a:t>q</a:t>
            </a:r>
            <a:r>
              <a:rPr lang="en-US" altLang="zh-CN" b="0" dirty="0" smtClean="0"/>
              <a:t> package</a:t>
            </a:r>
            <a:endParaRPr lang="en-US" altLang="zh-CN" b="0" dirty="0" smtClean="0"/>
          </a:p>
          <a:p>
            <a:pPr lvl="1"/>
            <a:r>
              <a:rPr lang="en-US" altLang="zh-CN" b="0" dirty="0" smtClean="0"/>
              <a:t>rpm –</a:t>
            </a:r>
            <a:r>
              <a:rPr lang="en-US" altLang="zh-CN" b="0" dirty="0" err="1" smtClean="0">
                <a:solidFill>
                  <a:srgbClr val="FF0000"/>
                </a:solidFill>
              </a:rPr>
              <a:t>qa</a:t>
            </a:r>
            <a:endParaRPr lang="en-US" altLang="zh-CN" b="0" dirty="0" smtClean="0"/>
          </a:p>
        </p:txBody>
      </p:sp>
      <p:sp>
        <p:nvSpPr>
          <p:cNvPr id="4" name="TextBox 3"/>
          <p:cNvSpPr txBox="1"/>
          <p:nvPr/>
        </p:nvSpPr>
        <p:spPr>
          <a:xfrm>
            <a:off x="1057956" y="3321136"/>
            <a:ext cx="7685950" cy="1107996"/>
          </a:xfrm>
          <a:prstGeom prst="rect">
            <a:avLst/>
          </a:prstGeom>
          <a:noFill/>
          <a:ln>
            <a:solidFill>
              <a:schemeClr val="tx2"/>
            </a:solidFill>
          </a:ln>
        </p:spPr>
        <p:txBody>
          <a:bodyPr wrap="none" rtlCol="0">
            <a:spAutoFit/>
          </a:bodyPr>
          <a:lstStyle/>
          <a:p>
            <a:r>
              <a:rPr lang="en-US" altLang="zh-CN" sz="2200" b="1" dirty="0" smtClean="0">
                <a:latin typeface="微软雅黑" panose="020B0503020204020204" pitchFamily="34" charset="-122"/>
                <a:ea typeface="微软雅黑" panose="020B0503020204020204" pitchFamily="34" charset="-122"/>
              </a:rPr>
              <a:t>-q</a:t>
            </a:r>
            <a:r>
              <a:rPr lang="zh-CN" altLang="en-US" sz="2200" b="1" dirty="0" smtClean="0">
                <a:latin typeface="微软雅黑" panose="020B0503020204020204" pitchFamily="34" charset="-122"/>
                <a:ea typeface="微软雅黑" panose="020B0503020204020204" pitchFamily="34" charset="-122"/>
              </a:rPr>
              <a:t>与</a:t>
            </a:r>
            <a:r>
              <a:rPr lang="en-US" altLang="zh-CN" sz="2200" b="1" dirty="0" smtClean="0">
                <a:latin typeface="微软雅黑" panose="020B0503020204020204" pitchFamily="34" charset="-122"/>
                <a:ea typeface="微软雅黑" panose="020B0503020204020204" pitchFamily="34" charset="-122"/>
              </a:rPr>
              <a:t>-</a:t>
            </a:r>
            <a:r>
              <a:rPr lang="en-US" altLang="zh-CN" sz="2200" b="1" dirty="0" err="1" smtClean="0">
                <a:latin typeface="微软雅黑" panose="020B0503020204020204" pitchFamily="34" charset="-122"/>
                <a:ea typeface="微软雅黑" panose="020B0503020204020204" pitchFamily="34" charset="-122"/>
              </a:rPr>
              <a:t>qa</a:t>
            </a:r>
            <a:r>
              <a:rPr lang="zh-CN" altLang="en-US" sz="2200" b="1" dirty="0" smtClean="0">
                <a:latin typeface="微软雅黑" panose="020B0503020204020204" pitchFamily="34" charset="-122"/>
                <a:ea typeface="微软雅黑" panose="020B0503020204020204" pitchFamily="34" charset="-122"/>
              </a:rPr>
              <a:t>参数的区别：</a:t>
            </a:r>
            <a:endParaRPr lang="en-US" altLang="zh-CN" sz="2200" b="1"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-q: </a:t>
            </a:r>
            <a:r>
              <a:rPr lang="zh-CN" altLang="en-US" sz="2200" dirty="0" smtClean="0">
                <a:latin typeface="微软雅黑" panose="020B0503020204020204" pitchFamily="34" charset="-122"/>
                <a:ea typeface="微软雅黑" panose="020B0503020204020204" pitchFamily="34" charset="-122"/>
              </a:rPr>
              <a:t>查询</a:t>
            </a:r>
            <a:r>
              <a:rPr lang="en-US" altLang="zh-CN" sz="2200" dirty="0" smtClean="0">
                <a:latin typeface="微软雅黑" panose="020B0503020204020204" pitchFamily="34" charset="-122"/>
                <a:ea typeface="微软雅黑" panose="020B0503020204020204" pitchFamily="34" charset="-122"/>
              </a:rPr>
              <a:t>package</a:t>
            </a:r>
            <a:r>
              <a:rPr lang="zh-CN" altLang="en-US" sz="2200" dirty="0" smtClean="0">
                <a:latin typeface="微软雅黑" panose="020B0503020204020204" pitchFamily="34" charset="-122"/>
                <a:ea typeface="微软雅黑" panose="020B0503020204020204" pitchFamily="34" charset="-122"/>
              </a:rPr>
              <a:t>包是否已安装（注意只需要加包的软件名）</a:t>
            </a:r>
            <a:endParaRPr lang="en-US" altLang="zh-CN" sz="2200" dirty="0" smtClean="0">
              <a:latin typeface="微软雅黑" panose="020B0503020204020204" pitchFamily="34" charset="-122"/>
              <a:ea typeface="微软雅黑" panose="020B0503020204020204" pitchFamily="34" charset="-122"/>
            </a:endParaRPr>
          </a:p>
          <a:p>
            <a:r>
              <a:rPr lang="en-US" altLang="zh-CN" sz="2200" dirty="0" smtClean="0">
                <a:latin typeface="微软雅黑" panose="020B0503020204020204" pitchFamily="34" charset="-122"/>
                <a:ea typeface="微软雅黑" panose="020B0503020204020204" pitchFamily="34" charset="-122"/>
              </a:rPr>
              <a:t>-</a:t>
            </a:r>
            <a:r>
              <a:rPr lang="en-US" altLang="zh-CN" sz="2200" dirty="0" err="1" smtClean="0">
                <a:latin typeface="微软雅黑" panose="020B0503020204020204" pitchFamily="34" charset="-122"/>
                <a:ea typeface="微软雅黑" panose="020B0503020204020204" pitchFamily="34" charset="-122"/>
              </a:rPr>
              <a:t>qa</a:t>
            </a: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查询所有已安装的软件包（</a:t>
            </a:r>
            <a:r>
              <a:rPr lang="zh-CN" altLang="en-US" sz="2200" dirty="0" smtClean="0">
                <a:solidFill>
                  <a:srgbClr val="FF0000"/>
                </a:solidFill>
                <a:latin typeface="微软雅黑" panose="020B0503020204020204" pitchFamily="34" charset="-122"/>
                <a:ea typeface="微软雅黑" panose="020B0503020204020204" pitchFamily="34" charset="-122"/>
              </a:rPr>
              <a:t>通常配合 </a:t>
            </a:r>
            <a:r>
              <a:rPr lang="en-US" altLang="zh-CN" sz="2200" dirty="0" err="1" smtClean="0">
                <a:solidFill>
                  <a:srgbClr val="FF0000"/>
                </a:solidFill>
                <a:latin typeface="微软雅黑" panose="020B0503020204020204" pitchFamily="34" charset="-122"/>
                <a:ea typeface="微软雅黑" panose="020B0503020204020204" pitchFamily="34" charset="-122"/>
              </a:rPr>
              <a:t>grep</a:t>
            </a:r>
            <a:r>
              <a:rPr lang="en-US" altLang="zh-CN" sz="2200" dirty="0" smtClean="0">
                <a:solidFill>
                  <a:srgbClr val="FF0000"/>
                </a:solidFill>
                <a:latin typeface="微软雅黑" panose="020B0503020204020204" pitchFamily="34" charset="-122"/>
                <a:ea typeface="微软雅黑" panose="020B0503020204020204" pitchFamily="34" charset="-122"/>
              </a:rPr>
              <a:t> </a:t>
            </a:r>
            <a:r>
              <a:rPr lang="zh-CN" altLang="en-US" sz="2200" dirty="0" smtClean="0">
                <a:solidFill>
                  <a:srgbClr val="FF0000"/>
                </a:solidFill>
                <a:latin typeface="微软雅黑" panose="020B0503020204020204" pitchFamily="34" charset="-122"/>
                <a:ea typeface="微软雅黑" panose="020B0503020204020204" pitchFamily="34" charset="-122"/>
              </a:rPr>
              <a:t>使用</a:t>
            </a:r>
            <a:r>
              <a:rPr lang="zh-CN" altLang="en-US" sz="2200" dirty="0" smtClean="0">
                <a:latin typeface="微软雅黑" panose="020B0503020204020204" pitchFamily="34" charset="-122"/>
                <a:ea typeface="微软雅黑" panose="020B0503020204020204" pitchFamily="34" charset="-122"/>
              </a:rPr>
              <a:t>）</a:t>
            </a:r>
            <a:endParaRPr lang="zh-CN" altLang="en-US" sz="2200" dirty="0">
              <a:solidFill>
                <a:srgbClr val="FF0000"/>
              </a:solidFill>
              <a:latin typeface="微软雅黑" panose="020B0503020204020204" pitchFamily="34" charset="-122"/>
              <a:ea typeface="微软雅黑" panose="020B0503020204020204" pitchFamily="34" charset="-122"/>
            </a:endParaRPr>
          </a:p>
        </p:txBody>
      </p:sp>
      <p:pic>
        <p:nvPicPr>
          <p:cNvPr id="3074" name="Picture 2" descr="K:\Screenshot-xgqin@101_~-Downloads-1.png"/>
          <p:cNvPicPr>
            <a:picLocks noChangeAspect="1" noChangeArrowheads="1"/>
          </p:cNvPicPr>
          <p:nvPr/>
        </p:nvPicPr>
        <p:blipFill>
          <a:blip r:embed="rId1"/>
          <a:srcRect t="68473" r="29673"/>
          <a:stretch>
            <a:fillRect/>
          </a:stretch>
        </p:blipFill>
        <p:spPr bwMode="auto">
          <a:xfrm>
            <a:off x="1040900" y="4574310"/>
            <a:ext cx="6772065" cy="2052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rpm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rpm</a:t>
            </a:r>
            <a:r>
              <a:rPr lang="zh-CN" altLang="en-US" dirty="0" smtClean="0"/>
              <a:t>卸载已安装的软件</a:t>
            </a:r>
            <a:endParaRPr lang="en-US" altLang="zh-CN" dirty="0" smtClean="0"/>
          </a:p>
          <a:p>
            <a:pPr lvl="1"/>
            <a:r>
              <a:rPr lang="en-US" altLang="zh-CN" b="0" dirty="0" smtClean="0"/>
              <a:t>rpm –e package</a:t>
            </a:r>
            <a:endParaRPr lang="en-US" altLang="zh-CN" b="0" dirty="0" smtClean="0"/>
          </a:p>
          <a:p>
            <a:pPr lvl="1"/>
            <a:r>
              <a:rPr lang="zh-CN" altLang="en-US" b="0" dirty="0" smtClean="0"/>
              <a:t>与查询操作相同，卸载操作只需要加包的软件名</a:t>
            </a:r>
            <a:endParaRPr lang="zh-CN" altLang="en-US" b="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yum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err="1" smtClean="0">
                <a:solidFill>
                  <a:srgbClr val="FF0000"/>
                </a:solidFill>
              </a:rPr>
              <a:t>Y</a:t>
            </a:r>
            <a:r>
              <a:rPr lang="en-US" altLang="zh-CN" dirty="0" err="1" smtClean="0"/>
              <a:t>ellowdog</a:t>
            </a:r>
            <a:r>
              <a:rPr lang="en-US" altLang="zh-CN" dirty="0" smtClean="0"/>
              <a:t> </a:t>
            </a:r>
            <a:r>
              <a:rPr lang="en-US" altLang="zh-CN" dirty="0" smtClean="0">
                <a:solidFill>
                  <a:srgbClr val="FF0000"/>
                </a:solidFill>
              </a:rPr>
              <a:t>U</a:t>
            </a:r>
            <a:r>
              <a:rPr lang="en-US" altLang="zh-CN" dirty="0" smtClean="0"/>
              <a:t>pdater </a:t>
            </a:r>
            <a:r>
              <a:rPr lang="en-US" dirty="0" smtClean="0">
                <a:solidFill>
                  <a:srgbClr val="FF0000"/>
                </a:solidFill>
              </a:rPr>
              <a:t>M</a:t>
            </a:r>
            <a:r>
              <a:rPr lang="en-US" dirty="0" smtClean="0"/>
              <a:t>odified</a:t>
            </a:r>
            <a:endParaRPr lang="en-US" dirty="0" smtClean="0"/>
          </a:p>
          <a:p>
            <a:pPr lvl="1"/>
            <a:r>
              <a:rPr lang="en-US" b="0" dirty="0" smtClean="0"/>
              <a:t>Yum is an automatic updater and package installer/remover for rpm systems. </a:t>
            </a:r>
            <a:endParaRPr lang="en-US" b="0" dirty="0" smtClean="0"/>
          </a:p>
          <a:p>
            <a:pPr lvl="1"/>
            <a:r>
              <a:rPr lang="en-US" b="0" dirty="0" smtClean="0"/>
              <a:t>It automatically </a:t>
            </a:r>
            <a:r>
              <a:rPr lang="en-US" b="0" dirty="0" smtClean="0">
                <a:solidFill>
                  <a:srgbClr val="FF0000"/>
                </a:solidFill>
              </a:rPr>
              <a:t>computes dependencies</a:t>
            </a:r>
            <a:r>
              <a:rPr lang="en-US" b="0" dirty="0" smtClean="0"/>
              <a:t> and figures out what things should occur to install packages.</a:t>
            </a:r>
            <a:endParaRPr lang="en-US" b="0" dirty="0" smtClean="0"/>
          </a:p>
          <a:p>
            <a:pPr lvl="1"/>
            <a:r>
              <a:rPr lang="en-US" b="0" dirty="0" smtClean="0"/>
              <a:t>It makes it </a:t>
            </a:r>
            <a:r>
              <a:rPr lang="en-US" b="0" dirty="0" smtClean="0">
                <a:solidFill>
                  <a:srgbClr val="FF0000"/>
                </a:solidFill>
              </a:rPr>
              <a:t>easier to maintain </a:t>
            </a:r>
            <a:r>
              <a:rPr lang="en-US" b="0" dirty="0" smtClean="0"/>
              <a:t>groups of machines </a:t>
            </a:r>
            <a:r>
              <a:rPr lang="en-US" b="0" dirty="0" smtClean="0">
                <a:solidFill>
                  <a:srgbClr val="FF0000"/>
                </a:solidFill>
              </a:rPr>
              <a:t>without having to manually update</a:t>
            </a:r>
            <a:r>
              <a:rPr lang="en-US" b="0" dirty="0" smtClean="0"/>
              <a:t> each one using rpm.</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yum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yum</a:t>
            </a:r>
            <a:r>
              <a:rPr lang="zh-CN" altLang="en-US" dirty="0" smtClean="0"/>
              <a:t>的管理机制</a:t>
            </a:r>
            <a:endParaRPr lang="zh-CN" altLang="en-US" dirty="0"/>
          </a:p>
        </p:txBody>
      </p:sp>
      <p:pic>
        <p:nvPicPr>
          <p:cNvPr id="1026" name="Picture 2"/>
          <p:cNvPicPr>
            <a:picLocks noChangeAspect="1" noChangeArrowheads="1"/>
          </p:cNvPicPr>
          <p:nvPr/>
        </p:nvPicPr>
        <p:blipFill>
          <a:blip r:embed="rId1"/>
          <a:srcRect/>
          <a:stretch>
            <a:fillRect/>
          </a:stretch>
        </p:blipFill>
        <p:spPr bwMode="auto">
          <a:xfrm>
            <a:off x="680628" y="2285998"/>
            <a:ext cx="4320000" cy="2931421"/>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642910" y="5485171"/>
            <a:ext cx="8001056" cy="1200329"/>
          </a:xfrm>
          <a:prstGeom prst="rect">
            <a:avLst/>
          </a:prstGeom>
          <a:noFill/>
        </p:spPr>
        <p:txBody>
          <a:bodyPr wrap="square" rtlCol="0">
            <a:spAutoFit/>
          </a:bodyPr>
          <a:lstStyle/>
          <a:p>
            <a:pPr marL="457200" indent="-457200">
              <a:buAutoNum type="arabicPeriod"/>
            </a:pPr>
            <a:r>
              <a:rPr lang="zh-CN" altLang="en-US" sz="2400" dirty="0" smtClean="0">
                <a:latin typeface="微软雅黑" panose="020B0503020204020204" pitchFamily="34" charset="-122"/>
                <a:ea typeface="微软雅黑" panose="020B0503020204020204" pitchFamily="34" charset="-122"/>
              </a:rPr>
              <a:t>在线更新（</a:t>
            </a:r>
            <a:r>
              <a:rPr lang="en-US" altLang="zh-CN" sz="2400" dirty="0" smtClean="0">
                <a:latin typeface="微软雅黑" panose="020B0503020204020204" pitchFamily="34" charset="-122"/>
                <a:ea typeface="微软雅黑" panose="020B0503020204020204" pitchFamily="34" charset="-122"/>
              </a:rPr>
              <a:t>rpm</a:t>
            </a:r>
            <a:r>
              <a:rPr lang="zh-CN" altLang="en-US" sz="2400" dirty="0" smtClean="0">
                <a:latin typeface="微软雅黑" panose="020B0503020204020204" pitchFamily="34" charset="-122"/>
                <a:ea typeface="微软雅黑" panose="020B0503020204020204" pitchFamily="34" charset="-122"/>
              </a:rPr>
              <a:t>存于</a:t>
            </a:r>
            <a:r>
              <a:rPr lang="en-US" altLang="zh-CN" sz="2400" dirty="0" smtClean="0">
                <a:latin typeface="微软雅黑" panose="020B0503020204020204" pitchFamily="34" charset="-122"/>
                <a:ea typeface="微软雅黑" panose="020B0503020204020204" pitchFamily="34" charset="-122"/>
              </a:rPr>
              <a:t>yum</a:t>
            </a:r>
            <a:r>
              <a:rPr lang="zh-CN" altLang="en-US" sz="2400" dirty="0" smtClean="0">
                <a:latin typeface="微软雅黑" panose="020B0503020204020204" pitchFamily="34" charset="-122"/>
                <a:ea typeface="微软雅黑" panose="020B0503020204020204" pitchFamily="34" charset="-122"/>
              </a:rPr>
              <a:t>服务器中）</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eriod"/>
            </a:pPr>
            <a:r>
              <a:rPr lang="zh-CN" altLang="en-US" sz="2400" dirty="0" smtClean="0">
                <a:latin typeface="微软雅黑" panose="020B0503020204020204" pitchFamily="34" charset="-122"/>
                <a:ea typeface="微软雅黑" panose="020B0503020204020204" pitchFamily="34" charset="-122"/>
              </a:rPr>
              <a:t>安装软件时，检查本机的</a:t>
            </a:r>
            <a:r>
              <a:rPr lang="en-US" altLang="zh-CN" sz="2400" dirty="0" smtClean="0">
                <a:latin typeface="微软雅黑" panose="020B0503020204020204" pitchFamily="34" charset="-122"/>
                <a:ea typeface="微软雅黑" panose="020B0503020204020204" pitchFamily="34" charset="-122"/>
              </a:rPr>
              <a:t>rpm</a:t>
            </a:r>
            <a:r>
              <a:rPr lang="zh-CN" altLang="en-US" sz="2400" dirty="0" smtClean="0">
                <a:latin typeface="微软雅黑" panose="020B0503020204020204" pitchFamily="34" charset="-122"/>
                <a:ea typeface="微软雅黑" panose="020B0503020204020204" pitchFamily="34" charset="-122"/>
              </a:rPr>
              <a:t>数据库与</a:t>
            </a:r>
            <a:r>
              <a:rPr lang="en-US" altLang="zh-CN" sz="2400" dirty="0" smtClean="0">
                <a:latin typeface="微软雅黑" panose="020B0503020204020204" pitchFamily="34" charset="-122"/>
                <a:ea typeface="微软雅黑" panose="020B0503020204020204" pitchFamily="34" charset="-122"/>
              </a:rPr>
              <a:t>yum</a:t>
            </a:r>
            <a:r>
              <a:rPr lang="zh-CN" altLang="en-US" sz="2400" dirty="0" smtClean="0">
                <a:latin typeface="微软雅黑" panose="020B0503020204020204" pitchFamily="34" charset="-122"/>
                <a:ea typeface="微软雅黑" panose="020B0503020204020204" pitchFamily="34" charset="-122"/>
              </a:rPr>
              <a:t>服务器的软件列表，判断依赖性，并自动下载相关依赖</a:t>
            </a:r>
            <a:r>
              <a:rPr lang="en-US" altLang="zh-CN" sz="2400" dirty="0" smtClean="0">
                <a:latin typeface="微软雅黑" panose="020B0503020204020204" pitchFamily="34" charset="-122"/>
                <a:ea typeface="微软雅黑" panose="020B0503020204020204" pitchFamily="34" charset="-122"/>
              </a:rPr>
              <a:t>rpm</a:t>
            </a:r>
            <a:r>
              <a:rPr lang="zh-CN" altLang="en-US" sz="2400" dirty="0" smtClean="0">
                <a:latin typeface="微软雅黑" panose="020B0503020204020204" pitchFamily="34" charset="-122"/>
                <a:ea typeface="微软雅黑" panose="020B0503020204020204" pitchFamily="34" charset="-122"/>
              </a:rPr>
              <a:t>包</a:t>
            </a:r>
            <a:endParaRPr lang="en-US" altLang="zh-CN"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yum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yum</a:t>
            </a:r>
            <a:r>
              <a:rPr lang="zh-CN" altLang="en-US" dirty="0" smtClean="0"/>
              <a:t>用法</a:t>
            </a:r>
            <a:endParaRPr lang="en-US" altLang="zh-CN" dirty="0" smtClean="0"/>
          </a:p>
          <a:p>
            <a:pPr lvl="1"/>
            <a:r>
              <a:rPr lang="en-US" altLang="zh-CN" b="0" dirty="0" smtClean="0"/>
              <a:t>yum [option] [command] [package ...]</a:t>
            </a:r>
            <a:endParaRPr lang="en-US" altLang="zh-CN" b="0" dirty="0" smtClean="0"/>
          </a:p>
          <a:p>
            <a:pPr lvl="1"/>
            <a:r>
              <a:rPr lang="en-US" altLang="zh-CN" b="0" dirty="0" smtClean="0"/>
              <a:t>option:</a:t>
            </a:r>
            <a:endParaRPr lang="en-US" altLang="zh-CN" b="0" dirty="0" smtClean="0"/>
          </a:p>
          <a:p>
            <a:pPr lvl="2"/>
            <a:r>
              <a:rPr lang="en-US" altLang="zh-CN" b="0" dirty="0" smtClean="0"/>
              <a:t>-y : </a:t>
            </a:r>
            <a:r>
              <a:rPr lang="zh-CN" altLang="en-US" b="0" dirty="0" smtClean="0"/>
              <a:t>需要用户输入时，自动提供</a:t>
            </a:r>
            <a:r>
              <a:rPr lang="en-US" altLang="zh-CN" b="0" dirty="0" smtClean="0"/>
              <a:t>yes</a:t>
            </a:r>
            <a:r>
              <a:rPr lang="zh-CN" altLang="en-US" b="0" dirty="0" smtClean="0"/>
              <a:t>的响应</a:t>
            </a:r>
            <a:endParaRPr lang="en-US" altLang="zh-CN" b="0" dirty="0" smtClean="0"/>
          </a:p>
          <a:p>
            <a:pPr lvl="2"/>
            <a:r>
              <a:rPr lang="en-US" altLang="zh-CN" b="0" dirty="0" smtClean="0"/>
              <a:t>-</a:t>
            </a:r>
            <a:r>
              <a:rPr lang="en-US" altLang="zh-CN" b="0" dirty="0" err="1" smtClean="0"/>
              <a:t>installroot</a:t>
            </a:r>
            <a:r>
              <a:rPr lang="en-US" altLang="zh-CN" b="0" dirty="0" smtClean="0"/>
              <a:t>=/path</a:t>
            </a:r>
            <a:r>
              <a:rPr lang="zh-CN" altLang="en-US" b="0" dirty="0" smtClean="0"/>
              <a:t>：改变软件的默认安装路径为</a:t>
            </a:r>
            <a:r>
              <a:rPr lang="en-US" altLang="zh-CN" b="0" dirty="0" smtClean="0"/>
              <a:t>/path</a:t>
            </a:r>
            <a:r>
              <a:rPr lang="zh-CN" altLang="en-US" b="0" dirty="0" smtClean="0"/>
              <a:t>指定的路径</a:t>
            </a:r>
            <a:endParaRPr lang="en-US" altLang="zh-CN" b="0" dirty="0" smtClean="0"/>
          </a:p>
          <a:p>
            <a:pPr lvl="1"/>
            <a:r>
              <a:rPr lang="en-US" altLang="zh-CN" b="0" dirty="0" smtClean="0"/>
              <a:t>command: </a:t>
            </a:r>
            <a:r>
              <a:rPr lang="zh-CN" altLang="en-US" b="0" dirty="0" smtClean="0"/>
              <a:t>指定</a:t>
            </a:r>
            <a:r>
              <a:rPr lang="en-US" altLang="zh-CN" b="0" dirty="0" smtClean="0"/>
              <a:t>yum</a:t>
            </a:r>
            <a:r>
              <a:rPr lang="zh-CN" altLang="en-US" b="0" dirty="0" smtClean="0"/>
              <a:t>执行操作的命令</a:t>
            </a:r>
            <a:endParaRPr lang="en-US" altLang="zh-CN" b="0" dirty="0" smtClean="0"/>
          </a:p>
          <a:p>
            <a:pPr lvl="1"/>
            <a:r>
              <a:rPr lang="en-US" altLang="zh-CN" b="0" dirty="0" smtClean="0"/>
              <a:t>package:</a:t>
            </a:r>
            <a:r>
              <a:rPr lang="zh-CN" altLang="en-US" b="0" dirty="0" smtClean="0"/>
              <a:t>软件包名（不需要指明版本等信息）</a:t>
            </a:r>
            <a:endParaRPr lang="zh-CN" altLang="en-US" b="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yum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yum</a:t>
            </a:r>
            <a:r>
              <a:rPr lang="zh-CN" altLang="en-US" dirty="0" smtClean="0"/>
              <a:t>用法（</a:t>
            </a:r>
            <a:r>
              <a:rPr lang="zh-CN" altLang="en-US" dirty="0" smtClean="0">
                <a:solidFill>
                  <a:srgbClr val="FF0000"/>
                </a:solidFill>
              </a:rPr>
              <a:t>查询</a:t>
            </a:r>
            <a:r>
              <a:rPr lang="zh-CN" altLang="en-US" dirty="0" smtClean="0"/>
              <a:t>）</a:t>
            </a:r>
            <a:endParaRPr lang="en-US" altLang="zh-CN" dirty="0" smtClean="0"/>
          </a:p>
          <a:p>
            <a:pPr lvl="1"/>
            <a:r>
              <a:rPr lang="en-US" altLang="zh-CN" b="0" dirty="0" smtClean="0"/>
              <a:t>yum [option] [command] [package ...]</a:t>
            </a:r>
            <a:endParaRPr lang="en-US" altLang="zh-CN" dirty="0" smtClean="0"/>
          </a:p>
          <a:p>
            <a:pPr lvl="2"/>
            <a:endParaRPr lang="en-US" altLang="zh-CN" b="0" dirty="0" smtClean="0"/>
          </a:p>
          <a:p>
            <a:pPr lvl="1">
              <a:buNone/>
            </a:pPr>
            <a:endParaRPr lang="en-US" altLang="zh-CN" b="0" dirty="0" smtClean="0"/>
          </a:p>
        </p:txBody>
      </p:sp>
      <p:graphicFrame>
        <p:nvGraphicFramePr>
          <p:cNvPr id="4" name="表格 3"/>
          <p:cNvGraphicFramePr>
            <a:graphicFrameLocks noGrp="1"/>
          </p:cNvGraphicFramePr>
          <p:nvPr/>
        </p:nvGraphicFramePr>
        <p:xfrm>
          <a:off x="1047736" y="2857496"/>
          <a:ext cx="7381916" cy="1714500"/>
        </p:xfrm>
        <a:graphic>
          <a:graphicData uri="http://schemas.openxmlformats.org/drawingml/2006/table">
            <a:tbl>
              <a:tblPr firstRow="1" bandRow="1">
                <a:tableStyleId>{5C22544A-7EE6-4342-B048-85BDC9FD1C3A}</a:tableStyleId>
              </a:tblPr>
              <a:tblGrid>
                <a:gridCol w="1514508"/>
                <a:gridCol w="5867408"/>
              </a:tblGrid>
              <a:tr h="428625">
                <a:tc>
                  <a:txBody>
                    <a:bodyPr/>
                    <a:lstStyle/>
                    <a:p>
                      <a:r>
                        <a:rPr lang="en-US" altLang="zh-CN" sz="2000" dirty="0" smtClean="0">
                          <a:latin typeface="微软雅黑" panose="020B0503020204020204" pitchFamily="34" charset="-122"/>
                          <a:ea typeface="微软雅黑" panose="020B0503020204020204" pitchFamily="34" charset="-122"/>
                        </a:rPr>
                        <a:t>Command</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功能</a:t>
                      </a:r>
                      <a:endParaRPr lang="zh-CN" altLang="en-US" sz="2000" dirty="0">
                        <a:latin typeface="微软雅黑" panose="020B0503020204020204" pitchFamily="34" charset="-122"/>
                        <a:ea typeface="微软雅黑" panose="020B0503020204020204" pitchFamily="34" charset="-122"/>
                      </a:endParaRPr>
                    </a:p>
                  </a:txBody>
                  <a:tcPr/>
                </a:tc>
              </a:tr>
              <a:tr h="428625">
                <a:tc>
                  <a:txBody>
                    <a:bodyPr/>
                    <a:lstStyle/>
                    <a:p>
                      <a:r>
                        <a:rPr lang="en-US" altLang="zh-CN" sz="2000" dirty="0" smtClean="0">
                          <a:latin typeface="微软雅黑" panose="020B0503020204020204" pitchFamily="34" charset="-122"/>
                          <a:ea typeface="微软雅黑" panose="020B0503020204020204" pitchFamily="34" charset="-122"/>
                        </a:rPr>
                        <a:t>search</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b="0" dirty="0" smtClean="0">
                          <a:latin typeface="微软雅黑" panose="020B0503020204020204" pitchFamily="34" charset="-122"/>
                          <a:ea typeface="微软雅黑" panose="020B0503020204020204" pitchFamily="34" charset="-122"/>
                        </a:rPr>
                        <a:t>查询</a:t>
                      </a:r>
                      <a:r>
                        <a:rPr lang="en-US" altLang="zh-CN" sz="2000" b="0" dirty="0" smtClean="0">
                          <a:latin typeface="微软雅黑" panose="020B0503020204020204" pitchFamily="34" charset="-122"/>
                          <a:ea typeface="微软雅黑" panose="020B0503020204020204" pitchFamily="34" charset="-122"/>
                        </a:rPr>
                        <a:t>package</a:t>
                      </a:r>
                      <a:r>
                        <a:rPr lang="zh-CN" altLang="en-US" sz="2000" b="0" dirty="0" smtClean="0">
                          <a:latin typeface="微软雅黑" panose="020B0503020204020204" pitchFamily="34" charset="-122"/>
                          <a:ea typeface="微软雅黑" panose="020B0503020204020204" pitchFamily="34" charset="-122"/>
                        </a:rPr>
                        <a:t>信息或其描述</a:t>
                      </a:r>
                      <a:endParaRPr lang="zh-CN" altLang="en-US" sz="2000" dirty="0">
                        <a:latin typeface="微软雅黑" panose="020B0503020204020204" pitchFamily="34" charset="-122"/>
                        <a:ea typeface="微软雅黑" panose="020B0503020204020204" pitchFamily="34" charset="-122"/>
                      </a:endParaRPr>
                    </a:p>
                  </a:txBody>
                  <a:tcPr/>
                </a:tc>
              </a:tr>
              <a:tr h="428625">
                <a:tc>
                  <a:txBody>
                    <a:bodyPr/>
                    <a:lstStyle/>
                    <a:p>
                      <a:r>
                        <a:rPr lang="en-US" altLang="zh-CN" sz="2000" dirty="0" smtClean="0">
                          <a:latin typeface="微软雅黑" panose="020B0503020204020204" pitchFamily="34" charset="-122"/>
                          <a:ea typeface="微软雅黑" panose="020B0503020204020204" pitchFamily="34" charset="-122"/>
                        </a:rPr>
                        <a:t>info</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b="0" dirty="0" smtClean="0">
                          <a:latin typeface="微软雅黑" panose="020B0503020204020204" pitchFamily="34" charset="-122"/>
                          <a:ea typeface="微软雅黑" panose="020B0503020204020204" pitchFamily="34" charset="-122"/>
                        </a:rPr>
                        <a:t>与</a:t>
                      </a:r>
                      <a:r>
                        <a:rPr lang="en-US" altLang="zh-CN" sz="2000" b="0" dirty="0" smtClean="0">
                          <a:latin typeface="微软雅黑" panose="020B0503020204020204" pitchFamily="34" charset="-122"/>
                          <a:ea typeface="微软雅黑" panose="020B0503020204020204" pitchFamily="34" charset="-122"/>
                        </a:rPr>
                        <a:t>search</a:t>
                      </a:r>
                      <a:r>
                        <a:rPr lang="zh-CN" altLang="en-US" sz="2000" b="0" dirty="0" smtClean="0">
                          <a:latin typeface="微软雅黑" panose="020B0503020204020204" pitchFamily="34" charset="-122"/>
                          <a:ea typeface="微软雅黑" panose="020B0503020204020204" pitchFamily="34" charset="-122"/>
                        </a:rPr>
                        <a:t>类似，提供与</a:t>
                      </a:r>
                      <a:r>
                        <a:rPr lang="en-US" altLang="zh-CN" sz="2000" b="0" dirty="0" smtClean="0">
                          <a:latin typeface="微软雅黑" panose="020B0503020204020204" pitchFamily="34" charset="-122"/>
                          <a:ea typeface="微软雅黑" panose="020B0503020204020204" pitchFamily="34" charset="-122"/>
                        </a:rPr>
                        <a:t>package</a:t>
                      </a:r>
                      <a:r>
                        <a:rPr lang="zh-CN" altLang="en-US" sz="2000" b="0" dirty="0" smtClean="0">
                          <a:latin typeface="微软雅黑" panose="020B0503020204020204" pitchFamily="34" charset="-122"/>
                          <a:ea typeface="微软雅黑" panose="020B0503020204020204" pitchFamily="34" charset="-122"/>
                        </a:rPr>
                        <a:t>符合的详细信息</a:t>
                      </a:r>
                      <a:endParaRPr lang="zh-CN" altLang="en-US" sz="2000" dirty="0">
                        <a:latin typeface="微软雅黑" panose="020B0503020204020204" pitchFamily="34" charset="-122"/>
                        <a:ea typeface="微软雅黑" panose="020B0503020204020204" pitchFamily="34" charset="-122"/>
                      </a:endParaRPr>
                    </a:p>
                  </a:txBody>
                  <a:tcPr/>
                </a:tc>
              </a:tr>
              <a:tr h="428625">
                <a:tc>
                  <a:txBody>
                    <a:bodyPr/>
                    <a:lstStyle/>
                    <a:p>
                      <a:r>
                        <a:rPr lang="en-US" altLang="zh-CN" sz="2000" dirty="0" smtClean="0">
                          <a:latin typeface="微软雅黑" panose="020B0503020204020204" pitchFamily="34" charset="-122"/>
                          <a:ea typeface="微软雅黑" panose="020B0503020204020204" pitchFamily="34" charset="-122"/>
                        </a:rPr>
                        <a:t>list</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列举出服务器上可供使用的包信息</a:t>
                      </a:r>
                      <a:endParaRPr lang="zh-CN" altLang="en-US" sz="20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en-US" altLang="zh-CN" dirty="0" err="1" smtClean="0"/>
              <a:t>Tallball</a:t>
            </a:r>
            <a:r>
              <a:rPr lang="zh-CN" altLang="en-US" dirty="0" smtClean="0"/>
              <a:t>源码包安装步骤</a:t>
            </a:r>
            <a:endParaRPr lang="en-US" altLang="zh-CN" dirty="0" smtClean="0"/>
          </a:p>
          <a:p>
            <a:pPr lvl="1"/>
            <a:r>
              <a:rPr lang="zh-CN" altLang="en-US" sz="2400" b="0" dirty="0" smtClean="0"/>
              <a:t>将</a:t>
            </a:r>
            <a:r>
              <a:rPr lang="en-US" altLang="zh-CN" sz="2400" b="0" dirty="0" err="1" smtClean="0"/>
              <a:t>tarball</a:t>
            </a:r>
            <a:r>
              <a:rPr lang="zh-CN" altLang="en-US" sz="2400" b="0" dirty="0" smtClean="0"/>
              <a:t>解压，获取源文件（可解压至</a:t>
            </a:r>
            <a:r>
              <a:rPr lang="en-US" altLang="zh-CN" sz="2400" b="0" dirty="0" smtClean="0"/>
              <a:t>/</a:t>
            </a:r>
            <a:r>
              <a:rPr lang="en-US" altLang="zh-CN" sz="2400" b="0" dirty="0" err="1" smtClean="0"/>
              <a:t>usr</a:t>
            </a:r>
            <a:r>
              <a:rPr lang="en-US" altLang="zh-CN" sz="2400" b="0" dirty="0" smtClean="0"/>
              <a:t>/local/</a:t>
            </a:r>
            <a:r>
              <a:rPr lang="en-US" altLang="zh-CN" sz="2400" b="0" dirty="0" err="1" smtClean="0"/>
              <a:t>src</a:t>
            </a:r>
            <a:r>
              <a:rPr lang="zh-CN" altLang="en-US" sz="2400" b="0" dirty="0" smtClean="0"/>
              <a:t>）</a:t>
            </a:r>
            <a:endParaRPr lang="en-US" altLang="zh-CN" sz="2400" b="0" dirty="0" smtClean="0"/>
          </a:p>
          <a:p>
            <a:pPr lvl="1"/>
            <a:r>
              <a:rPr lang="zh-CN" altLang="en-US" sz="2400" b="0" dirty="0" smtClean="0"/>
              <a:t>查看</a:t>
            </a:r>
            <a:r>
              <a:rPr lang="en-US" altLang="zh-CN" sz="2400" b="0" dirty="0" smtClean="0">
                <a:solidFill>
                  <a:srgbClr val="FF0000"/>
                </a:solidFill>
              </a:rPr>
              <a:t>INSTALL</a:t>
            </a:r>
            <a:r>
              <a:rPr lang="zh-CN" altLang="en-US" sz="2400" b="0" dirty="0" smtClean="0"/>
              <a:t>或</a:t>
            </a:r>
            <a:r>
              <a:rPr lang="en-US" altLang="zh-CN" sz="2400" b="0" dirty="0" smtClean="0">
                <a:solidFill>
                  <a:srgbClr val="FF0000"/>
                </a:solidFill>
              </a:rPr>
              <a:t>README</a:t>
            </a:r>
            <a:r>
              <a:rPr lang="zh-CN" altLang="en-US" sz="2400" b="0" dirty="0" smtClean="0"/>
              <a:t>文件内容，获取编译步骤流程</a:t>
            </a:r>
            <a:endParaRPr lang="en-US" altLang="zh-CN" sz="2400" b="0" dirty="0" smtClean="0"/>
          </a:p>
          <a:p>
            <a:pPr lvl="1"/>
            <a:r>
              <a:rPr lang="zh-CN" altLang="en-US" sz="2400" b="0" dirty="0" smtClean="0"/>
              <a:t>根据</a:t>
            </a:r>
            <a:r>
              <a:rPr lang="en-US" altLang="zh-CN" sz="2400" b="0" dirty="0" smtClean="0">
                <a:solidFill>
                  <a:srgbClr val="FF0000"/>
                </a:solidFill>
              </a:rPr>
              <a:t>INSTALL</a:t>
            </a:r>
            <a:r>
              <a:rPr lang="zh-CN" altLang="en-US" sz="2400" b="0" dirty="0" smtClean="0"/>
              <a:t>或</a:t>
            </a:r>
            <a:r>
              <a:rPr lang="en-US" altLang="zh-CN" sz="2400" b="0" dirty="0" smtClean="0">
                <a:solidFill>
                  <a:srgbClr val="FF0000"/>
                </a:solidFill>
              </a:rPr>
              <a:t>README</a:t>
            </a:r>
            <a:r>
              <a:rPr lang="zh-CN" altLang="en-US" sz="2400" b="0" dirty="0" smtClean="0"/>
              <a:t>文件查看相关依赖软件或库</a:t>
            </a:r>
            <a:endParaRPr lang="en-US" altLang="zh-CN" sz="2400" b="0" dirty="0" smtClean="0"/>
          </a:p>
          <a:p>
            <a:pPr lvl="1"/>
            <a:r>
              <a:rPr lang="zh-CN" altLang="en-US" sz="2400" b="0" dirty="0" smtClean="0"/>
              <a:t>建立</a:t>
            </a:r>
            <a:r>
              <a:rPr lang="en-US" altLang="zh-CN" sz="2400" b="0" dirty="0" err="1" smtClean="0"/>
              <a:t>makefile</a:t>
            </a:r>
            <a:r>
              <a:rPr lang="zh-CN" altLang="en-US" sz="2400" b="0" dirty="0" smtClean="0"/>
              <a:t>文件，（使用</a:t>
            </a:r>
            <a:r>
              <a:rPr lang="en-US" altLang="zh-CN" sz="2400" b="0" dirty="0" smtClean="0">
                <a:solidFill>
                  <a:srgbClr val="FF0000"/>
                </a:solidFill>
              </a:rPr>
              <a:t>configure</a:t>
            </a:r>
            <a:r>
              <a:rPr lang="zh-CN" altLang="en-US" sz="2400" b="0" dirty="0" smtClean="0"/>
              <a:t>或</a:t>
            </a:r>
            <a:r>
              <a:rPr lang="en-US" altLang="zh-CN" sz="2400" b="0" dirty="0" err="1" smtClean="0">
                <a:solidFill>
                  <a:srgbClr val="FF0000"/>
                </a:solidFill>
              </a:rPr>
              <a:t>config</a:t>
            </a:r>
            <a:r>
              <a:rPr lang="zh-CN" altLang="en-US" sz="2400" b="0" dirty="0" smtClean="0"/>
              <a:t>脚本）</a:t>
            </a:r>
            <a:endParaRPr lang="en-US" altLang="zh-CN" sz="2400" b="0" dirty="0" smtClean="0"/>
          </a:p>
          <a:p>
            <a:pPr lvl="1"/>
            <a:r>
              <a:rPr lang="zh-CN" altLang="en-US" sz="2400" b="0" dirty="0" smtClean="0"/>
              <a:t>使用</a:t>
            </a:r>
            <a:r>
              <a:rPr lang="en-US" altLang="zh-CN" sz="2400" b="0" dirty="0" smtClean="0"/>
              <a:t>make</a:t>
            </a:r>
            <a:r>
              <a:rPr lang="zh-CN" altLang="en-US" sz="2400" b="0" dirty="0" smtClean="0"/>
              <a:t>编译源文件</a:t>
            </a:r>
            <a:endParaRPr lang="en-US" altLang="zh-CN" sz="2400" b="0" dirty="0" smtClean="0"/>
          </a:p>
          <a:p>
            <a:pPr lvl="1"/>
            <a:r>
              <a:rPr lang="zh-CN" altLang="en-US" sz="2400" b="0" dirty="0" smtClean="0"/>
              <a:t>使用</a:t>
            </a:r>
            <a:r>
              <a:rPr lang="en-US" altLang="zh-CN" sz="2400" b="0" dirty="0" smtClean="0">
                <a:solidFill>
                  <a:srgbClr val="FF0000"/>
                </a:solidFill>
              </a:rPr>
              <a:t>make install</a:t>
            </a:r>
            <a:r>
              <a:rPr lang="zh-CN" altLang="en-US" sz="2400" b="0" dirty="0" smtClean="0"/>
              <a:t>安装软件至指定目录</a:t>
            </a:r>
            <a:endParaRPr lang="zh-CN" altLang="en-US" sz="2400" b="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yum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yum</a:t>
            </a:r>
            <a:r>
              <a:rPr lang="zh-CN" altLang="en-US" dirty="0" smtClean="0"/>
              <a:t>用法（</a:t>
            </a:r>
            <a:r>
              <a:rPr lang="zh-CN" altLang="en-US" dirty="0" smtClean="0">
                <a:solidFill>
                  <a:srgbClr val="FF0000"/>
                </a:solidFill>
              </a:rPr>
              <a:t>安装、升级、卸载</a:t>
            </a:r>
            <a:r>
              <a:rPr lang="zh-CN" altLang="en-US" dirty="0" smtClean="0"/>
              <a:t>）</a:t>
            </a:r>
            <a:endParaRPr lang="en-US" altLang="zh-CN" dirty="0" smtClean="0"/>
          </a:p>
          <a:p>
            <a:pPr lvl="1"/>
            <a:r>
              <a:rPr lang="en-US" altLang="zh-CN" b="0" dirty="0" smtClean="0"/>
              <a:t>yum [option] [command] [package ...]</a:t>
            </a:r>
            <a:endParaRPr lang="en-US" altLang="zh-CN" dirty="0" smtClean="0"/>
          </a:p>
          <a:p>
            <a:pPr lvl="2"/>
            <a:endParaRPr lang="en-US" altLang="zh-CN" b="0" dirty="0" smtClean="0"/>
          </a:p>
          <a:p>
            <a:pPr lvl="1">
              <a:buNone/>
            </a:pPr>
            <a:endParaRPr lang="en-US" altLang="zh-CN" b="0" dirty="0" smtClean="0"/>
          </a:p>
        </p:txBody>
      </p:sp>
      <p:graphicFrame>
        <p:nvGraphicFramePr>
          <p:cNvPr id="4" name="表格 3"/>
          <p:cNvGraphicFramePr>
            <a:graphicFrameLocks noGrp="1"/>
          </p:cNvGraphicFramePr>
          <p:nvPr/>
        </p:nvGraphicFramePr>
        <p:xfrm>
          <a:off x="1047736" y="2857496"/>
          <a:ext cx="7381916" cy="2259330"/>
        </p:xfrm>
        <a:graphic>
          <a:graphicData uri="http://schemas.openxmlformats.org/drawingml/2006/table">
            <a:tbl>
              <a:tblPr firstRow="1" bandRow="1">
                <a:tableStyleId>{5C22544A-7EE6-4342-B048-85BDC9FD1C3A}</a:tableStyleId>
              </a:tblPr>
              <a:tblGrid>
                <a:gridCol w="1514508"/>
                <a:gridCol w="5867408"/>
              </a:tblGrid>
              <a:tr h="428625">
                <a:tc>
                  <a:txBody>
                    <a:bodyPr/>
                    <a:lstStyle/>
                    <a:p>
                      <a:r>
                        <a:rPr lang="en-US" altLang="zh-CN" sz="2000" dirty="0" smtClean="0">
                          <a:latin typeface="微软雅黑" panose="020B0503020204020204" pitchFamily="34" charset="-122"/>
                          <a:ea typeface="微软雅黑" panose="020B0503020204020204" pitchFamily="34" charset="-122"/>
                        </a:rPr>
                        <a:t>Command</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功能</a:t>
                      </a:r>
                      <a:endParaRPr lang="zh-CN" altLang="en-US" sz="2000" dirty="0">
                        <a:latin typeface="微软雅黑" panose="020B0503020204020204" pitchFamily="34" charset="-122"/>
                        <a:ea typeface="微软雅黑" panose="020B0503020204020204" pitchFamily="34" charset="-122"/>
                      </a:endParaRPr>
                    </a:p>
                  </a:txBody>
                  <a:tcPr/>
                </a:tc>
              </a:tr>
              <a:tr h="428625">
                <a:tc>
                  <a:txBody>
                    <a:bodyPr/>
                    <a:lstStyle/>
                    <a:p>
                      <a:r>
                        <a:rPr lang="en-US" altLang="zh-CN" sz="2000" dirty="0" smtClean="0">
                          <a:latin typeface="微软雅黑" panose="020B0503020204020204" pitchFamily="34" charset="-122"/>
                          <a:ea typeface="微软雅黑" panose="020B0503020204020204" pitchFamily="34" charset="-122"/>
                        </a:rPr>
                        <a:t>install</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如果服务器上存在，安装</a:t>
                      </a:r>
                      <a:r>
                        <a:rPr lang="en-US" altLang="zh-CN" sz="2000" dirty="0" smtClean="0">
                          <a:latin typeface="微软雅黑" panose="020B0503020204020204" pitchFamily="34" charset="-122"/>
                          <a:ea typeface="微软雅黑" panose="020B0503020204020204" pitchFamily="34" charset="-122"/>
                        </a:rPr>
                        <a:t>package</a:t>
                      </a:r>
                      <a:r>
                        <a:rPr lang="zh-CN" altLang="en-US" sz="2000" dirty="0" smtClean="0">
                          <a:latin typeface="微软雅黑" panose="020B0503020204020204" pitchFamily="34" charset="-122"/>
                          <a:ea typeface="微软雅黑" panose="020B0503020204020204" pitchFamily="34" charset="-122"/>
                        </a:rPr>
                        <a:t>（可指定多个</a:t>
                      </a:r>
                      <a:r>
                        <a:rPr lang="en-US" altLang="zh-CN" sz="2000" dirty="0" smtClean="0">
                          <a:latin typeface="微软雅黑" panose="020B0503020204020204" pitchFamily="34" charset="-122"/>
                          <a:ea typeface="微软雅黑" panose="020B0503020204020204" pitchFamily="34" charset="-122"/>
                        </a:rPr>
                        <a:t>package</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txBody>
                  <a:tcPr/>
                </a:tc>
              </a:tr>
              <a:tr h="428625">
                <a:tc>
                  <a:txBody>
                    <a:bodyPr/>
                    <a:lstStyle/>
                    <a:p>
                      <a:r>
                        <a:rPr lang="en-US" altLang="zh-CN" sz="2000" dirty="0" smtClean="0">
                          <a:latin typeface="微软雅黑" panose="020B0503020204020204" pitchFamily="34" charset="-122"/>
                          <a:ea typeface="微软雅黑" panose="020B0503020204020204" pitchFamily="34" charset="-122"/>
                        </a:rPr>
                        <a:t>update</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更新指定的</a:t>
                      </a:r>
                      <a:r>
                        <a:rPr lang="en-US" altLang="zh-CN" sz="2000" dirty="0" smtClean="0">
                          <a:latin typeface="微软雅黑" panose="020B0503020204020204" pitchFamily="34" charset="-122"/>
                          <a:ea typeface="微软雅黑" panose="020B0503020204020204" pitchFamily="34" charset="-122"/>
                        </a:rPr>
                        <a:t>package</a:t>
                      </a:r>
                      <a:r>
                        <a:rPr lang="zh-CN" altLang="en-US" sz="2000" dirty="0" smtClean="0">
                          <a:latin typeface="微软雅黑" panose="020B0503020204020204" pitchFamily="34" charset="-122"/>
                          <a:ea typeface="微软雅黑" panose="020B0503020204020204" pitchFamily="34" charset="-122"/>
                        </a:rPr>
                        <a:t>或所有可更新的</a:t>
                      </a:r>
                      <a:r>
                        <a:rPr lang="en-US" altLang="zh-CN" sz="2000" dirty="0" smtClean="0">
                          <a:latin typeface="微软雅黑" panose="020B0503020204020204" pitchFamily="34" charset="-122"/>
                          <a:ea typeface="微软雅黑" panose="020B0503020204020204" pitchFamily="34" charset="-122"/>
                        </a:rPr>
                        <a:t>package</a:t>
                      </a:r>
                      <a:endParaRPr lang="zh-CN" altLang="en-US" sz="2000" dirty="0">
                        <a:latin typeface="微软雅黑" panose="020B0503020204020204" pitchFamily="34" charset="-122"/>
                        <a:ea typeface="微软雅黑" panose="020B0503020204020204" pitchFamily="34" charset="-122"/>
                      </a:endParaRPr>
                    </a:p>
                  </a:txBody>
                  <a:tcPr/>
                </a:tc>
              </a:tr>
              <a:tr h="428625">
                <a:tc>
                  <a:txBody>
                    <a:bodyPr/>
                    <a:lstStyle/>
                    <a:p>
                      <a:r>
                        <a:rPr lang="en-US" altLang="zh-CN" sz="2000" dirty="0" smtClean="0">
                          <a:latin typeface="微软雅黑" panose="020B0503020204020204" pitchFamily="34" charset="-122"/>
                          <a:ea typeface="微软雅黑" panose="020B0503020204020204" pitchFamily="34" charset="-122"/>
                        </a:rPr>
                        <a:t>remove</a:t>
                      </a:r>
                      <a:r>
                        <a:rPr lang="en-US" altLang="zh-CN" sz="2000" baseline="0" dirty="0" smtClean="0">
                          <a:latin typeface="微软雅黑" panose="020B0503020204020204" pitchFamily="34" charset="-122"/>
                          <a:ea typeface="微软雅黑" panose="020B0503020204020204" pitchFamily="34" charset="-122"/>
                        </a:rPr>
                        <a:t> </a:t>
                      </a:r>
                      <a:r>
                        <a:rPr lang="zh-CN" altLang="en-US" sz="2000" baseline="0" dirty="0" smtClean="0">
                          <a:latin typeface="微软雅黑" panose="020B0503020204020204" pitchFamily="34" charset="-122"/>
                          <a:ea typeface="微软雅黑" panose="020B0503020204020204" pitchFamily="34" charset="-122"/>
                        </a:rPr>
                        <a:t>或</a:t>
                      </a:r>
                      <a:r>
                        <a:rPr lang="en-US" altLang="zh-CN" sz="2000" baseline="0" dirty="0" smtClean="0">
                          <a:latin typeface="微软雅黑" panose="020B0503020204020204" pitchFamily="34" charset="-122"/>
                          <a:ea typeface="微软雅黑" panose="020B0503020204020204" pitchFamily="34" charset="-122"/>
                        </a:rPr>
                        <a:t>erase</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删除指定的</a:t>
                      </a:r>
                      <a:r>
                        <a:rPr lang="en-US" altLang="zh-CN" sz="2000" dirty="0" smtClean="0">
                          <a:latin typeface="微软雅黑" panose="020B0503020204020204" pitchFamily="34" charset="-122"/>
                          <a:ea typeface="微软雅黑" panose="020B0503020204020204" pitchFamily="34" charset="-122"/>
                        </a:rPr>
                        <a:t>package</a:t>
                      </a:r>
                      <a:r>
                        <a:rPr lang="zh-CN" altLang="en-US" sz="2000" dirty="0" smtClean="0">
                          <a:latin typeface="微软雅黑" panose="020B0503020204020204" pitchFamily="34" charset="-122"/>
                          <a:ea typeface="微软雅黑" panose="020B0503020204020204" pitchFamily="34" charset="-122"/>
                        </a:rPr>
                        <a:t>，并删除依赖于该</a:t>
                      </a:r>
                      <a:r>
                        <a:rPr lang="en-US" altLang="zh-CN" sz="2000" dirty="0" smtClean="0">
                          <a:latin typeface="微软雅黑" panose="020B0503020204020204" pitchFamily="34" charset="-122"/>
                          <a:ea typeface="微软雅黑" panose="020B0503020204020204" pitchFamily="34" charset="-122"/>
                        </a:rPr>
                        <a:t>package</a:t>
                      </a:r>
                      <a:r>
                        <a:rPr lang="zh-CN" altLang="en-US" sz="2000" dirty="0" smtClean="0">
                          <a:latin typeface="微软雅黑" panose="020B0503020204020204" pitchFamily="34" charset="-122"/>
                          <a:ea typeface="微软雅黑" panose="020B0503020204020204" pitchFamily="34" charset="-122"/>
                        </a:rPr>
                        <a:t>的所有</a:t>
                      </a:r>
                      <a:r>
                        <a:rPr lang="en-US" altLang="zh-CN" sz="2000" dirty="0" smtClean="0">
                          <a:latin typeface="微软雅黑" panose="020B0503020204020204" pitchFamily="34" charset="-122"/>
                          <a:ea typeface="微软雅黑" panose="020B0503020204020204" pitchFamily="34" charset="-122"/>
                        </a:rPr>
                        <a:t>package</a:t>
                      </a:r>
                      <a:endParaRPr lang="zh-CN" altLang="en-US" sz="20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yum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yum</a:t>
            </a:r>
            <a:r>
              <a:rPr lang="zh-CN" altLang="en-US" dirty="0" smtClean="0"/>
              <a:t>使用举例：</a:t>
            </a:r>
            <a:r>
              <a:rPr lang="zh-CN" altLang="en-US" dirty="0" smtClean="0">
                <a:solidFill>
                  <a:srgbClr val="FF0000"/>
                </a:solidFill>
              </a:rPr>
              <a:t>查看</a:t>
            </a:r>
            <a:r>
              <a:rPr lang="en-US" altLang="zh-CN" dirty="0" err="1" smtClean="0">
                <a:solidFill>
                  <a:srgbClr val="FF0000"/>
                </a:solidFill>
              </a:rPr>
              <a:t>gcc</a:t>
            </a:r>
            <a:r>
              <a:rPr lang="zh-CN" altLang="en-US" dirty="0" smtClean="0">
                <a:solidFill>
                  <a:srgbClr val="FF0000"/>
                </a:solidFill>
              </a:rPr>
              <a:t>包是否安装</a:t>
            </a:r>
            <a:endParaRPr lang="zh-CN" altLang="en-US" dirty="0"/>
          </a:p>
        </p:txBody>
      </p:sp>
      <p:pic>
        <p:nvPicPr>
          <p:cNvPr id="1027" name="Picture 3"/>
          <p:cNvPicPr>
            <a:picLocks noChangeAspect="1" noChangeArrowheads="1"/>
          </p:cNvPicPr>
          <p:nvPr/>
        </p:nvPicPr>
        <p:blipFill>
          <a:blip r:embed="rId1"/>
          <a:srcRect l="8137" t="3416" r="2522" b="11543"/>
          <a:stretch>
            <a:fillRect/>
          </a:stretch>
        </p:blipFill>
        <p:spPr bwMode="auto">
          <a:xfrm>
            <a:off x="571472" y="2285992"/>
            <a:ext cx="7272000" cy="440930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yum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yum</a:t>
            </a:r>
            <a:r>
              <a:rPr lang="zh-CN" altLang="en-US" dirty="0" smtClean="0"/>
              <a:t>使用举例：</a:t>
            </a:r>
            <a:r>
              <a:rPr lang="zh-CN" altLang="en-US" dirty="0" smtClean="0">
                <a:solidFill>
                  <a:srgbClr val="FF0000"/>
                </a:solidFill>
              </a:rPr>
              <a:t>查看</a:t>
            </a:r>
            <a:r>
              <a:rPr lang="en-US" altLang="zh-CN" dirty="0" err="1" smtClean="0">
                <a:solidFill>
                  <a:srgbClr val="FF0000"/>
                </a:solidFill>
              </a:rPr>
              <a:t>gcc</a:t>
            </a:r>
            <a:r>
              <a:rPr lang="en-US" altLang="zh-CN" dirty="0" smtClean="0">
                <a:solidFill>
                  <a:srgbClr val="FF0000"/>
                </a:solidFill>
              </a:rPr>
              <a:t>-</a:t>
            </a:r>
            <a:r>
              <a:rPr lang="en-US" altLang="zh-CN" dirty="0" err="1" smtClean="0">
                <a:solidFill>
                  <a:srgbClr val="FF0000"/>
                </a:solidFill>
              </a:rPr>
              <a:t>c++</a:t>
            </a:r>
            <a:r>
              <a:rPr lang="zh-CN" altLang="en-US" dirty="0" smtClean="0">
                <a:solidFill>
                  <a:srgbClr val="FF0000"/>
                </a:solidFill>
              </a:rPr>
              <a:t>包是否安装</a:t>
            </a:r>
            <a:endParaRPr lang="zh-CN" altLang="en-US" dirty="0"/>
          </a:p>
        </p:txBody>
      </p:sp>
      <p:pic>
        <p:nvPicPr>
          <p:cNvPr id="2050" name="Picture 2"/>
          <p:cNvPicPr>
            <a:picLocks noChangeAspect="1" noChangeArrowheads="1"/>
          </p:cNvPicPr>
          <p:nvPr/>
        </p:nvPicPr>
        <p:blipFill>
          <a:blip r:embed="rId1"/>
          <a:srcRect l="8160" t="3416" r="2819" b="11008"/>
          <a:stretch>
            <a:fillRect/>
          </a:stretch>
        </p:blipFill>
        <p:spPr bwMode="auto">
          <a:xfrm>
            <a:off x="601561" y="2241000"/>
            <a:ext cx="7113711" cy="4356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yum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yum</a:t>
            </a:r>
            <a:r>
              <a:rPr lang="zh-CN" altLang="en-US" dirty="0" smtClean="0"/>
              <a:t>使用举例：</a:t>
            </a:r>
            <a:r>
              <a:rPr lang="zh-CN" altLang="en-US" dirty="0" smtClean="0">
                <a:solidFill>
                  <a:srgbClr val="FF0000"/>
                </a:solidFill>
              </a:rPr>
              <a:t>安装</a:t>
            </a:r>
            <a:r>
              <a:rPr lang="en-US" altLang="zh-CN" dirty="0" smtClean="0">
                <a:solidFill>
                  <a:srgbClr val="FF0000"/>
                </a:solidFill>
              </a:rPr>
              <a:t>indent</a:t>
            </a:r>
            <a:r>
              <a:rPr lang="zh-CN" altLang="en-US" dirty="0" smtClean="0">
                <a:solidFill>
                  <a:srgbClr val="FF0000"/>
                </a:solidFill>
              </a:rPr>
              <a:t>包</a:t>
            </a:r>
            <a:endParaRPr lang="zh-CN" altLang="en-US" dirty="0">
              <a:solidFill>
                <a:srgbClr val="FF0000"/>
              </a:solidFill>
            </a:endParaRPr>
          </a:p>
        </p:txBody>
      </p:sp>
      <p:pic>
        <p:nvPicPr>
          <p:cNvPr id="3074" name="Picture 2"/>
          <p:cNvPicPr>
            <a:picLocks noChangeAspect="1" noChangeArrowheads="1"/>
          </p:cNvPicPr>
          <p:nvPr/>
        </p:nvPicPr>
        <p:blipFill>
          <a:blip r:embed="rId1"/>
          <a:srcRect l="8160" t="3416" r="2819" b="2251"/>
          <a:stretch>
            <a:fillRect/>
          </a:stretch>
        </p:blipFill>
        <p:spPr bwMode="auto">
          <a:xfrm>
            <a:off x="571473" y="2214554"/>
            <a:ext cx="6643734" cy="4484521"/>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4000496" y="3286124"/>
            <a:ext cx="4515980" cy="132343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使用</a:t>
            </a:r>
            <a:r>
              <a:rPr lang="en-US" altLang="zh-CN" sz="2000" dirty="0" smtClean="0">
                <a:latin typeface="微软雅黑" panose="020B0503020204020204" pitchFamily="34" charset="-122"/>
                <a:ea typeface="微软雅黑" panose="020B0503020204020204" pitchFamily="34" charset="-122"/>
              </a:rPr>
              <a:t>yum install indent</a:t>
            </a:r>
            <a:r>
              <a:rPr lang="zh-CN" altLang="en-US" sz="2000" dirty="0" smtClean="0">
                <a:latin typeface="微软雅黑" panose="020B0503020204020204" pitchFamily="34" charset="-122"/>
                <a:ea typeface="微软雅黑" panose="020B0503020204020204" pitchFamily="34" charset="-122"/>
              </a:rPr>
              <a:t>命令</a:t>
            </a:r>
            <a:endParaRPr lang="en-US" altLang="zh-CN" sz="2000" dirty="0" smtClean="0">
              <a:latin typeface="微软雅黑" panose="020B0503020204020204" pitchFamily="34" charset="-122"/>
              <a:ea typeface="微软雅黑" panose="020B0503020204020204" pitchFamily="34" charset="-122"/>
            </a:endParaRPr>
          </a:p>
          <a:p>
            <a:pPr marL="457200" indent="-457200">
              <a:buAutoNum type="arabicPeriod"/>
            </a:pPr>
            <a:r>
              <a:rPr lang="zh-CN" altLang="en-US" sz="2000" dirty="0" smtClean="0">
                <a:latin typeface="微软雅黑" panose="020B0503020204020204" pitchFamily="34" charset="-122"/>
                <a:ea typeface="微软雅黑" panose="020B0503020204020204" pitchFamily="34" charset="-122"/>
              </a:rPr>
              <a:t>访问</a:t>
            </a:r>
            <a:r>
              <a:rPr lang="en-US" altLang="zh-CN" sz="2000" dirty="0" smtClean="0">
                <a:latin typeface="微软雅黑" panose="020B0503020204020204" pitchFamily="34" charset="-122"/>
                <a:ea typeface="微软雅黑" panose="020B0503020204020204" pitchFamily="34" charset="-122"/>
              </a:rPr>
              <a:t>yum</a:t>
            </a:r>
            <a:r>
              <a:rPr lang="zh-CN" altLang="en-US" sz="2000" dirty="0" smtClean="0">
                <a:latin typeface="微软雅黑" panose="020B0503020204020204" pitchFamily="34" charset="-122"/>
                <a:ea typeface="微软雅黑" panose="020B0503020204020204" pitchFamily="34" charset="-122"/>
              </a:rPr>
              <a:t>服务器，获取完整包列表</a:t>
            </a:r>
            <a:endParaRPr lang="en-US" altLang="zh-CN" sz="2000" dirty="0" smtClean="0">
              <a:latin typeface="微软雅黑" panose="020B0503020204020204" pitchFamily="34" charset="-122"/>
              <a:ea typeface="微软雅黑" panose="020B0503020204020204" pitchFamily="34" charset="-122"/>
            </a:endParaRPr>
          </a:p>
          <a:p>
            <a:pPr marL="457200" indent="-457200">
              <a:buAutoNum type="arabicPeriod"/>
            </a:pPr>
            <a:r>
              <a:rPr lang="zh-CN" altLang="en-US" sz="2000" dirty="0" smtClean="0">
                <a:latin typeface="微软雅黑" panose="020B0503020204020204" pitchFamily="34" charset="-122"/>
                <a:ea typeface="微软雅黑" panose="020B0503020204020204" pitchFamily="34" charset="-122"/>
              </a:rPr>
              <a:t>检测包依赖性</a:t>
            </a:r>
            <a:endParaRPr lang="en-US" altLang="zh-CN" sz="2000" dirty="0" smtClean="0">
              <a:latin typeface="微软雅黑" panose="020B0503020204020204" pitchFamily="34" charset="-122"/>
              <a:ea typeface="微软雅黑" panose="020B0503020204020204" pitchFamily="34" charset="-122"/>
            </a:endParaRPr>
          </a:p>
          <a:p>
            <a:pPr marL="457200" indent="-457200">
              <a:buAutoNum type="arabicPeriod"/>
            </a:pPr>
            <a:r>
              <a:rPr lang="zh-CN" altLang="en-US" sz="2000" dirty="0" smtClean="0">
                <a:latin typeface="微软雅黑" panose="020B0503020204020204" pitchFamily="34" charset="-122"/>
                <a:ea typeface="微软雅黑" panose="020B0503020204020204" pitchFamily="34" charset="-122"/>
              </a:rPr>
              <a:t>下载所需安装包</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yum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yum</a:t>
            </a:r>
            <a:r>
              <a:rPr lang="zh-CN" altLang="en-US" dirty="0" smtClean="0"/>
              <a:t>使用举例：</a:t>
            </a:r>
            <a:r>
              <a:rPr lang="zh-CN" altLang="en-US" dirty="0" smtClean="0">
                <a:solidFill>
                  <a:srgbClr val="FF0000"/>
                </a:solidFill>
              </a:rPr>
              <a:t>安装</a:t>
            </a:r>
            <a:r>
              <a:rPr lang="en-US" altLang="zh-CN" dirty="0" smtClean="0">
                <a:solidFill>
                  <a:srgbClr val="FF0000"/>
                </a:solidFill>
              </a:rPr>
              <a:t>indent</a:t>
            </a:r>
            <a:r>
              <a:rPr lang="zh-CN" altLang="en-US" dirty="0" smtClean="0">
                <a:solidFill>
                  <a:srgbClr val="FF0000"/>
                </a:solidFill>
              </a:rPr>
              <a:t>包</a:t>
            </a:r>
            <a:endParaRPr lang="zh-CN" altLang="en-US" dirty="0">
              <a:solidFill>
                <a:srgbClr val="FF0000"/>
              </a:solidFill>
            </a:endParaRPr>
          </a:p>
        </p:txBody>
      </p:sp>
      <p:pic>
        <p:nvPicPr>
          <p:cNvPr id="4099" name="Picture 3"/>
          <p:cNvPicPr>
            <a:picLocks noChangeAspect="1" noChangeArrowheads="1"/>
          </p:cNvPicPr>
          <p:nvPr/>
        </p:nvPicPr>
        <p:blipFill>
          <a:blip r:embed="rId1"/>
          <a:srcRect l="8205" t="3809" r="2522" b="2251"/>
          <a:stretch>
            <a:fillRect/>
          </a:stretch>
        </p:blipFill>
        <p:spPr bwMode="auto">
          <a:xfrm>
            <a:off x="571472" y="2214554"/>
            <a:ext cx="6606080" cy="44280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3571868" y="3857628"/>
            <a:ext cx="5194051"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确定是否安装，输入</a:t>
            </a:r>
            <a:r>
              <a:rPr lang="en-US" altLang="zh-CN" sz="2000" dirty="0" smtClean="0">
                <a:latin typeface="微软雅黑" panose="020B0503020204020204" pitchFamily="34" charset="-122"/>
                <a:ea typeface="微软雅黑" panose="020B0503020204020204" pitchFamily="34" charset="-122"/>
              </a:rPr>
              <a:t>y</a:t>
            </a:r>
            <a:r>
              <a:rPr lang="zh-CN" altLang="en-US" sz="2000" dirty="0" smtClean="0">
                <a:latin typeface="微软雅黑" panose="020B0503020204020204" pitchFamily="34" charset="-122"/>
                <a:ea typeface="微软雅黑" panose="020B0503020204020204" pitchFamily="34" charset="-122"/>
              </a:rPr>
              <a:t>则安装，否则退出安装</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yum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yum</a:t>
            </a:r>
            <a:r>
              <a:rPr lang="zh-CN" altLang="en-US" dirty="0" smtClean="0"/>
              <a:t>使用举例：</a:t>
            </a:r>
            <a:r>
              <a:rPr lang="zh-CN" altLang="en-US" dirty="0" smtClean="0">
                <a:solidFill>
                  <a:srgbClr val="FF0000"/>
                </a:solidFill>
              </a:rPr>
              <a:t>更新</a:t>
            </a:r>
            <a:r>
              <a:rPr lang="en-US" altLang="zh-CN" dirty="0" err="1" smtClean="0">
                <a:solidFill>
                  <a:srgbClr val="FF0000"/>
                </a:solidFill>
              </a:rPr>
              <a:t>firefox</a:t>
            </a:r>
            <a:r>
              <a:rPr lang="zh-CN" altLang="en-US" dirty="0" smtClean="0">
                <a:solidFill>
                  <a:srgbClr val="FF0000"/>
                </a:solidFill>
              </a:rPr>
              <a:t>包</a:t>
            </a:r>
            <a:endParaRPr lang="zh-CN" altLang="en-US" dirty="0">
              <a:solidFill>
                <a:srgbClr val="FF0000"/>
              </a:solidFill>
            </a:endParaRPr>
          </a:p>
        </p:txBody>
      </p:sp>
      <p:pic>
        <p:nvPicPr>
          <p:cNvPr id="5122" name="Picture 2"/>
          <p:cNvPicPr>
            <a:picLocks noChangeAspect="1" noChangeArrowheads="1"/>
          </p:cNvPicPr>
          <p:nvPr/>
        </p:nvPicPr>
        <p:blipFill>
          <a:blip r:embed="rId1"/>
          <a:srcRect l="18409" t="8849" r="15446" b="11854"/>
          <a:stretch>
            <a:fillRect/>
          </a:stretch>
        </p:blipFill>
        <p:spPr bwMode="auto">
          <a:xfrm>
            <a:off x="571472" y="2212178"/>
            <a:ext cx="6786610" cy="4574408"/>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3643306" y="3345420"/>
            <a:ext cx="5146409" cy="70788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从</a:t>
            </a:r>
            <a:r>
              <a:rPr lang="en-US" altLang="zh-CN" sz="2000" dirty="0" smtClean="0">
                <a:latin typeface="微软雅黑" panose="020B0503020204020204" pitchFamily="34" charset="-122"/>
                <a:ea typeface="微软雅黑" panose="020B0503020204020204" pitchFamily="34" charset="-122"/>
              </a:rPr>
              <a:t>firefox.i686 0:10.0.5-1.el6.centos</a:t>
            </a:r>
            <a:r>
              <a:rPr lang="zh-CN" altLang="en-US" sz="2000" dirty="0" smtClean="0">
                <a:latin typeface="微软雅黑" panose="020B0503020204020204" pitchFamily="34" charset="-122"/>
                <a:ea typeface="微软雅黑" panose="020B0503020204020204" pitchFamily="34" charset="-122"/>
              </a:rPr>
              <a:t>升级到</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firefox.i686 0:10.0.8-1.el6.centos</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yum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yum</a:t>
            </a:r>
            <a:r>
              <a:rPr lang="zh-CN" altLang="en-US" dirty="0" smtClean="0"/>
              <a:t>使用举例：</a:t>
            </a:r>
            <a:r>
              <a:rPr lang="zh-CN" altLang="en-US" dirty="0" smtClean="0">
                <a:solidFill>
                  <a:srgbClr val="FF0000"/>
                </a:solidFill>
              </a:rPr>
              <a:t>更新</a:t>
            </a:r>
            <a:r>
              <a:rPr lang="en-US" altLang="zh-CN" dirty="0" err="1" smtClean="0">
                <a:solidFill>
                  <a:srgbClr val="FF0000"/>
                </a:solidFill>
              </a:rPr>
              <a:t>firefox</a:t>
            </a:r>
            <a:r>
              <a:rPr lang="zh-CN" altLang="en-US" dirty="0" smtClean="0">
                <a:solidFill>
                  <a:srgbClr val="FF0000"/>
                </a:solidFill>
              </a:rPr>
              <a:t>包</a:t>
            </a:r>
            <a:endParaRPr lang="zh-CN" altLang="en-US" dirty="0">
              <a:solidFill>
                <a:srgbClr val="FF0000"/>
              </a:solidFill>
            </a:endParaRPr>
          </a:p>
        </p:txBody>
      </p:sp>
      <p:pic>
        <p:nvPicPr>
          <p:cNvPr id="6146" name="Picture 2"/>
          <p:cNvPicPr>
            <a:picLocks noChangeAspect="1" noChangeArrowheads="1"/>
          </p:cNvPicPr>
          <p:nvPr/>
        </p:nvPicPr>
        <p:blipFill>
          <a:blip r:embed="rId1"/>
          <a:srcRect l="8160" t="2251" r="2819" b="3416"/>
          <a:stretch>
            <a:fillRect/>
          </a:stretch>
        </p:blipFill>
        <p:spPr bwMode="auto">
          <a:xfrm>
            <a:off x="571472" y="2169586"/>
            <a:ext cx="6768000" cy="45684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3643306" y="4857760"/>
            <a:ext cx="4288353"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000" dirty="0" smtClean="0">
                <a:latin typeface="微软雅黑" panose="020B0503020204020204" pitchFamily="34" charset="-122"/>
                <a:ea typeface="微软雅黑" panose="020B0503020204020204" pitchFamily="34" charset="-122"/>
              </a:rPr>
              <a:t>询问是否下载相关更新包及其依赖包</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yum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yum</a:t>
            </a:r>
            <a:r>
              <a:rPr lang="zh-CN" altLang="en-US" dirty="0" smtClean="0"/>
              <a:t>使用举例：</a:t>
            </a:r>
            <a:r>
              <a:rPr lang="zh-CN" altLang="en-US" dirty="0" smtClean="0">
                <a:solidFill>
                  <a:srgbClr val="FF0000"/>
                </a:solidFill>
              </a:rPr>
              <a:t>更新</a:t>
            </a:r>
            <a:r>
              <a:rPr lang="en-US" altLang="zh-CN" dirty="0" err="1" smtClean="0">
                <a:solidFill>
                  <a:srgbClr val="FF0000"/>
                </a:solidFill>
              </a:rPr>
              <a:t>firefox</a:t>
            </a:r>
            <a:r>
              <a:rPr lang="zh-CN" altLang="en-US" dirty="0" smtClean="0">
                <a:solidFill>
                  <a:srgbClr val="FF0000"/>
                </a:solidFill>
              </a:rPr>
              <a:t>包</a:t>
            </a:r>
            <a:endParaRPr lang="zh-CN" altLang="en-US" dirty="0">
              <a:solidFill>
                <a:srgbClr val="FF0000"/>
              </a:solidFill>
            </a:endParaRPr>
          </a:p>
        </p:txBody>
      </p:sp>
      <p:pic>
        <p:nvPicPr>
          <p:cNvPr id="1026" name="Picture 2"/>
          <p:cNvPicPr>
            <a:picLocks noChangeAspect="1" noChangeArrowheads="1"/>
          </p:cNvPicPr>
          <p:nvPr/>
        </p:nvPicPr>
        <p:blipFill>
          <a:blip r:embed="rId1"/>
          <a:srcRect l="8160" t="2251" r="2819" b="3158"/>
          <a:stretch>
            <a:fillRect/>
          </a:stretch>
        </p:blipFill>
        <p:spPr bwMode="auto">
          <a:xfrm>
            <a:off x="571472" y="2214554"/>
            <a:ext cx="6588000" cy="44590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smtClean="0"/>
              <a:t>yum</a:t>
            </a:r>
            <a:r>
              <a:rPr lang="zh-CN" altLang="en-US" dirty="0" smtClean="0"/>
              <a:t>安装软件</a:t>
            </a:r>
            <a:endParaRPr lang="zh-CN" altLang="en-US" dirty="0"/>
          </a:p>
        </p:txBody>
      </p:sp>
      <p:sp>
        <p:nvSpPr>
          <p:cNvPr id="3" name="内容占位符 2"/>
          <p:cNvSpPr>
            <a:spLocks noGrp="1"/>
          </p:cNvSpPr>
          <p:nvPr>
            <p:ph idx="1"/>
          </p:nvPr>
        </p:nvSpPr>
        <p:spPr/>
        <p:txBody>
          <a:bodyPr/>
          <a:lstStyle/>
          <a:p>
            <a:r>
              <a:rPr lang="en-US" altLang="zh-CN" dirty="0" smtClean="0"/>
              <a:t>yum</a:t>
            </a:r>
            <a:r>
              <a:rPr lang="zh-CN" altLang="en-US" dirty="0" smtClean="0"/>
              <a:t>使用举例：</a:t>
            </a:r>
            <a:r>
              <a:rPr lang="zh-CN" altLang="en-US" dirty="0" smtClean="0">
                <a:solidFill>
                  <a:srgbClr val="FF0000"/>
                </a:solidFill>
              </a:rPr>
              <a:t>更新</a:t>
            </a:r>
            <a:r>
              <a:rPr lang="en-US" altLang="zh-CN" dirty="0" err="1" smtClean="0">
                <a:solidFill>
                  <a:srgbClr val="FF0000"/>
                </a:solidFill>
              </a:rPr>
              <a:t>firefox</a:t>
            </a:r>
            <a:r>
              <a:rPr lang="zh-CN" altLang="en-US" dirty="0" smtClean="0">
                <a:solidFill>
                  <a:srgbClr val="FF0000"/>
                </a:solidFill>
              </a:rPr>
              <a:t>包</a:t>
            </a:r>
            <a:endParaRPr lang="zh-CN" altLang="en-US" dirty="0">
              <a:solidFill>
                <a:srgbClr val="FF0000"/>
              </a:solidFill>
            </a:endParaRPr>
          </a:p>
        </p:txBody>
      </p:sp>
      <p:pic>
        <p:nvPicPr>
          <p:cNvPr id="5" name="Picture 2" descr="C:\Users\xgqin\Downloads\Screenshot.png"/>
          <p:cNvPicPr>
            <a:picLocks noChangeAspect="1" noChangeArrowheads="1"/>
          </p:cNvPicPr>
          <p:nvPr/>
        </p:nvPicPr>
        <p:blipFill>
          <a:blip r:embed="rId1"/>
          <a:srcRect t="3145" r="2555" b="4874"/>
          <a:stretch>
            <a:fillRect/>
          </a:stretch>
        </p:blipFill>
        <p:spPr bwMode="auto">
          <a:xfrm>
            <a:off x="580919" y="2214554"/>
            <a:ext cx="6134221" cy="434271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zh-CN" altLang="en-US" b="0" dirty="0" smtClean="0"/>
              <a:t>以安装</a:t>
            </a:r>
            <a:r>
              <a:rPr lang="en-US" altLang="zh-CN" b="0" dirty="0" err="1" smtClean="0"/>
              <a:t>recordmydesktop</a:t>
            </a:r>
            <a:r>
              <a:rPr lang="zh-CN" altLang="en-US" b="0" dirty="0" smtClean="0"/>
              <a:t>软件为例</a:t>
            </a:r>
            <a:endParaRPr lang="zh-CN" altLang="en-US" b="0" dirty="0"/>
          </a:p>
        </p:txBody>
      </p:sp>
      <p:pic>
        <p:nvPicPr>
          <p:cNvPr id="1027" name="Picture 3" descr="D:\XGQIN\xgqin_teaching\课程及相关课件资料\Unix_Linux操作系统\Unix Linux操作系统（秦兴国）\Chapter 7\images_tarball\Screenshot.png"/>
          <p:cNvPicPr>
            <a:picLocks noChangeAspect="1" noChangeArrowheads="1"/>
          </p:cNvPicPr>
          <p:nvPr/>
        </p:nvPicPr>
        <p:blipFill>
          <a:blip r:embed="rId1"/>
          <a:srcRect l="14111" t="17773" r="15576" b="18750"/>
          <a:stretch>
            <a:fillRect/>
          </a:stretch>
        </p:blipFill>
        <p:spPr bwMode="auto">
          <a:xfrm>
            <a:off x="98357" y="2214554"/>
            <a:ext cx="4536889" cy="3071834"/>
          </a:xfrm>
          <a:prstGeom prst="rect">
            <a:avLst/>
          </a:prstGeom>
          <a:ln>
            <a:noFill/>
          </a:ln>
          <a:effectLst>
            <a:outerShdw blurRad="292100" dist="139700" dir="2700000" algn="tl" rotWithShape="0">
              <a:srgbClr val="333333">
                <a:alpha val="65000"/>
              </a:srgbClr>
            </a:outerShdw>
          </a:effectLst>
        </p:spPr>
      </p:pic>
      <p:pic>
        <p:nvPicPr>
          <p:cNvPr id="1028" name="Picture 4" descr="D:\XGQIN\xgqin_teaching\课程及相关课件资料\Unix_Linux操作系统\Unix Linux操作系统（秦兴国）\Chapter 7\images_tarball\Screenshot-31.png"/>
          <p:cNvPicPr>
            <a:picLocks noChangeAspect="1" noChangeArrowheads="1"/>
          </p:cNvPicPr>
          <p:nvPr/>
        </p:nvPicPr>
        <p:blipFill>
          <a:blip r:embed="rId2"/>
          <a:srcRect t="2930" b="3320"/>
          <a:stretch>
            <a:fillRect/>
          </a:stretch>
        </p:blipFill>
        <p:spPr bwMode="auto">
          <a:xfrm>
            <a:off x="3714744" y="2928934"/>
            <a:ext cx="5233956" cy="368015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en-US" altLang="zh-CN" b="0" dirty="0" smtClean="0"/>
              <a:t>step1</a:t>
            </a:r>
            <a:r>
              <a:rPr lang="zh-CN" altLang="en-US" b="0" dirty="0" smtClean="0"/>
              <a:t>：获取该软件</a:t>
            </a:r>
            <a:r>
              <a:rPr lang="en-US" altLang="zh-CN" b="0" dirty="0" err="1" smtClean="0"/>
              <a:t>tarball</a:t>
            </a:r>
            <a:r>
              <a:rPr lang="zh-CN" altLang="en-US" b="0" dirty="0" smtClean="0"/>
              <a:t>源码包</a:t>
            </a:r>
            <a:endParaRPr lang="zh-CN" altLang="en-US" b="0" dirty="0"/>
          </a:p>
        </p:txBody>
      </p:sp>
      <p:pic>
        <p:nvPicPr>
          <p:cNvPr id="1026" name="Picture 2" descr="D:\XGQIN\xgqin_teaching\课程及相关课件资料\Unix_Linux操作系统\Unix Linux操作系统（秦兴国）\Chapter 7\images_tarball\Screenshot-1.png"/>
          <p:cNvPicPr>
            <a:picLocks noChangeAspect="1" noChangeArrowheads="1"/>
          </p:cNvPicPr>
          <p:nvPr/>
        </p:nvPicPr>
        <p:blipFill>
          <a:blip r:embed="rId1"/>
          <a:srcRect l="7324" t="18555" r="8447" b="3320"/>
          <a:stretch>
            <a:fillRect/>
          </a:stretch>
        </p:blipFill>
        <p:spPr bwMode="auto">
          <a:xfrm>
            <a:off x="600968" y="2185058"/>
            <a:ext cx="6552000" cy="4557921"/>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600760" y="4500570"/>
            <a:ext cx="7757454" cy="1872000"/>
          </a:xfrm>
          <a:prstGeom prst="rect">
            <a:avLst/>
          </a:prstGeom>
          <a:solidFill>
            <a:srgbClr val="376092">
              <a:alpha val="30196"/>
            </a:srgbClr>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r"/>
            <a:r>
              <a:rPr lang="zh-CN" altLang="en-US" b="1" dirty="0" smtClean="0">
                <a:latin typeface="微软雅黑" panose="020B0503020204020204" pitchFamily="34" charset="-122"/>
                <a:ea typeface="微软雅黑" panose="020B0503020204020204" pitchFamily="34" charset="-122"/>
              </a:rPr>
              <a:t>在软件官网上下载源码包</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en-US" altLang="zh-CN" b="0" dirty="0" smtClean="0"/>
              <a:t>step2 </a:t>
            </a:r>
            <a:r>
              <a:rPr lang="zh-CN" altLang="en-US" b="0" dirty="0" smtClean="0"/>
              <a:t>：解压源码包至相应目录</a:t>
            </a:r>
            <a:endParaRPr lang="zh-CN" altLang="en-US" b="0" dirty="0"/>
          </a:p>
        </p:txBody>
      </p:sp>
      <p:pic>
        <p:nvPicPr>
          <p:cNvPr id="2051" name="Picture 3" descr="D:\XGQIN\xgqin_teaching\课程及相关课件资料\Unix_Linux操作系统\Unix Linux操作系统（秦兴国）\Chapter 7\images_tarball\Screenshot-6.png"/>
          <p:cNvPicPr>
            <a:picLocks noChangeAspect="1" noChangeArrowheads="1"/>
          </p:cNvPicPr>
          <p:nvPr/>
        </p:nvPicPr>
        <p:blipFill>
          <a:blip r:embed="rId1"/>
          <a:srcRect l="1855" t="2930" r="2929" b="76562"/>
          <a:stretch>
            <a:fillRect/>
          </a:stretch>
        </p:blipFill>
        <p:spPr bwMode="auto">
          <a:xfrm>
            <a:off x="586220" y="2206966"/>
            <a:ext cx="7131430" cy="1152000"/>
          </a:xfrm>
          <a:prstGeom prst="rect">
            <a:avLst/>
          </a:prstGeom>
          <a:ln>
            <a:noFill/>
          </a:ln>
          <a:effectLst>
            <a:outerShdw blurRad="292100" dist="139700" dir="2700000" algn="tl" rotWithShape="0">
              <a:srgbClr val="333333">
                <a:alpha val="65000"/>
              </a:srgbClr>
            </a:outerShdw>
          </a:effectLst>
        </p:spPr>
      </p:pic>
      <p:pic>
        <p:nvPicPr>
          <p:cNvPr id="2050" name="Picture 2" descr="D:\XGQIN\xgqin_teaching\课程及相关课件资料\Unix_Linux操作系统\Unix Linux操作系统（秦兴国）\Chapter 7\images_tarball\Screenshot-7.png"/>
          <p:cNvPicPr>
            <a:picLocks noChangeAspect="1" noChangeArrowheads="1"/>
          </p:cNvPicPr>
          <p:nvPr/>
        </p:nvPicPr>
        <p:blipFill>
          <a:blip r:embed="rId2"/>
          <a:srcRect l="1465" t="29329" r="2587" b="14257"/>
          <a:stretch>
            <a:fillRect/>
          </a:stretch>
        </p:blipFill>
        <p:spPr bwMode="auto">
          <a:xfrm>
            <a:off x="586220" y="3357562"/>
            <a:ext cx="7128000" cy="3143272"/>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571472" y="2928934"/>
            <a:ext cx="7757454" cy="646331"/>
          </a:xfrm>
          <a:prstGeom prst="rect">
            <a:avLst/>
          </a:prstGeom>
          <a:solidFill>
            <a:srgbClr val="376092">
              <a:alpha val="30196"/>
            </a:srgbClr>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pPr algn="r"/>
            <a:endParaRPr lang="en-US" altLang="zh-CN" b="1" dirty="0" smtClean="0">
              <a:latin typeface="微软雅黑" panose="020B0503020204020204" pitchFamily="34" charset="-122"/>
              <a:ea typeface="微软雅黑" panose="020B0503020204020204" pitchFamily="34" charset="-122"/>
            </a:endParaRPr>
          </a:p>
          <a:p>
            <a:pPr algn="r"/>
            <a:r>
              <a:rPr lang="zh-CN" altLang="en-US" b="1" dirty="0" smtClean="0">
                <a:latin typeface="微软雅黑" panose="020B0503020204020204" pitchFamily="34" charset="-122"/>
                <a:ea typeface="微软雅黑" panose="020B0503020204020204" pitchFamily="34" charset="-122"/>
              </a:rPr>
              <a:t>解压至</a:t>
            </a:r>
            <a:r>
              <a:rPr lang="en-US" altLang="zh-CN" b="1" dirty="0" smtClean="0">
                <a:latin typeface="微软雅黑" panose="020B0503020204020204" pitchFamily="34" charset="-122"/>
                <a:ea typeface="微软雅黑" panose="020B0503020204020204" pitchFamily="34" charset="-122"/>
              </a:rPr>
              <a:t>/</a:t>
            </a:r>
            <a:r>
              <a:rPr lang="en-US" altLang="zh-CN" b="1" dirty="0" err="1" smtClean="0">
                <a:latin typeface="微软雅黑" panose="020B0503020204020204" pitchFamily="34" charset="-122"/>
                <a:ea typeface="微软雅黑" panose="020B0503020204020204" pitchFamily="34" charset="-122"/>
              </a:rPr>
              <a:t>usr</a:t>
            </a:r>
            <a:r>
              <a:rPr lang="en-US" altLang="zh-CN" b="1" dirty="0" smtClean="0">
                <a:latin typeface="微软雅黑" panose="020B0503020204020204" pitchFamily="34" charset="-122"/>
                <a:ea typeface="微软雅黑" panose="020B0503020204020204" pitchFamily="34" charset="-122"/>
              </a:rPr>
              <a:t>/local/</a:t>
            </a:r>
            <a:r>
              <a:rPr lang="en-US" altLang="zh-CN" b="1" dirty="0" err="1" smtClean="0">
                <a:latin typeface="微软雅黑" panose="020B0503020204020204" pitchFamily="34" charset="-122"/>
                <a:ea typeface="微软雅黑" panose="020B0503020204020204" pitchFamily="34" charset="-122"/>
              </a:rPr>
              <a:t>src</a:t>
            </a:r>
            <a:r>
              <a:rPr lang="zh-CN" altLang="en-US" b="1" dirty="0" smtClean="0">
                <a:latin typeface="微软雅黑" panose="020B0503020204020204" pitchFamily="34" charset="-122"/>
                <a:ea typeface="微软雅黑" panose="020B0503020204020204" pitchFamily="34" charset="-122"/>
              </a:rPr>
              <a:t>目录</a:t>
            </a:r>
            <a:endParaRPr lang="zh-CN" altLang="en-US" b="1" dirty="0" smtClean="0">
              <a:latin typeface="微软雅黑" panose="020B0503020204020204" pitchFamily="34" charset="-122"/>
              <a:ea typeface="微软雅黑" panose="020B0503020204020204" pitchFamily="34" charset="-122"/>
            </a:endParaRPr>
          </a:p>
        </p:txBody>
      </p:sp>
      <p:sp>
        <p:nvSpPr>
          <p:cNvPr id="9" name="TextBox 8"/>
          <p:cNvSpPr txBox="1"/>
          <p:nvPr/>
        </p:nvSpPr>
        <p:spPr>
          <a:xfrm>
            <a:off x="571472" y="4712582"/>
            <a:ext cx="7757454" cy="646331"/>
          </a:xfrm>
          <a:prstGeom prst="rect">
            <a:avLst/>
          </a:prstGeom>
          <a:solidFill>
            <a:schemeClr val="accent2">
              <a:alpha val="30196"/>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r"/>
            <a:endParaRPr lang="en-US" altLang="zh-CN" b="1" dirty="0" smtClean="0">
              <a:latin typeface="微软雅黑" panose="020B0503020204020204" pitchFamily="34" charset="-122"/>
              <a:ea typeface="微软雅黑" panose="020B0503020204020204" pitchFamily="34" charset="-122"/>
            </a:endParaRPr>
          </a:p>
          <a:p>
            <a:pPr algn="r"/>
            <a:r>
              <a:rPr lang="zh-CN" altLang="en-US" b="1" dirty="0" smtClean="0">
                <a:latin typeface="微软雅黑" panose="020B0503020204020204" pitchFamily="34" charset="-122"/>
                <a:ea typeface="微软雅黑" panose="020B0503020204020204" pitchFamily="34" charset="-122"/>
              </a:rPr>
              <a:t>进入解压后的目录</a:t>
            </a:r>
            <a:endParaRPr lang="zh-CN" altLang="en-US"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2000"/>
                                        <p:tgtEl>
                                          <p:spTgt spid="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20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bg/>
                                          </p:spTgt>
                                        </p:tgtEl>
                                        <p:attrNameLst>
                                          <p:attrName>style.visibility</p:attrName>
                                        </p:attrNameLst>
                                      </p:cBhvr>
                                      <p:to>
                                        <p:strVal val="visible"/>
                                      </p:to>
                                    </p:set>
                                    <p:animEffect transition="in" filter="fade">
                                      <p:cBhvr>
                                        <p:cTn id="15" dur="2000"/>
                                        <p:tgtEl>
                                          <p:spTgt spid="9">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20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build="allAtOnce"/>
      <p:bldP spid="9" grpId="0" animBg="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1"/>
          <a:srcRect l="18668" t="10742" r="22584" b="21875"/>
          <a:stretch>
            <a:fillRect/>
          </a:stretch>
        </p:blipFill>
        <p:spPr bwMode="auto">
          <a:xfrm>
            <a:off x="571472" y="2216834"/>
            <a:ext cx="6643304" cy="4284000"/>
          </a:xfrm>
          <a:prstGeom prst="rect">
            <a:avLst/>
          </a:prstGeom>
          <a:ln>
            <a:noFill/>
          </a:ln>
          <a:effectLst>
            <a:outerShdw blurRad="292100" dist="139700" dir="2700000" algn="tl" rotWithShape="0">
              <a:srgbClr val="333333">
                <a:alpha val="65000"/>
              </a:srgbClr>
            </a:outerShdw>
          </a:effectLst>
        </p:spPr>
      </p:pic>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en-US" altLang="zh-CN" b="0" dirty="0" smtClean="0"/>
              <a:t>step3 </a:t>
            </a:r>
            <a:r>
              <a:rPr lang="zh-CN" altLang="en-US" b="0" dirty="0" smtClean="0"/>
              <a:t>：查看</a:t>
            </a:r>
            <a:r>
              <a:rPr lang="en-US" altLang="zh-CN" b="0" dirty="0" smtClean="0"/>
              <a:t>INSTALL</a:t>
            </a:r>
            <a:r>
              <a:rPr lang="zh-CN" altLang="en-US" b="0" dirty="0" smtClean="0"/>
              <a:t>及</a:t>
            </a:r>
            <a:r>
              <a:rPr lang="en-US" altLang="zh-CN" b="0" dirty="0" smtClean="0"/>
              <a:t>README</a:t>
            </a:r>
            <a:r>
              <a:rPr lang="zh-CN" altLang="en-US" b="0" dirty="0" smtClean="0"/>
              <a:t>文件</a:t>
            </a:r>
            <a:endParaRPr lang="zh-CN" altLang="en-US" b="0" dirty="0"/>
          </a:p>
        </p:txBody>
      </p:sp>
      <p:sp>
        <p:nvSpPr>
          <p:cNvPr id="12" name="TextBox 11"/>
          <p:cNvSpPr txBox="1"/>
          <p:nvPr/>
        </p:nvSpPr>
        <p:spPr>
          <a:xfrm>
            <a:off x="571472" y="3429000"/>
            <a:ext cx="6643734" cy="1754326"/>
          </a:xfrm>
          <a:prstGeom prst="rect">
            <a:avLst/>
          </a:prstGeom>
          <a:solidFill>
            <a:srgbClr val="376092">
              <a:alpha val="60000"/>
            </a:srgbClr>
          </a:solidFill>
          <a:ln>
            <a:solidFill>
              <a:srgbClr val="376092"/>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endParaRPr lang="en-US" altLang="zh-CN" b="1" dirty="0" smtClean="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pPr algn="r"/>
            <a:r>
              <a:rPr lang="en-US" altLang="zh-CN" b="1" dirty="0" smtClean="0">
                <a:latin typeface="微软雅黑" panose="020B0503020204020204" pitchFamily="34" charset="-122"/>
                <a:ea typeface="微软雅黑" panose="020B0503020204020204" pitchFamily="34" charset="-122"/>
              </a:rPr>
              <a:t>INSTALL</a:t>
            </a:r>
            <a:r>
              <a:rPr lang="zh-CN" altLang="en-US" b="1" dirty="0" smtClean="0">
                <a:latin typeface="微软雅黑" panose="020B0503020204020204" pitchFamily="34" charset="-122"/>
                <a:ea typeface="微软雅黑" panose="020B0503020204020204" pitchFamily="34" charset="-122"/>
              </a:rPr>
              <a:t>文件中</a:t>
            </a:r>
            <a:endParaRPr lang="en-US" altLang="zh-CN" b="1" dirty="0" smtClean="0">
              <a:latin typeface="微软雅黑" panose="020B0503020204020204" pitchFamily="34" charset="-122"/>
              <a:ea typeface="微软雅黑" panose="020B0503020204020204" pitchFamily="34" charset="-122"/>
            </a:endParaRPr>
          </a:p>
          <a:p>
            <a:pPr algn="r"/>
            <a:r>
              <a:rPr lang="zh-CN" altLang="en-US" b="1" dirty="0" smtClean="0">
                <a:latin typeface="微软雅黑" panose="020B0503020204020204" pitchFamily="34" charset="-122"/>
                <a:ea typeface="微软雅黑" panose="020B0503020204020204" pitchFamily="34" charset="-122"/>
              </a:rPr>
              <a:t>关于依赖性说明</a:t>
            </a:r>
            <a:endParaRPr lang="en-US" altLang="zh-CN"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Effect transition="in" filter="fade">
                                      <p:cBhvr>
                                        <p:cTn id="7" dur="2000"/>
                                        <p:tgtEl>
                                          <p:spTgt spid="12">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4" end="4"/>
                                            </p:txEl>
                                          </p:spTgt>
                                        </p:tgtEl>
                                        <p:attrNameLst>
                                          <p:attrName>style.visibility</p:attrName>
                                        </p:attrNameLst>
                                      </p:cBhvr>
                                      <p:to>
                                        <p:strVal val="visible"/>
                                      </p:to>
                                    </p:set>
                                    <p:animEffect transition="in" filter="fade">
                                      <p:cBhvr>
                                        <p:cTn id="10" dur="2000"/>
                                        <p:tgtEl>
                                          <p:spTgt spid="12">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5" end="5"/>
                                            </p:txEl>
                                          </p:spTgt>
                                        </p:tgtEl>
                                        <p:attrNameLst>
                                          <p:attrName>style.visibility</p:attrName>
                                        </p:attrNameLst>
                                      </p:cBhvr>
                                      <p:to>
                                        <p:strVal val="visible"/>
                                      </p:to>
                                    </p:set>
                                    <p:animEffect transition="in" filter="fade">
                                      <p:cBhvr>
                                        <p:cTn id="13" dur="20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Tarball</a:t>
            </a:r>
            <a:r>
              <a:rPr lang="zh-CN" altLang="en-US" dirty="0" smtClean="0"/>
              <a:t>源码包安装软件</a:t>
            </a:r>
            <a:endParaRPr lang="zh-CN" altLang="en-US" dirty="0"/>
          </a:p>
        </p:txBody>
      </p:sp>
      <p:sp>
        <p:nvSpPr>
          <p:cNvPr id="3" name="内容占位符 2"/>
          <p:cNvSpPr>
            <a:spLocks noGrp="1"/>
          </p:cNvSpPr>
          <p:nvPr>
            <p:ph idx="1"/>
          </p:nvPr>
        </p:nvSpPr>
        <p:spPr/>
        <p:txBody>
          <a:bodyPr/>
          <a:lstStyle/>
          <a:p>
            <a:r>
              <a:rPr lang="en-US" altLang="zh-CN" b="0" dirty="0" smtClean="0"/>
              <a:t>step3 </a:t>
            </a:r>
            <a:r>
              <a:rPr lang="zh-CN" altLang="en-US" b="0" dirty="0" smtClean="0"/>
              <a:t>：查看</a:t>
            </a:r>
            <a:r>
              <a:rPr lang="en-US" altLang="zh-CN" b="0" dirty="0" smtClean="0"/>
              <a:t>INSTALL</a:t>
            </a:r>
            <a:r>
              <a:rPr lang="zh-CN" altLang="en-US" b="0" dirty="0" smtClean="0"/>
              <a:t>及</a:t>
            </a:r>
            <a:r>
              <a:rPr lang="en-US" altLang="zh-CN" b="0" dirty="0" smtClean="0"/>
              <a:t>README</a:t>
            </a:r>
            <a:r>
              <a:rPr lang="zh-CN" altLang="en-US" b="0" dirty="0" smtClean="0"/>
              <a:t>文件</a:t>
            </a:r>
            <a:endParaRPr lang="zh-CN" altLang="en-US" b="0" dirty="0"/>
          </a:p>
        </p:txBody>
      </p:sp>
      <p:pic>
        <p:nvPicPr>
          <p:cNvPr id="3074" name="Picture 2" descr="D:\XGQIN\xgqin_teaching\课程及相关课件资料\Unix_Linux操作系统\Unix Linux操作系统（秦兴国）\Chapter 7\images_tarball\Screenshot-8.png"/>
          <p:cNvPicPr>
            <a:picLocks noChangeAspect="1" noChangeArrowheads="1"/>
          </p:cNvPicPr>
          <p:nvPr/>
        </p:nvPicPr>
        <p:blipFill>
          <a:blip r:embed="rId1"/>
          <a:srcRect l="1465" t="3906" r="4052" b="14062"/>
          <a:stretch>
            <a:fillRect/>
          </a:stretch>
        </p:blipFill>
        <p:spPr bwMode="auto">
          <a:xfrm>
            <a:off x="571472" y="2286006"/>
            <a:ext cx="6689597" cy="4356000"/>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598666" y="4214817"/>
            <a:ext cx="6624000" cy="1754326"/>
          </a:xfrm>
          <a:prstGeom prst="rect">
            <a:avLst/>
          </a:prstGeom>
          <a:solidFill>
            <a:srgbClr val="C0504D">
              <a:alpha val="6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endParaRPr lang="en-US" altLang="zh-CN" b="1" dirty="0" smtClean="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pPr algn="r"/>
            <a:endParaRPr lang="en-US" altLang="zh-CN" b="1" dirty="0" smtClean="0">
              <a:latin typeface="微软雅黑" panose="020B0503020204020204" pitchFamily="34" charset="-122"/>
              <a:ea typeface="微软雅黑" panose="020B0503020204020204" pitchFamily="34" charset="-122"/>
            </a:endParaRPr>
          </a:p>
          <a:p>
            <a:pPr algn="r"/>
            <a:r>
              <a:rPr lang="en-US" altLang="zh-CN" b="1" dirty="0" smtClean="0">
                <a:latin typeface="微软雅黑" panose="020B0503020204020204" pitchFamily="34" charset="-122"/>
                <a:ea typeface="微软雅黑" panose="020B0503020204020204" pitchFamily="34" charset="-122"/>
              </a:rPr>
              <a:t>INSTALL</a:t>
            </a:r>
            <a:r>
              <a:rPr lang="zh-CN" altLang="en-US" b="1" dirty="0" smtClean="0">
                <a:latin typeface="微软雅黑" panose="020B0503020204020204" pitchFamily="34" charset="-122"/>
                <a:ea typeface="微软雅黑" panose="020B0503020204020204" pitchFamily="34" charset="-122"/>
              </a:rPr>
              <a:t>文件中关于</a:t>
            </a:r>
            <a:endParaRPr lang="en-US" altLang="zh-CN" b="1" dirty="0" smtClean="0">
              <a:latin typeface="微软雅黑" panose="020B0503020204020204" pitchFamily="34" charset="-122"/>
              <a:ea typeface="微软雅黑" panose="020B0503020204020204" pitchFamily="34" charset="-122"/>
            </a:endParaRPr>
          </a:p>
          <a:p>
            <a:pPr algn="r"/>
            <a:r>
              <a:rPr lang="zh-CN" altLang="en-US" b="1" dirty="0" smtClean="0">
                <a:latin typeface="微软雅黑" panose="020B0503020204020204" pitchFamily="34" charset="-122"/>
                <a:ea typeface="微软雅黑" panose="020B0503020204020204" pitchFamily="34" charset="-122"/>
              </a:rPr>
              <a:t>如何安装软件的介绍</a:t>
            </a:r>
            <a:endParaRPr lang="en-US" altLang="zh-CN"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2000"/>
                                        <p:tgtEl>
                                          <p:spTgt spid="10">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4" end="4"/>
                                            </p:txEl>
                                          </p:spTgt>
                                        </p:tgtEl>
                                        <p:attrNameLst>
                                          <p:attrName>style.visibility</p:attrName>
                                        </p:attrNameLst>
                                      </p:cBhvr>
                                      <p:to>
                                        <p:strVal val="visible"/>
                                      </p:to>
                                    </p:set>
                                    <p:animEffect transition="in" filter="fade">
                                      <p:cBhvr>
                                        <p:cTn id="10" dur="2000"/>
                                        <p:tgtEl>
                                          <p:spTgt spid="10">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animEffect transition="in" filter="fade">
                                      <p:cBhvr>
                                        <p:cTn id="13" dur="20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build="allAtOnce"/>
    </p:bldLst>
  </p:timing>
</p:sld>
</file>

<file path=ppt/theme/theme1.xml><?xml version="1.0" encoding="utf-8"?>
<a:theme xmlns:a="http://schemas.openxmlformats.org/drawingml/2006/main" name="Gue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Guet</Template>
  <TotalTime>0</TotalTime>
  <Words>5112</Words>
  <Application>WPS 演示</Application>
  <PresentationFormat>全屏显示(4:3)</PresentationFormat>
  <Paragraphs>480</Paragraphs>
  <Slides>48</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48</vt:i4>
      </vt:variant>
    </vt:vector>
  </HeadingPairs>
  <TitlesOfParts>
    <vt:vector size="60" baseType="lpstr">
      <vt:lpstr>Arial</vt:lpstr>
      <vt:lpstr>宋体</vt:lpstr>
      <vt:lpstr>Wingdings</vt:lpstr>
      <vt:lpstr>Footlight MT Light</vt:lpstr>
      <vt:lpstr>华文新魏</vt:lpstr>
      <vt:lpstr>微软雅黑</vt:lpstr>
      <vt:lpstr>Arial Unicode MS</vt:lpstr>
      <vt:lpstr>Goudy Old Style</vt:lpstr>
      <vt:lpstr>Segoe Print</vt:lpstr>
      <vt:lpstr>Calibri</vt:lpstr>
      <vt:lpstr>Consolas</vt:lpstr>
      <vt:lpstr>Guet</vt:lpstr>
      <vt:lpstr>Unix/Linux操作系统 Linux系统下的软件管理</vt:lpstr>
      <vt:lpstr>Outline</vt:lpstr>
      <vt:lpstr>从Tarball源码包安装软件</vt:lpstr>
      <vt:lpstr>从Tarball源码包安装软件</vt:lpstr>
      <vt:lpstr>从Tarball源码包安装软件</vt:lpstr>
      <vt:lpstr>从Tarball源码包安装软件</vt:lpstr>
      <vt:lpstr>从Tarball源码包安装软件</vt:lpstr>
      <vt:lpstr>从Tarball源码包安装软件</vt:lpstr>
      <vt:lpstr>从Tarball源码包安装软件</vt:lpstr>
      <vt:lpstr>从Tarball源码包安装软件</vt:lpstr>
      <vt:lpstr>从Tarball源码包安装软件</vt:lpstr>
      <vt:lpstr>从Tarball源码包安装软件</vt:lpstr>
      <vt:lpstr>从Tarball源码包安装软件</vt:lpstr>
      <vt:lpstr>从Tarball源码包安装软件</vt:lpstr>
      <vt:lpstr>从Tarball源码包安装软件</vt:lpstr>
      <vt:lpstr>从Tarball源码包安装软件</vt:lpstr>
      <vt:lpstr>从Tarball源码包安装软件</vt:lpstr>
      <vt:lpstr>从Tarball源码包安装软件</vt:lpstr>
      <vt:lpstr>从Tarball源码包安装软件</vt:lpstr>
      <vt:lpstr>从Tarball源码包安装软件</vt:lpstr>
      <vt:lpstr>从Tarball源码包安装软件</vt:lpstr>
      <vt:lpstr>从Tarball源码包安装软件</vt:lpstr>
      <vt:lpstr>使用rpm安装软件</vt:lpstr>
      <vt:lpstr>使用rpm安装软件</vt:lpstr>
      <vt:lpstr>使用rpm安装软件</vt:lpstr>
      <vt:lpstr>使用rpm安装软件</vt:lpstr>
      <vt:lpstr>使用rpm安装软件</vt:lpstr>
      <vt:lpstr>使用rpm安装软件</vt:lpstr>
      <vt:lpstr>使用rpm安装软件</vt:lpstr>
      <vt:lpstr>使用rpm安装软件</vt:lpstr>
      <vt:lpstr>使用rpm安装软件</vt:lpstr>
      <vt:lpstr>使用rpm安装软件</vt:lpstr>
      <vt:lpstr>使用rpm安装软件</vt:lpstr>
      <vt:lpstr>使用rpm安装软件</vt:lpstr>
      <vt:lpstr>使用rpm安装软件</vt:lpstr>
      <vt:lpstr>使用yum安装软件</vt:lpstr>
      <vt:lpstr>使用yum安装软件</vt:lpstr>
      <vt:lpstr>使用yum安装软件</vt:lpstr>
      <vt:lpstr>使用yum安装软件</vt:lpstr>
      <vt:lpstr>使用yum安装软件</vt:lpstr>
      <vt:lpstr>使用yum安装软件</vt:lpstr>
      <vt:lpstr>使用yum安装软件</vt:lpstr>
      <vt:lpstr>使用yum安装软件</vt:lpstr>
      <vt:lpstr>使用yum安装软件</vt:lpstr>
      <vt:lpstr>使用yum安装软件</vt:lpstr>
      <vt:lpstr>使用yum安装软件</vt:lpstr>
      <vt:lpstr>使用yum安装软件</vt:lpstr>
      <vt:lpstr>使用yum安装软件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Linux操作系统概述</dc:title>
  <dc:creator>xgqin</dc:creator>
  <cp:lastModifiedBy>yy</cp:lastModifiedBy>
  <cp:revision>158</cp:revision>
  <dcterms:created xsi:type="dcterms:W3CDTF">2012-07-03T02:24:00Z</dcterms:created>
  <dcterms:modified xsi:type="dcterms:W3CDTF">2019-05-09T05:25:28Z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