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Libre Franklin"/>
      <p:regular r:id="rId8"/>
      <p:bold r:id="rId9"/>
      <p:italic r:id="rId10"/>
      <p:boldItalic r:id="rId11"/>
    </p:embeddedFont>
    <p:embeddedFont>
      <p:font typeface="Franklin Gothic"/>
      <p:bold r:id="rId12"/>
    </p:embeddedFont>
    <p:embeddedFont>
      <p:font typeface="Libre Franklin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Italic.fntdata"/><Relationship Id="rId10" Type="http://schemas.openxmlformats.org/officeDocument/2006/relationships/font" Target="fonts/LibreFranklin-italic.fntdata"/><Relationship Id="rId13" Type="http://schemas.openxmlformats.org/officeDocument/2006/relationships/font" Target="fonts/LibreFranklinMedium-regular.fntdata"/><Relationship Id="rId12" Type="http://schemas.openxmlformats.org/officeDocument/2006/relationships/font" Target="fonts/Franklin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bold.fntdata"/><Relationship Id="rId15" Type="http://schemas.openxmlformats.org/officeDocument/2006/relationships/font" Target="fonts/LibreFranklinMedium-italic.fntdata"/><Relationship Id="rId14" Type="http://schemas.openxmlformats.org/officeDocument/2006/relationships/font" Target="fonts/LibreFranklinMedium-bold.fntdata"/><Relationship Id="rId16" Type="http://schemas.openxmlformats.org/officeDocument/2006/relationships/font" Target="fonts/LibreFranklin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ibreFrankl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1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" name="Google Shape;146;p11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1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8" name="Google Shape;148;p1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41" name="Google Shape;41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6" name="Google Shape;46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6" name="Google Shape;56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9" name="Google Shape;69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70" name="Google Shape;70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8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3" name="Google Shape;83;p8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88" name="Google Shape;88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89" name="Google Shape;89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94" name="Google Shape;94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9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9" name="Google Shape;99;p9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9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9" name="Google Shape;109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0" name="Google Shape;110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9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9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0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0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" name="Google Shape;134;p10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0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oup of logos on a white background&#10;&#10;Description automatically generated"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59" y="4611120"/>
            <a:ext cx="5193957" cy="2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/>
        </p:nvSpPr>
        <p:spPr>
          <a:xfrm>
            <a:off x="5772149" y="1330851"/>
            <a:ext cx="6419851" cy="5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created a solution by creating both Web-based and Android application which serves as special Automated Case Management System which will have numerous features.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Platform with four login system involving (Judges, Lawyers, Court Clerks and Clients  </a:t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Providing Secure and Irreversible listing of cases with the help of Blockchain.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identifying and prioritizing the cases according to their nature, complexity, urgency Using Deep Learning Algorithm.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Digital documents management system secured by Blockchain.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Advanced Integrated Timeline and push notification system and AI generated call alerts 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Automated Scheduling System with the option for a feature to handle rescheduling and adjustments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Realtime AI Chatbot assistance available 24/7 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NLP to extract key information from legal documents, such as contracts, pleadings, or judgments.</a:t>
            </a:r>
            <a:endParaRPr/>
          </a:p>
          <a:p>
            <a:pPr indent="-342900" lvl="0" marL="51181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2"/>
          <p:cNvSpPr txBox="1"/>
          <p:nvPr>
            <p:ph type="title"/>
          </p:nvPr>
        </p:nvSpPr>
        <p:spPr>
          <a:xfrm>
            <a:off x="6095999" y="34540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701270" y="0"/>
            <a:ext cx="394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FLOW DIAGRAM/SYSTEM DESIGN:-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86" y="407426"/>
            <a:ext cx="43180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242752" y="1221499"/>
            <a:ext cx="3760711" cy="5522201"/>
          </a:xfrm>
          <a:prstGeom prst="roundRect">
            <a:avLst>
              <a:gd fmla="val 5419" name="adj"/>
            </a:avLst>
          </a:prstGeom>
          <a:solidFill>
            <a:srgbClr val="D8D8D8">
              <a:alpha val="60000"/>
            </a:srgbClr>
          </a:solid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will be online portals for clients, enabling them to access their case status, view upcoming hearings, communicate with their legal representatives, and upload documents securely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platform for online alternative dispute resolution that enables parties to engage in mediation and other conflict resolution processes.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Evidence and Witness Management System Secured with End to End Encryption.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Automated Compliance Tracking system to Track Deadlines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Integrated Marketplace within the software, allowing legal professionals and users to access a marketplace of legal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4272472" y="1221499"/>
            <a:ext cx="3760711" cy="5522201"/>
          </a:xfrm>
          <a:prstGeom prst="roundRect">
            <a:avLst>
              <a:gd fmla="val 5419" name="adj"/>
            </a:avLst>
          </a:prstGeom>
          <a:blipFill rotWithShape="1">
            <a:blip r:embed="rId3">
              <a:alphaModFix amt="60000"/>
            </a:blip>
            <a:stretch>
              <a:fillRect b="0" l="0" r="0" t="-16082"/>
            </a:stretch>
          </a:blip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8229600" y="1221499"/>
            <a:ext cx="3760711" cy="5522201"/>
          </a:xfrm>
          <a:prstGeom prst="roundRect">
            <a:avLst>
              <a:gd fmla="val 5419" name="adj"/>
            </a:avLst>
          </a:prstGeom>
          <a:blipFill rotWithShape="1">
            <a:blip r:embed="rId3">
              <a:alphaModFix amt="60000"/>
            </a:blip>
            <a:stretch>
              <a:fillRect b="0" l="0" r="0" t="-16082"/>
            </a:stretch>
          </a:blipFill>
          <a:ln cap="rnd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472863" y="345507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Idea/Approach Details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1454051" y="1328737"/>
            <a:ext cx="14832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Use Cases:-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9251089" y="1252641"/>
            <a:ext cx="1893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Dependencies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4474161" y="1252641"/>
            <a:ext cx="35590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	</a:t>
            </a:r>
            <a:r>
              <a:rPr b="0" i="0" lang="en-US" sz="1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Unique Features:-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4272472" y="1522372"/>
            <a:ext cx="3749612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multilingual Android and Web based platform which includes more than 32 different languages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 an intelligent queuing system that dynamically adjusts case priorities based on the real-time workload of judges and court resources using 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Automated case Summary Generation System using AI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Automated legal billing system to reduce corruption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 Time chat bot assistance available to all stakeholders of platform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Voice assistant also available for the uneducated and disabled person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Blockchain Technology to secure and validate digital evidence, ensuring its integrity and authenticity.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8291093" y="1621973"/>
            <a:ext cx="365815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Smart ML integration for finding hot markets for specialized Marketing Strategies.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Blockchain integration and issue of digital certificates with verified user IDs to maintain a healthy supply chain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of Generative AI for writing case description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of Cloud Based Scalable Model for Smooth User Experience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Version Control System 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9251089" y="4946324"/>
            <a:ext cx="1893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ShowStoppers:-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8291093" y="5325063"/>
            <a:ext cx="36470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New version Of ML libraries ,so Upgrade would be required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 of Load on Servers On increased Traffic on the Website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472863" y="345507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Details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8291093" y="1621973"/>
            <a:ext cx="36581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98089" y="1366684"/>
            <a:ext cx="9792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                                  Parth Tiwari                              BE CSE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              Chandigarh University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                                </a:t>
            </a:r>
            <a:r>
              <a:rPr lang="en-US"/>
              <a:t>Divyanshu Sah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BE CSE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              Chandigarh University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