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604" r:id="rId3"/>
    <p:sldId id="641" r:id="rId4"/>
    <p:sldId id="606" r:id="rId5"/>
    <p:sldId id="638" r:id="rId6"/>
    <p:sldId id="653" r:id="rId7"/>
    <p:sldId id="643" r:id="rId8"/>
    <p:sldId id="636" r:id="rId9"/>
    <p:sldId id="644" r:id="rId10"/>
    <p:sldId id="640" r:id="rId11"/>
    <p:sldId id="645" r:id="rId12"/>
    <p:sldId id="617" r:id="rId13"/>
    <p:sldId id="646" r:id="rId14"/>
    <p:sldId id="647" r:id="rId15"/>
    <p:sldId id="648" r:id="rId16"/>
    <p:sldId id="649" r:id="rId17"/>
    <p:sldId id="650" r:id="rId18"/>
    <p:sldId id="639" r:id="rId19"/>
    <p:sldId id="642" r:id="rId20"/>
    <p:sldId id="65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9933FF"/>
    <a:srgbClr val="0033CC"/>
    <a:srgbClr val="FF33CC"/>
    <a:srgbClr val="99CCFF"/>
    <a:srgbClr val="33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048" autoAdjust="0"/>
  </p:normalViewPr>
  <p:slideViewPr>
    <p:cSldViewPr snapToGrid="0">
      <p:cViewPr varScale="1">
        <p:scale>
          <a:sx n="117" d="100"/>
          <a:sy n="117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5E29-1A3D-4B0B-A399-F1D4423657B3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4421-0943-41DE-89CD-153F7D120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4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6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6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94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79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5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2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1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7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5666-C7C1-42B5-A747-8E3D5A5880F0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834" y="1104524"/>
            <a:ext cx="10782677" cy="42216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</a:t>
            </a:r>
            <a:br>
              <a:rPr lang="en-US" altLang="zh-TW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6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生醫光電所 吳育德</a:t>
            </a:r>
            <a:br>
              <a:rPr lang="zh-TW" altLang="en-US" sz="6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5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781" y="6165502"/>
            <a:ext cx="9071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Chap7. A First Course in Machine Learning, 2ed, Simon Rogers and Mark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Girolami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CSC421/2516 Lecture 12, Roger Grosse and Jimmy Ba, Univ. of Toronto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0582" y="6488668"/>
            <a:ext cx="8515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5908" y="0"/>
            <a:ext cx="556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altLang="zh-TW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1403" y="591808"/>
                <a:ext cx="11716378" cy="621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express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1 , 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0 , 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8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sSubSup>
                      <m:sSubSup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nary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nary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nary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nary>
                    <m:sSubSup>
                      <m:sSubSupPr>
                        <m:ctrlPr>
                          <a:rPr lang="en-US" altLang="zh-TW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nary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sSubSup>
                      <m:sSubSupPr>
                        <m:ctrlP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nary>
                    <m:sSubSup>
                      <m:sSubSupPr>
                        <m:ctrlP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nary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l-GR" altLang="zh-TW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l-GR" altLang="zh-TW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zh-TW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altLang="zh-TW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TW" sz="28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l-GR" altLang="zh-TW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03" y="591808"/>
                <a:ext cx="11716378" cy="6215035"/>
              </a:xfrm>
              <a:prstGeom prst="rect">
                <a:avLst/>
              </a:prstGeom>
              <a:blipFill>
                <a:blip r:embed="rId2"/>
                <a:stretch>
                  <a:fillRect l="-1093" b="-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00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5907" y="0"/>
            <a:ext cx="6732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Corollary: </a:t>
            </a:r>
            <a:r>
              <a:rPr lang="en-US" altLang="zh-TW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1161" y="895830"/>
                <a:ext cx="11877151" cy="4353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real symmetric matrix with largest eigenvalue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||</m:t>
                                  </m:r>
                                  <m:r>
                                    <a:rPr lang="en-US" altLang="zh-TW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occurs when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unit eigenvector 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Let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rewrite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</m:d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sz="2800" dirty="0" smtClean="0"/>
                  <a:t>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proof is the same as the previous theorem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1" y="895830"/>
                <a:ext cx="11877151" cy="4353051"/>
              </a:xfrm>
              <a:prstGeom prst="rect">
                <a:avLst/>
              </a:prstGeom>
              <a:blipFill>
                <a:blip r:embed="rId2"/>
                <a:stretch>
                  <a:fillRect l="-1078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75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/>
              <p:nvPr/>
            </p:nvSpPr>
            <p:spPr>
              <a:xfrm>
                <a:off x="648269" y="845874"/>
                <a:ext cx="10796804" cy="4887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symmetric matrices 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positive definite, then there exists an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achieves 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800" b="1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1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altLang="zh-TW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1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altLang="zh-TW" sz="2800" b="1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𝚲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0     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1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generalized </a:t>
                </a:r>
                <a:r>
                  <a:rPr lang="en-US" altLang="zh-TW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eiegenvalue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≥⋯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are the generalized eigenvectors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generalized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9" y="845874"/>
                <a:ext cx="10796804" cy="4887043"/>
              </a:xfrm>
              <a:prstGeom prst="rect">
                <a:avLst/>
              </a:prstGeom>
              <a:blipFill>
                <a:blip r:embed="rId2"/>
                <a:stretch>
                  <a:fillRect l="-1976" t="-2247" r="-16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004822" y="107211"/>
            <a:ext cx="7677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Generalized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4" name="Line 53"/>
          <p:cNvSpPr>
            <a:spLocks noChangeShapeType="1"/>
          </p:cNvSpPr>
          <p:nvPr/>
        </p:nvSpPr>
        <p:spPr bwMode="auto">
          <a:xfrm>
            <a:off x="2458347" y="691986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2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/>
              <p:nvPr/>
            </p:nvSpPr>
            <p:spPr>
              <a:xfrm>
                <a:off x="648268" y="845874"/>
                <a:ext cx="11218835" cy="5809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unit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 and eigenvalues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en-US" altLang="zh-TW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en-US" altLang="zh-TW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altLang="zh-TW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altLang="zh-TW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positive,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∀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let’s define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l-GR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zh-TW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TW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(whitening)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" y="845874"/>
                <a:ext cx="11218835" cy="5809283"/>
              </a:xfrm>
              <a:prstGeom prst="rect">
                <a:avLst/>
              </a:prstGeom>
              <a:blipFill>
                <a:blip r:embed="rId2"/>
                <a:stretch>
                  <a:fillRect l="-1901" t="-1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004822" y="107211"/>
            <a:ext cx="7677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Generalized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4" name="Line 53"/>
          <p:cNvSpPr>
            <a:spLocks noChangeShapeType="1"/>
          </p:cNvSpPr>
          <p:nvPr/>
        </p:nvSpPr>
        <p:spPr bwMode="auto">
          <a:xfrm>
            <a:off x="2458347" y="691986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6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/>
              <p:nvPr/>
            </p:nvSpPr>
            <p:spPr>
              <a:xfrm>
                <a:off x="517640" y="795633"/>
                <a:ext cx="11218835" cy="5322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</a:t>
                </a: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l-GR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l-GR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𝜱</m:t>
                                </m:r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symmetric and let’s define 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unit eigenvectors and eigenvalues  of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altLang="zh-TW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𝐀𝐖</m:t>
                    </m:r>
                    <m:r>
                      <a:rPr lang="en-US" altLang="zh-TW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𝐖</m:t>
                    </m:r>
                    <m:r>
                      <a:rPr lang="el-GR" altLang="zh-TW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endParaRPr lang="en-US" altLang="zh-TW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𝐖</m:t>
                    </m:r>
                    <m:r>
                      <a:rPr lang="el-GR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  <m:r>
                          <a:rPr lang="el-GR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𝚲</m:t>
                        </m:r>
                        <m:sSup>
                          <m:sSupPr>
                            <m:ctrlPr>
                              <a:rPr lang="el-GR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TW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⇒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  <m:r>
                      <a:rPr lang="en-US" altLang="zh-TW" sz="2800" b="1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b="1" i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TW" sz="2800" b="1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</m:oMath>
                </a14:m>
                <a:endParaRPr lang="en-US" altLang="zh-TW" sz="28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That is, 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𝐖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a unitary (rotation) matrix 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0" y="795633"/>
                <a:ext cx="11218835" cy="5322098"/>
              </a:xfrm>
              <a:prstGeom prst="rect">
                <a:avLst/>
              </a:prstGeom>
              <a:blipFill>
                <a:blip r:embed="rId2"/>
                <a:stretch>
                  <a:fillRect l="-1957" t="-2062" b="-30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004822" y="107211"/>
            <a:ext cx="7677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Generalized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4" name="Line 53"/>
          <p:cNvSpPr>
            <a:spLocks noChangeShapeType="1"/>
          </p:cNvSpPr>
          <p:nvPr/>
        </p:nvSpPr>
        <p:spPr bwMode="auto">
          <a:xfrm>
            <a:off x="2458347" y="691986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0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/>
              <p:nvPr/>
            </p:nvSpPr>
            <p:spPr>
              <a:xfrm>
                <a:off x="517640" y="795633"/>
                <a:ext cx="11218835" cy="5794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claim:</a:t>
                </a:r>
              </a:p>
              <a:p>
                <a:r>
                  <a:rPr lang="en-US" altLang="zh-TW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altLang="zh-TW" sz="2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l-GR" altLang="zh-TW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endParaRPr lang="en-US" altLang="zh-TW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-------------------------------------------------------------------------------------------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  <m:r>
                              <a:rPr lang="en-US" altLang="zh-TW" sz="28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𝐖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  <m:r>
                          <a:rPr lang="en-US" altLang="zh-TW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d>
                      <m:d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l-GR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b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TW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  <m:r>
                      <a:rPr lang="en-US" altLang="zh-TW" sz="2800" b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𝐀𝐖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  <m:r>
                      <a:rPr lang="el-GR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l-GR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l-GR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l-GR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l-GR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𝚲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0" y="795633"/>
                <a:ext cx="11218835" cy="5794022"/>
              </a:xfrm>
              <a:prstGeom prst="rect">
                <a:avLst/>
              </a:prstGeom>
              <a:blipFill>
                <a:blip r:embed="rId2"/>
                <a:stretch>
                  <a:fillRect l="-1957" t="-1895" b="-2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004822" y="107211"/>
            <a:ext cx="7677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Generalized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4" name="Line 53"/>
          <p:cNvSpPr>
            <a:spLocks noChangeShapeType="1"/>
          </p:cNvSpPr>
          <p:nvPr/>
        </p:nvSpPr>
        <p:spPr bwMode="auto">
          <a:xfrm>
            <a:off x="2458347" y="691986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3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/>
              <p:nvPr/>
            </p:nvSpPr>
            <p:spPr>
              <a:xfrm>
                <a:off x="517640" y="795633"/>
                <a:ext cx="11218835" cy="4970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exits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endParaRPr lang="en-US" altLang="zh-TW" sz="2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func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</m:e>
                    </m:rad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----------------------------------------------------------------------------------------------</a:t>
                </a: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for </a:t>
                </a:r>
                <a:r>
                  <a:rPr lang="en-US" altLang="zh-TW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diagonalizing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(real symmetric and positive definite)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(real symmetric) simultaneously is as follows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solving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a:rPr lang="en-US" altLang="zh-TW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</m:d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find normalized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  </a:t>
                </a:r>
              </a:p>
              <a:p>
                <a:r>
                  <a:rPr lang="en-US" altLang="zh-TW" sz="2800" dirty="0" smtClean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𝐕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endParaRPr lang="en-US" altLang="zh-TW" sz="2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3B23CAB-3EDA-4489-B3AA-41130B6C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0" y="795633"/>
                <a:ext cx="11218835" cy="4970271"/>
              </a:xfrm>
              <a:prstGeom prst="rect">
                <a:avLst/>
              </a:prstGeom>
              <a:blipFill>
                <a:blip r:embed="rId2"/>
                <a:stretch>
                  <a:fillRect l="-1957" t="-2209" r="-3315" b="-3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004822" y="107211"/>
            <a:ext cx="7677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Generalized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4" name="Line 53"/>
          <p:cNvSpPr>
            <a:spLocks noChangeShapeType="1"/>
          </p:cNvSpPr>
          <p:nvPr/>
        </p:nvSpPr>
        <p:spPr bwMode="auto">
          <a:xfrm>
            <a:off x="2458347" y="691986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005" y="3516"/>
            <a:ext cx="5275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for Multiple Classes </a:t>
            </a:r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6177" y="740115"/>
                <a:ext cx="11551313" cy="5502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within-class scatter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between-class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overall mean,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7" y="740115"/>
                <a:ext cx="11551313" cy="5502019"/>
              </a:xfrm>
              <a:prstGeom prst="rect">
                <a:avLst/>
              </a:prstGeom>
              <a:blipFill>
                <a:blip r:embed="rId2"/>
                <a:stretch>
                  <a:fillRect l="-1108" t="-1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612193" y="6381598"/>
            <a:ext cx="7335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https://en.wikipedia.org/wiki/Linear_discriminant_analysis#Multiclass_LDA</a:t>
            </a:r>
          </a:p>
        </p:txBody>
      </p:sp>
    </p:spTree>
    <p:extLst>
      <p:ext uri="{BB962C8B-B14F-4D97-AF65-F5344CB8AC3E}">
        <p14:creationId xmlns:p14="http://schemas.microsoft.com/office/powerpoint/2010/main" val="418885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5424" y="0"/>
            <a:ext cx="5205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LDA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6177" y="740115"/>
                <a:ext cx="11346525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dataset (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features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Standardization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shifts the mean of each feature so that it is centered at zero and each feature has a standard deviation of 1 (unit variance)</a:t>
                </a:r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class, compute the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mean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eigenvectors and corresponding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eigenvalues by decreasing order to rank the corresponding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eigenvectors that correspond to the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largest eigenvalues to construct a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matrix, W; the eigenvectors are the columns of this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examples onto the new feature subspace using the transformation matrix, W.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7" y="740115"/>
                <a:ext cx="11346525" cy="5693866"/>
              </a:xfrm>
              <a:prstGeom prst="rect">
                <a:avLst/>
              </a:prstGeom>
              <a:blipFill>
                <a:blip r:embed="rId2"/>
                <a:stretch>
                  <a:fillRect l="-967" t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17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2193" y="6381598"/>
            <a:ext cx="8028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https://en.wikipedia.org/wiki/Linear_discriminant_analysis#Multiclass_LDA</a:t>
            </a:r>
          </a:p>
        </p:txBody>
      </p:sp>
      <p:sp>
        <p:nvSpPr>
          <p:cNvPr id="5" name="Rectangle 3"/>
          <p:cNvSpPr/>
          <p:nvPr/>
        </p:nvSpPr>
        <p:spPr>
          <a:xfrm>
            <a:off x="3908809" y="3516"/>
            <a:ext cx="5205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 trick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3930" y="800633"/>
                <a:ext cx="12068070" cy="5783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lim>
                      </m:limLow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TW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×1)×(1×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lim>
                      </m:limLow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⋮       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lim>
                      </m:limLow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30" y="800633"/>
                <a:ext cx="12068070" cy="5783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4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2764" y="3516"/>
            <a:ext cx="3984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Problem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7610" y="740115"/>
            <a:ext cx="10935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training samples of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 set of optimal projection axes such that the set of projective feature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between-class scatter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within-class scatter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simultaneously.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98" y="2627433"/>
            <a:ext cx="4779326" cy="3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858E315-B05F-45B5-B88C-2F1F65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14" y="55365"/>
            <a:ext cx="3676813" cy="718608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48B127C-6D73-46DB-A2BE-9A3BE42F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36" y="773973"/>
            <a:ext cx="10574973" cy="436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Homework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LDA_sklearn_to_do.jpynb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skylearn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 of Homework #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2022/10/17 3:30pm</a:t>
            </a:r>
            <a:endParaRPr lang="zh-TW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8340" y="3516"/>
                <a:ext cx="10629599" cy="629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</a:t>
                </a:r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 </a:t>
                </a:r>
                <a:r>
                  <a:rPr lang="en-US" altLang="zh-TW" sz="32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TW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3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class </a:t>
                </a:r>
                <a:r>
                  <a:rPr lang="en-US" altLang="zh-TW" sz="32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onto </a:t>
                </a:r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altLang="zh-TW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TW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0" y="3516"/>
                <a:ext cx="10629599" cy="629018"/>
              </a:xfrm>
              <a:prstGeom prst="rect">
                <a:avLst/>
              </a:prstGeom>
              <a:blipFill>
                <a:blip r:embed="rId2"/>
                <a:stretch>
                  <a:fillRect l="-1433" t="-13592" b="-23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7610" y="740115"/>
                <a:ext cx="10935092" cy="5944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</a:t>
                </a:r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800" i="1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 </a:t>
                </a:r>
                <a:r>
                  <a:rPr lang="en-US" altLang="zh-TW" sz="28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altLang="zh-TW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each is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lim>
                      </m:limLow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sz="2400" i="1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b="0" i="1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solidFill>
                                              <a:srgbClr val="0033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start to find a unit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groupChr>
                      </m:e>
                      <m:li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lim>
                    </m:limLow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and project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lim>
                    </m:limLow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1-dim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</a:t>
                </a: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10" y="740115"/>
                <a:ext cx="10935092" cy="5944191"/>
              </a:xfrm>
              <a:prstGeom prst="rect">
                <a:avLst/>
              </a:prstGeom>
              <a:blipFill>
                <a:blip r:embed="rId3"/>
                <a:stretch>
                  <a:fillRect l="-1003" t="-10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59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5097" y="799170"/>
                <a:ext cx="11811786" cy="5161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variance </a:t>
                </a:r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lim>
                      </m:limLow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limLow>
                                <m:limLow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groupCh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×1</m:t>
                                  </m:r>
                                </m:lim>
                              </m:limLow>
                              <m:limLow>
                                <m:limLow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800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TW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TW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groupChr>
                                </m:e>
                                <m:li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e>
                          </m:nary>
                        </m:e>
                      </m:d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groupChr>
                        </m:e>
                        <m:li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lim>
                      </m:limLow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sz="2800" b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limLow>
                      <m:limLow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lim>
                    </m:limLow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altLang="zh-TW" sz="2800" b="1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28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28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TW" sz="28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7" y="799170"/>
                <a:ext cx="11811786" cy="5161926"/>
              </a:xfrm>
              <a:prstGeom prst="rect">
                <a:avLst/>
              </a:prstGeom>
              <a:blipFill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25038" y="3516"/>
                <a:ext cx="10488922" cy="629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</a:t>
                </a:r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32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3200" i="1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 </a:t>
                </a:r>
                <a:r>
                  <a:rPr lang="en-US" altLang="zh-TW" sz="32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TW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class </a:t>
                </a:r>
                <a:r>
                  <a:rPr lang="en-US" altLang="zh-TW" sz="32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onto </a:t>
                </a:r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altLang="zh-TW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TW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8" y="3516"/>
                <a:ext cx="10488922" cy="629018"/>
              </a:xfrm>
              <a:prstGeom prst="rect">
                <a:avLst/>
              </a:prstGeom>
              <a:blipFill>
                <a:blip r:embed="rId3"/>
                <a:stretch>
                  <a:fillRect l="-1511" t="-13592" b="-23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0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949" y="3516"/>
            <a:ext cx="10892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(Fisher’s) Discriminant Analysis (LDA) for 2 Classes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6177" y="740115"/>
                <a:ext cx="11551313" cy="3294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data of two classes, we seek a projection that best separate the data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lim>
                      </m:limLow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lim>
                      </m:limLow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lim>
                      </m:limLow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lim>
                      </m:limLow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TW" sz="2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between-class scatter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matrix, </a:t>
                </a: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: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within-class scatter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7" y="740115"/>
                <a:ext cx="11551313" cy="3294556"/>
              </a:xfrm>
              <a:prstGeom prst="rect">
                <a:avLst/>
              </a:prstGeom>
              <a:blipFill>
                <a:blip r:embed="rId2"/>
                <a:stretch>
                  <a:fillRect l="-950" t="-1848" b="-4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pro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90" y="4034671"/>
            <a:ext cx="4650189" cy="282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4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3943" y="-8164"/>
            <a:ext cx="8498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2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erivation method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4736" y="588291"/>
                <a:ext cx="11430000" cy="6090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lim>
                    </m:limLow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lim>
                    </m:limLow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num>
                      <m:den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differentiate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set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to 0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1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</a:t>
                </a:r>
                <a:r>
                  <a:rPr lang="en-US" altLang="zh-TW" sz="2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den>
                    </m:f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den>
                        </m:f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den>
                    </m:f>
                    <m:d>
                      <m:d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den>
                    </m:f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8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TW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(Dividing by 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Solving the generalized eigenvalue problem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6" y="588291"/>
                <a:ext cx="11430000" cy="6090322"/>
              </a:xfrm>
              <a:prstGeom prst="rect">
                <a:avLst/>
              </a:prstGeom>
              <a:blipFill>
                <a:blip r:embed="rId2"/>
                <a:stretch>
                  <a:fillRect l="-1120" b="-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0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6177" y="740115"/>
                <a:ext cx="11551313" cy="556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𝑽𝒃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l-GR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𝜦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l-GR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𝜦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l-GR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𝜦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TW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let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altLang="zh-TW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𝜦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0     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 the generalized eigenvalue 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≥⋯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lim>
                      </m:limLow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l-GR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𝜦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with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since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𝜦</m:t>
                      </m:r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7" y="740115"/>
                <a:ext cx="11551313" cy="5565498"/>
              </a:xfrm>
              <a:prstGeom prst="rect">
                <a:avLst/>
              </a:prstGeom>
              <a:blipFill>
                <a:blip r:embed="rId2"/>
                <a:stretch>
                  <a:fillRect l="-1108" t="-10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/>
          <p:nvPr/>
        </p:nvSpPr>
        <p:spPr>
          <a:xfrm>
            <a:off x="1663943" y="-8164"/>
            <a:ext cx="9382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2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lang="zh-TW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erivation method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5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7531" y="-44178"/>
            <a:ext cx="6051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 Projection Vector 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0145" y="604942"/>
                <a:ext cx="11548152" cy="6253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𝑽𝒃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⋯①</m:t>
                    </m:r>
                  </m:oMath>
                </a14:m>
                <a:endParaRPr lang="en-US" altLang="zh-TW" sz="2800" b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en-US" altLang="zh-TW" sz="28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28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Since</a:t>
                </a:r>
                <a:r>
                  <a:rPr lang="en-US" altLang="zh-TW" sz="28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can constrain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be a unit vector,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TW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①</m:t>
                    </m:r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TW" sz="2800" b="0" i="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  <m:sSubSup>
                              <m:sSub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b="1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①</m:t>
                    </m:r>
                  </m:oMath>
                </a14:m>
                <a:r>
                  <a:rPr lang="en-US" altLang="zh-TW" sz="28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800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28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den>
                    </m:f>
                  </m:oMath>
                </a14:m>
                <a:endParaRPr lang="en-US" altLang="zh-TW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5" y="604942"/>
                <a:ext cx="11548152" cy="6253058"/>
              </a:xfrm>
              <a:prstGeom prst="rect">
                <a:avLst/>
              </a:prstGeom>
              <a:blipFill>
                <a:blip r:embed="rId2"/>
                <a:stretch>
                  <a:fillRect l="-10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38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5908" y="0"/>
            <a:ext cx="556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altLang="zh-TW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eigendecomposition</a:t>
            </a:r>
            <a:endParaRPr lang="zh-TW" altLang="en-US" sz="3200" b="1" dirty="0"/>
          </a:p>
        </p:txBody>
      </p:sp>
      <p:sp>
        <p:nvSpPr>
          <p:cNvPr id="5" name="Line 53"/>
          <p:cNvSpPr>
            <a:spLocks noChangeShapeType="1"/>
          </p:cNvSpPr>
          <p:nvPr/>
        </p:nvSpPr>
        <p:spPr bwMode="auto">
          <a:xfrm>
            <a:off x="2420640" y="588291"/>
            <a:ext cx="698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1161" y="564235"/>
                <a:ext cx="11877151" cy="6315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real symmetric matrix with largest eigenvalue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800" dirty="0"/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occurs when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unit eigenvector 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eigenvector 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0≥⋯,≥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TW" alt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𝜦</m:t>
                    </m:r>
                  </m:oMath>
                </a14:m>
                <a:endParaRPr lang="en-US" altLang="zh-TW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𝜦</m:t>
                    </m:r>
                    <m:sSup>
                      <m:sSupPr>
                        <m:ctrlPr>
                          <a:rPr lang="el-GR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𝜦</m:t>
                        </m:r>
                        <m:sSup>
                          <m:sSupPr>
                            <m:ctrlPr>
                              <a:rPr lang="el-GR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TW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𝜦</m:t>
                    </m:r>
                    <m:sSup>
                      <m:sSupPr>
                        <m:ctrlPr>
                          <a:rPr lang="el-GR" altLang="zh-TW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endParaRPr lang="en-US" altLang="zh-TW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forms a complete orthonormal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1 , 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0 , 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8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1" y="564235"/>
                <a:ext cx="11877151" cy="6315832"/>
              </a:xfrm>
              <a:prstGeom prst="rect">
                <a:avLst/>
              </a:prstGeom>
              <a:blipFill>
                <a:blip r:embed="rId2"/>
                <a:stretch>
                  <a:fillRect l="-1078" t="-10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60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28063</TotalTime>
  <Words>6537</Words>
  <Application>Microsoft Office PowerPoint</Application>
  <PresentationFormat>寬螢幕</PresentationFormat>
  <Paragraphs>168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Theme</vt:lpstr>
      <vt:lpstr> Linear Discriminant Analysis 生醫光電所 吳育德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Homework #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YU-TE WU</dc:creator>
  <cp:lastModifiedBy>USER</cp:lastModifiedBy>
  <cp:revision>2053</cp:revision>
  <cp:lastPrinted>2022-09-24T15:48:22Z</cp:lastPrinted>
  <dcterms:created xsi:type="dcterms:W3CDTF">2019-08-27T12:18:52Z</dcterms:created>
  <dcterms:modified xsi:type="dcterms:W3CDTF">2022-09-24T17:15:50Z</dcterms:modified>
</cp:coreProperties>
</file>