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667" r:id="rId3"/>
    <p:sldId id="679" r:id="rId4"/>
    <p:sldId id="680" r:id="rId5"/>
    <p:sldId id="699" r:id="rId6"/>
    <p:sldId id="700" r:id="rId7"/>
    <p:sldId id="701" r:id="rId8"/>
    <p:sldId id="702" r:id="rId9"/>
    <p:sldId id="703" r:id="rId10"/>
    <p:sldId id="682" r:id="rId11"/>
    <p:sldId id="668" r:id="rId12"/>
    <p:sldId id="683" r:id="rId13"/>
    <p:sldId id="669" r:id="rId14"/>
    <p:sldId id="691" r:id="rId15"/>
    <p:sldId id="692" r:id="rId16"/>
    <p:sldId id="670" r:id="rId17"/>
    <p:sldId id="684" r:id="rId18"/>
    <p:sldId id="685" r:id="rId19"/>
    <p:sldId id="671" r:id="rId20"/>
    <p:sldId id="672" r:id="rId21"/>
    <p:sldId id="674" r:id="rId22"/>
    <p:sldId id="696" r:id="rId23"/>
    <p:sldId id="694" r:id="rId24"/>
    <p:sldId id="697" r:id="rId25"/>
    <p:sldId id="695" r:id="rId26"/>
    <p:sldId id="698" r:id="rId27"/>
    <p:sldId id="704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003300"/>
    <a:srgbClr val="FF33CC"/>
    <a:srgbClr val="33CCFF"/>
    <a:srgbClr val="99CCFF"/>
    <a:srgbClr val="0033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56" autoAdjust="0"/>
  </p:normalViewPr>
  <p:slideViewPr>
    <p:cSldViewPr snapToGrid="0">
      <p:cViewPr varScale="1">
        <p:scale>
          <a:sx n="118" d="100"/>
          <a:sy n="118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55E29-1A3D-4B0B-A399-F1D4423657B3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E4421-0943-41DE-89CD-153F7D120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04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E4421-0943-41DE-89CD-153F7D120B2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82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67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69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94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79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53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02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0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81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5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5666-C7C1-42B5-A747-8E3D5A5880F0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79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5666-C7C1-42B5-A747-8E3D5A5880F0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FE94-57C8-49E2-9BF0-7D55BFF6DD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44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107" y="1271508"/>
            <a:ext cx="9144000" cy="3235743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4900" dirty="0">
                <a:latin typeface="標楷體" panose="03000509000000000000" pitchFamily="65" charset="-120"/>
                <a:ea typeface="標楷體" panose="03000509000000000000" pitchFamily="65" charset="-120"/>
              </a:rPr>
              <a:t>生醫光電所 吳育德</a:t>
            </a:r>
            <a:br>
              <a:rPr lang="zh-TW" altLang="en-US" sz="49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5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0582" y="6488668"/>
            <a:ext cx="8515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Chap6. A First Course in Machine Learning, 2ed, Simon Rogers and Mark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Girolami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735266" y="57716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04562" y="-7609"/>
            <a:ext cx="5055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objective function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1408" y="577166"/>
                <a:ext cx="11584434" cy="4768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Find cluster centers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and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assignments</a:t>
                </a: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to minimize the sum of squared distances of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TW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kumimoji="0" lang="en-US" altLang="zh-TW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to their assigned cluster centers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altLang="zh-TW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min</m:t>
                          </m:r>
                        </m:e>
                        <m:lim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zh-TW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,{</m:t>
                          </m:r>
                          <m:r>
                            <a:rPr lang="en-US" altLang="zh-TW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}</m:t>
                          </m:r>
                        </m:lim>
                      </m:limLow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𝐷</m:t>
                      </m:r>
                      <m:d>
                        <m:d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zh-TW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,{</m:t>
                          </m:r>
                          <m:r>
                            <a:rPr lang="en-US" altLang="zh-TW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}</m:t>
                          </m:r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altLang="zh-TW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min</m:t>
                          </m:r>
                        </m:e>
                        <m:lim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,{</m:t>
                          </m:r>
                          <m:r>
                            <a:rPr lang="en-US" altLang="zh-TW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kumimoji="0" lang="en-US" altLang="zh-TW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||</m:t>
                              </m:r>
                            </m:e>
                            <m:sup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    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nary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=1  ∀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𝑛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 </m:t>
                    </m:r>
                    <m:r>
                      <m:rPr>
                        <m:sty m:val="p"/>
                      </m:rP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where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0,1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∀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𝑘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=1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TW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is assigned to cluster 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k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(with 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Optimization method is </a:t>
                </a: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coordinate descent ("block coordinate descent")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Fix centers, optimize assignments (choose cluster whose mean is closest)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Fix assignments, optimize means (average of assigned data points)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08" y="577166"/>
                <a:ext cx="11584434" cy="4768293"/>
              </a:xfrm>
              <a:prstGeom prst="rect">
                <a:avLst/>
              </a:prstGeom>
              <a:blipFill>
                <a:blip r:embed="rId2"/>
                <a:stretch>
                  <a:fillRect l="-947" t="-1407" r="-210" b="-26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06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327860" y="584775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32768" y="0"/>
            <a:ext cx="3819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Algorithm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646330"/>
                <a:ext cx="11785599" cy="4671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 with initial random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for the cluster means,</a:t>
                </a:r>
                <a:r>
                  <a:rPr lang="en-US" altLang="zh-TW" sz="2800" dirty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altLang="zh-TW" sz="2800" dirty="0" smtClean="0">
                  <a:solidFill>
                    <a:prstClr val="black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2800" dirty="0" smtClean="0">
                  <a:solidFill>
                    <a:prstClr val="black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data object,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closest cluster mean)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∀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 startAt="3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of the assignments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unchanged from the previous iteration,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stop.</a:t>
                </a:r>
              </a:p>
              <a:p>
                <a:pPr marL="514350" indent="-514350">
                  <a:buAutoNum type="arabicPeriod" startAt="3"/>
                </a:pP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 startAt="3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AutoNum type="arabicPeriod" startAt="3"/>
                </a:pP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 startAt="3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46330"/>
                <a:ext cx="11785599" cy="4671792"/>
              </a:xfrm>
              <a:prstGeom prst="rect">
                <a:avLst/>
              </a:prstGeom>
              <a:blipFill>
                <a:blip r:embed="rId2"/>
                <a:stretch>
                  <a:fillRect l="-931" t="-1436" r="-1811" b="-2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735266" y="57716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132768" y="0"/>
            <a:ext cx="38197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Algorithm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1408" y="722021"/>
                <a:ext cx="11434527" cy="5382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Initialization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Set K cluster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⋯,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to random values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Repeat until convergence (until assignments do not change):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Assignment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TW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assigned to nearest mean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TW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altLang="zh-TW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argmin</m:t>
                          </m:r>
                        </m:e>
                        <m:lim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lim>
                      </m:limLow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</m:t>
                      </m:r>
                      <m:d>
                        <m:d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+mn-cs"/>
                </a:endParaRPr>
              </a:p>
              <a:p>
                <a:pPr lvl="1"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           (for example, L2 norm</a:t>
                </a: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TW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limLow>
                      <m:limLow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altLang="zh-TW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argmin</m:t>
                        </m:r>
                      </m:e>
                      <m:lim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lim>
                    </m:limLow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||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||</m:t>
                        </m:r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and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Responsibilities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(1-hot encoding)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 </m:t>
                      </m:r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↔</m:t>
                      </m:r>
                      <m:sSub>
                        <m:sSubPr>
                          <m:ctrlPr>
                            <a:rPr lang="en-US" altLang="zh-TW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Refitting step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Model parameters, means are adjusted to match sample means of data points they are responsible for: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0" lang="en-US" altLang="zh-TW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08" y="722021"/>
                <a:ext cx="11434527" cy="5382820"/>
              </a:xfrm>
              <a:prstGeom prst="rect">
                <a:avLst/>
              </a:prstGeom>
              <a:blipFill>
                <a:blip r:embed="rId2"/>
                <a:stretch>
                  <a:fillRect l="-959" t="-1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8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327860" y="584775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32364" y="27709"/>
            <a:ext cx="7555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Convergence of K-Means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Algorithm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4182" y="584775"/>
                <a:ext cx="11092871" cy="5612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iterative scheme is guaranteed to converge to a local minimum:</a:t>
                </a: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TW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which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interpreted as the total distance between the objects and </a:t>
                </a:r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their respective cluster centers.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not guaranteed to reach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minimum. </a:t>
                </a:r>
              </a:p>
              <a:p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common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way to partly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overcome this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limitation is to run the algorithm from several random starting points and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that gives the lowest value of the total distance.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2" y="584775"/>
                <a:ext cx="11092871" cy="5612755"/>
              </a:xfrm>
              <a:prstGeom prst="rect">
                <a:avLst/>
              </a:prstGeom>
              <a:blipFill>
                <a:blip r:embed="rId2"/>
                <a:stretch>
                  <a:fillRect l="-989" t="-1194" r="-14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94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735266" y="57716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518964" y="0"/>
            <a:ext cx="4876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Why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 converge ?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9956" y="577166"/>
            <a:ext cx="1076457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Whenever an assignment is changed, the sum squared distances 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data points from their assigned cluster centers is reduced.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Whenever a cluster center is moved, 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is reduced.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Test for convergence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If the assignments do not change in the assignment step, we have converged (to at least a local minimum).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 cost function after each E step (blue) and M step (red). The algorithm has converged after the third M step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86" y="2823935"/>
            <a:ext cx="38957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2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735266" y="57716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23763" y="-30158"/>
            <a:ext cx="48307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Local Minima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440" y="577166"/>
            <a:ext cx="10746463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objective 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is non-convex (so coordinate descent on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is not guaranteed to converge to the global minimum)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There is nothing to prevent k-means getting stuck at local minima.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could try many random starting points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could try non-local split-and-merge moves: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Simultaneously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merge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two nearby clusters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split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big cluster into two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                            A bad local optimum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10" y="3923215"/>
            <a:ext cx="34290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346332" y="629899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45798" y="46711"/>
            <a:ext cx="6036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55" y="3588008"/>
            <a:ext cx="4066378" cy="30632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8692" y="629899"/>
                <a:ext cx="11647053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altLang="zh-TW" sz="28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decreases as </a:t>
                </a: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increases </a:t>
                </a:r>
                <a:r>
                  <a:rPr lang="en-US" altLang="zh-TW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</a:t>
                </a:r>
                <a:r>
                  <a:rPr lang="en-US" altLang="zh-TW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left plot.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boxplot is the result of 50 </a:t>
                </a:r>
                <a:r>
                  <a:rPr lang="en-US" altLang="zh-TW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initializations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K-means algorithm</a:t>
                </a:r>
                <a:r>
                  <a:rPr lang="en-US" altLang="zh-TW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smaller each cluster, the closer each point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get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its cluster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is possible to get 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when each cluster contains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just one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92" y="629899"/>
                <a:ext cx="11647053" cy="2677656"/>
              </a:xfrm>
              <a:prstGeom prst="rect">
                <a:avLst/>
              </a:prstGeom>
              <a:blipFill>
                <a:blip r:embed="rId3"/>
                <a:stretch>
                  <a:fillRect l="-942" t="-2273" b="-52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83" y="3588008"/>
            <a:ext cx="3858685" cy="31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4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735266" y="57716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338444" y="-7609"/>
            <a:ext cx="60918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 Vector Quantization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57571" y="6457890"/>
            <a:ext cx="2204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Figure from Bishop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09" y="798453"/>
            <a:ext cx="84677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3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735266" y="57716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204928" y="-7609"/>
            <a:ext cx="6206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for Image Segmentation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04" y="905347"/>
            <a:ext cx="9708656" cy="484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8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327860" y="63148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48516" y="46711"/>
            <a:ext cx="3984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K-means 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Fails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693980"/>
            <a:ext cx="4535532" cy="3633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90" y="757267"/>
            <a:ext cx="4430288" cy="35705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382" y="4327816"/>
            <a:ext cx="11416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Left: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 in concentric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circles, K-means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never work in this setting,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means of both circles are in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place. </a:t>
            </a:r>
            <a:endParaRPr lang="en-US" altLang="zh-TW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Right: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bjects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top of the right hand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are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closer to the mean of the left hand cluster (the means are </a:t>
            </a:r>
            <a:r>
              <a:rPr lang="en-US" altLang="zh-TW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as large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symbols).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4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355569" y="530654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27964" y="0"/>
            <a:ext cx="3752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645" y="732556"/>
            <a:ext cx="4696355" cy="383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7175" y="524302"/>
                <a:ext cx="11434527" cy="5850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Assume data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⋯,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lives in a </a:t>
                </a:r>
                <a:endPara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TW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</a:t>
                </a: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Euclidean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space,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TW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.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Assume </a:t>
                </a: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data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belongs to K classes (patterns</a:t>
                </a: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Assume </a:t>
                </a: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data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points from same class are similar</a:t>
                </a: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</a:t>
                </a:r>
              </a:p>
              <a:p>
                <a:pPr lvl="0">
                  <a:defRPr/>
                </a:pPr>
                <a:r>
                  <a:rPr lang="en-US" altLang="zh-TW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e.g</a:t>
                </a: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.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close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Euclidean distance</a:t>
                </a:r>
                <a:r>
                  <a:rPr kumimoji="0" lang="en-US" altLang="zh-TW" sz="28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defRPr/>
                </a:pPr>
                <a:r>
                  <a:rPr lang="en-US" altLang="zh-TW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  </a:t>
                </a:r>
                <a:r>
                  <a:rPr lang="en-US" altLang="zh-TW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or close 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TW" sz="28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Mahanalobis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</a:p>
              <a:p>
                <a:pPr lvl="0">
                  <a:defRPr/>
                </a:pPr>
                <a:r>
                  <a:rPr lang="en-US" altLang="zh-TW" sz="2400" dirty="0" smtClean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kumimoji="0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How can we identify </a:t>
                </a: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data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points that belong to each </a:t>
                </a:r>
                <a:r>
                  <a:rPr kumimoji="0" lang="en-US" altLang="zh-TW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class?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5" y="524302"/>
                <a:ext cx="11434527" cy="5850448"/>
              </a:xfrm>
              <a:prstGeom prst="rect">
                <a:avLst/>
              </a:prstGeom>
              <a:blipFill>
                <a:blip r:embed="rId3"/>
                <a:stretch>
                  <a:fillRect l="-960" t="-1042" b="-19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38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337096" y="521947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540613" y="-55418"/>
            <a:ext cx="3775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Kernelized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9382" y="521947"/>
                <a:ext cx="11711709" cy="627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transform the data into a space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our simple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 works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methods use kernel functions to directly compute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inner products in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transformed space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between the 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object and the </a:t>
                </a:r>
                <a:r>
                  <a:rPr lang="en-US" altLang="zh-TW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24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𝑛𝑘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≡</m:t>
                                  </m:r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4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inner products with kernel functions to give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TW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kernelized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𝑟𝑘</m:t>
                                      </m:r>
                                    </m:sub>
                                  </m:sSub>
                                  <m:r>
                                    <a:rPr lang="en-US" altLang="zh-TW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𝑲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2" y="521947"/>
                <a:ext cx="11711709" cy="6274666"/>
              </a:xfrm>
              <a:prstGeom prst="rect">
                <a:avLst/>
              </a:prstGeom>
              <a:blipFill>
                <a:blip r:embed="rId2"/>
                <a:stretch>
                  <a:fillRect l="-937" t="-1069" r="-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50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327860" y="63148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623128" y="65184"/>
            <a:ext cx="6640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TW" sz="3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Kernelized</a:t>
            </a:r>
            <a:r>
              <a:rPr lang="en-US" altLang="zh-TW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Algorithm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2582" y="649959"/>
                <a:ext cx="11268363" cy="5809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1 and all of the others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to 0.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we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standard K-means and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</a:t>
                </a:r>
              </a:p>
              <a:p>
                <a:pPr marL="971550" lvl="1" indent="-51435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assign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+1 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objects to cluster 1 and the remaining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objects to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their own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 clusters</a:t>
                </a:r>
              </a:p>
              <a:p>
                <a:pPr marL="514350" indent="-514350">
                  <a:buAutoNum type="arabicPeriod"/>
                </a:pP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object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𝑟𝑘</m:t>
                                      </m:r>
                                    </m:sub>
                                  </m:sSub>
                                  <m:r>
                                    <a:rPr lang="en-US" altLang="zh-TW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𝑲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Assign each object to the cluster with the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If assignments have changed, return to step 2, otherwise stop</a:t>
                </a:r>
                <a:r>
                  <a:rPr lang="en-US" altLang="zh-TW" dirty="0">
                    <a:latin typeface="CMR9"/>
                  </a:rPr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2" y="649959"/>
                <a:ext cx="11268363" cy="5809026"/>
              </a:xfrm>
              <a:prstGeom prst="rect">
                <a:avLst/>
              </a:prstGeom>
              <a:blipFill>
                <a:blip r:embed="rId3"/>
                <a:stretch>
                  <a:fillRect l="-1082" t="-1154" b="-19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677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61" y="164787"/>
            <a:ext cx="4168121" cy="3263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67" y="164787"/>
            <a:ext cx="4134313" cy="3252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402" y="3549873"/>
            <a:ext cx="4043072" cy="3146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880" y="3417455"/>
            <a:ext cx="4090600" cy="31957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700" y="547315"/>
            <a:ext cx="1760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1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51437" y="598116"/>
            <a:ext cx="1859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iterations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028" y="4043284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iterations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79147" y="3997099"/>
            <a:ext cx="18599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convergence,</a:t>
            </a:r>
          </a:p>
          <a:p>
            <a:r>
              <a:rPr lang="en-US" altLang="zh-TW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iterations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4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327860" y="63148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80483" y="46711"/>
            <a:ext cx="6208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script: </a:t>
            </a:r>
            <a:r>
              <a:rPr lang="en-US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kernelkmeans.m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7310" y="797740"/>
            <a:ext cx="1091738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altLang="zh-TW" dirty="0" err="1" smtClean="0">
                <a:solidFill>
                  <a:srgbClr val="028009"/>
                </a:solidFill>
                <a:latin typeface="Courier New" panose="02070309020205020404" pitchFamily="49" charset="0"/>
              </a:rPr>
              <a:t>kernelkmeans.m</a:t>
            </a:r>
            <a:r>
              <a:rPr lang="en-US" altLang="zh-TW" dirty="0" smtClean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From A First Course in Machine Learning, Chapter 6</a:t>
            </a:r>
            <a:r>
              <a:rPr lang="en-US" altLang="zh-TW" dirty="0" smtClean="0">
                <a:solidFill>
                  <a:srgbClr val="028009"/>
                </a:solidFill>
                <a:latin typeface="Courier New" panose="02070309020205020404" pitchFamily="49" charset="0"/>
              </a:rPr>
              <a:t>.</a:t>
            </a:r>
            <a:endParaRPr lang="en-US" altLang="zh-TW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% Kernel K-means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altLang="zh-TW" dirty="0" err="1" smtClean="0">
                <a:solidFill>
                  <a:srgbClr val="AA04F9"/>
                </a:solidFill>
                <a:latin typeface="Courier New" panose="02070309020205020404" pitchFamily="49" charset="0"/>
              </a:rPr>
              <a:t>all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;close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AA04F9"/>
                </a:solidFill>
                <a:latin typeface="Courier New" panose="02070309020205020404" pitchFamily="49" charset="0"/>
              </a:rPr>
              <a:t>all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TW" alt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load </a:t>
            </a:r>
            <a:r>
              <a:rPr lang="en-US" altLang="zh-TW" dirty="0" smtClean="0">
                <a:solidFill>
                  <a:srgbClr val="AA04F9"/>
                </a:solidFill>
                <a:latin typeface="Courier New" panose="02070309020205020404" pitchFamily="49" charset="0"/>
              </a:rPr>
              <a:t>../data/</a:t>
            </a:r>
            <a:r>
              <a:rPr lang="en-US" altLang="zh-TW" dirty="0" err="1" smtClean="0">
                <a:solidFill>
                  <a:srgbClr val="AA04F9"/>
                </a:solidFill>
                <a:latin typeface="Courier New" panose="02070309020205020404" pitchFamily="49" charset="0"/>
              </a:rPr>
              <a:t>kmeansnonlindata</a:t>
            </a:r>
            <a:r>
              <a:rPr lang="en-US" altLang="zh-TW" dirty="0" smtClean="0">
                <a:solidFill>
                  <a:srgbClr val="AA04F9"/>
                </a:solidFill>
                <a:latin typeface="Courier New" panose="02070309020205020404" pitchFamily="49" charset="0"/>
              </a:rPr>
              <a:t>/X.csv 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%% Load the </a:t>
            </a:r>
            <a:r>
              <a:rPr lang="en-US" altLang="zh-TW" dirty="0" smtClean="0">
                <a:solidFill>
                  <a:srgbClr val="028009"/>
                </a:solidFill>
                <a:latin typeface="Courier New" panose="02070309020205020404" pitchFamily="49" charset="0"/>
              </a:rPr>
              <a:t>data</a:t>
            </a:r>
            <a:endParaRPr lang="en-US" altLang="zh-TW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figure(1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);hold 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off</a:t>
            </a:r>
          </a:p>
          <a:p>
            <a:r>
              <a:rPr lang="nl-NL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plot(X(:,1),X(:,2),</a:t>
            </a:r>
            <a:r>
              <a:rPr lang="nl-NL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'ko</a:t>
            </a:r>
            <a:r>
              <a:rPr lang="nl-NL" altLang="zh-TW" dirty="0" smtClean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nl-NL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%% Plot the data</a:t>
            </a:r>
          </a:p>
          <a:p>
            <a:endParaRPr lang="nl-NL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Compute the kernel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N = size(X,1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Ke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 zeros(N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gam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 1;</a:t>
            </a:r>
          </a:p>
          <a:p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n = 1:N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n2 = 1:N</a:t>
            </a:r>
          </a:p>
          <a:p>
            <a:r>
              <a:rPr lang="pt-BR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Ke(n,n2) = exp(-gam*sum((X(n,:)-X(n2,:)).^2));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 smtClean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Run Kernel K-means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converged = 0;</a:t>
            </a:r>
          </a:p>
          <a:p>
            <a:r>
              <a:rPr lang="en-US" altLang="zh-TW" sz="1600" dirty="0">
                <a:solidFill>
                  <a:srgbClr val="028009"/>
                </a:solidFill>
                <a:latin typeface="Courier New" panose="02070309020205020404" pitchFamily="49" charset="0"/>
              </a:rPr>
              <a:t>% Assign all objects into one cluster except </a:t>
            </a:r>
            <a:r>
              <a:rPr lang="en-US" altLang="zh-TW" sz="1600" dirty="0" smtClean="0">
                <a:solidFill>
                  <a:srgbClr val="028009"/>
                </a:solidFill>
                <a:latin typeface="Courier New" panose="02070309020205020404" pitchFamily="49" charset="0"/>
              </a:rPr>
              <a:t>one Kernel </a:t>
            </a:r>
            <a:r>
              <a:rPr lang="en-US" altLang="zh-TW" sz="1600" dirty="0">
                <a:solidFill>
                  <a:srgbClr val="028009"/>
                </a:solidFill>
                <a:latin typeface="Courier New" panose="02070309020205020404" pitchFamily="49" charset="0"/>
              </a:rPr>
              <a:t>K-means is *very* sensitive to initial </a:t>
            </a:r>
            <a:r>
              <a:rPr lang="en-US" altLang="zh-TW" sz="1600" dirty="0" smtClean="0">
                <a:solidFill>
                  <a:srgbClr val="028009"/>
                </a:solidFill>
                <a:latin typeface="Courier New" panose="02070309020205020404" pitchFamily="49" charset="0"/>
              </a:rPr>
              <a:t>conditions. Try altering % </a:t>
            </a:r>
            <a:r>
              <a:rPr lang="en-US" altLang="zh-TW" sz="1600" dirty="0">
                <a:solidFill>
                  <a:srgbClr val="028009"/>
                </a:solidFill>
                <a:latin typeface="Courier New" panose="02070309020205020404" pitchFamily="49" charset="0"/>
              </a:rPr>
              <a:t>this </a:t>
            </a:r>
            <a:r>
              <a:rPr lang="en-US" altLang="zh-TW" sz="1600" dirty="0" smtClean="0">
                <a:solidFill>
                  <a:srgbClr val="028009"/>
                </a:solidFill>
                <a:latin typeface="Courier New" panose="02070309020205020404" pitchFamily="49" charset="0"/>
              </a:rPr>
              <a:t>initialization </a:t>
            </a:r>
            <a:r>
              <a:rPr lang="en-US" altLang="zh-TW" sz="1600" dirty="0">
                <a:solidFill>
                  <a:srgbClr val="028009"/>
                </a:solidFill>
                <a:latin typeface="Courier New" panose="02070309020205020404" pitchFamily="49" charset="0"/>
              </a:rPr>
              <a:t>to see the effect.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K =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2; </a:t>
            </a:r>
            <a:r>
              <a:rPr lang="pl-PL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 </a:t>
            </a:r>
            <a:r>
              <a:rPr lang="pl-PL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 repmat([1 0],N,1</a:t>
            </a:r>
            <a:r>
              <a:rPr lang="pl-PL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 sum(X.^2,2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 find(s==min(s));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Z(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,:) = [0 1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]; di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 zeros(N,K);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cols = {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A04F9"/>
                </a:solidFill>
                <a:latin typeface="Courier New" panose="02070309020205020404" pitchFamily="49" charset="0"/>
              </a:rPr>
              <a:t>r'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 err="1">
                <a:solidFill>
                  <a:srgbClr val="AA04F9"/>
                </a:solidFill>
                <a:latin typeface="Courier New" panose="02070309020205020404" pitchFamily="49" charset="0"/>
              </a:rPr>
              <a:t>'b</a:t>
            </a:r>
            <a:r>
              <a:rPr lang="en-US" altLang="zh-TW" dirty="0" smtClean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75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344" y="117693"/>
            <a:ext cx="111390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%% Plot the assignments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figure(2);hold 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off</a:t>
            </a:r>
          </a:p>
          <a:p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k = 1:K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find(Z(:,k));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plot(X(pos,1),X(pos,2),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A04F9"/>
                </a:solidFill>
                <a:latin typeface="Courier New" panose="02070309020205020404" pitchFamily="49" charset="0"/>
              </a:rPr>
              <a:t>ko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A04F9"/>
                </a:solidFill>
                <a:latin typeface="Courier New" panose="02070309020205020404" pitchFamily="49" charset="0"/>
              </a:rPr>
              <a:t>markerfacecolor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,cols{k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 hold 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TW" dirty="0" smtClean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~converged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Nk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sum(Z,1);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k = 1:K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% Compute </a:t>
            </a:r>
            <a:r>
              <a:rPr lang="en-US" altLang="zh-TW" dirty="0" err="1">
                <a:solidFill>
                  <a:srgbClr val="028009"/>
                </a:solidFill>
                <a:latin typeface="Courier New" panose="02070309020205020404" pitchFamily="49" charset="0"/>
              </a:rPr>
              <a:t>kernelised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 distance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di(:,k) =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Ke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 - (2/(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Nk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(k)))*sum(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(Z(:,k)',N,1).*Ke,2) +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pl-PL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Nk(k)^(-2)*sum(sum((Z(:,k)*Z(:,k)').*Ke));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oldZ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Z; </a:t>
            </a:r>
            <a:r>
              <a:rPr lang="it-IT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 </a:t>
            </a:r>
            <a:r>
              <a:rPr lang="it-IT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 (di == repmat(min(di,[],2),1,K</a:t>
            </a:r>
            <a:r>
              <a:rPr lang="it-IT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 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 1.0*Z;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sum(sum(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oldZ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~=Z))==0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converged =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 smtClean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r>
              <a:rPr lang="zh-TW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figure(2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);hold </a:t>
            </a:r>
            <a:r>
              <a:rPr lang="en-US" altLang="zh-TW" dirty="0" smtClean="0">
                <a:solidFill>
                  <a:srgbClr val="AA04F9"/>
                </a:solidFill>
                <a:latin typeface="Courier New" panose="02070309020205020404" pitchFamily="49" charset="0"/>
              </a:rPr>
              <a:t>off </a:t>
            </a:r>
            <a:r>
              <a:rPr lang="en-US" altLang="zh-TW" dirty="0">
                <a:solidFill>
                  <a:srgbClr val="028009"/>
                </a:solidFill>
                <a:latin typeface="Courier New" panose="02070309020205020404" pitchFamily="49" charset="0"/>
              </a:rPr>
              <a:t>%% Plot the </a:t>
            </a:r>
            <a:r>
              <a:rPr lang="en-US" altLang="zh-TW" dirty="0" smtClean="0">
                <a:solidFill>
                  <a:srgbClr val="028009"/>
                </a:solidFill>
                <a:latin typeface="Courier New" panose="02070309020205020404" pitchFamily="49" charset="0"/>
              </a:rPr>
              <a:t>assignments</a:t>
            </a:r>
            <a:endParaRPr lang="en-US" altLang="zh-TW" dirty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k = 1:K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= find(Z(:,k));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plot(X(pos,1),X(pos,2),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A04F9"/>
                </a:solidFill>
                <a:latin typeface="Courier New" panose="02070309020205020404" pitchFamily="49" charset="0"/>
              </a:rPr>
              <a:t>ko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A04F9"/>
                </a:solidFill>
                <a:latin typeface="Courier New" panose="02070309020205020404" pitchFamily="49" charset="0"/>
              </a:rPr>
              <a:t>markerfacecolor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,cols{k});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    hold </a:t>
            </a:r>
            <a:r>
              <a:rPr lang="en-US" altLang="zh-TW" dirty="0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TW" dirty="0" smtClean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endParaRPr lang="en-US" altLang="zh-TW" dirty="0">
              <a:solidFill>
                <a:srgbClr val="0E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1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327860" y="63148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29" y="700087"/>
            <a:ext cx="4591050" cy="423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55" y="700087"/>
            <a:ext cx="4689339" cy="4238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8221" y="81805"/>
            <a:ext cx="7872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MATLAB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script: </a:t>
            </a:r>
            <a:r>
              <a:rPr lang="en-US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kernelkmeans.m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95927" y="5005726"/>
                <a:ext cx="10566399" cy="1661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initialized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assigning all but one object to the `circle' cluster and the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remaining object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`square' cluster</a:t>
                </a:r>
                <a:r>
                  <a:rPr lang="en-US" altLang="zh-TW" dirty="0" smtClean="0">
                    <a:latin typeface="CMR9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CMR9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Gaussian kernel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TW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||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with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27" y="5005726"/>
                <a:ext cx="10566399" cy="1661993"/>
              </a:xfrm>
              <a:prstGeom prst="rect">
                <a:avLst/>
              </a:prstGeom>
              <a:blipFill>
                <a:blip r:embed="rId4"/>
                <a:stretch>
                  <a:fillRect l="-1039" t="-3663" b="-9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312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327860" y="63148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775537" y="46711"/>
            <a:ext cx="1781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Remarks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3964" y="631486"/>
                <a:ext cx="11998036" cy="5157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 general, 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actually compute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cluster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in the transformed space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TW" sz="2800" dirty="0" smtClean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a:rPr lang="zh-TW" alt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altLang="zh-TW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kernel functions, we cannot compute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TW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𝛷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only compute inner products in the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transformed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TW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𝛷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unable to compute the transformation,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cannot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initialize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algorithm via the object-cluster assignments,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4" y="631486"/>
                <a:ext cx="11998036" cy="5157438"/>
              </a:xfrm>
              <a:prstGeom prst="rect">
                <a:avLst/>
              </a:prstGeom>
              <a:blipFill>
                <a:blip r:embed="rId2"/>
                <a:stretch>
                  <a:fillRect l="-915" t="-13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y 6"/>
          <p:cNvSpPr/>
          <p:nvPr/>
        </p:nvSpPr>
        <p:spPr>
          <a:xfrm>
            <a:off x="5786578" y="1607130"/>
            <a:ext cx="508000" cy="683491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366324" y="1948876"/>
            <a:ext cx="134850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07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858E315-B05F-45B5-B88C-2F1F652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814" y="55365"/>
            <a:ext cx="3676813" cy="718608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#</a:t>
            </a: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48B127C-6D73-46DB-A2BE-9A3BE42F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436" y="773973"/>
            <a:ext cx="10574973" cy="4362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Kernelized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in slide 21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object-oriented programming.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5_kernel_K_means_oop_to_do.jpynb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 of </a:t>
            </a:r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#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2022/10/31 3:30pm</a:t>
            </a:r>
            <a:endParaRPr lang="zh-TW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1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735266" y="57716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176780" y="0"/>
            <a:ext cx="3903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intuition 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08" y="921198"/>
            <a:ext cx="1143452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 assumes there are K clusters, and each point is close to its cluster center (the mean of points in the cluster).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we knew the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cluster assignment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could easily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compute means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we knew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means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 could easily compute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cluster assignment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Chicken and egg problem!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Very simple (and useful) heuristic - start randomly and alternate between the two!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5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735266" y="57716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1408" y="722021"/>
            <a:ext cx="114345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Initialization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randomly initialize cluster centers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algorithm iteratively alternates between two steps: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Assignment step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Assign each data point to the closest cluster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Refitting step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Move each cluster center to the center of gravity of the data assigned to it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55" y="3389627"/>
            <a:ext cx="9031651" cy="2821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27964" y="0"/>
            <a:ext cx="3752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7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99" y="718929"/>
            <a:ext cx="8559853" cy="5622235"/>
          </a:xfrm>
          <a:prstGeom prst="rect">
            <a:avLst/>
          </a:prstGeom>
        </p:spPr>
      </p:pic>
      <p:cxnSp>
        <p:nvCxnSpPr>
          <p:cNvPr id="5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735266" y="57716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1"/>
          <p:cNvSpPr/>
          <p:nvPr/>
        </p:nvSpPr>
        <p:spPr>
          <a:xfrm>
            <a:off x="4529931" y="-16845"/>
            <a:ext cx="3505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example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8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39" y="689939"/>
            <a:ext cx="8394357" cy="5671104"/>
          </a:xfrm>
          <a:prstGeom prst="rect">
            <a:avLst/>
          </a:prstGeom>
        </p:spPr>
      </p:pic>
      <p:cxnSp>
        <p:nvCxnSpPr>
          <p:cNvPr id="5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735266" y="57716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1"/>
          <p:cNvSpPr/>
          <p:nvPr/>
        </p:nvSpPr>
        <p:spPr>
          <a:xfrm>
            <a:off x="4529931" y="-16845"/>
            <a:ext cx="3505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example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0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74" y="685592"/>
            <a:ext cx="8682765" cy="5764903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735266" y="57716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1"/>
          <p:cNvSpPr/>
          <p:nvPr/>
        </p:nvSpPr>
        <p:spPr>
          <a:xfrm>
            <a:off x="4529931" y="-16845"/>
            <a:ext cx="3505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example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4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00" y="710233"/>
            <a:ext cx="8517969" cy="5650809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735266" y="57716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1"/>
          <p:cNvSpPr/>
          <p:nvPr/>
        </p:nvSpPr>
        <p:spPr>
          <a:xfrm>
            <a:off x="4529931" y="-16845"/>
            <a:ext cx="3505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example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6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85" y="685799"/>
            <a:ext cx="8549717" cy="5625547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9E218-6E49-47EF-B38C-18DB020E5916}"/>
              </a:ext>
            </a:extLst>
          </p:cNvPr>
          <p:cNvCxnSpPr/>
          <p:nvPr/>
        </p:nvCxnSpPr>
        <p:spPr>
          <a:xfrm>
            <a:off x="1735266" y="577166"/>
            <a:ext cx="8786813" cy="15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1"/>
          <p:cNvSpPr/>
          <p:nvPr/>
        </p:nvSpPr>
        <p:spPr>
          <a:xfrm>
            <a:off x="4529931" y="-16845"/>
            <a:ext cx="3505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K-Means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example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1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15796</TotalTime>
  <Words>2689</Words>
  <Application>Microsoft Office PowerPoint</Application>
  <PresentationFormat>寬螢幕</PresentationFormat>
  <Paragraphs>203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CMR9</vt:lpstr>
      <vt:lpstr>新細明體</vt:lpstr>
      <vt:lpstr>標楷體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K-Means Clustering 生醫光電所 吳育德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Homework # 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YU-TE WU</dc:creator>
  <cp:lastModifiedBy>USER</cp:lastModifiedBy>
  <cp:revision>1718</cp:revision>
  <cp:lastPrinted>2020-12-06T02:35:34Z</cp:lastPrinted>
  <dcterms:created xsi:type="dcterms:W3CDTF">2019-08-27T12:18:52Z</dcterms:created>
  <dcterms:modified xsi:type="dcterms:W3CDTF">2022-09-25T04:56:40Z</dcterms:modified>
</cp:coreProperties>
</file>