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14" r:id="rId2"/>
    <p:sldId id="415" r:id="rId3"/>
    <p:sldId id="417" r:id="rId4"/>
    <p:sldId id="418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19" r:id="rId16"/>
    <p:sldId id="425" r:id="rId17"/>
    <p:sldId id="426" r:id="rId18"/>
    <p:sldId id="421" r:id="rId19"/>
    <p:sldId id="443" r:id="rId20"/>
    <p:sldId id="444" r:id="rId21"/>
    <p:sldId id="445" r:id="rId22"/>
    <p:sldId id="446" r:id="rId23"/>
    <p:sldId id="447" r:id="rId24"/>
    <p:sldId id="448" r:id="rId25"/>
    <p:sldId id="441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4CAFA6-F403-4242-9042-7FE898A7CC32}">
          <p14:sldIdLst>
            <p14:sldId id="414"/>
            <p14:sldId id="415"/>
            <p14:sldId id="417"/>
            <p14:sldId id="418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19"/>
            <p14:sldId id="425"/>
            <p14:sldId id="426"/>
            <p14:sldId id="421"/>
            <p14:sldId id="443"/>
            <p14:sldId id="444"/>
            <p14:sldId id="445"/>
            <p14:sldId id="446"/>
            <p14:sldId id="447"/>
            <p14:sldId id="448"/>
            <p14:sldId id="441"/>
          </p14:sldIdLst>
        </p14:section>
        <p14:section name="Untitled Section" id="{955431F9-2B0F-47CD-AA94-777DC0C830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6600"/>
    <a:srgbClr val="FF3300"/>
    <a:srgbClr val="FF0066"/>
    <a:srgbClr val="ED151D"/>
    <a:srgbClr val="FF7F27"/>
    <a:srgbClr val="3F48CC"/>
    <a:srgbClr val="21B14C"/>
    <a:srgbClr val="28B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4" autoAdjust="0"/>
    <p:restoredTop sz="89372" autoAdjust="0"/>
  </p:normalViewPr>
  <p:slideViewPr>
    <p:cSldViewPr snapToGrid="0">
      <p:cViewPr varScale="1">
        <p:scale>
          <a:sx n="110" d="100"/>
          <a:sy n="110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E50F9-42BB-40A0-9E9E-6CFFF1D8EFD0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5F0EE-54F2-41F4-A534-1579581A0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31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how rough the edges are for low values of </a:t>
            </a:r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how they smooth out as </a:t>
            </a:r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increases. The </a:t>
            </a:r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in the top two rows go up by 1 with each image. The bottom row uses much bigger increments.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CA91B8-5FC5-4057-8329-8D7BEA655BD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13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how much the algorithm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overfits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low values of </a:t>
            </a:r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the number of neighbors increases, the edges smooth out considerably.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CA91B8-5FC5-4057-8329-8D7BEA655BD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58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expected, the algorithm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overfits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low values of </a:t>
            </a:r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But notice that when </a:t>
            </a:r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=50, the eyes are disappearing. That’s because in the neighborhood of the eyes,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we test for a large number of neighbors, the blue points will almost always dominate over orange. If we increased </a:t>
            </a:r>
            <a:r>
              <a:rPr lang="en-US" altLang="zh-TW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 the eyes would disappear completely.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CA91B8-5FC5-4057-8329-8D7BEA655BD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785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A91B8-5FC5-4057-8329-8D7BEA655BD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65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CA91B8-5FC5-4057-8329-8D7BEA655BD7}" type="slidenum">
              <a:rPr kumimoji="0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76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4B36B-E4B7-4035-BA69-3B114D394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11B68D-03BB-441C-9E37-787D2497D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4201A8-55D2-4626-B9BA-314FC867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D4A-F0C5-463E-A503-6E98FEDA677D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24D9AA-F3DC-4FA0-87C8-BC7F5964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2926DE-DF09-43E7-871C-7C5E8EAA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2305-67C4-4530-8E29-345011C23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60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03903-CCD2-4680-9335-D3667A21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D7778D-4C37-4264-B2B6-FFF9BE27D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F1E433-D28E-456F-A835-C9A373E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D4A-F0C5-463E-A503-6E98FEDA677D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922283-2F94-4F71-89E0-F5769DCE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2A1EE9-D45F-41D3-9AA6-FA9BE8A1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2305-67C4-4530-8E29-345011C23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3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967648-23CF-4866-A897-B9F88FA41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0F3C10-DF5B-4D4D-9EE9-799BC580A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3F40E-00E3-4EFA-B900-128AC99E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D4A-F0C5-463E-A503-6E98FEDA677D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E02A1C-E394-405A-8480-5CEBC49A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DDDB87-1A02-4E0B-A516-97254A6C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2305-67C4-4530-8E29-345011C23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2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FBF9-230E-43EB-AFBA-BCE3AFA6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57CBB-8B09-423E-B32D-2FDE54B12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980466-3938-4C6A-BEAA-0FBD64AC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D4A-F0C5-463E-A503-6E98FEDA677D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45A1FB-426E-46E6-A196-CD7816C8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8D27CE-8ACF-43D1-B15F-03F6B52D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2305-67C4-4530-8E29-345011C23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2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C4115-C0D5-4BFF-91C4-CAC09A1F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54930-C81D-432F-86D7-12B4CC11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4F82F-6839-464E-94EC-BAECFA24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D4A-F0C5-463E-A503-6E98FEDA677D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37E3F6-D372-4EBC-81AE-3E5EEF42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179637-2778-41B7-BC07-54967BFB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2305-67C4-4530-8E29-345011C23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75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F8503-75A2-48B3-8D2B-D0A7ED6C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D53729-D2F4-4C65-B343-9020C0C9B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3064C7-F030-438D-A342-896AAACB0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48F6ED-57D1-4FD2-A202-CB9F8378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D4A-F0C5-463E-A503-6E98FEDA677D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651426-0568-4428-8927-2F03B21A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E455AD-6ADA-4430-A200-71F23463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2305-67C4-4530-8E29-345011C23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0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47A1C-340F-48B4-AD3A-0EFF25CC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37158C-0047-4192-B96E-E9E04770E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56097F-DF26-429E-923E-7D045C328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206A78-172E-4AE0-9300-05C90698B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5D11033-A17C-48B0-9904-CF9088DEF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1996C1-5CA2-4093-8DFD-3BBA5497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D4A-F0C5-463E-A503-6E98FEDA677D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CFE9758-D268-48A3-90FD-B237EFDE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3027F5-8226-44B0-886E-035549EC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2305-67C4-4530-8E29-345011C23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40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FB137-CBD2-4820-BD35-81648C0C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6DA595-7510-4CEB-83AB-98FE528E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D4A-F0C5-463E-A503-6E98FEDA677D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47A3C1-583F-427C-8499-FCA5C34F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849BA7-2F7E-46FA-A958-79ED0BCD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2305-67C4-4530-8E29-345011C23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28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48135D-692A-40B3-8F9C-B1BC5943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D4A-F0C5-463E-A503-6E98FEDA677D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C2367B-5AD0-405B-A807-2B31617B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DBFB94-9899-49A4-B0BC-F43C9AA5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2305-67C4-4530-8E29-345011C23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57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0137C-6B95-4BCF-9E98-E834DD31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53EA3C-6043-40C9-A9C1-0023A261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792871-3D6A-4DD0-A76C-B76699958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236F62-D757-4ADC-BF93-493258B2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D4A-F0C5-463E-A503-6E98FEDA677D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723009-282C-42C5-A61C-760DAD5A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0F8802-1F23-46FE-80E2-A78EFB22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2305-67C4-4530-8E29-345011C23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5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73FFC-F720-4516-AAA9-A847332C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0DD0FE-2764-4747-90E4-BA409487D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DE35B5-3FB5-43EB-8495-3AEE1A7BC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892268-E9C3-4792-B32A-CE14E5A7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CD4A-F0C5-463E-A503-6E98FEDA677D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962FA8-8746-42A5-A6F8-1C9CE564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A26948-B1A6-422F-AC96-F468C5EE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2305-67C4-4530-8E29-345011C23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60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272863-C97C-4AC3-8E02-3FE08A89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258019-FC8E-4AB2-B999-84534F662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E38D62-2B4F-4135-8C3C-8190196E4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CD4A-F0C5-463E-A503-6E98FEDA677D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8D360B-F175-4695-8DF1-BAE4F0239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620D7F-F006-44D4-8A4E-41BBA483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82305-67C4-4530-8E29-345011C23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99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284" y="2064774"/>
            <a:ext cx="11366204" cy="2802194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4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</a:t>
            </a:r>
            <a:r>
              <a:rPr lang="zh-TW" altLang="en-US" sz="4900" dirty="0">
                <a:latin typeface="標楷體" panose="03000509000000000000" pitchFamily="65" charset="-120"/>
                <a:ea typeface="標楷體" panose="03000509000000000000" pitchFamily="65" charset="-120"/>
              </a:rPr>
              <a:t>醫光電所 吳育德</a:t>
            </a:r>
            <a:br>
              <a:rPr lang="zh-TW" altLang="en-US" sz="49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6091" y="6488668"/>
            <a:ext cx="8563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Chap5. A First Course in Machine Learning, 2ed, Simon Rogers and Mark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Girolami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 </a:t>
            </a:r>
          </a:p>
        </p:txBody>
      </p:sp>
    </p:spTree>
    <p:extLst>
      <p:ext uri="{BB962C8B-B14F-4D97-AF65-F5344CB8AC3E}">
        <p14:creationId xmlns:p14="http://schemas.microsoft.com/office/powerpoint/2010/main" val="325737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741" y="0"/>
            <a:ext cx="111020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kNN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doesn’t create boundaries between clusters of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samples, so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it works even when a class is broken up into pieces. 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151" y="971550"/>
            <a:ext cx="80295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2817" y="89043"/>
            <a:ext cx="10704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into a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training, validation, and  test set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96" y="1165363"/>
            <a:ext cx="7282770" cy="4191827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>
          <a:xfrm>
            <a:off x="4634982" y="6488668"/>
            <a:ext cx="7064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 Vol. 1_ From Basics to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Glassner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02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993671" y="-371453"/>
            <a:ext cx="4762998" cy="8542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655" y="318051"/>
            <a:ext cx="3545345" cy="63589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1129"/>
            <a:ext cx="103267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validation set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decide the best </a:t>
            </a:r>
            <a:r>
              <a:rPr lang="en-US" altLang="zh-TW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806643" y="6505438"/>
            <a:ext cx="7064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 Vol. 1_ From Basics to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Glassner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56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505" y="79104"/>
            <a:ext cx="65697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cross-validation to evaluate our system’s performance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88" y="301917"/>
            <a:ext cx="4943812" cy="6417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184" y="1308652"/>
            <a:ext cx="3543300" cy="396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6836" y="551110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our training set into 5 equally-sized folds,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named  Fold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through Fold 5.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407505" y="6534616"/>
            <a:ext cx="7064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 Vol. 1_ From Basics to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Glassner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90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009" y="118861"/>
            <a:ext cx="4432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 cross-validation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75" y="2466611"/>
            <a:ext cx="10353675" cy="27622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88735" y="1108070"/>
            <a:ext cx="10783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pass through the loop, we choose one fold for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(in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blue), and train with the others (in red).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4634982" y="6488668"/>
            <a:ext cx="7064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 Vol. 1_ From Basics to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Glassner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855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618943" y="549098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45229" y="0"/>
            <a:ext cx="4794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script: </a:t>
            </a:r>
            <a:r>
              <a:rPr lang="en-US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knncv.m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575" y="584775"/>
            <a:ext cx="1140142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altLang="zh-TW" dirty="0" err="1" smtClean="0">
                <a:solidFill>
                  <a:srgbClr val="028009"/>
                </a:solidFill>
                <a:latin typeface="Courier New" panose="02070309020205020404" pitchFamily="49" charset="0"/>
              </a:rPr>
              <a:t>knncv.m</a:t>
            </a:r>
            <a:r>
              <a:rPr lang="en-US" altLang="zh-TW" dirty="0" smtClean="0">
                <a:solidFill>
                  <a:srgbClr val="028009"/>
                </a:solidFill>
                <a:latin typeface="Courier New" panose="02070309020205020404" pitchFamily="49" charset="0"/>
              </a:rPr>
              <a:t> % </a:t>
            </a:r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From A First Course in Machine Learning, Chapter 5.</a:t>
            </a:r>
          </a:p>
          <a:p>
            <a:r>
              <a:rPr lang="en-US" altLang="zh-TW" dirty="0" smtClean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Cross-validation over K in KNN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dirty="0" err="1">
                <a:solidFill>
                  <a:srgbClr val="AA04F9"/>
                </a:solidFill>
                <a:latin typeface="Courier New" panose="02070309020205020404" pitchFamily="49" charset="0"/>
              </a:rPr>
              <a:t>all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;close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all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Generate some data</a:t>
            </a:r>
          </a:p>
          <a:p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N1 = 100; N2 = 20; </a:t>
            </a:r>
            <a:r>
              <a:rPr lang="pt-BR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% Class sizes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x = [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(N1,2);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(N2,2)+2];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t = [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(0,N1,1);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(1,N2,1)];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N = size(x,1);</a:t>
            </a:r>
          </a:p>
          <a:p>
            <a:r>
              <a:rPr lang="en-US" altLang="zh-TW" dirty="0" smtClean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Plot the data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ma = {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A04F9"/>
                </a:solidFill>
                <a:latin typeface="Courier New" panose="02070309020205020404" pitchFamily="49" charset="0"/>
              </a:rPr>
              <a:t>ko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A04F9"/>
                </a:solidFill>
                <a:latin typeface="Courier New" panose="02070309020205020404" pitchFamily="49" charset="0"/>
              </a:rPr>
              <a:t>ks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fc = {[0 0 0],[1 1 1]};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tv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unique(t);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figure(1); </a:t>
            </a:r>
          </a:p>
          <a:p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1:length(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tv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find(t==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tv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s-E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E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(x(pos,1),x(pos,2),</a:t>
            </a:r>
            <a:r>
              <a:rPr lang="es-E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ma</a:t>
            </a:r>
            <a:r>
              <a:rPr lang="es-E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{i},</a:t>
            </a:r>
            <a:r>
              <a:rPr lang="es-E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s-ES" altLang="zh-TW" dirty="0" err="1">
                <a:solidFill>
                  <a:srgbClr val="AA04F9"/>
                </a:solidFill>
                <a:latin typeface="Courier New" panose="02070309020205020404" pitchFamily="49" charset="0"/>
              </a:rPr>
              <a:t>markerfacecolor</a:t>
            </a:r>
            <a:r>
              <a:rPr lang="es-E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s-E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E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fc</a:t>
            </a:r>
            <a:r>
              <a:rPr lang="es-E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{i});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hold 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dirty="0" smtClean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loop over values of K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Nfold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10;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Kvals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 [1:2:30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Nrep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 100;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Errors = zeros(length(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Kvals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Nfold,Nrep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9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47650"/>
            <a:ext cx="1147762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rep = 1:Nrep</a:t>
            </a:r>
          </a:p>
          <a:p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    %% Permute the data and split into folds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order =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randperm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(N);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Nfold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10; </a:t>
            </a:r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% 10-fold CV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sizes =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(floor(N/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Nfold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),1,Nfold);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sizes(end) = sizes(end) + N - sum(sizes);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csizes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[0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cumsum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(sizes)];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kv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1:length(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Kvals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K =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Kvals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kv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     </a:t>
            </a:r>
            <a:endParaRPr lang="en-US" altLang="zh-TW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fold =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1:Nfold </a:t>
            </a:r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% Loop over folds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x; 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traint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 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foldindex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order(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csizes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(fold)+1:csizes(fold+1));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foldindex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,:) =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traint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foldindex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 = [];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x(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foldindex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,:); 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testt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 t(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foldindex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zh-TW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90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74427"/>
            <a:ext cx="104203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% Do the KNN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classes = zeros(size(testX,1),1);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1:size(testX,1)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this =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,:);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sum((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this,size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(trainX,1),1)).^2,2);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[d I] = sort(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'ascend'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[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a,b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(I(1:K)),unique(t));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find(a==max(a));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length(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)&gt;1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temp_order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randperm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(length(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temp_order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(1));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classes(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 = b(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Errors(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kv,fold,rep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 = sum(classes~=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dirty="0" smtClean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r>
              <a:rPr lang="zh-TW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zh-TW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r>
              <a:rPr lang="zh-TW" altLang="en-US" dirty="0" smtClean="0">
                <a:solidFill>
                  <a:srgbClr val="0E00FF"/>
                </a:solidFill>
                <a:latin typeface="Courier New" panose="02070309020205020404" pitchFamily="49" charset="0"/>
              </a:rPr>
              <a:t> </a:t>
            </a:r>
            <a:endParaRPr lang="zh-TW" altLang="en-US" dirty="0">
              <a:solidFill>
                <a:srgbClr val="0E00FF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%% Plot the results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figure(2); 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 = sum(sum(Errors,3),2)./(N*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Nrep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Kvals,s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'K</a:t>
            </a:r>
            <a:r>
              <a:rPr lang="en-US" altLang="zh-TW" dirty="0" smtClean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'Error'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307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618943" y="549098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657223"/>
            <a:ext cx="4707102" cy="3857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87" y="657223"/>
            <a:ext cx="4810125" cy="3819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64154" y="-7102"/>
            <a:ext cx="6618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MATLAB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script: </a:t>
            </a:r>
            <a:r>
              <a:rPr lang="en-US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knncv.m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71524" y="4621386"/>
                <a:ext cx="11268075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Ten-fold cross-validation was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the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any particular partitioning of the data into the ten folds,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entire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 was repeated 100 times. </a:t>
                </a:r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errors plotted are therefore an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of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1000 fold errors</a:t>
                </a:r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4621386"/>
                <a:ext cx="11268075" cy="1815882"/>
              </a:xfrm>
              <a:prstGeom prst="rect">
                <a:avLst/>
              </a:prstGeom>
              <a:blipFill>
                <a:blip r:embed="rId4"/>
                <a:stretch>
                  <a:fillRect l="-974" t="-3356" b="-8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27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5429" y="144390"/>
            <a:ext cx="3755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Confusion </a:t>
            </a: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matrix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5" y="888164"/>
            <a:ext cx="10841107" cy="50898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59086" y="6488668"/>
            <a:ext cx="753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Andrew Glassner - Deep Learning_ A Visual Approach-No Starch Press (2021)</a:t>
            </a:r>
          </a:p>
        </p:txBody>
      </p:sp>
      <p:sp>
        <p:nvSpPr>
          <p:cNvPr id="5" name="矩形 4"/>
          <p:cNvSpPr/>
          <p:nvPr/>
        </p:nvSpPr>
        <p:spPr>
          <a:xfrm>
            <a:off x="888013" y="269088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小偷</a:t>
            </a:r>
          </a:p>
        </p:txBody>
      </p:sp>
      <p:sp>
        <p:nvSpPr>
          <p:cNvPr id="6" name="矩形 5"/>
          <p:cNvSpPr/>
          <p:nvPr/>
        </p:nvSpPr>
        <p:spPr>
          <a:xfrm>
            <a:off x="896033" y="40584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一般人</a:t>
            </a:r>
          </a:p>
        </p:txBody>
      </p:sp>
      <p:sp>
        <p:nvSpPr>
          <p:cNvPr id="7" name="矩形 6"/>
          <p:cNvSpPr/>
          <p:nvPr/>
        </p:nvSpPr>
        <p:spPr>
          <a:xfrm>
            <a:off x="766010" y="1039807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以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看門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狗辨識小偷</a:t>
            </a: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為例：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9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876118" y="691973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733857" y="107198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311" y="845270"/>
            <a:ext cx="1054018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learn non-probabilistic Classifiers </a:t>
            </a:r>
          </a:p>
          <a:p>
            <a:pPr marL="971550" lvl="1" indent="-514350">
              <a:buAutoNum type="arabicPeriod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</a:p>
          <a:p>
            <a:pPr marL="971550" lvl="1" indent="-514350">
              <a:buFontTx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</a:p>
          <a:p>
            <a:pPr marL="971550" lvl="1" indent="-514350">
              <a:buAutoNum type="arabicPeriod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and neural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Tx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and other kernel methods</a:t>
            </a:r>
          </a:p>
          <a:p>
            <a:pPr marL="971550" lvl="1" indent="-514350">
              <a:buAutoNum type="arabicPeriod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971550" lvl="1" indent="-514350">
              <a:buAutoNum type="arabicPeriod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971550" lvl="1" indent="-514350">
              <a:buAutoNum type="arabicPeriod"/>
            </a:pP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 startAt="2"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learn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classifiers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and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86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5251" y="185057"/>
            <a:ext cx="2203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Accuracy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41" y="1190220"/>
            <a:ext cx="9315450" cy="45416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59086" y="6488668"/>
            <a:ext cx="753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Andrew Glassner - Deep Learning_ A Visual Approach-No Starch Press (2021)</a:t>
            </a:r>
          </a:p>
        </p:txBody>
      </p:sp>
      <p:sp>
        <p:nvSpPr>
          <p:cNvPr id="7" name="矩形 6"/>
          <p:cNvSpPr/>
          <p:nvPr/>
        </p:nvSpPr>
        <p:spPr>
          <a:xfrm>
            <a:off x="3960533" y="83138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所有人當中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辨識出小偷的比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例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4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182819"/>
            <a:ext cx="5856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Recall </a:t>
            </a: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(also called 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sensitivity)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48" y="1112102"/>
            <a:ext cx="9749873" cy="49249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59086" y="6488668"/>
            <a:ext cx="753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Andrew Glassner - Deep Learning_ A Visual Approach-No Starch Press (2021)</a:t>
            </a:r>
          </a:p>
        </p:txBody>
      </p:sp>
      <p:sp>
        <p:nvSpPr>
          <p:cNvPr id="6" name="矩形 5"/>
          <p:cNvSpPr/>
          <p:nvPr/>
        </p:nvSpPr>
        <p:spPr>
          <a:xfrm>
            <a:off x="3562359" y="793355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所有小偷當中被辨識出小偷的比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例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3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2331" y="159026"/>
            <a:ext cx="9760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Precision (also called positive predictive value, or PPV)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4" y="1116635"/>
            <a:ext cx="10534556" cy="509532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42832" y="743801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被辨識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為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小偷當中真正是小偷的比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例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38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/>
        </p:nvSpPr>
        <p:spPr>
          <a:xfrm>
            <a:off x="3438940" y="98982"/>
            <a:ext cx="50689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Precision-Recall Tradeoff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64708" y="683757"/>
            <a:ext cx="1146634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以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兩隻看門狗辨識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小偷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為</a:t>
            </a: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例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</a:t>
            </a:r>
            <a:endParaRPr kumimoji="0" lang="zh-TW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其中一隻是沒有經驗的小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狗，只要有人靠近牠就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會狂吠，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但是這些人</a:t>
            </a: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當中，只有少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部分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是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真正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小偷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。 </a:t>
            </a:r>
            <a:endParaRPr kumimoji="0" lang="zh-TW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recall</a:t>
            </a: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高，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因為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不管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是不是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小偷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，牠都狂吠，不會錯過小偷</a:t>
            </a:r>
            <a:endParaRPr kumimoji="0" lang="zh-TW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precision</a:t>
            </a: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低，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因為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大多數都不是小偷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「</a:t>
            </a: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寧可錯抓一百，也不可放過一個」→  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recall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高，但 </a:t>
            </a: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precision</a:t>
            </a: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低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/>
            </a:r>
            <a:b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</a:b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另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一隻是老狗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，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非常沉著，大多數時間在睡覺，但是在少數清醒的時間，牠都可以辨識出小偷，好人牠都不會叫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。 </a:t>
            </a:r>
            <a:endParaRPr kumimoji="0" lang="zh-TW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precision</a:t>
            </a: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高，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因為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牠狂吠的一定是壞人</a:t>
            </a:r>
            <a:endParaRPr kumimoji="0" lang="zh-TW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recall</a:t>
            </a: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低，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因為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牠大多數時間睡覺時錯過了很多小偷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「</a:t>
            </a: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寧可錯放一百，也不可冤枉一個」→  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precision</a:t>
            </a:r>
            <a:r>
              <a:rPr kumimoji="0" lang="zh-TW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高，但 </a:t>
            </a: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recall</a:t>
            </a:r>
            <a:r>
              <a:rPr kumimoji="0" lang="zh-TW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低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78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8939" y="98982"/>
            <a:ext cx="5616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F1 Score (harmonic  mean)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70" y="1790395"/>
            <a:ext cx="10436059" cy="35998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99442" y="869947"/>
            <a:ext cx="11016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F1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score is 0 when either precision or recall is also 0,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1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when both are 1.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between it slowly rises as both measures increase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779" y="5556859"/>
            <a:ext cx="1802440" cy="10279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90329" y="5723129"/>
            <a:ext cx="838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F1=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1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858E315-B05F-45B5-B88C-2F1F652B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814" y="55365"/>
            <a:ext cx="3676813" cy="718608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#</a:t>
            </a: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48B127C-6D73-46DB-A2BE-9A3BE42F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436" y="773973"/>
            <a:ext cx="10574973" cy="4362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10-fold cross validation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1.one time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2.100 times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optimal parameter K in the KNN algorithm.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6_cross_validation_to_do.jpynb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Deadline of Homework #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2022/11/14 3:30pm</a:t>
            </a:r>
            <a:endParaRPr lang="zh-TW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2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618943" y="549098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727011" y="0"/>
            <a:ext cx="39731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5300" y="660975"/>
                <a:ext cx="10629900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d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-dimensional training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 . . , N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the corresponding label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K training points that are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new</m:t>
                        </m:r>
                      </m:sub>
                    </m:sSub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then set to be the majority class amongst these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neighbors.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 plot is a cartoon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depicting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KNN (K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3). </a:t>
                </a: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Circles and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squares denote the training points and </a:t>
                </a:r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diamonds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test points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point A will be assigned to the `square'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</a:t>
                </a: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B to the circles.</a:t>
                </a:r>
                <a:endParaRPr lang="zh-TW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660975"/>
                <a:ext cx="10629900" cy="5693866"/>
              </a:xfrm>
              <a:prstGeom prst="rect">
                <a:avLst/>
              </a:prstGeom>
              <a:blipFill>
                <a:blip r:embed="rId2"/>
                <a:stretch>
                  <a:fillRect l="-1032" t="-1071" r="-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2567773"/>
            <a:ext cx="3086100" cy="39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4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618943" y="549098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573007" y="0"/>
            <a:ext cx="2247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K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0070" y="610653"/>
                <a:ext cx="10902830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K is too small, our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heavily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influenced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we increase K, we are using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neighbors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further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away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a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regularizing effect to reduces the chance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over-fitting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we go too far, we will lose the true patterns in the data that we are attempting to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most popular method for choosing K is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cross-validation.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70" y="610653"/>
                <a:ext cx="10902830" cy="4832092"/>
              </a:xfrm>
              <a:prstGeom prst="rect">
                <a:avLst/>
              </a:prstGeom>
              <a:blipFill>
                <a:blip r:embed="rId2"/>
                <a:stretch>
                  <a:fillRect l="-1007" t="-1261" r="-5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6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6682" y="332170"/>
            <a:ext cx="5461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“smile” dataset of 2D points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84" y="1097860"/>
            <a:ext cx="6953250" cy="47815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03031" y="6060325"/>
            <a:ext cx="5628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There are two categories,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blue and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orange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4634982" y="6488668"/>
            <a:ext cx="7064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 Vol. 1_ From Basics to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Glassner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229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3184" y="153266"/>
            <a:ext cx="10306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Classifying all the points in the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rectangle for different k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113" y="738041"/>
            <a:ext cx="80486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2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9482" y="193022"/>
            <a:ext cx="6317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noisy version of the smile dataset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482" y="1204290"/>
            <a:ext cx="6004153" cy="40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8247" y="87565"/>
            <a:ext cx="9416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Using </a:t>
            </a:r>
            <a:r>
              <a:rPr kumimoji="0" lang="en-US" altLang="zh-TW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kNN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to assign a category to points in the plane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52" y="672340"/>
            <a:ext cx="81343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8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986" y="183083"/>
            <a:ext cx="1060476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Adding two eyes to our smile database, then adding noise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jitter the sample locations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201" y="1593573"/>
            <a:ext cx="6093898" cy="41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9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13163</TotalTime>
  <Words>1434</Words>
  <Application>Microsoft Office PowerPoint</Application>
  <PresentationFormat>寬螢幕</PresentationFormat>
  <Paragraphs>164</Paragraphs>
  <Slides>25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新細明體</vt:lpstr>
      <vt:lpstr>標楷體</vt:lpstr>
      <vt:lpstr>Arial</vt:lpstr>
      <vt:lpstr>Calibri</vt:lpstr>
      <vt:lpstr>Calibri Light</vt:lpstr>
      <vt:lpstr>Cambria Math</vt:lpstr>
      <vt:lpstr>Courier New</vt:lpstr>
      <vt:lpstr>Times New Roman</vt:lpstr>
      <vt:lpstr>Office 佈景主題</vt:lpstr>
      <vt:lpstr>K-nearest neighbors 生醫光電所 吳育德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Homework #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YTWUlab</dc:creator>
  <cp:lastModifiedBy>USER</cp:lastModifiedBy>
  <cp:revision>1252</cp:revision>
  <dcterms:created xsi:type="dcterms:W3CDTF">2018-12-03T08:17:04Z</dcterms:created>
  <dcterms:modified xsi:type="dcterms:W3CDTF">2022-09-25T10:31:09Z</dcterms:modified>
</cp:coreProperties>
</file>