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13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13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13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13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14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15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13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13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14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13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13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14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ummary of Changes - Meth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 of Changes - Methods </a:t>
            </a:r>
          </a:p>
        </p:txBody>
      </p:sp>
      <p:sp>
        <p:nvSpPr>
          <p:cNvPr id="152" name="Updated the method to estimate prevalence in China…"/>
          <p:cNvSpPr txBox="1"/>
          <p:nvPr>
            <p:ph type="body" idx="13"/>
          </p:nvPr>
        </p:nvSpPr>
        <p:spPr>
          <a:xfrm>
            <a:off x="1206500" y="2372962"/>
            <a:ext cx="21971000" cy="40756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marL="680211" indent="-363219" defTabSz="429259">
              <a:lnSpc>
                <a:spcPct val="100000"/>
              </a:lnSpc>
              <a:spcBef>
                <a:spcPts val="0"/>
              </a:spcBef>
              <a:defRPr sz="3275"/>
            </a:pPr>
            <a:r>
              <a:t>Updated the method to estimate prevalence in China</a:t>
            </a:r>
          </a:p>
          <a:p>
            <a:pPr lvl="2" marL="997203" indent="-363219" defTabSz="429259">
              <a:lnSpc>
                <a:spcPct val="100000"/>
              </a:lnSpc>
              <a:spcBef>
                <a:spcPts val="0"/>
              </a:spcBef>
              <a:defRPr sz="3275"/>
            </a:pPr>
            <a:r>
              <a:rPr>
                <a:solidFill>
                  <a:schemeClr val="accent5">
                    <a:lumOff val="-29866"/>
                  </a:schemeClr>
                </a:solidFill>
              </a:rPr>
              <a:t>key idea</a:t>
            </a:r>
            <a:r>
              <a:t>: define a </a:t>
            </a:r>
            <a:r>
              <a:rPr i="1"/>
              <a:t>prevalence indicator</a:t>
            </a:r>
            <a:r>
              <a:t> (linearly proportional to actual prevalence by the same factor across China)</a:t>
            </a:r>
          </a:p>
          <a:p>
            <a:pPr lvl="2" marL="997203" indent="-363219" defTabSz="429259">
              <a:lnSpc>
                <a:spcPct val="100000"/>
              </a:lnSpc>
              <a:spcBef>
                <a:spcPts val="0"/>
              </a:spcBef>
              <a:defRPr sz="3275"/>
            </a:pPr>
            <a:r>
              <a:t>Start with: daily confirmed cases (per province), </a:t>
            </a:r>
          </a:p>
          <a:p>
            <a:pPr lvl="2" marL="997203" indent="-363219" defTabSz="429259">
              <a:lnSpc>
                <a:spcPct val="100000"/>
              </a:lnSpc>
              <a:spcBef>
                <a:spcPts val="0"/>
              </a:spcBef>
              <a:defRPr sz="3275"/>
            </a:pPr>
            <a:r>
              <a:t>Shifting in time (infection to symptom onset, onset to confirmation)</a:t>
            </a:r>
          </a:p>
          <a:p>
            <a:pPr lvl="2" marL="997203" indent="-363219" defTabSz="429259">
              <a:lnSpc>
                <a:spcPct val="100000"/>
              </a:lnSpc>
              <a:spcBef>
                <a:spcPts val="0"/>
              </a:spcBef>
              <a:defRPr sz="3275"/>
            </a:pPr>
            <a:r>
              <a:t>Adjusting for ratio in ascertainment</a:t>
            </a:r>
          </a:p>
          <a:p>
            <a:pPr lvl="2" marL="997203" indent="-363219" defTabSz="429259">
              <a:lnSpc>
                <a:spcPct val="100000"/>
              </a:lnSpc>
              <a:spcBef>
                <a:spcPts val="0"/>
              </a:spcBef>
              <a:defRPr sz="3275"/>
            </a:pPr>
            <a:r>
              <a:t>Account for duration of pre-symptomatic infection</a:t>
            </a:r>
          </a:p>
          <a:p>
            <a:pPr lvl="2" marL="997203" indent="-363219" defTabSz="429259">
              <a:lnSpc>
                <a:spcPct val="100000"/>
              </a:lnSpc>
              <a:spcBef>
                <a:spcPts val="0"/>
              </a:spcBef>
              <a:defRPr sz="3275"/>
            </a:pPr>
            <a:r>
              <a:t>Attribute to cities</a:t>
            </a:r>
          </a:p>
        </p:txBody>
      </p:sp>
      <p:pic>
        <p:nvPicPr>
          <p:cNvPr id="153" name="Screen Shot 2020-06-26 at 18.55.15.png" descr="Screen Shot 2020-06-26 at 18.55.15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50000"/>
          <a:stretch>
            <a:fillRect/>
          </a:stretch>
        </p:blipFill>
        <p:spPr>
          <a:xfrm>
            <a:off x="1417652" y="6702614"/>
            <a:ext cx="20982996" cy="66787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ummary of Changes - Meth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 of Changes - Methods </a:t>
            </a:r>
          </a:p>
        </p:txBody>
      </p:sp>
      <p:sp>
        <p:nvSpPr>
          <p:cNvPr id="156" name="We include 8 scenarios to represent uncertainty in key assumptions:…"/>
          <p:cNvSpPr txBox="1"/>
          <p:nvPr>
            <p:ph type="body" idx="13"/>
          </p:nvPr>
        </p:nvSpPr>
        <p:spPr>
          <a:xfrm>
            <a:off x="177800" y="2626962"/>
            <a:ext cx="7414296" cy="1042504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2" marL="1917700" indent="-698500" defTabSz="825500">
              <a:lnSpc>
                <a:spcPct val="100000"/>
              </a:lnSpc>
              <a:spcBef>
                <a:spcPts val="0"/>
              </a:spcBef>
              <a:defRPr sz="3500"/>
            </a:pPr>
            <a:r>
              <a:t>We include 8 scenarios to represent uncertainty in key assumptions:</a:t>
            </a:r>
          </a:p>
          <a:p>
            <a:pPr lvl="3" marL="2527300" indent="-698500" defTabSz="825500">
              <a:lnSpc>
                <a:spcPct val="100000"/>
              </a:lnSpc>
              <a:spcBef>
                <a:spcPts val="0"/>
              </a:spcBef>
              <a:defRPr sz="3500"/>
            </a:pPr>
            <a:r>
              <a:t>Ascertainment rate ratio</a:t>
            </a:r>
          </a:p>
          <a:p>
            <a:pPr lvl="3" marL="2527300" indent="-698500" defTabSz="825500">
              <a:lnSpc>
                <a:spcPct val="100000"/>
              </a:lnSpc>
              <a:spcBef>
                <a:spcPts val="0"/>
              </a:spcBef>
              <a:defRPr sz="3500"/>
            </a:pPr>
            <a:r>
              <a:t>Duration of being presymptomatic</a:t>
            </a:r>
          </a:p>
          <a:p>
            <a:pPr lvl="3" marL="2527300" indent="-698500" defTabSz="825500">
              <a:lnSpc>
                <a:spcPct val="100000"/>
              </a:lnSpc>
              <a:spcBef>
                <a:spcPts val="0"/>
              </a:spcBef>
              <a:defRPr sz="3500"/>
            </a:pPr>
            <a:r>
              <a:t>How this duratoinmay be different for within China travellers</a:t>
            </a:r>
          </a:p>
          <a:p>
            <a:pPr lvl="3" marL="2527300" indent="-698500" defTabSz="825500">
              <a:lnSpc>
                <a:spcPct val="100000"/>
              </a:lnSpc>
              <a:spcBef>
                <a:spcPts val="0"/>
              </a:spcBef>
              <a:defRPr sz="3500"/>
            </a:pPr>
            <a:r>
              <a:t>Attribution to cities</a:t>
            </a:r>
          </a:p>
          <a:p>
            <a:pPr lvl="2" marL="1917700" indent="-698500" defTabSz="825500">
              <a:lnSpc>
                <a:spcPct val="100000"/>
              </a:lnSpc>
              <a:spcBef>
                <a:spcPts val="0"/>
              </a:spcBef>
              <a:defRPr sz="3500"/>
            </a:pPr>
            <a:r>
              <a:t>Uncertainty from different scenarios prevails over uncertainty from model fit. We report ranges from scenario means plus selected best-estimate scenario 2</a:t>
            </a:r>
          </a:p>
        </p:txBody>
      </p:sp>
      <p:pic>
        <p:nvPicPr>
          <p:cNvPr id="157" name="Screen Shot 2020-06-26 at 18.56.51.png" descr="Screen Shot 2020-06-26 at 18.56.5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83165" y="2695575"/>
            <a:ext cx="13701954" cy="44048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Screen Shot 2020-06-26 at 18.58.34.png" descr="Screen Shot 2020-06-26 at 18.58.34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8773951" y="7227395"/>
            <a:ext cx="10735858" cy="62492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ange of predicted imports is wider…"/>
          <p:cNvSpPr txBox="1"/>
          <p:nvPr>
            <p:ph type="body" idx="13"/>
          </p:nvPr>
        </p:nvSpPr>
        <p:spPr>
          <a:xfrm>
            <a:off x="177800" y="2626962"/>
            <a:ext cx="7482031" cy="101565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2" marL="1917700" indent="-698500" defTabSz="825500">
              <a:lnSpc>
                <a:spcPct val="100000"/>
              </a:lnSpc>
              <a:spcBef>
                <a:spcPts val="0"/>
              </a:spcBef>
              <a:defRPr sz="3500"/>
            </a:pPr>
            <a:r>
              <a:t>Range of predicted imports is wider</a:t>
            </a:r>
          </a:p>
          <a:p>
            <a:pPr lvl="2" marL="1917700" indent="-698500" defTabSz="825500">
              <a:lnSpc>
                <a:spcPct val="100000"/>
              </a:lnSpc>
              <a:spcBef>
                <a:spcPts val="0"/>
              </a:spcBef>
              <a:defRPr sz="3500"/>
            </a:pPr>
            <a:r>
              <a:t>Still heterogeneity between different locations (which we now link to epidemic sizes 1 month after)</a:t>
            </a:r>
          </a:p>
          <a:p>
            <a:pPr lvl="2" marL="1917700" indent="-698500" defTabSz="825500">
              <a:lnSpc>
                <a:spcPct val="100000"/>
              </a:lnSpc>
              <a:spcBef>
                <a:spcPts val="0"/>
              </a:spcBef>
              <a:defRPr sz="3500"/>
            </a:pPr>
            <a:r>
              <a:t>Time range for expected imports is narrower, with same center</a:t>
            </a:r>
          </a:p>
          <a:p>
            <a:pPr lvl="2" marL="1917700" indent="-698500" defTabSz="825500">
              <a:lnSpc>
                <a:spcPct val="100000"/>
              </a:lnSpc>
              <a:spcBef>
                <a:spcPts val="0"/>
              </a:spcBef>
              <a:defRPr sz="3500"/>
            </a:pPr>
            <a:r>
              <a:t>Still drastic change in contribution to imports: first Wuhan and later other cities</a:t>
            </a:r>
          </a:p>
        </p:txBody>
      </p:sp>
      <p:sp>
        <p:nvSpPr>
          <p:cNvPr id="161" name="Summary of Changes - 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 of Changes - Results </a:t>
            </a:r>
          </a:p>
        </p:txBody>
      </p:sp>
      <p:pic>
        <p:nvPicPr>
          <p:cNvPr id="162" name="Screen Shot 2020-06-26 at 19.01.16.png" descr="Screen Shot 2020-06-26 at 19.01.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23581" y="2822575"/>
            <a:ext cx="6194381" cy="69042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Screen Shot 2020-06-26 at 19.01.39.png" descr="Screen Shot 2020-06-26 at 19.01.39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4621666" y="2512662"/>
            <a:ext cx="9552798" cy="110345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