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8891588" cy="5759450"/>
  <p:notesSz cx="6858000" cy="9144000"/>
  <p:defaultTextStyle>
    <a:defPPr>
      <a:defRPr lang="fr-FR"/>
    </a:defPPr>
    <a:lvl1pPr marL="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8F229-F86A-624B-8196-04CCD961630F}">
  <a:tblStyle styleId="{2918F229-F86A-624B-8196-04CCD961630F}" styleName="ODS Style 1">
    <a:wholeTbl>
      <a:tcTxStyle>
        <a:fontRef idx="minor">
          <a:prstClr val="black"/>
        </a:fontRef>
        <a:srgbClr val="00008B"/>
      </a:tcTxStyle>
      <a:tcStyle>
        <a:tcBdr>
          <a:left>
            <a:ln w="6350" cmpd="sng">
              <a:solidFill>
                <a:srgbClr val="E6E6FA"/>
              </a:solidFill>
            </a:ln>
          </a:left>
          <a:right>
            <a:ln w="6350" cmpd="sng">
              <a:solidFill>
                <a:srgbClr val="E6E6FA"/>
              </a:solidFill>
            </a:ln>
          </a:right>
          <a:top>
            <a:ln w="6350" cmpd="sng">
              <a:solidFill>
                <a:srgbClr val="E6E6FA"/>
              </a:solidFill>
            </a:ln>
          </a:top>
          <a:bottom>
            <a:ln w="6350" cmpd="sng">
              <a:solidFill>
                <a:srgbClr val="E6E6FA"/>
              </a:solidFill>
            </a:ln>
          </a:bottom>
          <a:insideH>
            <a:ln w="12700" cmpd="sng">
              <a:solidFill>
                <a:srgbClr val="E6E6FA"/>
              </a:solidFill>
            </a:ln>
          </a:insideH>
          <a:insideV>
            <a:ln w="12700" cmpd="sng">
              <a:solidFill>
                <a:srgbClr val="E6E6FA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24" d="100"/>
          <a:sy n="124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Diapositive de titre 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1"/>
          </p:nvPr>
        </p:nvSpPr>
        <p:spPr>
          <a:xfrm>
            <a:off x="899795" y="2087245"/>
            <a:ext cx="7092315" cy="890905"/>
          </a:xfrm>
        </p:spPr>
        <p:txBody>
          <a:bodyPr/>
          <a:lstStyle/>
          <a:p>
            <a:r>
              <a:rPr lang="fr-FR"/>
              <a:t>Cliquez pour éditer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899795" y="3175635"/>
            <a:ext cx="7092315" cy="890905"/>
          </a:xfrm>
        </p:spPr>
        <p:txBody>
          <a:bodyPr/>
          <a:lstStyle>
            <a:lvl1pPr marL="0" indent="-45720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-45720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-45720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-45720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-45720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-45720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-45720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-45720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-45720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1659A2-C0F5-DA48-B005-7ADBAA1EBC53}" type="datetimeFigureOut">
              <a:rPr lang="fr-FR" smtClean="0"/>
              <a:pPr/>
              <a:t>22/01/2023</a:t>
            </a:fld>
            <a:endParaRPr lang="fr-FR"/>
          </a:p>
        </p:txBody>
      </p:sp>
      <p:sp>
        <p:nvSpPr>
          <p:cNvPr id="5" name="Foot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fr-FR"/>
              <a:t>Pied de page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11F20-9620-BC4C-A5E6-1A8C0294B6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contenu 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fr-FR"/>
              <a:t>Cliquez pour ajouter un titre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1659A2-C0F5-DA48-B005-7ADBAA1EBC53}" type="datetimeFigureOut">
              <a:rPr lang="fr-FR" smtClean="0"/>
              <a:pPr/>
              <a:t>22/01/2023</a:t>
            </a:fld>
            <a:endParaRPr lang="fr-FR"/>
          </a:p>
        </p:txBody>
      </p:sp>
      <p:sp>
        <p:nvSpPr>
          <p:cNvPr id="4" name="Foot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r-FR"/>
              <a:t>Pied de page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11F20-9620-BC4C-A5E6-1A8C0294B6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Content Placeholder 1"/>
          <p:cNvSpPr>
            <a:spLocks noGrp="1"/>
          </p:cNvSpPr>
          <p:nvPr>
            <p:ph idx="5"/>
          </p:nvPr>
        </p:nvSpPr>
        <p:spPr>
          <a:xfrm>
            <a:off x="899795" y="2106295"/>
            <a:ext cx="7092315" cy="2324735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éditer les styles du texte du masque</a:t>
            </a:r>
          </a:p>
          <a:p>
            <a:pPr lvl="1"/>
            <a:r>
              <a:rPr lang="fr-FR"/>
              <a:t>Second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Placeholder"/>
          <p:cNvSpPr>
            <a:spLocks noGrp="1"/>
          </p:cNvSpPr>
          <p:nvPr>
            <p:ph type="title"/>
          </p:nvPr>
        </p:nvSpPr>
        <p:spPr>
          <a:xfrm>
            <a:off x="899795" y="899795"/>
            <a:ext cx="7092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éditer le style du titre</a:t>
            </a:r>
          </a:p>
        </p:txBody>
      </p:sp>
      <p:sp>
        <p:nvSpPr>
          <p:cNvPr id="156" name="Text Placeholder 2"/>
          <p:cNvSpPr>
            <a:spLocks noGrp="1"/>
          </p:cNvSpPr>
          <p:nvPr>
            <p:ph type="body" idx="1"/>
          </p:nvPr>
        </p:nvSpPr>
        <p:spPr>
          <a:xfrm>
            <a:off x="899795" y="2106295"/>
            <a:ext cx="7092315" cy="232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éditer les styles du texte du masque</a:t>
            </a:r>
          </a:p>
          <a:p>
            <a:pPr lvl="1"/>
            <a:r>
              <a:rPr lang="fr-FR"/>
              <a:t>Second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7" name="Date Placeholder"/>
          <p:cNvSpPr>
            <a:spLocks noGrp="1"/>
          </p:cNvSpPr>
          <p:nvPr>
            <p:ph type="dt" sz="half" idx="2"/>
          </p:nvPr>
        </p:nvSpPr>
        <p:spPr>
          <a:xfrm>
            <a:off x="899795" y="44945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59A2-C0F5-DA48-B005-7ADBAA1EBC53}" type="datetimeFigureOut">
              <a:rPr lang="fr-FR" smtClean="0"/>
              <a:pPr/>
              <a:t>22/01/2023</a:t>
            </a:fld>
            <a:endParaRPr lang="fr-FR"/>
          </a:p>
        </p:txBody>
      </p:sp>
      <p:sp>
        <p:nvSpPr>
          <p:cNvPr id="15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998152" y="449453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59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5858510" y="44945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1F20-9620-BC4C-A5E6-1A8C0294B6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</a:defRPr>
      </a:lvl1pPr>
      <a:lvl2pPr algn="ctr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 charset="0"/>
        </a:defRPr>
      </a:lvl2pPr>
      <a:lvl3pPr algn="ctr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 charset="0"/>
        </a:defRPr>
      </a:lvl3pPr>
      <a:lvl4pPr algn="ctr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 charset="0"/>
        </a:defRPr>
      </a:lvl4pPr>
      <a:lvl5pPr algn="ctr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 charset="0"/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185" y="1990725"/>
            <a:ext cx="6438900" cy="65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D7EBF"/>
                </a:solidFill>
                <a:latin typeface="+mn-lt"/>
              </a:rPr>
              <a:t>Projet - Étude de cas en SAS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899795" y="2707005"/>
            <a:ext cx="260985" cy="419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solidFill>
                  <a:schemeClr val="tx1"/>
                </a:solidFill>
                <a:latin typeface="+mn-lt"/>
              </a:rPr>
              <a:t> </a:t>
            </a:r>
            <a:endParaRPr lang="fr-FR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idx="5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des décès prématurés selon le sexe pour les pays développés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0" name="Table 16"/>
          <p:cNvGraphicFramePr>
            <a:graphicFrameLocks noGrp="1"/>
          </p:cNvGraphicFramePr>
          <p:nvPr>
            <p:ph type="tbl" idx="5"/>
          </p:nvPr>
        </p:nvGraphicFramePr>
        <p:xfrm>
          <a:off x="935355" y="1265555"/>
          <a:ext cx="7021195" cy="3422015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Sexe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Proportion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</a:t>
                      </a:r>
                      <a:br>
                        <a:rPr lang="fr-FR"/>
                      </a:br>
                      <a:r>
                        <a:rPr lang="fr-FR" sz="1100" dirty="0"/>
                        <a:t>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</a:t>
                      </a:r>
                      <a:br>
                        <a:rPr lang="fr-FR"/>
                      </a:br>
                      <a:r>
                        <a:rPr lang="fr-FR" sz="1100" dirty="0"/>
                        <a:t>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Assainissement</a:t>
                      </a:r>
                      <a:br>
                        <a:rPr lang="fr-FR"/>
                      </a:br>
                      <a:r>
                        <a:rPr lang="fr-FR" sz="700" dirty="0"/>
                        <a:t>insalubre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FEMALE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445335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50.03%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1.598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$711,645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444831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49.97%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1.581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$703,278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USAN a engendré 890166 décès prématurés dans les PDV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aux</a:t>
                      </a:r>
                      <a:br>
                        <a:rPr lang="fr-FR"/>
                      </a:br>
                      <a:r>
                        <a:rPr lang="fr-FR" sz="700" dirty="0"/>
                        <a:t>particules fines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FEMALE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9163508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39.46%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1.581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$14,487,506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14059171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60.54%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1.581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$22,227,549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PM_2_5_OUT a engendré 23222679 décès prématurés dans les PDV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à lozone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FEMALE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914126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43.20%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1.581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$1,445,233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1201852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56.80%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1.581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$1,900,128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10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des décès prématurés selon le sexe pour les pays développés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5" name="Table 17"/>
          <p:cNvGraphicFramePr>
            <a:graphicFrameLocks noGrp="1"/>
          </p:cNvGraphicFramePr>
          <p:nvPr>
            <p:ph type="tbl"/>
          </p:nvPr>
        </p:nvGraphicFramePr>
        <p:xfrm>
          <a:off x="935355" y="1265555"/>
          <a:ext cx="7021195" cy="2588260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Sexe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Proportion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</a:t>
                      </a:r>
                      <a:br>
                        <a:rPr lang="fr-FR"/>
                      </a:br>
                      <a:r>
                        <a:rPr lang="fr-FR" sz="1100" dirty="0"/>
                        <a:t>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</a:t>
                      </a:r>
                      <a:br>
                        <a:rPr lang="fr-FR"/>
                      </a:br>
                      <a:r>
                        <a:rPr lang="fr-FR" sz="1100" dirty="0"/>
                        <a:t>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O3 a engendré 2115978 décès prématurés dans les PDV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Source d'eau</a:t>
                      </a:r>
                      <a:br>
                        <a:rPr lang="fr-FR"/>
                      </a:br>
                      <a:r>
                        <a:rPr lang="fr-FR" sz="700" dirty="0"/>
                        <a:t>non-potables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FEMALE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635716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50.22%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1.581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$1,005,067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630079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49.78%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1.581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$996,155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UWATS a engendré 1265795 décès prématurés dans les PDV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Total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27494618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2172%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1.581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$43,468,991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35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De 2005 à 2019, on a recensé 27494618 décès prématurés dans les PDV dus aux risques environnementaux énoncés.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11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 l'impact du risque 'PM_2_5_OUT' sur les hommes et les femmes pour le pays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développé: 'FRA'.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0" name="SGPlot688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1065" y="1440815"/>
            <a:ext cx="7089140" cy="2834640"/>
          </a:xfrm>
          <a:prstGeom prst="rect">
            <a:avLst/>
          </a:prstGeom>
        </p:spPr>
      </p:pic>
      <p:sp>
        <p:nvSpPr>
          <p:cNvPr id="61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12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des décès prématurés selon les classes d'âge pour les pays développés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5" name="Table 18"/>
          <p:cNvGraphicFramePr>
            <a:graphicFrameLocks noGrp="1"/>
          </p:cNvGraphicFramePr>
          <p:nvPr>
            <p:ph type="tbl" idx="5"/>
          </p:nvPr>
        </p:nvGraphicFramePr>
        <p:xfrm>
          <a:off x="934720" y="1265555"/>
          <a:ext cx="7021830" cy="3227070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Age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Proportion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</a:t>
                      </a:r>
                      <a:br>
                        <a:rPr lang="fr-FR"/>
                      </a:br>
                      <a:r>
                        <a:rPr lang="fr-FR" sz="1100" dirty="0"/>
                        <a:t>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</a:t>
                      </a:r>
                      <a:br>
                        <a:rPr lang="fr-FR"/>
                      </a:br>
                      <a:r>
                        <a:rPr lang="fr-FR" sz="1100" dirty="0"/>
                        <a:t>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aux</a:t>
                      </a:r>
                      <a:br>
                        <a:rPr lang="fr-FR"/>
                      </a:br>
                      <a:r>
                        <a:rPr lang="fr-FR" sz="700" dirty="0"/>
                        <a:t>particules fines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Entre 15 et</a:t>
                      </a:r>
                      <a:br>
                        <a:rPr lang="fr-FR"/>
                      </a:br>
                      <a:r>
                        <a:rPr lang="fr-FR" sz="700" dirty="0"/>
                        <a:t>64 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6245942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26.85%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1.5665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$9,784,268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Moins de 15</a:t>
                      </a:r>
                      <a:br>
                        <a:rPr lang="fr-FR"/>
                      </a:br>
                      <a:r>
                        <a:rPr lang="fr-FR" sz="700" dirty="0"/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620235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2.67%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1.623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$1,006,641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Plus de 64</a:t>
                      </a:r>
                      <a:br>
                        <a:rPr lang="fr-FR"/>
                      </a:br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16392837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70.48%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1.5665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$25,679,379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PM_2_5_OUT a engendré 23259014 décès prématurés dans les PDV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à lozone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Entre 15 et</a:t>
                      </a:r>
                      <a:br>
                        <a:rPr lang="fr-FR"/>
                      </a:br>
                      <a:r>
                        <a:rPr lang="fr-FR" sz="700" dirty="0"/>
                        <a:t>64 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237050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11.20%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1.5665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$371,339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Moins de 15</a:t>
                      </a:r>
                      <a:br>
                        <a:rPr lang="fr-FR"/>
                      </a:br>
                      <a:r>
                        <a:rPr lang="fr-FR" sz="700" dirty="0"/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0.00%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1.623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Plus de 64</a:t>
                      </a:r>
                      <a:br>
                        <a:rPr lang="fr-FR"/>
                      </a:br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1879872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88.80%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1.5665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$2,944,819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13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des décès prématurés selon les classes d'âge pour les pays développés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70" name="Table 19"/>
          <p:cNvGraphicFramePr>
            <a:graphicFrameLocks noGrp="1"/>
          </p:cNvGraphicFramePr>
          <p:nvPr>
            <p:ph type="tbl"/>
          </p:nvPr>
        </p:nvGraphicFramePr>
        <p:xfrm>
          <a:off x="934720" y="1265555"/>
          <a:ext cx="7021830" cy="2954020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Age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Proportion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</a:t>
                      </a:r>
                      <a:br>
                        <a:rPr lang="fr-FR"/>
                      </a:br>
                      <a:r>
                        <a:rPr lang="fr-FR" sz="1100" dirty="0"/>
                        <a:t>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</a:t>
                      </a:r>
                      <a:br>
                        <a:rPr lang="fr-FR"/>
                      </a:br>
                      <a:r>
                        <a:rPr lang="fr-FR" sz="1100" dirty="0"/>
                        <a:t>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O3 a engendré 2116922 décès prématurés dans les PDV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Source d'eau</a:t>
                      </a:r>
                      <a:br>
                        <a:rPr lang="fr-FR"/>
                      </a:br>
                      <a:r>
                        <a:rPr lang="fr-FR" sz="700" dirty="0"/>
                        <a:t>non-potables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Entre 15 et</a:t>
                      </a:r>
                      <a:br>
                        <a:rPr lang="fr-FR"/>
                      </a:br>
                      <a:r>
                        <a:rPr lang="fr-FR" sz="700" dirty="0"/>
                        <a:t>64 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170294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13.46%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1.5665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$266,766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Moins de 15</a:t>
                      </a:r>
                      <a:br>
                        <a:rPr lang="fr-FR"/>
                      </a:br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691201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54.62%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1.623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$1,121,819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Plus de 64</a:t>
                      </a:r>
                      <a:br>
                        <a:rPr lang="fr-FR"/>
                      </a:br>
                      <a:r>
                        <a:rPr lang="fr-FR" sz="700" dirty="0"/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403900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31.92%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1.5665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$632,709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UWATS a engendré 1265395 décès prématurés dans les PDV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Total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26641331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2105%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1.581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$42,119,944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35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De 2005 à 2019, on a recensé 26641331 décès prématurés dans les PDV dus aux risques environnementaux énoncés.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" name="Footnote 1"/>
          <p:cNvSpPr>
            <a:spLocks noGrp="1"/>
          </p:cNvSpPr>
          <p:nvPr>
            <p:ph type="ftr" idx="4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Slide Number Placeholder 1"/>
          <p:cNvSpPr>
            <a:spLocks noGrp="1"/>
          </p:cNvSpPr>
          <p:nvPr>
            <p:ph type="sldNum" idx="5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14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0"/>
          <p:cNvSpPr txBox="1"/>
          <p:nvPr/>
        </p:nvSpPr>
        <p:spPr>
          <a:xfrm>
            <a:off x="1080135" y="1990725"/>
            <a:ext cx="6731000" cy="1704340"/>
          </a:xfrm>
          <a:prstGeom prst="rect">
            <a:avLst/>
          </a:prstGeom>
          <a:solidFill>
            <a:srgbClr val="4D7EBF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  <a:latin typeface="+mn-lt"/>
              </a:rPr>
              <a:t>III. Analyse des risques</a:t>
            </a:r>
            <a:br>
              <a:rPr lang="fr-FR"/>
            </a:br>
            <a:r>
              <a:rPr lang="fr-FR" sz="3600" dirty="0">
                <a:solidFill>
                  <a:srgbClr val="FFFFFF"/>
                </a:solidFill>
                <a:latin typeface="+mn-lt"/>
              </a:rPr>
              <a:t>environnementaux pour les pays</a:t>
            </a:r>
            <a:br>
              <a:rPr lang="fr-FR"/>
            </a:br>
            <a:r>
              <a:rPr lang="fr-FR" sz="3600" dirty="0">
                <a:solidFill>
                  <a:srgbClr val="FFFFFF"/>
                </a:solidFill>
                <a:latin typeface="+mn-lt"/>
              </a:rPr>
              <a:t>les moins avancés (PMA)</a:t>
            </a:r>
            <a:endParaRPr lang="fr-FR" dirty="0"/>
          </a:p>
        </p:txBody>
      </p:sp>
      <p:sp>
        <p:nvSpPr>
          <p:cNvPr id="75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15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Reporting général sur le nombre de décès prématurés par risque dans le pays en développement :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'COD'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79" name="Table 21"/>
          <p:cNvGraphicFramePr>
            <a:graphicFrameLocks noGrp="1"/>
          </p:cNvGraphicFramePr>
          <p:nvPr>
            <p:ph type="tbl" idx="5"/>
          </p:nvPr>
        </p:nvGraphicFramePr>
        <p:xfrm>
          <a:off x="1001395" y="1440815"/>
          <a:ext cx="6889750" cy="2511425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1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 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 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 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 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 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Assainissement insalubre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539759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0.079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$42,641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 plomb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51994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0.079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$4,108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 radon residentiel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1835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0.079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$145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aux particules fines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120547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0.079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$9,523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à lozone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10877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0.079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$859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Pas accès pour le lavage des mains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469442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0.079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$37,086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Source d'eau non-potables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733874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0.079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$57,976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Total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1928328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0.079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$152,338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235">
                <a:tc gridSpan="4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Les risques environnementaux précédents ont engendré 1928328 décès prématurés entre 2005 et 2019 dans le pays en développement COD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0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16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Reporting général sur le nombre de décès prématurés par risque dans le pays en développement :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'COD'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4" name="SGPlot689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1065" y="1440815"/>
            <a:ext cx="7089140" cy="2834640"/>
          </a:xfrm>
          <a:prstGeom prst="rect">
            <a:avLst/>
          </a:prstGeom>
        </p:spPr>
      </p:pic>
      <p:sp>
        <p:nvSpPr>
          <p:cNvPr id="85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17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Evolution des décès prématurés au fil du temps pour les différents risques du pays en développement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: 'COD'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9" name="SGPlot690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9375" y="1440815"/>
            <a:ext cx="6193155" cy="3096260"/>
          </a:xfrm>
          <a:prstGeom prst="rect">
            <a:avLst/>
          </a:prstGeom>
        </p:spPr>
      </p:pic>
      <p:sp>
        <p:nvSpPr>
          <p:cNvPr id="90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18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Graphique comparatif de l'évolution des décès moyens par pays, par risque pour les PMA.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4" name="SGPlot691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7675" y="1265555"/>
            <a:ext cx="5455920" cy="3267075"/>
          </a:xfrm>
          <a:prstGeom prst="rect">
            <a:avLst/>
          </a:prstGeom>
        </p:spPr>
      </p:pic>
      <p:sp>
        <p:nvSpPr>
          <p:cNvPr id="95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19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899795" y="899795"/>
            <a:ext cx="7091680" cy="141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200" dirty="0">
                <a:solidFill>
                  <a:srgbClr val="4D7EBF"/>
                </a:solidFill>
                <a:latin typeface="+mn-lt"/>
              </a:rPr>
              <a:t>Impacts de l'exposition aux risques environnementaux</a:t>
            </a:r>
            <a:br>
              <a:rPr lang="fr-FR"/>
            </a:br>
            <a:r>
              <a:rPr lang="fr-FR" sz="2200" dirty="0">
                <a:solidFill>
                  <a:srgbClr val="4D7EBF"/>
                </a:solidFill>
                <a:latin typeface="+mn-lt"/>
              </a:rPr>
              <a:t>sur la mortalité, la morbidité et le bien-être économique</a:t>
            </a:r>
            <a:br>
              <a:rPr lang="fr-FR"/>
            </a:br>
            <a:r>
              <a:rPr lang="fr-FR" sz="2200" dirty="0">
                <a:solidFill>
                  <a:srgbClr val="4D7EBF"/>
                </a:solidFill>
                <a:latin typeface="+mn-lt"/>
              </a:rPr>
              <a:t>entre les pays les moins avancés et les pays</a:t>
            </a:r>
            <a:br>
              <a:rPr lang="fr-FR"/>
            </a:br>
            <a:r>
              <a:rPr lang="fr-FR" sz="2200" dirty="0">
                <a:solidFill>
                  <a:srgbClr val="4D7EBF"/>
                </a:solidFill>
                <a:latin typeface="+mn-lt"/>
              </a:rPr>
              <a:t>développés ?</a:t>
            </a:r>
            <a:endParaRPr lang="fr-FR" dirty="0"/>
          </a:p>
        </p:txBody>
      </p:sp>
      <p:sp>
        <p:nvSpPr>
          <p:cNvPr id="7" name="Textbox 4"/>
          <p:cNvSpPr txBox="1"/>
          <p:nvPr/>
        </p:nvSpPr>
        <p:spPr>
          <a:xfrm>
            <a:off x="899795" y="2375535"/>
            <a:ext cx="260985" cy="419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solidFill>
                  <a:schemeClr val="tx1"/>
                </a:solidFill>
                <a:latin typeface="+mn-lt"/>
              </a:rPr>
              <a:t> </a:t>
            </a:r>
            <a:endParaRPr lang="fr-FR" dirty="0"/>
          </a:p>
        </p:txBody>
      </p:sp>
      <p:sp>
        <p:nvSpPr>
          <p:cNvPr id="8" name="Textbox 5"/>
          <p:cNvSpPr txBox="1"/>
          <p:nvPr/>
        </p:nvSpPr>
        <p:spPr>
          <a:xfrm>
            <a:off x="1343660" y="2858135"/>
            <a:ext cx="6204585" cy="71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tx1"/>
                </a:solidFill>
                <a:latin typeface="+mn-lt"/>
              </a:rPr>
              <a:t>Réalisé par Marie-Lou Baudrin, Claire Gefflot, Romain</a:t>
            </a:r>
            <a:br>
              <a:rPr lang="fr-FR"/>
            </a:br>
            <a:r>
              <a:rPr lang="fr-FR" sz="2000" i="1" dirty="0">
                <a:solidFill>
                  <a:schemeClr val="tx1"/>
                </a:solidFill>
                <a:latin typeface="+mn-lt"/>
              </a:rPr>
              <a:t>Pénichon</a:t>
            </a:r>
            <a:endParaRPr lang="fr-FR" dirty="0"/>
          </a:p>
        </p:txBody>
      </p:sp>
      <p:sp>
        <p:nvSpPr>
          <p:cNvPr id="9" name="Textbox 6"/>
          <p:cNvSpPr txBox="1"/>
          <p:nvPr/>
        </p:nvSpPr>
        <p:spPr>
          <a:xfrm>
            <a:off x="899795" y="3632835"/>
            <a:ext cx="260985" cy="419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solidFill>
                  <a:schemeClr val="tx1"/>
                </a:solidFill>
                <a:latin typeface="+mn-lt"/>
              </a:rPr>
              <a:t> </a:t>
            </a:r>
            <a:endParaRPr lang="fr-FR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idx="5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Graphique comparatif de l'évolution des décès prématurés dû à l'exposition au PM_2_5_OUT pour les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PMA.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9" name="SGPlot692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8740" y="1440815"/>
            <a:ext cx="6193790" cy="3095625"/>
          </a:xfrm>
          <a:prstGeom prst="rect">
            <a:avLst/>
          </a:prstGeom>
        </p:spPr>
      </p:pic>
      <p:sp>
        <p:nvSpPr>
          <p:cNvPr id="100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20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des décès prématurés selon le sexe pour les PMA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04" name="Table 22"/>
          <p:cNvGraphicFramePr>
            <a:graphicFrameLocks noGrp="1"/>
          </p:cNvGraphicFramePr>
          <p:nvPr>
            <p:ph type="tbl" idx="5"/>
          </p:nvPr>
        </p:nvGraphicFramePr>
        <p:xfrm>
          <a:off x="935355" y="1265555"/>
          <a:ext cx="7021195" cy="3422015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Sexe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Proportion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</a:t>
                      </a:r>
                      <a:br>
                        <a:rPr lang="fr-FR"/>
                      </a:br>
                      <a:r>
                        <a:rPr lang="fr-FR" sz="1100" dirty="0"/>
                        <a:t>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</a:t>
                      </a:r>
                      <a:br>
                        <a:rPr lang="fr-FR"/>
                      </a:br>
                      <a:r>
                        <a:rPr lang="fr-FR" sz="1100" dirty="0"/>
                        <a:t>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Assainissement</a:t>
                      </a:r>
                      <a:br>
                        <a:rPr lang="fr-FR"/>
                      </a:br>
                      <a:r>
                        <a:rPr lang="fr-FR" sz="700" dirty="0"/>
                        <a:t>insalubre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FEMALE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794635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42.51%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$146,213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1074626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57.49%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$197,731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USAN a engendré 1869261 décès prématurés dans les PMA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aux</a:t>
                      </a:r>
                      <a:br>
                        <a:rPr lang="fr-FR"/>
                      </a:br>
                      <a:r>
                        <a:rPr lang="fr-FR" sz="700" dirty="0"/>
                        <a:t>particules fines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FEMALE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203058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42.58%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$37,363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273840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57.42%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$50,387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PM_2_5_OUT a engendré 476898 décès prématurés dans les PMA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à lozone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FEMALE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12776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47.03%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$2,351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14390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52.97%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$2,648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5" name="Footnote 1"/>
          <p:cNvSpPr>
            <a:spLocks noGrp="1"/>
          </p:cNvSpPr>
          <p:nvPr>
            <p:ph type="ftr" idx="3"/>
          </p:nvPr>
        </p:nvSpPr>
        <p:spPr>
          <a:xfrm>
            <a:off x="2672715" y="4837513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21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des décès prématurés selon le sexe pour les PMA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09" name="Table 23"/>
          <p:cNvGraphicFramePr>
            <a:graphicFrameLocks noGrp="1"/>
          </p:cNvGraphicFramePr>
          <p:nvPr>
            <p:ph type="tbl"/>
          </p:nvPr>
        </p:nvGraphicFramePr>
        <p:xfrm>
          <a:off x="935355" y="1265555"/>
          <a:ext cx="7021195" cy="2588260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Sexe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Proportion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</a:t>
                      </a:r>
                      <a:br>
                        <a:rPr lang="fr-FR"/>
                      </a:br>
                      <a:r>
                        <a:rPr lang="fr-FR" sz="1100" dirty="0"/>
                        <a:t>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</a:t>
                      </a:r>
                      <a:br>
                        <a:rPr lang="fr-FR"/>
                      </a:br>
                      <a:r>
                        <a:rPr lang="fr-FR" sz="1100" dirty="0"/>
                        <a:t>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O3 a engendré 27166 décès prématurés dans les PMA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Source d'eau</a:t>
                      </a:r>
                      <a:br>
                        <a:rPr lang="fr-FR"/>
                      </a:br>
                      <a:r>
                        <a:rPr lang="fr-FR" sz="700" dirty="0"/>
                        <a:t>non-potables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FEMALE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1067529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42.44%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$196,425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MALE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1447974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57.56%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$266,427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UWATS a engendré 2515503 décès prématurés dans les PMA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Total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4888828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194.3%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$899,544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35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De 2005 à 2019, on a recensé 4888828 décès prématurés dans les PMA dus aux risques environnementaux énoncés.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22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 l'impact du risque 'PM_2_5_OUT' sur les hommes et les femmes pour le pays en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développement: 'COD'.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4" name="SGPlot693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8740" y="1440815"/>
            <a:ext cx="6193790" cy="3095625"/>
          </a:xfrm>
          <a:prstGeom prst="rect">
            <a:avLst/>
          </a:prstGeom>
        </p:spPr>
      </p:pic>
      <p:sp>
        <p:nvSpPr>
          <p:cNvPr id="115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23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des décès prématurés selon les classes d'âge pour les PMA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19" name="Table 24"/>
          <p:cNvGraphicFramePr>
            <a:graphicFrameLocks noGrp="1"/>
          </p:cNvGraphicFramePr>
          <p:nvPr>
            <p:ph type="tbl" idx="5"/>
          </p:nvPr>
        </p:nvGraphicFramePr>
        <p:xfrm>
          <a:off x="935355" y="1265555"/>
          <a:ext cx="7021195" cy="3227070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Age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Proportion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</a:t>
                      </a:r>
                      <a:br>
                        <a:rPr lang="fr-FR"/>
                      </a:br>
                      <a:r>
                        <a:rPr lang="fr-FR" sz="1100" dirty="0"/>
                        <a:t>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</a:t>
                      </a:r>
                      <a:br>
                        <a:rPr lang="fr-FR"/>
                      </a:br>
                      <a:r>
                        <a:rPr lang="fr-FR" sz="1100" dirty="0"/>
                        <a:t>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aux</a:t>
                      </a:r>
                      <a:br>
                        <a:rPr lang="fr-FR"/>
                      </a:br>
                      <a:r>
                        <a:rPr lang="fr-FR" sz="700" dirty="0"/>
                        <a:t>particules fines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Entre 15 et</a:t>
                      </a:r>
                      <a:br>
                        <a:rPr lang="fr-FR"/>
                      </a:br>
                      <a:r>
                        <a:rPr lang="fr-FR" sz="700" dirty="0"/>
                        <a:t>64 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121883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25.56%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0.1805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$22,000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Moins de 15</a:t>
                      </a:r>
                      <a:br>
                        <a:rPr lang="fr-FR"/>
                      </a:br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210340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44.11%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0.192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$40,385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Plus de 64</a:t>
                      </a:r>
                      <a:br>
                        <a:rPr lang="fr-FR"/>
                      </a:br>
                      <a:r>
                        <a:rPr lang="fr-FR" sz="700" dirty="0"/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144669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30.34%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0.1805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$26,113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PM_2_5_OUT a engendré 476892 décès prématurés dans les PMA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à lozone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Entre 15 et</a:t>
                      </a:r>
                      <a:br>
                        <a:rPr lang="fr-FR"/>
                      </a:br>
                      <a:r>
                        <a:rPr lang="fr-FR" sz="700" dirty="0"/>
                        <a:t>64 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8197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30.16%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0.1805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$1,480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Moins de 15</a:t>
                      </a:r>
                      <a:br>
                        <a:rPr lang="fr-FR"/>
                      </a:br>
                      <a:r>
                        <a:rPr lang="fr-FR" sz="700" dirty="0"/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0.00%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0.192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Plus de 64</a:t>
                      </a:r>
                      <a:br>
                        <a:rPr lang="fr-FR"/>
                      </a:br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18984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69.84%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0.1805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$3,427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0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24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des décès prématurés selon les classes d'âge pour les PMA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4" name="Table 25"/>
          <p:cNvGraphicFramePr>
            <a:graphicFrameLocks noGrp="1"/>
          </p:cNvGraphicFramePr>
          <p:nvPr>
            <p:ph type="tbl"/>
          </p:nvPr>
        </p:nvGraphicFramePr>
        <p:xfrm>
          <a:off x="935355" y="1265555"/>
          <a:ext cx="7021195" cy="2954020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Age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Proportion de décès</a:t>
                      </a:r>
                      <a:br>
                        <a:rPr lang="fr-FR"/>
                      </a:br>
                      <a:r>
                        <a:rPr lang="fr-FR" sz="1100" dirty="0"/>
                        <a:t>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</a:t>
                      </a:r>
                      <a:br>
                        <a:rPr lang="fr-FR"/>
                      </a:br>
                      <a:r>
                        <a:rPr lang="fr-FR" sz="1100" dirty="0"/>
                        <a:t>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</a:t>
                      </a:r>
                      <a:br>
                        <a:rPr lang="fr-FR"/>
                      </a:br>
                      <a:r>
                        <a:rPr lang="fr-FR" sz="1100" dirty="0"/>
                        <a:t>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</a:t>
                      </a:r>
                      <a:br>
                        <a:rPr lang="fr-FR"/>
                      </a:br>
                      <a:r>
                        <a:rPr lang="fr-FR" sz="1100" dirty="0"/>
                        <a:t>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O3 a engendré 27181 décès prématurés dans les PMA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Source d'eau</a:t>
                      </a:r>
                      <a:br>
                        <a:rPr lang="fr-FR"/>
                      </a:br>
                      <a:r>
                        <a:rPr lang="fr-FR" sz="700" dirty="0"/>
                        <a:t>non-potables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Entre 15 et</a:t>
                      </a:r>
                      <a:br>
                        <a:rPr lang="fr-FR"/>
                      </a:br>
                      <a:r>
                        <a:rPr lang="fr-FR" sz="700" dirty="0"/>
                        <a:t>64 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253199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10.07%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0.1805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$45,702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Moins de 15</a:t>
                      </a:r>
                      <a:br>
                        <a:rPr lang="fr-FR"/>
                      </a:br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2031051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80.74%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0.192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$389,962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Plus de 64</a:t>
                      </a:r>
                      <a:br>
                        <a:rPr lang="fr-FR"/>
                      </a:br>
                      <a:r>
                        <a:rPr lang="fr-FR" sz="700" dirty="0"/>
                        <a:t>ans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231256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9.19%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0.1805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$41,742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UWATS a engendré 2515506 décès prématurés dans les PMA entre 2005 et 2019.</a:t>
                      </a:r>
                      <a:br>
                        <a:rPr lang="fr-FR"/>
                      </a:br>
                      <a:r>
                        <a:rPr lang="fr-FR" sz="700" i="1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Total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3019579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120.0%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0.184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$555,603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35">
                <a:tc gridSpan="6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De 2005 à 2019, on a recensé 3019579 décès prématurés dans les PMA dus aux risques environnementaux énoncés.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5" name="Footnote 1"/>
          <p:cNvSpPr>
            <a:spLocks noGrp="1"/>
          </p:cNvSpPr>
          <p:nvPr>
            <p:ph type="ftr" idx="4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Slide Number Placeholder 1"/>
          <p:cNvSpPr>
            <a:spLocks noGrp="1"/>
          </p:cNvSpPr>
          <p:nvPr>
            <p:ph type="sldNum" idx="5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25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26"/>
          <p:cNvSpPr txBox="1"/>
          <p:nvPr/>
        </p:nvSpPr>
        <p:spPr>
          <a:xfrm>
            <a:off x="1194435" y="1990725"/>
            <a:ext cx="6502400" cy="1178560"/>
          </a:xfrm>
          <a:prstGeom prst="rect">
            <a:avLst/>
          </a:prstGeom>
          <a:solidFill>
            <a:srgbClr val="4D7EBF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  <a:latin typeface="+mn-lt"/>
              </a:rPr>
              <a:t>IV. Comparaison entre les pays</a:t>
            </a:r>
            <a:br>
              <a:rPr lang="fr-FR"/>
            </a:br>
            <a:r>
              <a:rPr lang="fr-FR" sz="3600" dirty="0">
                <a:solidFill>
                  <a:srgbClr val="FFFFFF"/>
                </a:solidFill>
                <a:latin typeface="+mn-lt"/>
              </a:rPr>
              <a:t>développés et les PMA</a:t>
            </a:r>
            <a:endParaRPr lang="fr-FR" dirty="0"/>
          </a:p>
        </p:txBody>
      </p:sp>
      <p:sp>
        <p:nvSpPr>
          <p:cNvPr id="129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0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26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du nombres de décès prématurés par risque dans les pays développés et les pays en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développement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33" name="Table 27"/>
          <p:cNvGraphicFramePr>
            <a:graphicFrameLocks noGrp="1"/>
          </p:cNvGraphicFramePr>
          <p:nvPr>
            <p:ph type="tbl" idx="5"/>
          </p:nvPr>
        </p:nvGraphicFramePr>
        <p:xfrm>
          <a:off x="1000760" y="1440815"/>
          <a:ext cx="6890385" cy="3584575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Type de pays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 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 moyen par pays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Assainissement insalubre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Pays développés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927876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17507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Pays les moins avancés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2137303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152665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35">
                <a:tc gridSpan="4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 plomb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Pays développés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5264607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99332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Pays les moins avancés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334222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23873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35">
                <a:tc gridSpan="4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aux particules fines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Pays développés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23816396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449366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Pays les moins avancés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550405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39315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235">
                <a:tc gridSpan="4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à lozone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Pays développés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2144878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40469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Pays les moins avancés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34166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2440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235">
                <a:tc gridSpan="4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4" name="Footnote 1"/>
          <p:cNvSpPr>
            <a:spLocks noGrp="1"/>
          </p:cNvSpPr>
          <p:nvPr>
            <p:ph type="ftr" idx="3"/>
          </p:nvPr>
        </p:nvSpPr>
        <p:spPr>
          <a:xfrm>
            <a:off x="2672715" y="5022449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27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du nombres de décès prématurés par risque dans les pays développés et les pays en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développement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38" name="Table 28"/>
          <p:cNvGraphicFramePr>
            <a:graphicFrameLocks noGrp="1"/>
          </p:cNvGraphicFramePr>
          <p:nvPr>
            <p:ph type="tbl"/>
          </p:nvPr>
        </p:nvGraphicFramePr>
        <p:xfrm>
          <a:off x="1000760" y="1440815"/>
          <a:ext cx="6890385" cy="1111885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Type de pays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 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 moyen par pays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Source d'eau non-potables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Pays développés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1319257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24892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FF0000"/>
                          </a:solidFill>
                        </a:rPr>
                        <a:t>Pays les moins avancés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2860595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204328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35">
                <a:tc gridSpan="4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 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28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du nombre de décès prématurés selon les risques entre le pays développé 'FRA' et le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pays développement 'COD' entre 2005 et 2019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3" name="SGPlot694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795" y="1440815"/>
            <a:ext cx="7092315" cy="2836545"/>
          </a:xfrm>
          <a:prstGeom prst="rect">
            <a:avLst/>
          </a:prstGeom>
        </p:spPr>
      </p:pic>
      <p:sp>
        <p:nvSpPr>
          <p:cNvPr id="144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5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29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/>
          <p:cNvSpPr txBox="1"/>
          <p:nvPr/>
        </p:nvSpPr>
        <p:spPr>
          <a:xfrm>
            <a:off x="3093085" y="899795"/>
            <a:ext cx="2705100" cy="65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D7EBF"/>
                </a:solidFill>
                <a:latin typeface="+mn-lt"/>
              </a:rPr>
              <a:t>SOMMAIRE</a:t>
            </a:r>
            <a:endParaRPr lang="fr-FR" dirty="0"/>
          </a:p>
        </p:txBody>
      </p:sp>
      <p:sp>
        <p:nvSpPr>
          <p:cNvPr id="13" name="Textbox 8"/>
          <p:cNvSpPr txBox="1"/>
          <p:nvPr/>
        </p:nvSpPr>
        <p:spPr>
          <a:xfrm>
            <a:off x="899795" y="1616075"/>
            <a:ext cx="1727200" cy="41910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solidFill>
                  <a:srgbClr val="4D7EBF"/>
                </a:solidFill>
                <a:latin typeface="+mn-lt"/>
              </a:rPr>
              <a:t>I. Introduction</a:t>
            </a:r>
            <a:endParaRPr lang="fr-FR" dirty="0"/>
          </a:p>
        </p:txBody>
      </p:sp>
      <p:sp>
        <p:nvSpPr>
          <p:cNvPr id="14" name="Textbox 9"/>
          <p:cNvSpPr txBox="1"/>
          <p:nvPr/>
        </p:nvSpPr>
        <p:spPr>
          <a:xfrm>
            <a:off x="899795" y="2098675"/>
            <a:ext cx="6726555" cy="71120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solidFill>
                  <a:srgbClr val="4D7EBF"/>
                </a:solidFill>
                <a:latin typeface="+mn-lt"/>
              </a:rPr>
              <a:t>II. Exposition aux risques environnementaux dans les pays</a:t>
            </a:r>
            <a:br>
              <a:rPr lang="fr-FR"/>
            </a:br>
            <a:r>
              <a:rPr lang="fr-FR" sz="2000" dirty="0">
                <a:solidFill>
                  <a:srgbClr val="4D7EBF"/>
                </a:solidFill>
                <a:latin typeface="+mn-lt"/>
              </a:rPr>
              <a:t>développés</a:t>
            </a:r>
            <a:endParaRPr lang="fr-FR" dirty="0"/>
          </a:p>
        </p:txBody>
      </p:sp>
      <p:sp>
        <p:nvSpPr>
          <p:cNvPr id="15" name="Textbox 10"/>
          <p:cNvSpPr txBox="1"/>
          <p:nvPr/>
        </p:nvSpPr>
        <p:spPr>
          <a:xfrm>
            <a:off x="899795" y="2873375"/>
            <a:ext cx="6881495" cy="71120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solidFill>
                  <a:srgbClr val="4D7EBF"/>
                </a:solidFill>
                <a:latin typeface="+mn-lt"/>
              </a:rPr>
              <a:t>III. Analyse des risques environnementaux pour les pays les</a:t>
            </a:r>
            <a:br>
              <a:rPr lang="fr-FR"/>
            </a:br>
            <a:r>
              <a:rPr lang="fr-FR" sz="2000" dirty="0">
                <a:solidFill>
                  <a:srgbClr val="4D7EBF"/>
                </a:solidFill>
                <a:latin typeface="+mn-lt"/>
              </a:rPr>
              <a:t>moins avancés (PMA)</a:t>
            </a:r>
            <a:endParaRPr lang="fr-FR" dirty="0"/>
          </a:p>
        </p:txBody>
      </p:sp>
      <p:sp>
        <p:nvSpPr>
          <p:cNvPr id="16" name="Textbox 11"/>
          <p:cNvSpPr txBox="1"/>
          <p:nvPr/>
        </p:nvSpPr>
        <p:spPr>
          <a:xfrm>
            <a:off x="899795" y="3648075"/>
            <a:ext cx="6395720" cy="41910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solidFill>
                  <a:srgbClr val="4D7EBF"/>
                </a:solidFill>
                <a:latin typeface="+mn-lt"/>
              </a:rPr>
              <a:t>IV. Comparaison entre les pays développés et les PMA</a:t>
            </a:r>
            <a:endParaRPr lang="fr-FR" dirty="0"/>
          </a:p>
        </p:txBody>
      </p:sp>
      <p:sp>
        <p:nvSpPr>
          <p:cNvPr id="17" name="Textbox 12"/>
          <p:cNvSpPr txBox="1"/>
          <p:nvPr/>
        </p:nvSpPr>
        <p:spPr>
          <a:xfrm>
            <a:off x="899795" y="4130675"/>
            <a:ext cx="1756410" cy="41910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solidFill>
                  <a:srgbClr val="4D7EBF"/>
                </a:solidFill>
                <a:latin typeface="+mn-lt"/>
              </a:rPr>
              <a:t>V. Conclusion</a:t>
            </a:r>
            <a:endParaRPr lang="fr-FR" dirty="0"/>
          </a:p>
        </p:txBody>
      </p:sp>
      <p:sp>
        <p:nvSpPr>
          <p:cNvPr id="18" name="Footnote 1"/>
          <p:cNvSpPr>
            <a:spLocks noGrp="1"/>
          </p:cNvSpPr>
          <p:nvPr>
            <p:ph type="ftr" idx="4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idx="5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3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Comparaison du nombre de décès prématurés selon les risques entre les PDV et PMA entre 2005 et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2019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8" name="SGPlot695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795" y="1440815"/>
            <a:ext cx="7092315" cy="2836545"/>
          </a:xfrm>
          <a:prstGeom prst="rect">
            <a:avLst/>
          </a:prstGeom>
        </p:spPr>
      </p:pic>
      <p:sp>
        <p:nvSpPr>
          <p:cNvPr id="149" name="Footnote 1"/>
          <p:cNvSpPr>
            <a:spLocks noGrp="1"/>
          </p:cNvSpPr>
          <p:nvPr>
            <p:ph type="ftr" idx="4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0" name="Slide Number Placeholder 1"/>
          <p:cNvSpPr>
            <a:spLocks noGrp="1"/>
          </p:cNvSpPr>
          <p:nvPr>
            <p:ph type="sldNum" idx="5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30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29"/>
          <p:cNvSpPr txBox="1"/>
          <p:nvPr/>
        </p:nvSpPr>
        <p:spPr>
          <a:xfrm>
            <a:off x="2940685" y="1990725"/>
            <a:ext cx="3009900" cy="652780"/>
          </a:xfrm>
          <a:prstGeom prst="rect">
            <a:avLst/>
          </a:prstGeom>
          <a:solidFill>
            <a:srgbClr val="4D7EBF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  <a:latin typeface="+mn-lt"/>
              </a:rPr>
              <a:t>V. Conclusion</a:t>
            </a:r>
            <a:endParaRPr lang="fr-FR" dirty="0"/>
          </a:p>
        </p:txBody>
      </p:sp>
      <p:sp>
        <p:nvSpPr>
          <p:cNvPr id="153" name="Footnote 1"/>
          <p:cNvSpPr>
            <a:spLocks noGrp="1"/>
          </p:cNvSpPr>
          <p:nvPr>
            <p:ph type="ftr" idx="4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4" name="Slide Number Placeholder 1"/>
          <p:cNvSpPr>
            <a:spLocks noGrp="1"/>
          </p:cNvSpPr>
          <p:nvPr>
            <p:ph type="sldNum" idx="5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31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3"/>
          <p:cNvSpPr txBox="1"/>
          <p:nvPr/>
        </p:nvSpPr>
        <p:spPr>
          <a:xfrm>
            <a:off x="2966085" y="1990725"/>
            <a:ext cx="2959100" cy="652780"/>
          </a:xfrm>
          <a:prstGeom prst="rect">
            <a:avLst/>
          </a:prstGeom>
          <a:solidFill>
            <a:srgbClr val="4D7EBF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  <a:latin typeface="+mn-lt"/>
              </a:rPr>
              <a:t>I. Introduction</a:t>
            </a:r>
            <a:endParaRPr lang="fr-FR" dirty="0"/>
          </a:p>
        </p:txBody>
      </p:sp>
      <p:sp>
        <p:nvSpPr>
          <p:cNvPr id="22" name="Footnote 1"/>
          <p:cNvSpPr>
            <a:spLocks noGrp="1"/>
          </p:cNvSpPr>
          <p:nvPr>
            <p:ph type="ftr" idx="4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idx="5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4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4"/>
          <p:cNvSpPr txBox="1"/>
          <p:nvPr/>
        </p:nvSpPr>
        <p:spPr>
          <a:xfrm>
            <a:off x="1042035" y="1990725"/>
            <a:ext cx="6807200" cy="1704340"/>
          </a:xfrm>
          <a:prstGeom prst="rect">
            <a:avLst/>
          </a:prstGeom>
          <a:solidFill>
            <a:srgbClr val="4D7EBF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  <a:latin typeface="+mn-lt"/>
              </a:rPr>
              <a:t>II. Exposition aux risques</a:t>
            </a:r>
            <a:br>
              <a:rPr lang="fr-FR"/>
            </a:br>
            <a:r>
              <a:rPr lang="fr-FR" sz="3600" dirty="0">
                <a:solidFill>
                  <a:srgbClr val="FFFFFF"/>
                </a:solidFill>
                <a:latin typeface="+mn-lt"/>
              </a:rPr>
              <a:t>environnementaux dans les pays</a:t>
            </a:r>
            <a:br>
              <a:rPr lang="fr-FR"/>
            </a:br>
            <a:r>
              <a:rPr lang="fr-FR" sz="3600" dirty="0">
                <a:solidFill>
                  <a:srgbClr val="FFFFFF"/>
                </a:solidFill>
                <a:latin typeface="+mn-lt"/>
              </a:rPr>
              <a:t>développés</a:t>
            </a:r>
            <a:endParaRPr lang="fr-FR" dirty="0"/>
          </a:p>
        </p:txBody>
      </p:sp>
      <p:sp>
        <p:nvSpPr>
          <p:cNvPr id="26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5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Reporting général sur le nombre de décès prématurés par risque dans le pays développé : 'FRA'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0" name="Table 15"/>
          <p:cNvGraphicFramePr>
            <a:graphicFrameLocks noGrp="1"/>
          </p:cNvGraphicFramePr>
          <p:nvPr>
            <p:ph type="tbl" idx="5"/>
          </p:nvPr>
        </p:nvGraphicFramePr>
        <p:xfrm>
          <a:off x="1026795" y="1265555"/>
          <a:ext cx="6838315" cy="2511425"/>
        </p:xfrm>
        <a:graphic>
          <a:graphicData uri="http://schemas.openxmlformats.org/drawingml/2006/table">
            <a:tbl>
              <a:tblPr>
                <a:tableStyleId>{2918F229-F86A-624B-8196-04CCD961630F}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1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Risque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de décès prématurés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d'une vie humaine </a:t>
                      </a:r>
                      <a:br>
                        <a:rPr lang="fr-FR"/>
                      </a:br>
                      <a:r>
                        <a:rPr lang="fr-FR" sz="1100" dirty="0"/>
                        <a:t>en million de 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Coût des décès</a:t>
                      </a:r>
                      <a:br>
                        <a:rPr lang="fr-FR"/>
                      </a:br>
                      <a:r>
                        <a:rPr lang="fr-FR" sz="1100" dirty="0"/>
                        <a:t>en millions de dollars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Assainissement insalubre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692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4.139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$2,864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A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 plomb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67605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4.139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$279,817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 radon residentiel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28892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4.139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$119,584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aux particules fines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232308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4.139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$961,523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Exposition à lozone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15141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4.139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$62,669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Pas accès pour le lavage des mains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3390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4.139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$14,031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Source d'eau non-potables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1513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4.139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$6,262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Total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349541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4.139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i="1" dirty="0"/>
                        <a:t>$1,446,750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235">
                <a:tc gridSpan="4">
                  <a:txBody>
                    <a:bodyPr/>
                    <a:lstStyle/>
                    <a:p>
                      <a:pPr algn="ctr"/>
                      <a:r>
                        <a:rPr lang="fr-FR" sz="700" dirty="0"/>
                        <a:t>Les risques environnementaux précédents ont engendré 349541 décès prématurés entre 2005 et 2019 dans le pays développé FRA</a:t>
                      </a:r>
                      <a:endParaRPr lang="fr-FR" dirty="0"/>
                    </a:p>
                  </a:txBody>
                  <a:tcPr anchor="ctr">
                    <a:lnL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6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30226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Reporting général sur le nombre de décès prématurés par risque dans le pays développé : 'FRA'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5" name="SGPlot685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1065" y="1265555"/>
            <a:ext cx="7089140" cy="2834640"/>
          </a:xfrm>
          <a:prstGeom prst="rect">
            <a:avLst/>
          </a:prstGeom>
        </p:spPr>
      </p:pic>
      <p:sp>
        <p:nvSpPr>
          <p:cNvPr id="36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7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Evolution des décès prématurés pour les différents risques du pays développé : 'FRA' entre 2005 et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2019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0" name="SGPlot686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9375" y="1440815"/>
            <a:ext cx="6193155" cy="3096260"/>
          </a:xfrm>
          <a:prstGeom prst="rect">
            <a:avLst/>
          </a:prstGeom>
        </p:spPr>
      </p:pic>
      <p:sp>
        <p:nvSpPr>
          <p:cNvPr id="41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8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idx="1"/>
          </p:nvPr>
        </p:nvSpPr>
        <p:spPr>
          <a:xfrm>
            <a:off x="899795" y="899795"/>
            <a:ext cx="7092315" cy="477520"/>
          </a:xfrm>
          <a:solidFill>
            <a:srgbClr val="ADD8E6"/>
          </a:solidFill>
        </p:spPr>
        <p:txBody>
          <a:bodyPr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+mj-lt"/>
              </a:rPr>
              <a:t>Graphique comparatif de l'évolution des décès moyens par pays, par risque pour les pays développés,</a:t>
            </a:r>
            <a:br>
              <a:rPr lang="fr-FR"/>
            </a:br>
            <a:r>
              <a:rPr lang="fr-FR" sz="1200" dirty="0">
                <a:solidFill>
                  <a:schemeClr val="tx1"/>
                </a:solidFill>
                <a:latin typeface="+mj-lt"/>
              </a:rPr>
              <a:t>pour tout âge et sexe entre 2005 et 2019.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5" name="SGPlot687.png" descr="La procédure SGPlot" title="La procédure SGPlo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9375" y="1440815"/>
            <a:ext cx="6193155" cy="3096260"/>
          </a:xfrm>
          <a:prstGeom prst="rect">
            <a:avLst/>
          </a:prstGeom>
        </p:spPr>
      </p:pic>
      <p:sp>
        <p:nvSpPr>
          <p:cNvPr id="46" name="Footnote 1"/>
          <p:cNvSpPr>
            <a:spLocks noGrp="1"/>
          </p:cNvSpPr>
          <p:nvPr>
            <p:ph type="ftr" idx="3"/>
          </p:nvPr>
        </p:nvSpPr>
        <p:spPr>
          <a:xfrm>
            <a:off x="2672715" y="4601210"/>
            <a:ext cx="3546475" cy="258445"/>
          </a:xfrm>
        </p:spPr>
        <p:txBody>
          <a:bodyPr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Master TIDE - 2022/2023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Slide Number Placeholder 1"/>
          <p:cNvSpPr>
            <a:spLocks noGrp="1"/>
          </p:cNvSpPr>
          <p:nvPr>
            <p:ph type="sldNum" idx="4"/>
          </p:nvPr>
        </p:nvSpPr>
        <p:spPr>
          <a:xfrm>
            <a:off x="6219190" y="4601210"/>
            <a:ext cx="1772920" cy="258445"/>
          </a:xfrm>
        </p:spPr>
        <p:txBody>
          <a:bodyPr/>
          <a:lstStyle/>
          <a:p>
            <a:pPr algn="r"/>
            <a:fld id="{9D211F20-9620-BC4C-A5E6-1A8C0294B698}" type="slidenum">
              <a:rPr lang="fr-FR" sz="900" dirty="0" smtClean="0">
                <a:solidFill>
                  <a:schemeClr val="tx1"/>
                </a:solidFill>
                <a:latin typeface="+mn-lt"/>
              </a:rPr>
              <a:t>9</a:t>
            </a:fld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1967</Words>
  <Application>Microsoft Macintosh PowerPoint</Application>
  <PresentationFormat>Personnalisé</PresentationFormat>
  <Paragraphs>496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3" baseType="lpstr">
      <vt:lpstr>Arial</vt:lpstr>
      <vt:lpstr>ODS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Reporting général sur le nombre de décès prématurés par risque dans le pays développé : 'FRA'</vt:lpstr>
      <vt:lpstr>Reporting général sur le nombre de décès prématurés par risque dans le pays développé : 'FRA'</vt:lpstr>
      <vt:lpstr>Evolution des décès prématurés pour les différents risques du pays développé : 'FRA' entre 2005 et 2019</vt:lpstr>
      <vt:lpstr>Graphique comparatif de l'évolution des décès moyens par pays, par risque pour les pays développés, pour tout âge et sexe entre 2005 et 2019.</vt:lpstr>
      <vt:lpstr>Comparaison des décès prématurés selon le sexe pour les pays développés</vt:lpstr>
      <vt:lpstr>Comparaison des décès prématurés selon le sexe pour les pays développés</vt:lpstr>
      <vt:lpstr>Comparaison de l'impact du risque 'PM_2_5_OUT' sur les hommes et les femmes pour le pays développé: 'FRA'.</vt:lpstr>
      <vt:lpstr>Comparaison des décès prématurés selon les classes d'âge pour les pays développés</vt:lpstr>
      <vt:lpstr>Comparaison des décès prématurés selon les classes d'âge pour les pays développés</vt:lpstr>
      <vt:lpstr>Présentation PowerPoint</vt:lpstr>
      <vt:lpstr>Reporting général sur le nombre de décès prématurés par risque dans le pays en développement : 'COD'</vt:lpstr>
      <vt:lpstr>Reporting général sur le nombre de décès prématurés par risque dans le pays en développement : 'COD'</vt:lpstr>
      <vt:lpstr>Evolution des décès prématurés au fil du temps pour les différents risques du pays en développement : 'COD'</vt:lpstr>
      <vt:lpstr>Graphique comparatif de l'évolution des décès moyens par pays, par risque pour les PMA.</vt:lpstr>
      <vt:lpstr>Graphique comparatif de l'évolution des décès prématurés dû à l'exposition au PM_2_5_OUT pour les PMA.</vt:lpstr>
      <vt:lpstr>Comparaison des décès prématurés selon le sexe pour les PMA</vt:lpstr>
      <vt:lpstr>Comparaison des décès prématurés selon le sexe pour les PMA</vt:lpstr>
      <vt:lpstr>Comparaison de l'impact du risque 'PM_2_5_OUT' sur les hommes et les femmes pour le pays en développement: 'COD'.</vt:lpstr>
      <vt:lpstr>Comparaison des décès prématurés selon les classes d'âge pour les PMA</vt:lpstr>
      <vt:lpstr>Comparaison des décès prématurés selon les classes d'âge pour les PMA</vt:lpstr>
      <vt:lpstr>Présentation PowerPoint</vt:lpstr>
      <vt:lpstr>Comparaison du nombres de décès prématurés par risque dans les pays développés et les pays en développement</vt:lpstr>
      <vt:lpstr>Comparaison du nombres de décès prématurés par risque dans les pays développés et les pays en développement</vt:lpstr>
      <vt:lpstr>Comparaison du nombre de décès prématurés selon les risques entre le pays développé 'FRA' et le pays développement 'COD' entre 2005 et 2019</vt:lpstr>
      <vt:lpstr>Comparaison du nombre de décès prématurés selon les risques entre les PDV et PMA entre 2005 et 2019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u57945759</dc:creator>
  <cp:lastModifiedBy>Claire Gefflot</cp:lastModifiedBy>
  <cp:revision>2</cp:revision>
  <dcterms:created xsi:type="dcterms:W3CDTF">2023-01-22T14:47:36Z</dcterms:created>
  <dcterms:modified xsi:type="dcterms:W3CDTF">2023-01-22T13:51:09Z</dcterms:modified>
</cp:coreProperties>
</file>