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3510A-D615-4828-A2F9-0A96FD65CD30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C4BDE-06B0-4747-B86E-0DFE7491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8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914400"/>
            <a:ext cx="4175125" cy="3132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Times New Roman" pitchFamily="18" charset="0"/>
              </a:rPr>
              <a:t>Data structures based on a prefix trie. (A) Prefix trie of string AGGAGC where symbol ^ marks the</a:t>
            </a:r>
          </a:p>
          <a:p>
            <a:r>
              <a:rPr lang="en-GB" smtClean="0">
                <a:latin typeface="Times New Roman" pitchFamily="18" charset="0"/>
              </a:rPr>
              <a:t>start of the string. The two numbers in each node give the suffix array interval of the substring represented by</a:t>
            </a:r>
          </a:p>
          <a:p>
            <a:r>
              <a:rPr lang="en-GB" smtClean="0">
                <a:latin typeface="Times New Roman" pitchFamily="18" charset="0"/>
              </a:rPr>
              <a:t>the node, which is the string concatenation of edge symbols from the node to the root.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2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r>
              <a:rPr lang="en-US" smtClean="0">
                <a:latin typeface="Times New Roman" pitchFamily="18" charset="0"/>
              </a:rPr>
              <a:t>N.B This is only a toy example, the real BLAST selects kmers rather than breaking a read up like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736" y="914978"/>
            <a:ext cx="4053728" cy="313170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69503" cy="34766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F7C9-DCAC-487C-83FC-56ECEFA03834}" type="datetimeFigureOut">
              <a:rPr lang="en-US" smtClean="0"/>
              <a:t>2015-3-20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6406-B9C3-4F3D-8656-90C1F905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reads alignment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Jiankui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...ACTGGGTCATCGTACGATCGATCGATCGATCGATCGGCTAGCTAGCTA...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FF0000"/>
                </a:solidFill>
              </a:rPr>
              <a:t>GTCATCGTACG    </a:t>
            </a:r>
            <a:r>
              <a:rPr lang="en-GB">
                <a:solidFill>
                  <a:srgbClr val="0070C0"/>
                </a:solidFill>
              </a:rPr>
              <a:t>ATCGAT</a:t>
            </a:r>
            <a:r>
              <a:rPr lang="en-GB" sz="2500"/>
              <a:t>A</a:t>
            </a:r>
            <a:r>
              <a:rPr lang="en-GB">
                <a:solidFill>
                  <a:srgbClr val="0070C0"/>
                </a:solidFill>
              </a:rPr>
              <a:t>GATCG      </a:t>
            </a:r>
            <a:r>
              <a:rPr lang="en-GB">
                <a:solidFill>
                  <a:srgbClr val="00B050"/>
                </a:solidFill>
              </a:rPr>
              <a:t>ATCGATCGGCTA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979200" y="4997325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526561" y="4997325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009121" y="4997325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718561" y="5715961"/>
            <a:ext cx="7773120" cy="639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The algorithm will try to match each word to the reference. If there is a match at with any single word it will perform a local alignment to extend the match</a:t>
            </a:r>
          </a:p>
        </p:txBody>
      </p:sp>
    </p:spTree>
    <p:extLst>
      <p:ext uri="{BB962C8B-B14F-4D97-AF65-F5344CB8AC3E}">
        <p14:creationId xmlns:p14="http://schemas.microsoft.com/office/powerpoint/2010/main" val="2727621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...ACTGG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GTCATCGTACG</a:t>
            </a:r>
            <a:r>
              <a:rPr lang="en-GB">
                <a:solidFill>
                  <a:srgbClr val="FF950E"/>
                </a:solidFill>
                <a:latin typeface="Simplified Arabic Fixed" pitchFamily="49" charset="-78"/>
                <a:cs typeface="Simplified Arabic Fixed" pitchFamily="49" charset="-78"/>
              </a:rPr>
              <a:t>ATCGATCGATCGATCGATCGGCTA</a:t>
            </a: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GTCATCGTACG    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ATCGAT</a:t>
            </a:r>
            <a:r>
              <a:rPr lang="en-GB" sz="2500"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GATCG      </a:t>
            </a:r>
            <a:r>
              <a:rPr lang="en-GB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2207751"/>
            <a:ext cx="5214240" cy="482246"/>
            <a:chOff x="2015976" y="2433638"/>
            <a:chExt cx="5748487" cy="531587"/>
          </a:xfrm>
        </p:grpSpPr>
        <p:cxnSp>
          <p:nvCxnSpPr>
            <p:cNvPr id="21513" name="AutoShape 4"/>
            <p:cNvCxnSpPr>
              <a:cxnSpLocks noChangeShapeType="1"/>
            </p:cNvCxnSpPr>
            <p:nvPr/>
          </p:nvCxnSpPr>
          <p:spPr bwMode="auto">
            <a:xfrm>
              <a:off x="3672160" y="2915741"/>
              <a:ext cx="4030662" cy="11113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1514" name="Text Box 5"/>
            <p:cNvSpPr txBox="1">
              <a:spLocks noChangeArrowheads="1"/>
            </p:cNvSpPr>
            <p:nvPr/>
          </p:nvSpPr>
          <p:spPr bwMode="auto">
            <a:xfrm>
              <a:off x="2015976" y="2555701"/>
              <a:ext cx="1582738" cy="4095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>
                  <a:solidFill>
                    <a:srgbClr val="000000"/>
                  </a:solidFill>
                </a:rPr>
                <a:t>Seed</a:t>
              </a:r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3894138" y="2433638"/>
              <a:ext cx="3870325" cy="4095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>
                  <a:solidFill>
                    <a:srgbClr val="000000"/>
                  </a:solidFill>
                </a:rPr>
                <a:t>Extend with Smith Waterman </a:t>
              </a:r>
            </a:p>
          </p:txBody>
        </p:sp>
      </p:grp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60641" y="5322799"/>
            <a:ext cx="86875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  <a:tab pos="8536446" algn="l"/>
              </a:tabLst>
            </a:pPr>
            <a:r>
              <a:rPr lang="en-GB" b="1">
                <a:solidFill>
                  <a:srgbClr val="000000"/>
                </a:solidFill>
              </a:rPr>
              <a:t>Here the algorithm is able to match the short read with a word length of 11bp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8801" y="2906226"/>
            <a:ext cx="1893600" cy="6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GTCATCGTACG</a:t>
            </a:r>
            <a:endParaRPr lang="en-GB">
              <a:solidFill>
                <a:srgbClr val="00B050"/>
              </a:solidFill>
              <a:latin typeface="Simplified Arabic Fixed" pitchFamily="49" charset="-78"/>
              <a:cs typeface="Simplified Arabic Fixed" pitchFamily="49" charset="-78"/>
            </a:endParaRPr>
          </a:p>
          <a:p>
            <a:endParaRPr lang="en-GB">
              <a:latin typeface="Simplified Arabic Fixed" pitchFamily="49" charset="-78"/>
              <a:cs typeface="Simplified Arabic Fixed" pitchFamily="49" charset="-7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30721" y="2906225"/>
            <a:ext cx="489888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</a:t>
            </a:r>
            <a:r>
              <a:rPr lang="en-GB"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CGATCG</a:t>
            </a:r>
            <a:r>
              <a:rPr lang="en-GB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ATCGATCGGCTA</a:t>
            </a:r>
            <a:endParaRPr lang="en-GB">
              <a:latin typeface="Simplified Arabic Fixed" pitchFamily="49" charset="-78"/>
              <a:cs typeface="Simplified Arabic Fixed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1584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...ACTGGGTCATCGTACGATCGATCGATCGATCGATCGGCTAGCTAGCTA...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</a:t>
            </a:r>
            <a:r>
              <a:rPr lang="en-GB" sz="250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GTACG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ATCGATC</a:t>
            </a:r>
            <a:r>
              <a:rPr lang="en-GB" sz="250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G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</a:t>
            </a:r>
            <a:r>
              <a:rPr lang="en-GB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</a:t>
            </a:r>
            <a:r>
              <a:rPr lang="en-GB" sz="250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306081" y="5322799"/>
            <a:ext cx="5878080" cy="639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Note that the short read has 3 differences</a:t>
            </a:r>
          </a:p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Possibly sequencing errors, possibly SNPs</a:t>
            </a:r>
          </a:p>
        </p:txBody>
      </p:sp>
    </p:spTree>
    <p:extLst>
      <p:ext uri="{BB962C8B-B14F-4D97-AF65-F5344CB8AC3E}">
        <p14:creationId xmlns:p14="http://schemas.microsoft.com/office/powerpoint/2010/main" val="3856333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...ACTGGGTCATCGTACGATCGATCGATCGATCGATCGGCTAGCTAGCTA...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C</a:t>
            </a:r>
            <a:r>
              <a:rPr lang="en-GB" dirty="0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GTACG		</a:t>
            </a:r>
            <a:r>
              <a:rPr lang="en-GB" dirty="0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ATCGATC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G</a:t>
            </a:r>
            <a:r>
              <a:rPr lang="en-GB" dirty="0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		</a:t>
            </a:r>
            <a:r>
              <a:rPr lang="en-GB" dirty="0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 dirty="0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306081" y="5322799"/>
            <a:ext cx="587808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Note that the short read has 3 differences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235200" y="4791384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36800" y="4769781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746880" y="4769781"/>
            <a:ext cx="143712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11bp word </a:t>
            </a:r>
          </a:p>
        </p:txBody>
      </p:sp>
    </p:spTree>
    <p:extLst>
      <p:ext uri="{BB962C8B-B14F-4D97-AF65-F5344CB8AC3E}">
        <p14:creationId xmlns:p14="http://schemas.microsoft.com/office/powerpoint/2010/main" val="3376374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...ACTGGGTCATCGTACGATCGATCGATCGATCGATCGGCTAGCTAGCTA...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306081" y="5322799"/>
            <a:ext cx="5878080" cy="9167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No seeds match</a:t>
            </a:r>
          </a:p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Therefore the algorithm would find no hits at all!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C</a:t>
            </a:r>
            <a:r>
              <a:rPr lang="en-GB" dirty="0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GTACG		</a:t>
            </a:r>
            <a:r>
              <a:rPr lang="en-GB" dirty="0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ATCGATC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G</a:t>
            </a:r>
            <a:r>
              <a:rPr lang="en-GB" dirty="0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		</a:t>
            </a:r>
            <a:r>
              <a:rPr lang="en-GB" dirty="0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</a:t>
            </a:r>
            <a:r>
              <a:rPr lang="en-GB" sz="2500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 dirty="0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40493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20" y="962022"/>
            <a:ext cx="8959680" cy="503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9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Adapting hashed seed-extend algorithms to work with shorter reads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52320" y="1436395"/>
            <a:ext cx="7804800" cy="492331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200" dirty="0"/>
              <a:t>Improve seed matching sensitivity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b="1" dirty="0"/>
              <a:t>Allow mismatches within seed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b="1" dirty="0"/>
              <a:t>BLAST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+ Adopt spaced-seed approach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ELAND, SOAP, MAQ, RMAP, ZOOM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+ Spaced-seeds + Multi-seeds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SSAHA2, BLAT, ELAND2</a:t>
            </a:r>
          </a:p>
          <a:p>
            <a:pPr>
              <a:buFont typeface="Arial" charset="0"/>
              <a:buChar char="•"/>
            </a:pPr>
            <a:r>
              <a:rPr lang="en-GB" sz="2200" dirty="0"/>
              <a:t>Above and/or Improve speed of local alignment for seed extension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Single Instruction Multiple Data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Shrimp2, </a:t>
            </a:r>
            <a:r>
              <a:rPr lang="en-GB" sz="2200" dirty="0" err="1"/>
              <a:t>CLCBio</a:t>
            </a:r>
            <a:endParaRPr lang="en-GB" sz="2200" dirty="0"/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Reduce search space to region around seed</a:t>
            </a:r>
          </a:p>
          <a:p>
            <a:pPr>
              <a:buFont typeface="Arial" charset="0"/>
              <a:buChar char="•"/>
            </a:pP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41980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Adapting hashed seed-extend algorithms to work with shorter reads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52320" y="1436395"/>
            <a:ext cx="7804800" cy="492331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200" dirty="0"/>
              <a:t>Improve seed matching sensitivity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b="1" dirty="0"/>
              <a:t>Allow mismatches within seed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b="1" dirty="0"/>
              <a:t>BLAST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b="1" dirty="0"/>
              <a:t>Allow mismatches + Adopt spaced-seed approach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b="1" dirty="0"/>
              <a:t>ELAND, SOAP, MAQ, RMAP, ZOOM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+ Spaced-seeds + Multi-seeds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SSAHA2, BLAT, ELAND2</a:t>
            </a:r>
          </a:p>
          <a:p>
            <a:pPr>
              <a:buFont typeface="Arial" charset="0"/>
              <a:buChar char="•"/>
            </a:pPr>
            <a:r>
              <a:rPr lang="en-GB" sz="2200" dirty="0"/>
              <a:t>Above and/or Improve speed of local alignment for seed extension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Single Instruction Multiple Data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Shrimp2, </a:t>
            </a:r>
            <a:r>
              <a:rPr lang="en-GB" sz="2200" dirty="0" err="1"/>
              <a:t>CLCBio</a:t>
            </a:r>
            <a:endParaRPr lang="en-GB" sz="2200" dirty="0"/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Reduce search space to region around seed</a:t>
            </a:r>
          </a:p>
          <a:p>
            <a:pPr>
              <a:buFont typeface="Arial" charset="0"/>
              <a:buChar char="•"/>
            </a:pP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798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Contents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71040" y="1230953"/>
            <a:ext cx="8068132" cy="431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0246" indent="-293764">
              <a:spcAft>
                <a:spcPts val="806"/>
              </a:spcAft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b="1" dirty="0">
                <a:solidFill>
                  <a:srgbClr val="000000"/>
                </a:solidFill>
              </a:rPr>
              <a:t>Alignment algorithms for short-reads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Background – Blast (why can’t we use it?)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kern="0" dirty="0">
                <a:solidFill>
                  <a:srgbClr val="000000"/>
                </a:solidFill>
              </a:rPr>
              <a:t>Adapting hashed seed-extend </a:t>
            </a:r>
            <a:r>
              <a:rPr lang="en-GB" kern="0" dirty="0" err="1">
                <a:solidFill>
                  <a:srgbClr val="000000"/>
                </a:solidFill>
              </a:rPr>
              <a:t>algorthims</a:t>
            </a:r>
            <a:r>
              <a:rPr lang="en-GB" kern="0" dirty="0">
                <a:solidFill>
                  <a:srgbClr val="000000"/>
                </a:solidFill>
              </a:rPr>
              <a:t> to work with shorter reads</a:t>
            </a:r>
            <a:endParaRPr lang="en-GB" sz="1900" kern="0" dirty="0">
              <a:solidFill>
                <a:srgbClr val="000000"/>
              </a:solidFill>
            </a:endParaRP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b="1" dirty="0">
                <a:solidFill>
                  <a:srgbClr val="000000"/>
                </a:solidFill>
              </a:rPr>
              <a:t>Suffix/Prefix Tries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Other alignment considerations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Typical alignment pipeline</a:t>
            </a:r>
          </a:p>
          <a:p>
            <a:pPr marL="390246" indent="-293764">
              <a:spcAft>
                <a:spcPts val="806"/>
              </a:spcAft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b="1" dirty="0">
                <a:solidFill>
                  <a:srgbClr val="000000"/>
                </a:solidFill>
              </a:rPr>
              <a:t>Assembly algorithms for short reads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Effect of repeats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Overlap-Consensus 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de </a:t>
            </a:r>
            <a:r>
              <a:rPr lang="en-GB" dirty="0" err="1">
                <a:solidFill>
                  <a:srgbClr val="000000"/>
                </a:solidFill>
              </a:rPr>
              <a:t>Bruijn</a:t>
            </a:r>
            <a:r>
              <a:rPr lang="en-GB" dirty="0">
                <a:solidFill>
                  <a:srgbClr val="000000"/>
                </a:solidFill>
              </a:rPr>
              <a:t> graphs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Assembly evaluation metrics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Typical assembly pipeline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6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46998" y="1"/>
            <a:ext cx="7804800" cy="1142039"/>
          </a:xfrm>
        </p:spPr>
        <p:txBody>
          <a:bodyPr/>
          <a:lstStyle/>
          <a:p>
            <a:r>
              <a:rPr lang="en-GB" sz="2900" dirty="0"/>
              <a:t>Suffix-Prefix </a:t>
            </a:r>
            <a:r>
              <a:rPr lang="en-GB" sz="2900" dirty="0" err="1"/>
              <a:t>Trie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852" y="1308723"/>
            <a:ext cx="8104195" cy="505098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200" dirty="0"/>
              <a:t>A family of methods which uses a </a:t>
            </a:r>
            <a:r>
              <a:rPr lang="en-GB" sz="2200" dirty="0" err="1"/>
              <a:t>Trie</a:t>
            </a:r>
            <a:r>
              <a:rPr lang="en-GB" sz="2200" dirty="0"/>
              <a:t> structure to search a reference sequence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Bowtie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BWA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SOAP version 2</a:t>
            </a:r>
          </a:p>
          <a:p>
            <a:pPr marL="311045" lvl="1" indent="-311045">
              <a:spcAft>
                <a:spcPts val="806"/>
              </a:spcAft>
              <a:buFont typeface="Arial" pitchFamily="34" charset="0"/>
              <a:buChar char="•"/>
              <a:defRPr/>
            </a:pPr>
            <a:r>
              <a:rPr lang="en-GB" sz="2200" dirty="0" err="1"/>
              <a:t>Trie</a:t>
            </a:r>
            <a:r>
              <a:rPr lang="en-GB" sz="2200" dirty="0"/>
              <a:t> – data structure which stores the suffixes (i.e. ends of a sequence)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200" dirty="0"/>
              <a:t>Key advantage over hashed algorithms: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Alignment of multiple copies of an identical sequence in the reference only needs to be done once 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Use of an FM-Index to store </a:t>
            </a:r>
            <a:r>
              <a:rPr lang="en-GB" sz="2200" dirty="0" err="1"/>
              <a:t>Trie</a:t>
            </a:r>
            <a:r>
              <a:rPr lang="en-GB" sz="2200" dirty="0"/>
              <a:t> can drastically reduce memory requirements (e.g. Human genome can be stored in 2Gb of RAM)</a:t>
            </a:r>
          </a:p>
          <a:p>
            <a:pPr lvl="1">
              <a:buFont typeface="Times New Roman" pitchFamily="18" charset="0"/>
              <a:buChar char="−"/>
              <a:defRPr/>
            </a:pPr>
            <a:r>
              <a:rPr lang="en-GB" sz="2200" dirty="0"/>
              <a:t>Burrows Wheeler Transform to perform fast lookups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383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957" y="1"/>
            <a:ext cx="7804800" cy="1142039"/>
          </a:xfrm>
        </p:spPr>
        <p:txBody>
          <a:bodyPr/>
          <a:lstStyle/>
          <a:p>
            <a:pPr eaLnBrk="1" hangingPunct="1"/>
            <a:r>
              <a:rPr lang="en-GB" sz="2900" dirty="0"/>
              <a:t>Alignment of reads to a reference</a:t>
            </a:r>
            <a:endParaRPr lang="en-US" sz="29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636481" y="1381106"/>
            <a:ext cx="7872480" cy="60486"/>
          </a:xfrm>
          <a:prstGeom prst="rect">
            <a:avLst/>
          </a:prstGeom>
          <a:solidFill>
            <a:srgbClr val="9DAD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 flipH="1">
            <a:off x="1969921" y="5478336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 flipH="1">
            <a:off x="2724480" y="5543143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 flipH="1">
            <a:off x="2328480" y="5836933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 flipH="1">
            <a:off x="3188160" y="5145661"/>
            <a:ext cx="50400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 flipH="1">
            <a:off x="2607840" y="5299757"/>
            <a:ext cx="50544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 flipH="1">
            <a:off x="3366721" y="5324240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 flipH="1">
            <a:off x="2903041" y="5723161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 flipH="1">
            <a:off x="1768321" y="5198946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 flipH="1">
            <a:off x="1346401" y="5439452"/>
            <a:ext cx="50400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 flipH="1">
            <a:off x="1421281" y="5695799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 flipH="1">
            <a:off x="1078561" y="5221988"/>
            <a:ext cx="50400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 flipH="1">
            <a:off x="1362240" y="4964202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 flipH="1">
            <a:off x="2203201" y="5021808"/>
            <a:ext cx="50544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 flipH="1">
            <a:off x="2923200" y="4965642"/>
            <a:ext cx="50400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 flipH="1">
            <a:off x="3703681" y="4945480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 flipH="1">
            <a:off x="4057920" y="5116858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 flipH="1">
            <a:off x="4141441" y="5279595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 flipH="1">
            <a:off x="3581280" y="5494177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 flipH="1">
            <a:off x="3725280" y="5708760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 flipH="1">
            <a:off x="5474881" y="5482656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 flipH="1">
            <a:off x="6229441" y="5548903"/>
            <a:ext cx="50544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 flipH="1">
            <a:off x="5833440" y="5842694"/>
            <a:ext cx="50544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 flipH="1">
            <a:off x="6693120" y="5149981"/>
            <a:ext cx="50400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 flipH="1">
            <a:off x="6112800" y="5304077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 flipH="1">
            <a:off x="6871681" y="5328560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 flipH="1">
            <a:off x="6409441" y="5727482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0" name="Rectangle 34"/>
          <p:cNvSpPr>
            <a:spLocks noChangeArrowheads="1"/>
          </p:cNvSpPr>
          <p:nvPr/>
        </p:nvSpPr>
        <p:spPr bwMode="auto">
          <a:xfrm flipH="1">
            <a:off x="5273281" y="5203267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 flipH="1">
            <a:off x="4851360" y="5443772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 flipH="1">
            <a:off x="4926241" y="5700119"/>
            <a:ext cx="50400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 flipH="1">
            <a:off x="4200480" y="5505699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4" name="Rectangle 38"/>
          <p:cNvSpPr>
            <a:spLocks noChangeArrowheads="1"/>
          </p:cNvSpPr>
          <p:nvPr/>
        </p:nvSpPr>
        <p:spPr bwMode="auto">
          <a:xfrm flipH="1">
            <a:off x="4867201" y="4968522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5" name="Rectangle 39"/>
          <p:cNvSpPr>
            <a:spLocks noChangeArrowheads="1"/>
          </p:cNvSpPr>
          <p:nvPr/>
        </p:nvSpPr>
        <p:spPr bwMode="auto">
          <a:xfrm flipH="1">
            <a:off x="5708161" y="5026128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6" name="Rectangle 40"/>
          <p:cNvSpPr>
            <a:spLocks noChangeArrowheads="1"/>
          </p:cNvSpPr>
          <p:nvPr/>
        </p:nvSpPr>
        <p:spPr bwMode="auto">
          <a:xfrm flipH="1">
            <a:off x="6428160" y="4969962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7" name="Rectangle 41"/>
          <p:cNvSpPr>
            <a:spLocks noChangeArrowheads="1"/>
          </p:cNvSpPr>
          <p:nvPr/>
        </p:nvSpPr>
        <p:spPr bwMode="auto">
          <a:xfrm flipH="1">
            <a:off x="7208641" y="4949800"/>
            <a:ext cx="50544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 flipH="1">
            <a:off x="7562881" y="5121178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299" name="Rectangle 43"/>
          <p:cNvSpPr>
            <a:spLocks noChangeArrowheads="1"/>
          </p:cNvSpPr>
          <p:nvPr/>
        </p:nvSpPr>
        <p:spPr bwMode="auto">
          <a:xfrm flipH="1">
            <a:off x="4721761" y="5145661"/>
            <a:ext cx="504000" cy="4320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 flipH="1">
            <a:off x="7086240" y="5498498"/>
            <a:ext cx="505440" cy="44645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301" name="Rectangle 45"/>
          <p:cNvSpPr>
            <a:spLocks noChangeArrowheads="1"/>
          </p:cNvSpPr>
          <p:nvPr/>
        </p:nvSpPr>
        <p:spPr bwMode="auto">
          <a:xfrm flipH="1">
            <a:off x="7231680" y="5713080"/>
            <a:ext cx="504000" cy="44644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640800" y="1561124"/>
            <a:ext cx="7872480" cy="59047"/>
          </a:xfrm>
          <a:prstGeom prst="rect">
            <a:avLst/>
          </a:prstGeom>
          <a:solidFill>
            <a:srgbClr val="DB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0" y="2958071"/>
            <a:ext cx="9406080" cy="925222"/>
            <a:chOff x="-289560" y="3276600"/>
            <a:chExt cx="10370185" cy="1019267"/>
          </a:xfrm>
        </p:grpSpPr>
        <p:sp>
          <p:nvSpPr>
            <p:cNvPr id="4142" name="Rectangle 42"/>
            <p:cNvSpPr>
              <a:spLocks noChangeArrowheads="1"/>
            </p:cNvSpPr>
            <p:nvPr/>
          </p:nvSpPr>
          <p:spPr bwMode="auto">
            <a:xfrm>
              <a:off x="-289560" y="3370834"/>
              <a:ext cx="10370185" cy="372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91686" indent="-292325">
                <a:spcAft>
                  <a:spcPts val="806"/>
                </a:spcAft>
                <a:tabLst>
                  <a:tab pos="413287" algn="l"/>
                  <a:tab pos="828013" algn="l"/>
                  <a:tab pos="1242739" algn="l"/>
                  <a:tab pos="1657465" algn="l"/>
                  <a:tab pos="2072191" algn="l"/>
                  <a:tab pos="2486917" algn="l"/>
                  <a:tab pos="2901643" algn="l"/>
                  <a:tab pos="3316369" algn="l"/>
                  <a:tab pos="3731096" algn="l"/>
                  <a:tab pos="4145822" algn="l"/>
                  <a:tab pos="4560548" algn="l"/>
                  <a:tab pos="4975274" algn="l"/>
                  <a:tab pos="5390000" algn="l"/>
                  <a:tab pos="5804726" algn="l"/>
                  <a:tab pos="6219452" algn="l"/>
                  <a:tab pos="6634178" algn="l"/>
                  <a:tab pos="7048904" algn="l"/>
                  <a:tab pos="7463631" algn="l"/>
                  <a:tab pos="7878357" algn="l"/>
                  <a:tab pos="829308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  ..ACTGGGTCATCGTACGATCGATCGATCGATCGATCGGCTAGCTAGCTA..</a:t>
              </a:r>
            </a:p>
          </p:txBody>
        </p:sp>
        <p:sp>
          <p:nvSpPr>
            <p:cNvPr id="4143" name="Rectangle 43"/>
            <p:cNvSpPr>
              <a:spLocks noChangeArrowheads="1"/>
            </p:cNvSpPr>
            <p:nvPr/>
          </p:nvSpPr>
          <p:spPr bwMode="auto">
            <a:xfrm>
              <a:off x="-289560" y="3888994"/>
              <a:ext cx="10370185" cy="40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91686" indent="-292325">
                <a:spcAft>
                  <a:spcPts val="806"/>
                </a:spcAft>
                <a:tabLst>
                  <a:tab pos="413287" algn="l"/>
                  <a:tab pos="828013" algn="l"/>
                  <a:tab pos="1242739" algn="l"/>
                  <a:tab pos="1657465" algn="l"/>
                  <a:tab pos="2072191" algn="l"/>
                  <a:tab pos="2486917" algn="l"/>
                  <a:tab pos="2901643" algn="l"/>
                  <a:tab pos="3316369" algn="l"/>
                  <a:tab pos="3731096" algn="l"/>
                  <a:tab pos="4145822" algn="l"/>
                  <a:tab pos="4560548" algn="l"/>
                  <a:tab pos="4975274" algn="l"/>
                  <a:tab pos="5390000" algn="l"/>
                  <a:tab pos="5804726" algn="l"/>
                  <a:tab pos="6219452" algn="l"/>
                  <a:tab pos="6634178" algn="l"/>
                  <a:tab pos="7048904" algn="l"/>
                  <a:tab pos="7463631" algn="l"/>
                  <a:tab pos="7878357" algn="l"/>
                  <a:tab pos="8293083" algn="l"/>
                </a:tabLst>
              </a:pPr>
              <a:r>
                <a:rPr lang="en-GB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  </a:t>
              </a:r>
              <a:r>
                <a:rPr lang="en-GB" sz="1600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..ACTGGGTC</a:t>
              </a:r>
              <a:r>
                <a:rPr lang="en-GB" sz="1600">
                  <a:solidFill>
                    <a:srgbClr val="FF0000"/>
                  </a:solidFill>
                  <a:latin typeface="Simplified Arabic Fixed" pitchFamily="49" charset="-78"/>
                  <a:cs typeface="Simplified Arabic Fixed" pitchFamily="49" charset="-78"/>
                </a:rPr>
                <a:t>A</a:t>
              </a:r>
              <a:r>
                <a:rPr lang="en-GB" sz="1600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TCGTACGATCGAT</a:t>
              </a:r>
              <a:r>
                <a:rPr lang="en-GB" sz="1600">
                  <a:solidFill>
                    <a:srgbClr val="FF0000"/>
                  </a:solidFill>
                  <a:latin typeface="Simplified Arabic Fixed" pitchFamily="49" charset="-78"/>
                  <a:cs typeface="Simplified Arabic Fixed" pitchFamily="49" charset="-78"/>
                </a:rPr>
                <a:t>A</a:t>
              </a:r>
              <a:r>
                <a:rPr lang="en-GB" sz="1600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GATCGATCGATCG</a:t>
              </a:r>
              <a:r>
                <a:rPr lang="en-GB" sz="1600">
                  <a:solidFill>
                    <a:srgbClr val="FF0000"/>
                  </a:solidFill>
                  <a:latin typeface="Simplified Arabic Fixed" pitchFamily="49" charset="-78"/>
                  <a:cs typeface="Simplified Arabic Fixed" pitchFamily="49" charset="-78"/>
                </a:rPr>
                <a:t>C</a:t>
              </a:r>
              <a:r>
                <a:rPr lang="en-GB" sz="1600">
                  <a:solidFill>
                    <a:srgbClr val="000000"/>
                  </a:solidFill>
                  <a:latin typeface="Simplified Arabic Fixed" pitchFamily="49" charset="-78"/>
                  <a:cs typeface="Simplified Arabic Fixed" pitchFamily="49" charset="-78"/>
                </a:rPr>
                <a:t>TAGCTAGCTA..</a:t>
              </a:r>
            </a:p>
          </p:txBody>
        </p:sp>
        <p:sp>
          <p:nvSpPr>
            <p:cNvPr id="4144" name="TextBox 44"/>
            <p:cNvSpPr txBox="1">
              <a:spLocks noChangeArrowheads="1"/>
            </p:cNvSpPr>
            <p:nvPr/>
          </p:nvSpPr>
          <p:spPr bwMode="auto">
            <a:xfrm>
              <a:off x="7269480" y="3276600"/>
              <a:ext cx="2407920" cy="40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solidFill>
                    <a:schemeClr val="tx1"/>
                  </a:solidFill>
                </a:rPr>
                <a:t>Reference </a:t>
              </a:r>
            </a:p>
          </p:txBody>
        </p:sp>
        <p:sp>
          <p:nvSpPr>
            <p:cNvPr id="4145" name="TextBox 45"/>
            <p:cNvSpPr txBox="1">
              <a:spLocks noChangeArrowheads="1"/>
            </p:cNvSpPr>
            <p:nvPr/>
          </p:nvSpPr>
          <p:spPr bwMode="auto">
            <a:xfrm>
              <a:off x="7315200" y="3810000"/>
              <a:ext cx="2407920" cy="40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solidFill>
                    <a:schemeClr val="tx1"/>
                  </a:solidFill>
                </a:rPr>
                <a:t>Sample 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0800000" flipV="1">
            <a:off x="2031840" y="1811710"/>
            <a:ext cx="2073600" cy="11060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4478400" y="1811711"/>
            <a:ext cx="1866240" cy="11333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704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486 C 0.00364 -0.03308 0.00607 -0.0613 -0.00539 -0.09762 C -0.01684 -0.13393 -0.02969 -0.18737 -0.06719 -0.22322 C -0.10469 -0.25908 -0.19775 -0.25862 -0.23004 -0.31205 C -0.26233 -0.36549 -0.26684 -0.54106 -0.26146 -0.5443 " pathEditMode="relative" ptsTypes="aaaaA">
                                      <p:cBhvr>
                                        <p:cTn id="6" dur="10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416 C -0.24931 -0.10964 -0.50053 -0.21466 -0.60764 -0.29724 C -0.71476 -0.37982 -0.63403 -0.45801 -0.64098 -0.50034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96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00" y="-24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78 C 0.06701 -0.12398 0.13507 -0.24196 0.20955 -0.29377 C 0.28402 -0.34559 0.39739 -0.27712 0.44566 -0.31667 C 0.49392 -0.35623 0.49635 -0.44367 0.49896 -0.53111 " pathEditMode="relative" ptsTypes="aaaA">
                                      <p:cBhvr>
                                        <p:cTn id="10" dur="10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648 C -0.07657 -0.12168 -0.15261 -0.23664 -0.14809 -0.29193 C -0.14358 -0.34722 -0.00782 -0.29725 0.02708 -0.33889 C 0.06198 -0.38053 0.05764 -0.51608 0.06146 -0.54199 " pathEditMode="relative" ptsTypes="aaaA">
                                      <p:cBhvr>
                                        <p:cTn id="12" dur="1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463 C -0.0474 -0.10641 -0.09549 -0.20819 -0.11823 -0.28892 C -0.14097 -0.36965 -0.13264 -0.44275 -0.13524 -0.48925 C -0.13785 -0.53574 -0.13455 -0.5517 -0.13438 -0.5681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96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17 C -0.02865 -0.07402 -0.05868 -0.14064 0.02621 -0.18112 C 0.11111 -0.22161 0.42153 -0.17812 0.51111 -0.2496 C 0.60069 -0.32107 0.58177 -0.58917 0.56337 -0.60999 " pathEditMode="relative" ptsTypes="aaaA">
                                      <p:cBhvr>
                                        <p:cTn id="16" dur="10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346 C -0.01197 -0.09484 -0.02152 -0.18598 -0.025 -0.22808 C -0.02847 -0.27018 -0.04566 -0.22692 -0.02309 -0.25584 C -0.00052 -0.28475 0.08768 -0.34744 0.11025 -0.4018 C 0.13282 -0.45616 0.08143 -0.57275 0.11216 -0.582 " pathEditMode="relative" ptsTypes="aaaaA">
                                      <p:cBhvr>
                                        <p:cTn id="18" dur="30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8471E-6 4.7585E-6 C -0.12764 -0.13335 -0.25513 -0.26607 -0.31516 -0.35154 C -0.37536 -0.4368 -0.35141 -0.47922 -0.36086 -0.51281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25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972 C -0.00694 -0.12769 -0.01128 -0.24543 -0.06528 -0.31552 C -0.11927 -0.38561 -0.28333 -0.39857 -0.32622 -0.42979 C -0.3691 -0.46102 -0.32309 -0.48809 -0.3224 -0.5033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-24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463 C -0.04063 -0.05066 -0.08108 -0.096 -0.09254 -0.19107 C -0.104 -0.28615 -0.07362 -0.49572 -0.06875 -0.57576 " pathEditMode="relative" rAng="0" ptsTypes="aaa">
                                      <p:cBhvr>
                                        <p:cTn id="2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-286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694 C 0.03837 -0.04349 0.07604 -0.0798 0.0941 -0.1603 C 0.11215 -0.2408 0.09722 -0.45454 0.1092 -0.4904 " pathEditMode="relative" ptsTypes="aaA">
                                      <p:cBhvr>
                                        <p:cTn id="26" dur="10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93 C 0.09479 -0.06824 0.18941 -0.13231 0.22291 -0.18922 C 0.25642 -0.24612 0.20382 -0.29377 0.20104 -0.34536 C 0.19826 -0.39694 0.20208 -0.44807 0.2059 -0.49896 " pathEditMode="relative" ptsTypes="aaaA">
                                      <p:cBhvr>
                                        <p:cTn id="28" dur="1000" fill="hold"/>
                                        <p:tgtEl>
                                          <p:spTgt spid="96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763 C 0.0198 -0.12653 0.03959 -0.24543 0.04983 -0.34004 C 0.06007 -0.43465 0.06059 -0.50474 0.06129 -0.57483 " pathEditMode="relative" ptsTypes="aaA">
                                      <p:cBhvr>
                                        <p:cTn id="30" dur="3000" fill="hold"/>
                                        <p:tgtEl>
                                          <p:spTgt spid="96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118 C 0.00799 -0.12376 0.0158 -0.23525 -0.07327 -0.31275 C -0.16233 -0.39024 -0.45695 -0.42424 -0.53421 -0.47629 C -0.61146 -0.52834 -0.57431 -0.57668 -0.53698 -0.6248 " pathEditMode="relative" ptsTypes="aaaA">
                                      <p:cBhvr>
                                        <p:cTn id="32" dur="1000" fill="hold"/>
                                        <p:tgtEl>
                                          <p:spTgt spid="96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463 C -0.06945 -0.06709 -0.13872 -0.12954 -0.10209 -0.22924 C -0.06546 -0.32894 0.07708 -0.46635 0.21979 -0.60352 " pathEditMode="relative" ptsTypes="aaA">
                                      <p:cBhvr>
                                        <p:cTn id="34" dur="10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555 C 0.11754 -0.10271 0.23421 -0.19986 0.27605 -0.28591 C 0.31789 -0.37196 0.25452 -0.48624 0.25139 -0.52209 " pathEditMode="relative" ptsTypes="aaA">
                                      <p:cBhvr>
                                        <p:cTn id="36" dur="10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8616E-7 -4.20412E-6 C -0.03703 -0.09701 -0.07454 -0.1934 -0.06398 -0.28685 C -0.05326 -0.3803 0.03719 -0.50378 0.06366 -0.56089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281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694 C 0.10608 -0.11219 0.21146 -0.21744 0.24549 -0.31159 C 0.27951 -0.40574 0.21111 -0.55286 0.20451 -0.57159 " pathEditMode="relative" ptsTypes="aaA">
                                      <p:cBhvr>
                                        <p:cTn id="40" dur="30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532 C 0.01267 -0.12306 0.0243 -0.24057 -0.03872 -0.30858 C -0.10174 -0.37659 -0.32483 -0.36988 -0.37691 -0.41383 C -0.42899 -0.45778 -0.39011 -0.51515 -0.35122 -0.57252 " pathEditMode="relative" ptsTypes="aaaA">
                                      <p:cBhvr>
                                        <p:cTn id="42" dur="10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486 C 0.12709 -0.13278 0.254 -0.2607 0.29271 -0.33842 C 0.33143 -0.41615 0.24393 -0.44506 0.23281 -0.47166 C 0.2217 -0.49827 0.22691 -0.4948 0.22604 -0.4985 " pathEditMode="relative" ptsTypes="aaaA">
                                      <p:cBhvr>
                                        <p:cTn id="44" dur="10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625 C -0.0533 -0.06778 -0.10573 -0.12908 -0.12743 -0.21051 C -0.14913 -0.29193 -0.1434 -0.46218 -0.13125 -0.4948 " pathEditMode="relative" ptsTypes="aaA">
                                      <p:cBhvr>
                                        <p:cTn id="46" dur="10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509 C -0.07014 -0.13093 -0.14028 -0.25677 -0.08941 -0.34652 C -0.03854 -0.43627 0.23993 -0.49989 0.3059 -0.54314 C 0.37187 -0.5864 0.30625 -0.59727 0.30677 -0.60676 " pathEditMode="relative" ptsTypes="aaaA">
                                      <p:cBhvr>
                                        <p:cTn id="48" dur="20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578 C -0.06423 -0.07749 -0.12812 -0.1492 -0.10034 -0.21259 C -0.07257 -0.27597 0.12066 -0.33935 0.16632 -0.38654 C 0.21198 -0.43373 0.1724 -0.47722 0.17396 -0.4957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648 C 0.06476 -0.17048 0.13003 -0.33426 0.18993 -0.43419 C 0.24983 -0.53412 0.33056 -0.57761 0.35851 -0.6056 " pathEditMode="relative" ptsTypes="aaA">
                                      <p:cBhvr>
                                        <p:cTn id="52" dur="10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67 C -0.12934 -0.11196 -0.25781 -0.21721 -0.30469 -0.30603 C -0.35156 -0.39486 -0.28524 -0.48901 -0.28177 -0.53967 C -0.2783 -0.59033 -0.2842 -0.59981 -0.28368 -0.61068 " pathEditMode="relative" ptsTypes="aaaA">
                                      <p:cBhvr>
                                        <p:cTn id="54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578 C -0.04236 -0.12676 -0.08455 -0.24751 -0.05521 -0.30141 C -0.02587 -0.35531 0.1434 -0.28846 0.17622 -0.3294 C 0.20903 -0.37034 0.14774 -0.51191 0.14184 -0.54777 " pathEditMode="relative" ptsTypes="aaaA">
                                      <p:cBhvr>
                                        <p:cTn id="56" dur="3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393 C -0.08194 -0.0694 -0.1651 -0.13463 -0.07118 -0.23109 C 0.02274 -0.32755 0.45886 -0.52463 0.56493 -0.5827 " pathEditMode="relative" ptsTypes="aaA">
                                      <p:cBhvr>
                                        <p:cTn id="58" dur="2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648 C -0.0783 -0.16077 -0.15503 -0.31506 -0.1776 -0.41846 C -0.20017 -0.52186 -0.1684 -0.57437 -0.13663 -0.62665 " pathEditMode="relative" ptsTypes="aaA">
                                      <p:cBhvr>
                                        <p:cTn id="60" dur="20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556 C -0.08576 -0.075 -0.17291 -0.14421 -0.14583 -0.22894 C -0.11875 -0.31366 0.1125 -0.46019 0.16337 -0.51412 C 0.21424 -0.56806 0.16025 -0.54653 0.15973 -0.55255 " pathEditMode="relative" ptsTypes="aaaA">
                                      <p:cBhvr>
                                        <p:cTn id="62" dur="2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602 C 0.15503 -0.09213 0.31007 -0.17824 0.31215 -0.2419 C 0.31424 -0.30556 0.0592 -0.33287 0.01302 -0.38866 C -0.03316 -0.44445 0.03177 -0.54514 0.03524 -0.57639 " pathEditMode="relative" ptsTypes="aaaA">
                                      <p:cBhvr>
                                        <p:cTn id="64" dur="20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486 C -0.12865 -0.08727 -0.25677 -0.16968 -0.30313 -0.25672 C -0.34948 -0.34375 -0.29948 -0.50625 -0.27899 -0.52709 " pathEditMode="relative" ptsTypes="aaA">
                                      <p:cBhvr>
                                        <p:cTn id="66" dur="2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555 C -0.24965 -0.09606 -0.49948 -0.18634 -0.60364 -0.28703 C -0.70781 -0.38773 -0.63212 -0.57384 -0.62482 -0.60926 " pathEditMode="relative" ptsTypes="aaA">
                                      <p:cBhvr>
                                        <p:cTn id="68" dur="20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87 C 0.10903 -0.12732 0.2191 -0.24977 0.2573 -0.33565 C 0.29549 -0.42153 0.23334 -0.4919 0.22778 -0.52084 " pathEditMode="relative" ptsTypes="aaA">
                                      <p:cBhvr>
                                        <p:cTn id="70" dur="20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532 C 0.08281 -0.10555 0.16579 -0.20555 0.18784 -0.28426 C 0.20989 -0.36296 0.1401 -0.43634 0.13229 -0.47824 C 0.12448 -0.52014 0.10816 -0.59375 0.14149 -0.53611 " pathEditMode="relative" ptsTypes="aaaA">
                                      <p:cBhvr>
                                        <p:cTn id="72" dur="20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87 C -0.01945 -0.04977 -0.04028 -0.09143 -0.004 -0.14977 C 0.03229 -0.2081 0.18107 -0.29537 0.21909 -0.35833 C 0.25711 -0.42129 0.22482 -0.50602 0.22378 -0.52754 " pathEditMode="relative" ptsTypes="aaaA">
                                      <p:cBhvr>
                                        <p:cTn id="74" dur="2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79 C 0.05416 -0.14283 0.1085 -0.27963 0.11284 -0.36019 C 0.11718 -0.44074 0.03836 -0.46505 0.02586 -0.48982 C 0.01336 -0.51459 0.03003 -0.51158 0.03784 -0.50949 " pathEditMode="relative" ptsTypes="aaaA">
                                      <p:cBhvr>
                                        <p:cTn id="76" dur="20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533 C -0.0349 -0.04977 -0.07101 -0.09398 -0.04132 -0.1669 C -0.01163 -0.23982 0.14306 -0.38264 0.17899 -0.44352 C 0.21493 -0.5044 0.16927 -0.52732 0.17431 -0.53241 " pathEditMode="relative" ptsTypes="aaaA">
                                      <p:cBhvr>
                                        <p:cTn id="78" dur="20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37 C -0.08542 -0.18333 -0.16754 -0.36296 -0.1875 -0.45439 C -0.20747 -0.54583 -0.1342 -0.53588 -0.12361 -0.55185 " pathEditMode="relative" ptsTypes="aaA">
                                      <p:cBhvr>
                                        <p:cTn id="80" dur="2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6264" grpId="0" animBg="1"/>
      <p:bldP spid="96264" grpId="1" animBg="1"/>
      <p:bldP spid="96265" grpId="0" animBg="1"/>
      <p:bldP spid="96265" grpId="1" animBg="1"/>
      <p:bldP spid="96266" grpId="0" animBg="1"/>
      <p:bldP spid="96266" grpId="1" animBg="1"/>
      <p:bldP spid="96267" grpId="0" animBg="1"/>
      <p:bldP spid="96267" grpId="1" animBg="1"/>
      <p:bldP spid="96268" grpId="0" animBg="1"/>
      <p:bldP spid="96268" grpId="1" animBg="1"/>
      <p:bldP spid="96269" grpId="0" animBg="1"/>
      <p:bldP spid="96269" grpId="1" animBg="1"/>
      <p:bldP spid="96270" grpId="0" animBg="1"/>
      <p:bldP spid="96270" grpId="1" animBg="1"/>
      <p:bldP spid="96271" grpId="0" animBg="1"/>
      <p:bldP spid="96271" grpId="1" animBg="1"/>
      <p:bldP spid="96272" grpId="0" animBg="1"/>
      <p:bldP spid="96272" grpId="1" animBg="1"/>
      <p:bldP spid="96273" grpId="0" animBg="1"/>
      <p:bldP spid="96273" grpId="1" animBg="1"/>
      <p:bldP spid="96274" grpId="0" animBg="1"/>
      <p:bldP spid="96274" grpId="1" animBg="1"/>
      <p:bldP spid="96275" grpId="0" animBg="1"/>
      <p:bldP spid="96275" grpId="1" animBg="1"/>
      <p:bldP spid="96276" grpId="0" animBg="1"/>
      <p:bldP spid="96276" grpId="1" animBg="1"/>
      <p:bldP spid="96277" grpId="0" animBg="1"/>
      <p:bldP spid="96277" grpId="1" animBg="1"/>
      <p:bldP spid="96278" grpId="0" animBg="1"/>
      <p:bldP spid="96278" grpId="1" animBg="1"/>
      <p:bldP spid="96279" grpId="0" animBg="1"/>
      <p:bldP spid="96279" grpId="1" animBg="1"/>
      <p:bldP spid="96280" grpId="0" animBg="1"/>
      <p:bldP spid="96280" grpId="1" animBg="1"/>
      <p:bldP spid="96281" grpId="0" animBg="1"/>
      <p:bldP spid="96281" grpId="1" animBg="1"/>
      <p:bldP spid="96282" grpId="0" animBg="1"/>
      <p:bldP spid="96282" grpId="1" animBg="1"/>
      <p:bldP spid="96283" grpId="0" animBg="1"/>
      <p:bldP spid="96283" grpId="1" animBg="1"/>
      <p:bldP spid="96284" grpId="0" animBg="1"/>
      <p:bldP spid="96284" grpId="1" animBg="1"/>
      <p:bldP spid="96285" grpId="0" animBg="1"/>
      <p:bldP spid="96285" grpId="1" animBg="1"/>
      <p:bldP spid="96286" grpId="0" animBg="1"/>
      <p:bldP spid="96286" grpId="1" animBg="1"/>
      <p:bldP spid="96287" grpId="0" animBg="1"/>
      <p:bldP spid="96287" grpId="1" animBg="1"/>
      <p:bldP spid="96288" grpId="0" animBg="1"/>
      <p:bldP spid="96288" grpId="1" animBg="1"/>
      <p:bldP spid="96289" grpId="0" animBg="1"/>
      <p:bldP spid="96289" grpId="1" animBg="1"/>
      <p:bldP spid="96290" grpId="0" animBg="1"/>
      <p:bldP spid="96290" grpId="1" animBg="1"/>
      <p:bldP spid="96291" grpId="0" animBg="1"/>
      <p:bldP spid="96291" grpId="1" animBg="1"/>
      <p:bldP spid="96292" grpId="0" animBg="1"/>
      <p:bldP spid="96292" grpId="1" animBg="1"/>
      <p:bldP spid="96293" grpId="0" animBg="1"/>
      <p:bldP spid="96293" grpId="1" animBg="1"/>
      <p:bldP spid="96294" grpId="0" animBg="1"/>
      <p:bldP spid="96294" grpId="1" animBg="1"/>
      <p:bldP spid="96295" grpId="0" animBg="1"/>
      <p:bldP spid="96295" grpId="1" animBg="1"/>
      <p:bldP spid="96296" grpId="0" animBg="1"/>
      <p:bldP spid="96296" grpId="1" animBg="1"/>
      <p:bldP spid="96297" grpId="0" animBg="1"/>
      <p:bldP spid="96297" grpId="1" animBg="1"/>
      <p:bldP spid="96298" grpId="0" animBg="1"/>
      <p:bldP spid="96298" grpId="1" animBg="1"/>
      <p:bldP spid="96299" grpId="0" animBg="1"/>
      <p:bldP spid="96299" grpId="1" animBg="1"/>
      <p:bldP spid="96300" grpId="0" animBg="1"/>
      <p:bldP spid="96300" grpId="1" animBg="1"/>
      <p:bldP spid="96301" grpId="0" animBg="1"/>
      <p:bldP spid="96301" grpId="1" animBg="1"/>
      <p:bldP spid="963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Suffix </a:t>
            </a:r>
            <a:r>
              <a:rPr lang="en-GB" sz="2900" dirty="0" err="1"/>
              <a:t>Trie</a:t>
            </a:r>
            <a:endParaRPr lang="en-GB" sz="2900" dirty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0480" y="1782907"/>
            <a:ext cx="4150080" cy="451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904801" y="5004526"/>
            <a:ext cx="2007360" cy="16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500"/>
              <a:t>Heng Li &amp; Nils Homer. Sequence alignment algorithms for next-generation sequencing. Briefings in Bioinformatics. Vol 11. No 5. 473 483, 2010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20801" y="1771386"/>
            <a:ext cx="99132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AGGAGC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46999" y="1"/>
            <a:ext cx="7804800" cy="1142039"/>
          </a:xfrm>
        </p:spPr>
        <p:txBody>
          <a:bodyPr/>
          <a:lstStyle/>
          <a:p>
            <a:r>
              <a:rPr lang="en-GB" sz="2900" dirty="0"/>
              <a:t>Suffix </a:t>
            </a:r>
            <a:r>
              <a:rPr lang="en-GB" sz="2900" dirty="0" err="1"/>
              <a:t>Trie</a:t>
            </a:r>
            <a:endParaRPr lang="en-GB" sz="2900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601" y="1883718"/>
            <a:ext cx="7126560" cy="415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Burrows-Wheeler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Encodes data so that it is easier to compress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Burrows-Wheeler transform of the word BANANA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Can later be reversed to recover the original word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818" y="3137473"/>
            <a:ext cx="6448636" cy="298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84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Burrows-Wheeler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549" y="2848331"/>
          <a:ext cx="8951451" cy="1161338"/>
        </p:xfrm>
        <a:graphic>
          <a:graphicData uri="http://schemas.openxmlformats.org/drawingml/2006/table">
            <a:tbl>
              <a:tblPr/>
              <a:tblGrid>
                <a:gridCol w="2754926"/>
                <a:gridCol w="6196525"/>
              </a:tblGrid>
              <a:tr h="580669">
                <a:tc>
                  <a:txBody>
                    <a:bodyPr/>
                    <a:lstStyle/>
                    <a:p>
                      <a:r>
                        <a:rPr lang="en-GB" sz="1600" dirty="0"/>
                        <a:t>Input</a:t>
                      </a:r>
                    </a:p>
                  </a:txBody>
                  <a:tcPr marL="82944" marR="82944" marT="41476" marB="41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SIX.MIXED.PIXIES.SIFT.SIXTY.PIXIE.DUST.BOXES</a:t>
                      </a:r>
                    </a:p>
                  </a:txBody>
                  <a:tcPr marL="82944" marR="82944" marT="41476" marB="41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66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Burrows-Wheeler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Output</a:t>
                      </a:r>
                      <a:endParaRPr lang="en-GB" sz="1600" dirty="0"/>
                    </a:p>
                  </a:txBody>
                  <a:tcPr marL="82944" marR="82944" marT="41476" marB="41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TEXYDST.E.IXIXIXXSSMPPS.B..E.S.EUSFXDIIOIIIT</a:t>
                      </a:r>
                    </a:p>
                  </a:txBody>
                  <a:tcPr marL="82944" marR="82944" marT="41476" marB="41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46" y="4450479"/>
            <a:ext cx="7662446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Repeated characters mean that it is easier to compress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280" y="1981648"/>
            <a:ext cx="6505920" cy="292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16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512" y="1934286"/>
            <a:ext cx="6540480" cy="301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24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739" y="2030462"/>
            <a:ext cx="6462720" cy="293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14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581" y="2036374"/>
            <a:ext cx="6272640" cy="28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4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221" y="2088220"/>
            <a:ext cx="6428160" cy="294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2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9242" y="2060357"/>
            <a:ext cx="6393600" cy="294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07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Read Applications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Genotyping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RNA-seq, ChIP-seq, Methyl-seq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69963" y="3352800"/>
            <a:ext cx="5583237" cy="327025"/>
          </a:xfrm>
          <a:prstGeom prst="rect">
            <a:avLst/>
          </a:prstGeom>
          <a:noFill/>
          <a:ln w="222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1400"/>
              <a:t>…CCATAGGCTATATGCGCCCTATCGG</a:t>
            </a:r>
            <a:r>
              <a:rPr lang="en-US" sz="1400">
                <a:solidFill>
                  <a:srgbClr val="0066FF"/>
                </a:solidFill>
              </a:rPr>
              <a:t>C</a:t>
            </a:r>
            <a:r>
              <a:rPr lang="en-US" sz="1400"/>
              <a:t>AATTTGCGGTATAC…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767013" y="3111500"/>
            <a:ext cx="1211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GCGCCCTA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035300" y="2959100"/>
            <a:ext cx="1319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GCCCTATCG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3035300" y="2803525"/>
            <a:ext cx="1319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GCCCTATCG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300413" y="2647950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CCTATCGG</a:t>
            </a:r>
            <a:r>
              <a:rPr lang="en-US" sz="1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427413" y="248285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CTATCGG</a:t>
            </a:r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AA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4311650" y="3111500"/>
            <a:ext cx="1160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AATTTGC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4316413" y="2946400"/>
            <a:ext cx="1160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AATTTGC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694238" y="2794000"/>
            <a:ext cx="115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TTTGCGGT</a:t>
            </a: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4799013" y="2628900"/>
            <a:ext cx="1179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TTGCGGTA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5014913" y="2476500"/>
            <a:ext cx="120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GCGGTATA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5424488" y="3111500"/>
            <a:ext cx="1101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GTATAC…</a:t>
            </a:r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3797300" y="23241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TCGG</a:t>
            </a:r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AATT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3906838" y="2162175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CGG</a:t>
            </a:r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AATTT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5167313" y="2320925"/>
            <a:ext cx="1190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CGGTATAC</a:t>
            </a:r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1546225" y="31115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TAGGCTATA</a:t>
            </a:r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4378325" y="2133600"/>
            <a:ext cx="171450" cy="1600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4"/>
          <p:cNvSpPr>
            <a:spLocks noChangeArrowheads="1"/>
          </p:cNvSpPr>
          <p:nvPr/>
        </p:nvSpPr>
        <p:spPr bwMode="auto">
          <a:xfrm>
            <a:off x="3035300" y="5838825"/>
            <a:ext cx="1319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GCCCTATCG</a:t>
            </a:r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3035300" y="5664200"/>
            <a:ext cx="1319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GCCCTATCG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3300413" y="5499100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CCTATCGGA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3427413" y="5334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CTATCGGAAA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4324350" y="5842000"/>
            <a:ext cx="1160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AAATTTGC</a:t>
            </a:r>
          </a:p>
        </p:txBody>
      </p:sp>
      <p:sp>
        <p:nvSpPr>
          <p:cNvPr id="18458" name="Rectangle 29"/>
          <p:cNvSpPr>
            <a:spLocks noChangeArrowheads="1"/>
          </p:cNvSpPr>
          <p:nvPr/>
        </p:nvSpPr>
        <p:spPr bwMode="auto">
          <a:xfrm>
            <a:off x="4316413" y="5676900"/>
            <a:ext cx="1160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AAATTTGC</a:t>
            </a: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4694238" y="5499100"/>
            <a:ext cx="115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TTTGCGGT</a:t>
            </a:r>
          </a:p>
        </p:txBody>
      </p:sp>
      <p:sp>
        <p:nvSpPr>
          <p:cNvPr id="18460" name="Rectangle 34"/>
          <p:cNvSpPr>
            <a:spLocks noChangeArrowheads="1"/>
          </p:cNvSpPr>
          <p:nvPr/>
        </p:nvSpPr>
        <p:spPr bwMode="auto">
          <a:xfrm>
            <a:off x="3792538" y="51562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TCGGAAATT</a:t>
            </a:r>
          </a:p>
        </p:txBody>
      </p:sp>
      <p:sp>
        <p:nvSpPr>
          <p:cNvPr id="18461" name="Rectangle 35"/>
          <p:cNvSpPr>
            <a:spLocks noChangeArrowheads="1"/>
          </p:cNvSpPr>
          <p:nvPr/>
        </p:nvSpPr>
        <p:spPr bwMode="auto">
          <a:xfrm>
            <a:off x="3897313" y="50038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CGGAAATTT</a:t>
            </a:r>
          </a:p>
        </p:txBody>
      </p:sp>
      <p:sp>
        <p:nvSpPr>
          <p:cNvPr id="18462" name="Rectangle 39"/>
          <p:cNvSpPr>
            <a:spLocks noChangeArrowheads="1"/>
          </p:cNvSpPr>
          <p:nvPr/>
        </p:nvSpPr>
        <p:spPr bwMode="auto">
          <a:xfrm>
            <a:off x="3892550" y="48387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CGGAAATTT</a:t>
            </a:r>
          </a:p>
        </p:txBody>
      </p:sp>
      <p:sp>
        <p:nvSpPr>
          <p:cNvPr id="18463" name="Rectangle 44"/>
          <p:cNvSpPr>
            <a:spLocks noChangeArrowheads="1"/>
          </p:cNvSpPr>
          <p:nvPr/>
        </p:nvSpPr>
        <p:spPr bwMode="auto">
          <a:xfrm>
            <a:off x="1654175" y="2957513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AGGCTATAT</a:t>
            </a:r>
          </a:p>
        </p:txBody>
      </p:sp>
      <p:sp>
        <p:nvSpPr>
          <p:cNvPr id="18464" name="Rectangle 45"/>
          <p:cNvSpPr>
            <a:spLocks noChangeArrowheads="1"/>
          </p:cNvSpPr>
          <p:nvPr/>
        </p:nvSpPr>
        <p:spPr bwMode="auto">
          <a:xfrm>
            <a:off x="1651000" y="2795588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AGGCTATAT</a:t>
            </a:r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1655763" y="2643188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AGGCTATAT</a:t>
            </a:r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1782763" y="2481263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GGCTATATG</a:t>
            </a:r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2055813" y="23241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CTATATGCG</a:t>
            </a:r>
          </a:p>
        </p:txBody>
      </p:sp>
      <p:sp>
        <p:nvSpPr>
          <p:cNvPr id="18468" name="Rectangle 49"/>
          <p:cNvSpPr>
            <a:spLocks noChangeArrowheads="1"/>
          </p:cNvSpPr>
          <p:nvPr/>
        </p:nvSpPr>
        <p:spPr bwMode="auto">
          <a:xfrm>
            <a:off x="971550" y="311150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</a:t>
            </a:r>
          </a:p>
        </p:txBody>
      </p:sp>
      <p:sp>
        <p:nvSpPr>
          <p:cNvPr id="18469" name="Rectangle 50"/>
          <p:cNvSpPr>
            <a:spLocks noChangeArrowheads="1"/>
          </p:cNvSpPr>
          <p:nvPr/>
        </p:nvSpPr>
        <p:spPr bwMode="auto">
          <a:xfrm>
            <a:off x="971550" y="295910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</a:t>
            </a:r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971550" y="2800350"/>
            <a:ext cx="747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…CCA</a:t>
            </a:r>
          </a:p>
        </p:txBody>
      </p:sp>
      <p:sp>
        <p:nvSpPr>
          <p:cNvPr id="18471" name="Rectangle 52"/>
          <p:cNvSpPr>
            <a:spLocks noChangeArrowheads="1"/>
          </p:cNvSpPr>
          <p:nvPr/>
        </p:nvSpPr>
        <p:spPr bwMode="auto">
          <a:xfrm>
            <a:off x="971550" y="2641600"/>
            <a:ext cx="747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…CCA</a:t>
            </a:r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971550" y="2489200"/>
            <a:ext cx="855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…CCAT</a:t>
            </a:r>
          </a:p>
        </p:txBody>
      </p:sp>
      <p:sp>
        <p:nvSpPr>
          <p:cNvPr id="18473" name="Rectangle 54"/>
          <p:cNvSpPr>
            <a:spLocks noChangeArrowheads="1"/>
          </p:cNvSpPr>
          <p:nvPr/>
        </p:nvSpPr>
        <p:spPr bwMode="auto">
          <a:xfrm>
            <a:off x="5675313" y="2943225"/>
            <a:ext cx="85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ATAC…</a:t>
            </a:r>
          </a:p>
        </p:txBody>
      </p:sp>
      <p:sp>
        <p:nvSpPr>
          <p:cNvPr id="18474" name="Rectangle 55"/>
          <p:cNvSpPr>
            <a:spLocks noChangeArrowheads="1"/>
          </p:cNvSpPr>
          <p:nvPr/>
        </p:nvSpPr>
        <p:spPr bwMode="auto">
          <a:xfrm>
            <a:off x="6045200" y="2790825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C…</a:t>
            </a:r>
          </a:p>
        </p:txBody>
      </p:sp>
      <p:sp>
        <p:nvSpPr>
          <p:cNvPr id="18475" name="Rectangle 56"/>
          <p:cNvSpPr>
            <a:spLocks noChangeArrowheads="1"/>
          </p:cNvSpPr>
          <p:nvPr/>
        </p:nvSpPr>
        <p:spPr bwMode="auto">
          <a:xfrm>
            <a:off x="6045200" y="26289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C…</a:t>
            </a:r>
          </a:p>
        </p:txBody>
      </p:sp>
      <p:sp>
        <p:nvSpPr>
          <p:cNvPr id="18476" name="Rectangle 57"/>
          <p:cNvSpPr>
            <a:spLocks noChangeArrowheads="1"/>
          </p:cNvSpPr>
          <p:nvPr/>
        </p:nvSpPr>
        <p:spPr bwMode="auto">
          <a:xfrm>
            <a:off x="962025" y="2324100"/>
            <a:ext cx="855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…CCAT</a:t>
            </a:r>
          </a:p>
        </p:txBody>
      </p:sp>
      <p:sp>
        <p:nvSpPr>
          <p:cNvPr id="18477" name="Rectangle 58"/>
          <p:cNvSpPr>
            <a:spLocks noChangeArrowheads="1"/>
          </p:cNvSpPr>
          <p:nvPr/>
        </p:nvSpPr>
        <p:spPr bwMode="auto">
          <a:xfrm>
            <a:off x="963613" y="2162175"/>
            <a:ext cx="1122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…CCATAG</a:t>
            </a:r>
          </a:p>
        </p:txBody>
      </p:sp>
      <p:sp>
        <p:nvSpPr>
          <p:cNvPr id="18478" name="Rectangle 59"/>
          <p:cNvSpPr>
            <a:spLocks noChangeArrowheads="1"/>
          </p:cNvSpPr>
          <p:nvPr/>
        </p:nvSpPr>
        <p:spPr bwMode="auto">
          <a:xfrm>
            <a:off x="2430463" y="2162175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TATGCGCCC</a:t>
            </a:r>
          </a:p>
        </p:txBody>
      </p:sp>
      <p:sp>
        <p:nvSpPr>
          <p:cNvPr id="18479" name="Rectangle 60"/>
          <p:cNvSpPr>
            <a:spLocks noChangeArrowheads="1"/>
          </p:cNvSpPr>
          <p:nvPr/>
        </p:nvSpPr>
        <p:spPr bwMode="auto">
          <a:xfrm>
            <a:off x="5283200" y="2000250"/>
            <a:ext cx="1239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GGTATAC…</a:t>
            </a:r>
          </a:p>
        </p:txBody>
      </p:sp>
      <p:sp>
        <p:nvSpPr>
          <p:cNvPr id="18480" name="Rectangle 61"/>
          <p:cNvSpPr>
            <a:spLocks noChangeArrowheads="1"/>
          </p:cNvSpPr>
          <p:nvPr/>
        </p:nvSpPr>
        <p:spPr bwMode="auto">
          <a:xfrm>
            <a:off x="5168900" y="2162175"/>
            <a:ext cx="1190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CGGTATAC</a:t>
            </a:r>
          </a:p>
        </p:txBody>
      </p:sp>
      <p:sp>
        <p:nvSpPr>
          <p:cNvPr id="18481" name="Rectangle 62"/>
          <p:cNvSpPr>
            <a:spLocks noChangeArrowheads="1"/>
          </p:cNvSpPr>
          <p:nvPr/>
        </p:nvSpPr>
        <p:spPr bwMode="auto">
          <a:xfrm>
            <a:off x="3079750" y="4495800"/>
            <a:ext cx="2695575" cy="1981200"/>
          </a:xfrm>
          <a:prstGeom prst="rect">
            <a:avLst/>
          </a:prstGeom>
          <a:noFill/>
          <a:ln w="2222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63"/>
          <p:cNvSpPr>
            <a:spLocks noChangeArrowheads="1"/>
          </p:cNvSpPr>
          <p:nvPr/>
        </p:nvSpPr>
        <p:spPr bwMode="auto">
          <a:xfrm>
            <a:off x="4092575" y="4676775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GGAAATTTG</a:t>
            </a:r>
          </a:p>
        </p:txBody>
      </p:sp>
      <p:sp>
        <p:nvSpPr>
          <p:cNvPr id="18483" name="Text Box 64"/>
          <p:cNvSpPr txBox="1">
            <a:spLocks noChangeArrowheads="1"/>
          </p:cNvSpPr>
          <p:nvPr/>
        </p:nvSpPr>
        <p:spPr bwMode="auto">
          <a:xfrm>
            <a:off x="968375" y="6105525"/>
            <a:ext cx="5583238" cy="327025"/>
          </a:xfrm>
          <a:prstGeom prst="rect">
            <a:avLst/>
          </a:prstGeom>
          <a:noFill/>
          <a:ln w="222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1400"/>
              <a:t>…CCATAGGCTATATGCGCCCTATCGGCAATTTGCGGTATAC…</a:t>
            </a:r>
          </a:p>
        </p:txBody>
      </p:sp>
      <p:sp>
        <p:nvSpPr>
          <p:cNvPr id="18484" name="Rectangle 66"/>
          <p:cNvSpPr>
            <a:spLocks noChangeArrowheads="1"/>
          </p:cNvSpPr>
          <p:nvPr/>
        </p:nvSpPr>
        <p:spPr bwMode="auto">
          <a:xfrm>
            <a:off x="5664200" y="5857875"/>
            <a:ext cx="855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ATAC…</a:t>
            </a:r>
          </a:p>
        </p:txBody>
      </p:sp>
      <p:sp>
        <p:nvSpPr>
          <p:cNvPr id="18485" name="Rectangle 67"/>
          <p:cNvSpPr>
            <a:spLocks noChangeArrowheads="1"/>
          </p:cNvSpPr>
          <p:nvPr/>
        </p:nvSpPr>
        <p:spPr bwMode="auto">
          <a:xfrm>
            <a:off x="987425" y="584835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…CC</a:t>
            </a:r>
          </a:p>
        </p:txBody>
      </p:sp>
      <p:sp>
        <p:nvSpPr>
          <p:cNvPr id="18486" name="Rectangle 68"/>
          <p:cNvSpPr>
            <a:spLocks noChangeArrowheads="1"/>
          </p:cNvSpPr>
          <p:nvPr/>
        </p:nvSpPr>
        <p:spPr bwMode="auto">
          <a:xfrm>
            <a:off x="4178300" y="4505325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GAAATTTGC</a:t>
            </a:r>
          </a:p>
        </p:txBody>
      </p:sp>
      <p:sp>
        <p:nvSpPr>
          <p:cNvPr id="18487" name="Text Box 70"/>
          <p:cNvSpPr txBox="1">
            <a:spLocks noChangeArrowheads="1"/>
          </p:cNvSpPr>
          <p:nvPr/>
        </p:nvSpPr>
        <p:spPr bwMode="auto">
          <a:xfrm>
            <a:off x="4724400" y="1552575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0">
                <a:latin typeface="Tahoma" pitchFamily="-65" charset="0"/>
              </a:rPr>
              <a:t>Goal: identify variations</a:t>
            </a:r>
          </a:p>
        </p:txBody>
      </p:sp>
      <p:sp>
        <p:nvSpPr>
          <p:cNvPr id="18488" name="Line 71"/>
          <p:cNvSpPr>
            <a:spLocks noChangeShapeType="1"/>
          </p:cNvSpPr>
          <p:nvPr/>
        </p:nvSpPr>
        <p:spPr bwMode="auto">
          <a:xfrm flipH="1">
            <a:off x="457200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Text Box 73"/>
          <p:cNvSpPr txBox="1">
            <a:spLocks noChangeArrowheads="1"/>
          </p:cNvSpPr>
          <p:nvPr/>
        </p:nvSpPr>
        <p:spPr bwMode="auto">
          <a:xfrm>
            <a:off x="5334000" y="3914775"/>
            <a:ext cx="411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0">
                <a:latin typeface="Tahoma" pitchFamily="-65" charset="0"/>
              </a:rPr>
              <a:t>Goal: classify, measure significant peaks</a:t>
            </a:r>
          </a:p>
        </p:txBody>
      </p:sp>
      <p:sp>
        <p:nvSpPr>
          <p:cNvPr id="18490" name="Line 74"/>
          <p:cNvSpPr>
            <a:spLocks noChangeShapeType="1"/>
          </p:cNvSpPr>
          <p:nvPr/>
        </p:nvSpPr>
        <p:spPr bwMode="auto">
          <a:xfrm flipH="1">
            <a:off x="52578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AutoShape 77"/>
          <p:cNvSpPr>
            <a:spLocks/>
          </p:cNvSpPr>
          <p:nvPr/>
        </p:nvSpPr>
        <p:spPr bwMode="auto">
          <a:xfrm>
            <a:off x="6657975" y="2133600"/>
            <a:ext cx="76200" cy="12192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382" y="2082898"/>
            <a:ext cx="6393600" cy="287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3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641" y="2105001"/>
            <a:ext cx="6514560" cy="27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9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example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581" y="2080455"/>
            <a:ext cx="6376320" cy="283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34978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vs. BWA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61920" y="2040695"/>
            <a:ext cx="718272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Bowtie and Soap2 cannot handle gapped alignments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No </a:t>
            </a:r>
            <a:r>
              <a:rPr lang="en-GB" dirty="0" err="1">
                <a:solidFill>
                  <a:schemeClr val="tx1"/>
                </a:solidFill>
              </a:rPr>
              <a:t>indel</a:t>
            </a:r>
            <a:r>
              <a:rPr lang="en-GB" dirty="0">
                <a:solidFill>
                  <a:schemeClr val="tx1"/>
                </a:solidFill>
              </a:rPr>
              <a:t> detection =&gt; Many false SNP calls</a:t>
            </a:r>
          </a:p>
          <a:p>
            <a:endParaRPr lang="en-GB" dirty="0"/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1437120" y="4437107"/>
            <a:ext cx="600912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CCATTGTCATCGTACTTGGGATC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760320" y="4020902"/>
            <a:ext cx="770688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ACTCCCATTGTCAT</a:t>
            </a:r>
            <a:r>
              <a:rPr lang="en-GB" dirty="0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CGTACTTGGGATC</a:t>
            </a:r>
            <a:r>
              <a:rPr lang="en-GB" dirty="0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</a:t>
            </a:r>
            <a:r>
              <a:rPr lang="en-GB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TAACA	Reference</a:t>
            </a:r>
            <a:endParaRPr lang="en-GB" dirty="0">
              <a:latin typeface="Simplified Arabic Fixed" pitchFamily="49" charset="-78"/>
              <a:cs typeface="Simplified Arabic Fixed" pitchFamily="49" charset="-78"/>
            </a:endParaRPr>
          </a:p>
        </p:txBody>
      </p:sp>
      <p:sp>
        <p:nvSpPr>
          <p:cNvPr id="46086" name="TextBox 8"/>
          <p:cNvSpPr txBox="1">
            <a:spLocks noChangeArrowheads="1"/>
          </p:cNvSpPr>
          <p:nvPr/>
        </p:nvSpPr>
        <p:spPr bwMode="auto">
          <a:xfrm>
            <a:off x="1460160" y="4756820"/>
            <a:ext cx="600912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      TCATCGTACTTGGGATC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1565281" y="5144221"/>
            <a:ext cx="600912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					  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cxnSp>
        <p:nvCxnSpPr>
          <p:cNvPr id="46088" name="Straight Arrow Connector 9"/>
          <p:cNvCxnSpPr>
            <a:cxnSpLocks noChangeShapeType="1"/>
          </p:cNvCxnSpPr>
          <p:nvPr/>
        </p:nvCxnSpPr>
        <p:spPr bwMode="auto">
          <a:xfrm rot="16200000" flipV="1">
            <a:off x="5772928" y="5010314"/>
            <a:ext cx="614945" cy="5140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89" name="TextBox 13"/>
          <p:cNvSpPr txBox="1">
            <a:spLocks noChangeArrowheads="1"/>
          </p:cNvSpPr>
          <p:nvPr/>
        </p:nvSpPr>
        <p:spPr bwMode="auto">
          <a:xfrm>
            <a:off x="6386401" y="5374645"/>
            <a:ext cx="24552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False SNPs</a:t>
            </a:r>
          </a:p>
        </p:txBody>
      </p:sp>
      <p:sp>
        <p:nvSpPr>
          <p:cNvPr id="46090" name="TextBox 10"/>
          <p:cNvSpPr txBox="1">
            <a:spLocks noChangeArrowheads="1"/>
          </p:cNvSpPr>
          <p:nvPr/>
        </p:nvSpPr>
        <p:spPr bwMode="auto">
          <a:xfrm>
            <a:off x="646560" y="3434762"/>
            <a:ext cx="22392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Bowtie/Soap2: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65" y="5999258"/>
            <a:ext cx="3821349" cy="3145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1500" dirty="0"/>
              <a:t>N.B. Bowtie2 can handle gapped alignments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9983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34976" y="1"/>
            <a:ext cx="7804800" cy="1142039"/>
          </a:xfrm>
        </p:spPr>
        <p:txBody>
          <a:bodyPr/>
          <a:lstStyle/>
          <a:p>
            <a:r>
              <a:rPr lang="en-GB" sz="2900" dirty="0"/>
              <a:t>Bowtie/Soap2 vs. BWA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961920" y="2040695"/>
            <a:ext cx="718272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Bowtie and Soap2 cannot handle gapped alignments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No </a:t>
            </a:r>
            <a:r>
              <a:rPr lang="en-GB" dirty="0" err="1">
                <a:solidFill>
                  <a:schemeClr val="tx1"/>
                </a:solidFill>
              </a:rPr>
              <a:t>indel</a:t>
            </a:r>
            <a:r>
              <a:rPr lang="en-GB" dirty="0">
                <a:solidFill>
                  <a:schemeClr val="tx1"/>
                </a:solidFill>
              </a:rPr>
              <a:t> detection =&gt; Many false SNP calls</a:t>
            </a:r>
          </a:p>
          <a:p>
            <a:endParaRPr lang="en-GB" dirty="0"/>
          </a:p>
        </p:txBody>
      </p:sp>
      <p:sp>
        <p:nvSpPr>
          <p:cNvPr id="47108" name="TextBox 8"/>
          <p:cNvSpPr txBox="1">
            <a:spLocks noChangeArrowheads="1"/>
          </p:cNvSpPr>
          <p:nvPr/>
        </p:nvSpPr>
        <p:spPr bwMode="auto">
          <a:xfrm>
            <a:off x="1437120" y="4437107"/>
            <a:ext cx="600912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CCATTGTCATCGTACTTGGGATC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-</a:t>
            </a:r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760320" y="4020902"/>
            <a:ext cx="770688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ACTCCCATTGTCAT</a:t>
            </a:r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CGTACTTGGGATC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</a:t>
            </a:r>
            <a:r>
              <a:rPr lang="en-GB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TAACA	Reference</a:t>
            </a:r>
            <a:endParaRPr lang="en-GB">
              <a:latin typeface="Simplified Arabic Fixed" pitchFamily="49" charset="-78"/>
              <a:cs typeface="Simplified Arabic Fixed" pitchFamily="49" charset="-78"/>
            </a:endParaRP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1460160" y="4756820"/>
            <a:ext cx="600912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      TCATCGTACTTGGGATC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-</a:t>
            </a:r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1565281" y="5144221"/>
            <a:ext cx="600912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					  TTGGGATC</a:t>
            </a: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-</a:t>
            </a:r>
            <a:r>
              <a:rPr lang="en-GB">
                <a:solidFill>
                  <a:schemeClr val="tx1"/>
                </a:solidFill>
                <a:latin typeface="Simplified Arabic Fixed" pitchFamily="49" charset="-78"/>
                <a:cs typeface="Simplified Arabic Fixed" pitchFamily="49" charset="-78"/>
              </a:rPr>
              <a:t>TA</a:t>
            </a:r>
          </a:p>
        </p:txBody>
      </p:sp>
      <p:sp>
        <p:nvSpPr>
          <p:cNvPr id="47112" name="TextBox 15"/>
          <p:cNvSpPr txBox="1">
            <a:spLocks noChangeArrowheads="1"/>
          </p:cNvSpPr>
          <p:nvPr/>
        </p:nvSpPr>
        <p:spPr bwMode="auto">
          <a:xfrm>
            <a:off x="646560" y="3434762"/>
            <a:ext cx="22392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b="1">
                <a:solidFill>
                  <a:schemeClr val="tx1"/>
                </a:solidFill>
              </a:rPr>
              <a:t>BWA: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365" y="5999258"/>
            <a:ext cx="3821349" cy="3145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1500" dirty="0"/>
              <a:t>N.B. Bowtie2 can handle gapped alignments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468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550833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b="1" dirty="0">
                <a:solidFill>
                  <a:srgbClr val="000000"/>
                </a:solidFill>
              </a:rPr>
              <a:t>Comparison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858560" y="2088220"/>
            <a:ext cx="4037760" cy="452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Suffix/Prefix </a:t>
            </a:r>
            <a:r>
              <a:rPr lang="en-US" sz="2500" b="1" dirty="0" err="1">
                <a:solidFill>
                  <a:srgbClr val="000000"/>
                </a:solidFill>
              </a:rPr>
              <a:t>Trie</a:t>
            </a:r>
            <a:endParaRPr lang="en-US" sz="2500" b="1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Requires &lt;2Gb of </a:t>
            </a:r>
            <a:r>
              <a:rPr lang="en-US" sz="2500" dirty="0">
                <a:solidFill>
                  <a:srgbClr val="000000"/>
                </a:solidFill>
              </a:rPr>
              <a:t>memory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Runs 30-fold </a:t>
            </a:r>
            <a:r>
              <a:rPr lang="en-US" sz="2500" dirty="0">
                <a:solidFill>
                  <a:srgbClr val="000000"/>
                </a:solidFill>
              </a:rPr>
              <a:t>faster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Is much more complicated to </a:t>
            </a:r>
            <a:r>
              <a:rPr lang="en-US" sz="2500" dirty="0">
                <a:solidFill>
                  <a:srgbClr val="000000"/>
                </a:solidFill>
              </a:rPr>
              <a:t>program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Least sensitive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06081" y="2099741"/>
            <a:ext cx="4245996" cy="452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Hash referenced spaced seeds</a:t>
            </a: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Requires ~50Gb of </a:t>
            </a:r>
            <a:r>
              <a:rPr lang="en-US" sz="2500" dirty="0">
                <a:solidFill>
                  <a:srgbClr val="000000"/>
                </a:solidFill>
              </a:rPr>
              <a:t>memory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Runs 30-fold </a:t>
            </a:r>
            <a:r>
              <a:rPr lang="en-US" sz="2500" dirty="0">
                <a:solidFill>
                  <a:srgbClr val="000000"/>
                </a:solidFill>
              </a:rPr>
              <a:t>slower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Is much simpler to </a:t>
            </a:r>
            <a:r>
              <a:rPr lang="en-US" sz="2500" dirty="0">
                <a:solidFill>
                  <a:srgbClr val="000000"/>
                </a:solidFill>
              </a:rPr>
              <a:t>     program</a:t>
            </a:r>
            <a:endParaRPr lang="en-US" sz="2500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buFont typeface="Arial" charset="0"/>
              <a:buChar char="•"/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Most sensitive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71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20321" y="1310537"/>
            <a:ext cx="8658720" cy="423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  Bowtie's </a:t>
            </a:r>
            <a:r>
              <a:rPr lang="en-GB" dirty="0">
                <a:solidFill>
                  <a:schemeClr val="tx1"/>
                </a:solidFill>
              </a:rPr>
              <a:t>reported 30-fold speed increase over hash-based MAQ with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   small </a:t>
            </a:r>
            <a:r>
              <a:rPr lang="en-GB" dirty="0">
                <a:solidFill>
                  <a:schemeClr val="tx1"/>
                </a:solidFill>
              </a:rPr>
              <a:t>loss in sensitivity</a:t>
            </a:r>
          </a:p>
          <a:p>
            <a:pPr>
              <a:buFont typeface="Arial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Limitations </a:t>
            </a:r>
            <a:r>
              <a:rPr lang="en-GB" dirty="0">
                <a:solidFill>
                  <a:schemeClr val="tx1"/>
                </a:solidFill>
              </a:rPr>
              <a:t>to </a:t>
            </a:r>
            <a:r>
              <a:rPr lang="en-GB" dirty="0" err="1">
                <a:solidFill>
                  <a:schemeClr val="tx1"/>
                </a:solidFill>
              </a:rPr>
              <a:t>Trie</a:t>
            </a:r>
            <a:r>
              <a:rPr lang="en-GB" dirty="0">
                <a:solidFill>
                  <a:schemeClr val="tx1"/>
                </a:solidFill>
              </a:rPr>
              <a:t>-based approaches: 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Only able to find alignments within a certain 'edit distance’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Bowtie </a:t>
            </a:r>
            <a:r>
              <a:rPr lang="en-GB" dirty="0">
                <a:solidFill>
                  <a:schemeClr val="tx1"/>
                </a:solidFill>
              </a:rPr>
              <a:t>does not do gapped alignments – no </a:t>
            </a:r>
            <a:r>
              <a:rPr lang="en-GB" dirty="0" err="1">
                <a:solidFill>
                  <a:schemeClr val="tx1"/>
                </a:solidFill>
              </a:rPr>
              <a:t>indels</a:t>
            </a:r>
            <a:r>
              <a:rPr lang="en-GB" dirty="0">
                <a:solidFill>
                  <a:schemeClr val="tx1"/>
                </a:solidFill>
              </a:rPr>
              <a:t>!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Important to quality clip reads (-q in BWA)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Non-A/C/G/T </a:t>
            </a:r>
            <a:r>
              <a:rPr lang="en-GB" dirty="0">
                <a:solidFill>
                  <a:schemeClr val="tx1"/>
                </a:solidFill>
              </a:rPr>
              <a:t>bases on reads are simply treated as mismatches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Make sure Ns are removed!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Hash based approaches are more suitable for divergent alignments</a:t>
            </a:r>
          </a:p>
          <a:p>
            <a:pPr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 Rule of thumb: 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  &lt;2% divergence -&gt; </a:t>
            </a:r>
            <a:r>
              <a:rPr lang="en-GB" dirty="0" err="1" smtClean="0">
                <a:solidFill>
                  <a:schemeClr val="tx1"/>
                </a:solidFill>
              </a:rPr>
              <a:t>Trie</a:t>
            </a:r>
            <a:r>
              <a:rPr lang="en-GB" dirty="0" smtClean="0">
                <a:solidFill>
                  <a:schemeClr val="tx1"/>
                </a:solidFill>
              </a:rPr>
              <a:t>-based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E.g. human alignments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  &gt;2% divergence -&gt; seed-extend based approach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E.g. wild mouse strains alignments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554401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b="1" dirty="0">
                <a:solidFill>
                  <a:srgbClr val="000000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8266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59019" y="1"/>
            <a:ext cx="7804800" cy="1142039"/>
          </a:xfrm>
        </p:spPr>
        <p:txBody>
          <a:bodyPr/>
          <a:lstStyle/>
          <a:p>
            <a:r>
              <a:rPr lang="en-GB" sz="2900" dirty="0"/>
              <a:t>Why is short read alignment hard?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401" y="1957166"/>
            <a:ext cx="4708800" cy="40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720" y="1890919"/>
            <a:ext cx="305280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shorter a read, the less likely it is to have a unique match to a reference sequence</a:t>
            </a:r>
          </a:p>
        </p:txBody>
      </p:sp>
    </p:spTree>
    <p:extLst>
      <p:ext uri="{BB962C8B-B14F-4D97-AF65-F5344CB8AC3E}">
        <p14:creationId xmlns:p14="http://schemas.microsoft.com/office/powerpoint/2010/main" val="9297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71040" y="0"/>
            <a:ext cx="7804800" cy="1142040"/>
          </a:xfrm>
        </p:spPr>
        <p:txBody>
          <a:bodyPr/>
          <a:lstStyle/>
          <a:p>
            <a:r>
              <a:rPr lang="en-GB" sz="2900" dirty="0"/>
              <a:t>Why do we generate short reads?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19979" y="1019440"/>
            <a:ext cx="8426880" cy="590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Sanger reads lengths ~ </a:t>
            </a:r>
            <a:r>
              <a:rPr lang="en-GB" dirty="0" smtClean="0">
                <a:solidFill>
                  <a:schemeClr val="tx1"/>
                </a:solidFill>
              </a:rPr>
              <a:t>800-2000bp</a:t>
            </a:r>
            <a:endParaRPr lang="en-GB" dirty="0"/>
          </a:p>
          <a:p>
            <a:endParaRPr lang="en-GB" dirty="0"/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Generally we define short reads as anything below 200bp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Illumina (</a:t>
            </a:r>
            <a:r>
              <a:rPr lang="en-GB" dirty="0" smtClean="0">
                <a:solidFill>
                  <a:schemeClr val="tx1"/>
                </a:solidFill>
              </a:rPr>
              <a:t>100bp – 250bp)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Times New Roman" pitchFamily="18" charset="0"/>
              <a:buChar char="−"/>
            </a:pPr>
            <a:r>
              <a:rPr lang="en-GB" dirty="0" err="1">
                <a:solidFill>
                  <a:schemeClr val="tx1"/>
                </a:solidFill>
              </a:rPr>
              <a:t>SoLID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(75bp </a:t>
            </a:r>
            <a:r>
              <a:rPr lang="en-GB" dirty="0">
                <a:solidFill>
                  <a:schemeClr val="tx1"/>
                </a:solidFill>
              </a:rPr>
              <a:t>max)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Ion Torrent (</a:t>
            </a:r>
            <a:r>
              <a:rPr lang="en-GB" dirty="0" smtClean="0">
                <a:solidFill>
                  <a:schemeClr val="tx1"/>
                </a:solidFill>
              </a:rPr>
              <a:t>200-300bp </a:t>
            </a:r>
            <a:r>
              <a:rPr lang="en-GB" dirty="0">
                <a:solidFill>
                  <a:schemeClr val="tx1"/>
                </a:solidFill>
              </a:rPr>
              <a:t>max – currently</a:t>
            </a:r>
            <a:r>
              <a:rPr lang="en-GB" dirty="0" smtClean="0">
                <a:solidFill>
                  <a:schemeClr val="tx1"/>
                </a:solidFill>
              </a:rPr>
              <a:t>...)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 smtClean="0">
                <a:solidFill>
                  <a:schemeClr val="tx1"/>
                </a:solidFill>
              </a:rPr>
              <a:t>Roche 454 – 400-800bp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Even </a:t>
            </a:r>
            <a:r>
              <a:rPr lang="en-GB" dirty="0">
                <a:solidFill>
                  <a:schemeClr val="tx1"/>
                </a:solidFill>
              </a:rPr>
              <a:t>with these platforms it is cheaper to produce short reads (e.g. </a:t>
            </a:r>
            <a:r>
              <a:rPr lang="en-GB" dirty="0" smtClean="0">
                <a:solidFill>
                  <a:schemeClr val="tx1"/>
                </a:solidFill>
              </a:rPr>
              <a:t>50bp</a:t>
            </a:r>
            <a:r>
              <a:rPr lang="en-GB" dirty="0">
                <a:solidFill>
                  <a:schemeClr val="tx1"/>
                </a:solidFill>
              </a:rPr>
              <a:t>) rather than 100 or 200bp reads</a:t>
            </a:r>
          </a:p>
          <a:p>
            <a:pPr>
              <a:buFont typeface="Arial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Diminishing returns:</a:t>
            </a:r>
          </a:p>
          <a:p>
            <a:pPr lvl="1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For some applications </a:t>
            </a:r>
            <a:r>
              <a:rPr lang="en-GB" dirty="0" smtClean="0">
                <a:solidFill>
                  <a:schemeClr val="tx1"/>
                </a:solidFill>
              </a:rPr>
              <a:t>50bp </a:t>
            </a:r>
            <a:r>
              <a:rPr lang="en-GB" dirty="0">
                <a:solidFill>
                  <a:schemeClr val="tx1"/>
                </a:solidFill>
              </a:rPr>
              <a:t>is more than sufficient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 err="1">
                <a:solidFill>
                  <a:schemeClr val="tx1"/>
                </a:solidFill>
              </a:rPr>
              <a:t>Resequencing</a:t>
            </a:r>
            <a:r>
              <a:rPr lang="en-GB" dirty="0">
                <a:solidFill>
                  <a:schemeClr val="tx1"/>
                </a:solidFill>
              </a:rPr>
              <a:t> of smaller organisms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Bacterial de-novo assembly 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 err="1">
                <a:solidFill>
                  <a:schemeClr val="tx1"/>
                </a:solidFill>
              </a:rPr>
              <a:t>ChIP-Seq</a:t>
            </a:r>
            <a:endParaRPr lang="en-GB" dirty="0">
              <a:solidFill>
                <a:schemeClr val="tx1"/>
              </a:solidFill>
            </a:endParaRPr>
          </a:p>
          <a:p>
            <a:pPr lvl="2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Digital Gene Expression profiling</a:t>
            </a:r>
          </a:p>
          <a:p>
            <a:pPr lvl="2">
              <a:buFont typeface="Times New Roman" pitchFamily="18" charset="0"/>
              <a:buChar char="−"/>
            </a:pPr>
            <a:r>
              <a:rPr lang="en-GB" dirty="0">
                <a:solidFill>
                  <a:schemeClr val="tx1"/>
                </a:solidFill>
              </a:rPr>
              <a:t>Bacterial RNA-</a:t>
            </a:r>
            <a:r>
              <a:rPr lang="en-GB" dirty="0" err="1">
                <a:solidFill>
                  <a:schemeClr val="tx1"/>
                </a:solidFill>
              </a:rPr>
              <a:t>seq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Contents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71040" y="1194887"/>
            <a:ext cx="7806240" cy="5176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0246" indent="-293764">
              <a:spcAft>
                <a:spcPts val="806"/>
              </a:spcAft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b="1" dirty="0">
                <a:solidFill>
                  <a:srgbClr val="000000"/>
                </a:solidFill>
              </a:rPr>
              <a:t>Alignment algorithms for short-reads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kern="0" dirty="0" smtClean="0">
                <a:solidFill>
                  <a:srgbClr val="000000"/>
                </a:solidFill>
              </a:rPr>
              <a:t>Adapting </a:t>
            </a:r>
            <a:r>
              <a:rPr lang="en-GB" kern="0" dirty="0">
                <a:solidFill>
                  <a:srgbClr val="000000"/>
                </a:solidFill>
              </a:rPr>
              <a:t>hashed seed-extend </a:t>
            </a:r>
            <a:r>
              <a:rPr lang="en-GB" kern="0" dirty="0">
                <a:solidFill>
                  <a:srgbClr val="000000"/>
                </a:solidFill>
              </a:rPr>
              <a:t>algorithms </a:t>
            </a:r>
            <a:r>
              <a:rPr lang="en-GB" kern="0" dirty="0">
                <a:solidFill>
                  <a:srgbClr val="000000"/>
                </a:solidFill>
              </a:rPr>
              <a:t>to work with shorter reads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Indel detection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Suffix/Prefix Tries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Other alignment considerations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Typical alignment pipeline</a:t>
            </a:r>
          </a:p>
          <a:p>
            <a:pPr marL="390246" indent="-293764">
              <a:spcAft>
                <a:spcPts val="806"/>
              </a:spcAft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b="1" dirty="0">
                <a:solidFill>
                  <a:srgbClr val="000000"/>
                </a:solidFill>
              </a:rPr>
              <a:t>Assembly algorithms for short reads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Effect of repeats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Overlap-Consensus 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de </a:t>
            </a:r>
            <a:r>
              <a:rPr lang="en-GB" dirty="0" err="1">
                <a:solidFill>
                  <a:srgbClr val="000000"/>
                </a:solidFill>
              </a:rPr>
              <a:t>Bruijn</a:t>
            </a:r>
            <a:r>
              <a:rPr lang="en-GB" dirty="0">
                <a:solidFill>
                  <a:srgbClr val="000000"/>
                </a:solidFill>
              </a:rPr>
              <a:t> graphs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Assembly evaluation metrics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Typical assembly pipeline</a:t>
            </a:r>
          </a:p>
          <a:p>
            <a:pPr marL="781932" lvl="1">
              <a:spcAft>
                <a:spcPts val="1032"/>
              </a:spcAft>
              <a:buSzPct val="75000"/>
              <a:buFont typeface="Symbol" pitchFamily="18" charset="2"/>
              <a:buChar char="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88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59019" y="1"/>
            <a:ext cx="7804800" cy="1142039"/>
          </a:xfrm>
        </p:spPr>
        <p:txBody>
          <a:bodyPr/>
          <a:lstStyle/>
          <a:p>
            <a:r>
              <a:rPr lang="en-GB" sz="2900" dirty="0"/>
              <a:t>Adapting hashed seed-extend algorithms to work with shorter reads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52320" y="1352240"/>
            <a:ext cx="7804800" cy="480309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200" dirty="0"/>
              <a:t>Improve seed matching sensitivity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within seed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BLAST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+ Adopt spaced-seed approach 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ELAND, SOAP, MAQ, RMAP, ZOOM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Allow mismatches + Spaced-seeds + Multi-seeds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SSAHA2, BLAT, ELAND2</a:t>
            </a:r>
          </a:p>
          <a:p>
            <a:pPr>
              <a:buFont typeface="Arial" charset="0"/>
              <a:buChar char="•"/>
            </a:pPr>
            <a:r>
              <a:rPr lang="en-GB" sz="2200" dirty="0"/>
              <a:t>Above and/or Improve speed of local alignment for seed extension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Single Instruction Multiple Data</a:t>
            </a:r>
          </a:p>
          <a:p>
            <a:pPr lvl="3">
              <a:buFont typeface="Times New Roman" pitchFamily="18" charset="0"/>
              <a:buChar char="−"/>
            </a:pPr>
            <a:r>
              <a:rPr lang="en-GB" sz="2200" dirty="0"/>
              <a:t>Shrimp2, </a:t>
            </a:r>
            <a:r>
              <a:rPr lang="en-GB" sz="2200" dirty="0" err="1"/>
              <a:t>CLCBio</a:t>
            </a:r>
            <a:endParaRPr lang="en-GB" sz="2200" dirty="0"/>
          </a:p>
          <a:p>
            <a:pPr lvl="1">
              <a:buFont typeface="Times New Roman" pitchFamily="18" charset="0"/>
              <a:buChar char="−"/>
            </a:pPr>
            <a:r>
              <a:rPr lang="en-GB" sz="2200" dirty="0"/>
              <a:t>Reduce search space to region around seed</a:t>
            </a:r>
          </a:p>
          <a:p>
            <a:pPr>
              <a:buFont typeface="Arial" charset="0"/>
              <a:buChar char="•"/>
            </a:pP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34511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71040" y="1"/>
            <a:ext cx="7804800" cy="1142039"/>
          </a:xfrm>
        </p:spPr>
        <p:txBody>
          <a:bodyPr/>
          <a:lstStyle/>
          <a:p>
            <a:r>
              <a:rPr lang="en-GB" sz="2900" dirty="0"/>
              <a:t>Hashed seed-extend algorithms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71040" y="1906761"/>
            <a:ext cx="7804800" cy="284198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500" b="1" dirty="0"/>
              <a:t>2 step process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500" dirty="0"/>
              <a:t>Identify a match to the seed sequence in the reference</a:t>
            </a:r>
          </a:p>
          <a:p>
            <a:pPr lvl="1">
              <a:buFont typeface="Times New Roman" pitchFamily="18" charset="0"/>
              <a:buChar char="−"/>
            </a:pPr>
            <a:r>
              <a:rPr lang="en-GB" sz="2500" dirty="0"/>
              <a:t>Extend match using sensitive (but slow) Smith-Waterman algorithm (dynamic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523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71040" y="0"/>
            <a:ext cx="780624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b="1" dirty="0">
                <a:solidFill>
                  <a:srgbClr val="000000"/>
                </a:solidFill>
              </a:rPr>
              <a:t>Seed-extend algorithm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71040" y="1906761"/>
            <a:ext cx="8146080" cy="2464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b="1" dirty="0">
                <a:solidFill>
                  <a:srgbClr val="000000"/>
                </a:solidFill>
              </a:rPr>
              <a:t>Reference sequence: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dirty="0">
                <a:solidFill>
                  <a:srgbClr val="000000"/>
                </a:solidFill>
                <a:latin typeface="Simplified Arabic Fixed" pitchFamily="49" charset="-78"/>
                <a:cs typeface="Simplified Arabic Fixed" pitchFamily="49" charset="-78"/>
              </a:rPr>
              <a:t>...ACTGGGTCATCGTACGATCGATCGATCGATCGATCGGCTAGCTAGCTA...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dirty="0">
                <a:solidFill>
                  <a:srgbClr val="000000"/>
                </a:solidFill>
              </a:rPr>
              <a:t>			</a:t>
            </a:r>
          </a:p>
          <a:p>
            <a:pPr marL="391686" indent="-292325">
              <a:spcAft>
                <a:spcPts val="806"/>
              </a:spcAft>
              <a:tabLst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83360" y="3689667"/>
            <a:ext cx="7904160" cy="1024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>
                <a:solidFill>
                  <a:srgbClr val="000000"/>
                </a:solidFill>
              </a:rPr>
              <a:t>Short read:</a:t>
            </a: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FF0000"/>
                </a:solidFill>
                <a:latin typeface="Simplified Arabic Fixed" pitchFamily="49" charset="-78"/>
                <a:cs typeface="Simplified Arabic Fixed" pitchFamily="49" charset="-78"/>
              </a:rPr>
              <a:t>GTCATCGTACG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ATCGAT</a:t>
            </a:r>
            <a:r>
              <a:rPr lang="en-GB" sz="2500">
                <a:latin typeface="Simplified Arabic Fixed" pitchFamily="49" charset="-78"/>
                <a:cs typeface="Simplified Arabic Fixed" pitchFamily="49" charset="-78"/>
              </a:rPr>
              <a:t>A</a:t>
            </a:r>
            <a:r>
              <a:rPr lang="en-GB">
                <a:solidFill>
                  <a:srgbClr val="0070C0"/>
                </a:solidFill>
                <a:latin typeface="Simplified Arabic Fixed" pitchFamily="49" charset="-78"/>
                <a:cs typeface="Simplified Arabic Fixed" pitchFamily="49" charset="-78"/>
              </a:rPr>
              <a:t>GATCG</a:t>
            </a:r>
            <a:r>
              <a:rPr lang="en-GB">
                <a:solidFill>
                  <a:srgbClr val="00B050"/>
                </a:solidFill>
                <a:latin typeface="Simplified Arabic Fixed" pitchFamily="49" charset="-78"/>
                <a:cs typeface="Simplified Arabic Fixed" pitchFamily="49" charset="-78"/>
              </a:rPr>
              <a:t>ATCGATCGGCTA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045440" y="5322799"/>
            <a:ext cx="6792480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>
                <a:solidFill>
                  <a:srgbClr val="000000"/>
                </a:solidFill>
              </a:rPr>
              <a:t>Note that the short read has 1 difference wrt to reference </a:t>
            </a:r>
          </a:p>
        </p:txBody>
      </p:sp>
    </p:spTree>
    <p:extLst>
      <p:ext uri="{BB962C8B-B14F-4D97-AF65-F5344CB8AC3E}">
        <p14:creationId xmlns:p14="http://schemas.microsoft.com/office/powerpoint/2010/main" val="2902501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1227</Words>
  <Application>Microsoft Office PowerPoint</Application>
  <PresentationFormat>On-screen Show (4:3)</PresentationFormat>
  <Paragraphs>314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Short reads alignment </vt:lpstr>
      <vt:lpstr>Alignment of reads to a reference</vt:lpstr>
      <vt:lpstr>Short Read Applications</vt:lpstr>
      <vt:lpstr>Why is short read alignment hard?</vt:lpstr>
      <vt:lpstr>Why do we generate short reads?</vt:lpstr>
      <vt:lpstr>PowerPoint Presentation</vt:lpstr>
      <vt:lpstr>Adapting hashed seed-extend algorithms to work with shorter reads</vt:lpstr>
      <vt:lpstr>Hashed seed-extend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Adapting hashed seed-extend algorithms to work with shorter reads</vt:lpstr>
      <vt:lpstr>Adapting hashed seed-extend algorithms to work with shorter reads</vt:lpstr>
      <vt:lpstr>PowerPoint Presentation</vt:lpstr>
      <vt:lpstr>Suffix-Prefix Trie</vt:lpstr>
      <vt:lpstr>Suffix Trie</vt:lpstr>
      <vt:lpstr>Suffix Trie</vt:lpstr>
      <vt:lpstr>Burrows-Wheeler Algorithm</vt:lpstr>
      <vt:lpstr>More Burrows-Wheeler</vt:lpstr>
      <vt:lpstr>Bowtie/Soap2 example</vt:lpstr>
      <vt:lpstr>Bowtie/Soap2 example</vt:lpstr>
      <vt:lpstr>Bowtie/Soap2 example</vt:lpstr>
      <vt:lpstr>Bowtie/Soap2 example</vt:lpstr>
      <vt:lpstr>Bowtie/Soap2 example</vt:lpstr>
      <vt:lpstr>Bowtie/Soap2 example</vt:lpstr>
      <vt:lpstr>Bowtie/Soap2 example</vt:lpstr>
      <vt:lpstr>Bowtie/Soap2 example</vt:lpstr>
      <vt:lpstr>Bowtie/Soap2 example</vt:lpstr>
      <vt:lpstr>Bowtie/Soap2 vs. BWA</vt:lpstr>
      <vt:lpstr>Bowtie/Soap2 vs. BWA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4</cp:revision>
  <dcterms:created xsi:type="dcterms:W3CDTF">2015-03-20T05:09:57Z</dcterms:created>
  <dcterms:modified xsi:type="dcterms:W3CDTF">2015-03-20T05:44:06Z</dcterms:modified>
</cp:coreProperties>
</file>