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453" r:id="rId4"/>
    <p:sldId id="452" r:id="rId5"/>
    <p:sldId id="444" r:id="rId6"/>
    <p:sldId id="445" r:id="rId7"/>
    <p:sldId id="446" r:id="rId8"/>
    <p:sldId id="447" r:id="rId9"/>
  </p:sldIdLst>
  <p:sldSz cx="9144000" cy="6858000" type="screen4x3"/>
  <p:notesSz cx="6797675" cy="9928225"/>
  <p:defaultTextStyle>
    <a:defPPr>
      <a:defRPr lang="en-US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Arial" panose="020B0604020202020204" pitchFamily="34" charset="0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Arial" panose="020B0604020202020204" pitchFamily="34" charset="0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Arial" panose="020B0604020202020204" pitchFamily="34" charset="0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Arial" panose="020B0604020202020204" pitchFamily="34" charset="0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Arial" panose="020B0604020202020204" pitchFamily="34" charset="0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Arial" panose="020B0604020202020204" pitchFamily="34" charset="0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Arial" panose="020B0604020202020204" pitchFamily="34" charset="0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Arial" panose="020B0604020202020204" pitchFamily="34" charset="0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Arial" panose="020B0604020202020204" pitchFamily="34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4757"/>
    <a:srgbClr val="FF33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291"/>
  </p:normalViewPr>
  <p:slideViewPr>
    <p:cSldViewPr showGuides="1">
      <p:cViewPr>
        <p:scale>
          <a:sx n="64" d="100"/>
          <a:sy n="64" d="100"/>
        </p:scale>
        <p:origin x="-2994" y="-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3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 altLang="zh-TW" dirty="0"/>
              <a:t>Click to edit Master text styles</a:t>
            </a:r>
            <a:endParaRPr lang="en-US" altLang="zh-TW" dirty="0"/>
          </a:p>
          <a:p>
            <a:pPr lvl="1"/>
            <a:r>
              <a:rPr lang="en-US" altLang="zh-TW" dirty="0"/>
              <a:t>Second level</a:t>
            </a:r>
            <a:endParaRPr lang="en-US" altLang="zh-TW" dirty="0"/>
          </a:p>
          <a:p>
            <a:pPr lvl="2"/>
            <a:r>
              <a:rPr lang="en-US" altLang="zh-TW" dirty="0"/>
              <a:t>Third level</a:t>
            </a:r>
            <a:endParaRPr lang="en-US" altLang="zh-TW" dirty="0"/>
          </a:p>
          <a:p>
            <a:pPr lvl="3"/>
            <a:r>
              <a:rPr lang="en-US" altLang="zh-TW" dirty="0"/>
              <a:t>Fourth level</a:t>
            </a:r>
            <a:endParaRPr lang="en-US" altLang="zh-TW" dirty="0"/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/>
            <a:fld id="{9A0DB2DC-4C9A-4742-B13C-FB6460FD3503}" type="slidenum">
              <a:rPr lang="zh-TW" altLang="en-US" sz="1200" dirty="0">
                <a:latin typeface="Calibri" panose="020F0502020204030204" pitchFamily="34" charset="0"/>
                <a:ea typeface="PMingLiU" panose="02020500000000000000" pitchFamily="18" charset="-120"/>
              </a:rPr>
            </a:fld>
            <a:endParaRPr lang="zh-TW" altLang="en-US" sz="1200" dirty="0">
              <a:latin typeface="Calibri" panose="020F0502020204030204" pitchFamily="34" charset="0"/>
              <a:ea typeface="PMingLiU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4975" y="44450"/>
            <a:ext cx="2108200" cy="64087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175375" cy="64087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4450"/>
            <a:ext cx="6400800" cy="9366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141788" cy="5184775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388" y="1268413"/>
            <a:ext cx="4141787" cy="5184775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4450"/>
            <a:ext cx="8435975" cy="64087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4450"/>
            <a:ext cx="6400800" cy="9366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7200" y="1268413"/>
            <a:ext cx="8435975" cy="51847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Click icon to add table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141788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388" y="1268413"/>
            <a:ext cx="4141787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TW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Click icon to add picture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371600" y="44450"/>
            <a:ext cx="6400800" cy="936625"/>
          </a:xfrm>
          <a:prstGeom prst="rect">
            <a:avLst/>
          </a:prstGeom>
          <a:noFill/>
          <a:ln w="9525">
            <a:noFill/>
          </a:ln>
        </p:spPr>
        <p:txBody>
          <a:bodyPr tIns="0" bIns="0" anchor="ctr"/>
          <a:p>
            <a:pPr lvl="0"/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435975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524625"/>
            <a:ext cx="6408738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0" rIns="91440" bIns="0" numCol="1" anchor="ctr" anchorCtr="0" compatLnSpc="1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2"/>
                </a:solidFill>
                <a:latin typeface="+mn-lt"/>
                <a:ea typeface="Arial Unicode MS" panose="020B0604020202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5463" y="6553200"/>
            <a:ext cx="2160588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0" rIns="91440" bIns="0" numCol="1" anchor="ctr" anchorCtr="0" compatLnSpc="1"/>
          <a:lstStyle>
            <a:lvl1pPr algn="r">
              <a:defRPr sz="1000" i="1">
                <a:solidFill>
                  <a:schemeClr val="accent2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030" name="Rectangle 1030"/>
          <p:cNvSpPr/>
          <p:nvPr/>
        </p:nvSpPr>
        <p:spPr>
          <a:xfrm flipV="1">
            <a:off x="1412875" y="914400"/>
            <a:ext cx="6283325" cy="746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C9C9DF"/>
              </a:gs>
            </a:gsLst>
            <a:lin ang="0" scaled="1"/>
            <a:tileRect/>
          </a:gradFill>
          <a:ln w="0">
            <a:noFill/>
          </a:ln>
        </p:spPr>
        <p:txBody>
          <a:bodyPr rot="10800000" wrap="none" anchor="ctr"/>
          <a:p>
            <a:pPr lvl="0" eaLnBrk="0" hangingPunct="0"/>
            <a:endParaRPr lang="en-GB" altLang="zh-CN" dirty="0">
              <a:latin typeface="Times"/>
              <a:ea typeface="Arial" panose="020B0604020202020204" pitchFamily="34" charset="0"/>
            </a:endParaRPr>
          </a:p>
        </p:txBody>
      </p:sp>
      <p:pic>
        <p:nvPicPr>
          <p:cNvPr id="1031" name="图片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28600" y="0"/>
            <a:ext cx="1066800" cy="10668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Arial Unicode MS" panose="020B0604020202020204" pitchFamily="34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Arial Unicode MS" panose="020B0604020202020204" pitchFamily="34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Arial Unicode MS" panose="020B0604020202020204" pitchFamily="34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Arial Unicode MS" panose="020B0604020202020204" pitchFamily="34" charset="-122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Arial Unicode MS" panose="020B0604020202020204" pitchFamily="34" charset="-122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Arial Unicode MS" panose="020B0604020202020204" pitchFamily="34" charset="-122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Arial Unicode MS" panose="020B0604020202020204" pitchFamily="34" charset="-122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Arial Unicode MS" panose="020B0604020202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5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v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0" rIns="91440" bIns="0" anchor="ctr"/>
          <a:p>
            <a:pPr algn="ctr" eaLnBrk="1" hangingPunct="1"/>
            <a:r>
              <a:rPr lang="en-US" altLang="zh-CN" sz="3200" dirty="0">
                <a:latin typeface="Arial Black" panose="020B0A04020102020204" pitchFamily="34" charset="0"/>
                <a:ea typeface="Arial Unicode MS" panose="020B0604020202020204" pitchFamily="34" charset="-122"/>
              </a:rPr>
              <a:t>Data Structures and Algorithm Analysis – Week 2</a:t>
            </a:r>
            <a:br>
              <a:rPr lang="en-US" altLang="zh-CN" sz="3200" dirty="0">
                <a:latin typeface="Arial Black" panose="020B0A04020102020204" pitchFamily="34" charset="0"/>
                <a:ea typeface="Arial Unicode MS" panose="020B0604020202020204" pitchFamily="34" charset="-122"/>
              </a:rPr>
            </a:br>
            <a:br>
              <a:rPr lang="en-US" altLang="zh-CN" sz="3200" dirty="0">
                <a:latin typeface="Arial Black" panose="020B0A04020102020204" pitchFamily="34" charset="0"/>
                <a:ea typeface="Arial Unicode MS" panose="020B0604020202020204" pitchFamily="34" charset="-122"/>
              </a:rPr>
            </a:br>
            <a:r>
              <a:rPr lang="en-US" altLang="zh-CN" sz="3200" dirty="0">
                <a:latin typeface="Arial Black" panose="020B0A04020102020204" pitchFamily="34" charset="0"/>
                <a:ea typeface="Arial Unicode MS" panose="020B0604020202020204" pitchFamily="34" charset="-122"/>
              </a:rPr>
              <a:t>Homework and lab</a:t>
            </a:r>
            <a:endParaRPr lang="zh-TW" altLang="en-US" sz="3200" dirty="0">
              <a:latin typeface="Arial Black" panose="020B0A040201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Comic Sans MS" panose="030F0702030302020204" pitchFamily="66" charset="0"/>
                <a:ea typeface="Arial Unicode MS" panose="020B0604020202020204" pitchFamily="34" charset="-122"/>
                <a:cs typeface="+mn-cs"/>
              </a:rPr>
              <a:t>LUO Zongwei</a:t>
            </a:r>
            <a:endParaRPr lang="en-US" altLang="zh-CN" dirty="0">
              <a:latin typeface="Comic Sans MS" panose="030F0702030302020204" pitchFamily="66" charset="0"/>
              <a:ea typeface="Arial Unicode MS" panose="020B0604020202020204" pitchFamily="34" charset="-122"/>
              <a:cs typeface="+mn-cs"/>
            </a:endParaRPr>
          </a:p>
          <a:p>
            <a:pPr eaLnBrk="1" hangingPunct="1"/>
            <a:r>
              <a:rPr lang="en-US" altLang="zh-TW" dirty="0">
                <a:latin typeface="Comic Sans MS" panose="030F0702030302020204" pitchFamily="66" charset="0"/>
                <a:ea typeface="Arial Unicode MS" panose="020B0604020202020204" pitchFamily="34" charset="-122"/>
                <a:cs typeface="+mn-cs"/>
              </a:rPr>
              <a:t>20</a:t>
            </a:r>
            <a:r>
              <a:rPr lang="en-US" altLang="zh-CN" dirty="0">
                <a:latin typeface="Comic Sans MS" panose="030F0702030302020204" pitchFamily="66" charset="0"/>
                <a:ea typeface="Arial Unicode MS" panose="020B0604020202020204" pitchFamily="34" charset="-122"/>
                <a:cs typeface="+mn-cs"/>
              </a:rPr>
              <a:t>18</a:t>
            </a:r>
            <a:r>
              <a:rPr lang="zh-CN" altLang="en-US" dirty="0">
                <a:latin typeface="Comic Sans MS" panose="030F0702030302020204" pitchFamily="66" charset="0"/>
                <a:ea typeface="Arial Unicode MS" panose="020B0604020202020204" pitchFamily="34" charset="-122"/>
                <a:cs typeface="+mn-cs"/>
              </a:rPr>
              <a:t>，</a:t>
            </a:r>
            <a:r>
              <a:rPr lang="en-US" altLang="zh-CN" dirty="0">
                <a:latin typeface="Comic Sans MS" panose="030F0702030302020204" pitchFamily="66" charset="0"/>
                <a:ea typeface="Arial Unicode MS" panose="020B0604020202020204" pitchFamily="34" charset="-122"/>
                <a:cs typeface="+mn-cs"/>
              </a:rPr>
              <a:t>9</a:t>
            </a:r>
            <a:r>
              <a:rPr lang="zh-CN" altLang="en-US" dirty="0">
                <a:latin typeface="Comic Sans MS" panose="030F0702030302020204" pitchFamily="66" charset="0"/>
                <a:ea typeface="Arial Unicode MS" panose="020B0604020202020204" pitchFamily="34" charset="-122"/>
                <a:cs typeface="+mn-cs"/>
              </a:rPr>
              <a:t>，</a:t>
            </a:r>
            <a:r>
              <a:rPr lang="en-US" altLang="zh-CN" dirty="0">
                <a:latin typeface="Comic Sans MS" panose="030F0702030302020204" pitchFamily="66" charset="0"/>
                <a:ea typeface="Arial Unicode MS" panose="020B0604020202020204" pitchFamily="34" charset="-122"/>
                <a:cs typeface="+mn-cs"/>
              </a:rPr>
              <a:t>10</a:t>
            </a:r>
            <a:endParaRPr lang="zh-TW" altLang="en-US" dirty="0">
              <a:latin typeface="Comic Sans MS" panose="030F0702030302020204" pitchFamily="66" charset="0"/>
              <a:ea typeface="Arial Unicode MS" panose="020B0604020202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0" rIns="91440" bIns="0" anchor="ctr"/>
          <a:p>
            <a:r>
              <a:rPr lang="en-US" altLang="zh-CN" dirty="0"/>
              <a:t>Lab exercise</a:t>
            </a:r>
            <a:endParaRPr lang="zh-CN" alt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zh-CN" dirty="0"/>
              <a:t>Performance measurement</a:t>
            </a:r>
            <a:endParaRPr lang="zh-CN" altLang="en-US" dirty="0"/>
          </a:p>
        </p:txBody>
      </p:sp>
      <p:grpSp>
        <p:nvGrpSpPr>
          <p:cNvPr id="6148" name="Group 5"/>
          <p:cNvGrpSpPr/>
          <p:nvPr/>
        </p:nvGrpSpPr>
        <p:grpSpPr>
          <a:xfrm>
            <a:off x="914400" y="1905000"/>
            <a:ext cx="7772400" cy="1524000"/>
            <a:chOff x="384" y="624"/>
            <a:chExt cx="4896" cy="960"/>
          </a:xfrm>
        </p:grpSpPr>
        <p:sp>
          <p:nvSpPr>
            <p:cNvPr id="6150" name="Text Box 3"/>
            <p:cNvSpPr txBox="1"/>
            <p:nvPr/>
          </p:nvSpPr>
          <p:spPr>
            <a:xfrm>
              <a:off x="384" y="624"/>
              <a:ext cx="4896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292100" lvl="0" indent="-292100" algn="ctr" eaLnBrk="1" hangingPunct="1">
                <a:spcBef>
                  <a:spcPct val="50000"/>
                </a:spcBef>
                <a:buClr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MS Hei"/>
                </a:rPr>
                <a:t> Given (possibly negative) integers </a:t>
              </a:r>
              <a:r>
                <a:rPr lang="en-US" altLang="zh-CN" b="1" i="1" dirty="0">
                  <a:latin typeface="Times New Roman" panose="02020603050405020304" pitchFamily="18" charset="0"/>
                  <a:ea typeface="MS Hei"/>
                </a:rPr>
                <a:t>A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MS Hei"/>
                </a:rPr>
                <a:t>1</a:t>
              </a:r>
              <a:r>
                <a:rPr lang="en-US" altLang="zh-CN" b="1" dirty="0">
                  <a:latin typeface="Times New Roman" panose="02020603050405020304" pitchFamily="18" charset="0"/>
                  <a:ea typeface="MS Hei"/>
                </a:rPr>
                <a:t>, </a:t>
              </a:r>
              <a:r>
                <a:rPr lang="en-US" altLang="zh-CN" b="1" i="1" dirty="0">
                  <a:latin typeface="Times New Roman" panose="02020603050405020304" pitchFamily="18" charset="0"/>
                  <a:ea typeface="MS Hei"/>
                </a:rPr>
                <a:t>A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MS Hei"/>
                </a:rPr>
                <a:t>2</a:t>
              </a:r>
              <a:r>
                <a:rPr lang="en-US" altLang="zh-CN" b="1" dirty="0">
                  <a:latin typeface="Times New Roman" panose="02020603050405020304" pitchFamily="18" charset="0"/>
                  <a:ea typeface="MS Hei"/>
                </a:rPr>
                <a:t>, …, </a:t>
              </a:r>
              <a:r>
                <a:rPr lang="en-US" altLang="zh-CN" b="1" i="1" dirty="0">
                  <a:latin typeface="Times New Roman" panose="02020603050405020304" pitchFamily="18" charset="0"/>
                  <a:ea typeface="MS Hei"/>
                </a:rPr>
                <a:t>A</a:t>
              </a:r>
              <a:r>
                <a:rPr lang="en-US" altLang="zh-CN" b="1" i="1" baseline="-25000" dirty="0">
                  <a:latin typeface="Times New Roman" panose="02020603050405020304" pitchFamily="18" charset="0"/>
                  <a:ea typeface="MS Hei"/>
                </a:rPr>
                <a:t>N</a:t>
              </a:r>
              <a:r>
                <a:rPr lang="en-US" altLang="zh-CN" b="1" dirty="0">
                  <a:latin typeface="Times New Roman" panose="02020603050405020304" pitchFamily="18" charset="0"/>
                  <a:ea typeface="MS Hei"/>
                </a:rPr>
                <a:t>, find the maximum value of </a:t>
              </a:r>
              <a:endPara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MS Hei"/>
              </a:endParaRPr>
            </a:p>
          </p:txBody>
        </p:sp>
        <p:graphicFrame>
          <p:nvGraphicFramePr>
            <p:cNvPr id="6151" name="Object 4"/>
            <p:cNvGraphicFramePr>
              <a:graphicFrameLocks noChangeAspect="1"/>
            </p:cNvGraphicFramePr>
            <p:nvPr/>
          </p:nvGraphicFramePr>
          <p:xfrm>
            <a:off x="3212" y="1278"/>
            <a:ext cx="62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469900" imgH="228600" progId="Equation.3">
                    <p:embed/>
                  </p:oleObj>
                </mc:Choice>
                <mc:Fallback>
                  <p:oleObj name="" r:id="rId1" imgW="469900" imgH="2286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212" y="1278"/>
                          <a:ext cx="628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AutoShape 6"/>
          <p:cNvSpPr/>
          <p:nvPr/>
        </p:nvSpPr>
        <p:spPr>
          <a:xfrm>
            <a:off x="3352800" y="4419600"/>
            <a:ext cx="5029200" cy="1295400"/>
          </a:xfrm>
          <a:prstGeom prst="wedgeEllipseCallout">
            <a:avLst>
              <a:gd name="adj1" fmla="val -45782"/>
              <a:gd name="adj2" fmla="val -81370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Max sum is 0 if all the integers are negative.</a:t>
            </a:r>
            <a:endParaRPr lang="en-US" altLang="zh-CN" sz="2000" b="1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7070" y="3384550"/>
            <a:ext cx="2101215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180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will be granted bonus </a:t>
            </a:r>
            <a:endParaRPr lang="en-US" altLang="zh-CN" sz="180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180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a new algorithm is designed and implemented.</a:t>
            </a:r>
            <a:endParaRPr lang="en-US" altLang="zh-CN" sz="180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AutoShape 7" descr="棕色大理石"/>
          <p:cNvSpPr/>
          <p:nvPr/>
        </p:nvSpPr>
        <p:spPr>
          <a:xfrm>
            <a:off x="762000" y="1295400"/>
            <a:ext cx="1752600" cy="533400"/>
          </a:xfrm>
          <a:prstGeom prst="bevel">
            <a:avLst>
              <a:gd name="adj" fmla="val 12500"/>
            </a:avLst>
          </a:prstGeom>
          <a:blipFill rotWithShape="0">
            <a:blip r:embed="rId1"/>
          </a:blip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2000" b="1" dirty="0">
                <a:solidFill>
                  <a:schemeClr val="bg1"/>
                </a:solidFill>
                <a:cs typeface="Arial" panose="020B0604020202020204" pitchFamily="34" charset="0"/>
              </a:rPr>
              <a:t>Algorithm 1</a:t>
            </a:r>
            <a:endParaRPr lang="en-US" altLang="zh-CN" sz="2000" b="1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  <p:sp>
        <p:nvSpPr>
          <p:cNvPr id="7171" name="AutoShape 8"/>
          <p:cNvSpPr/>
          <p:nvPr/>
        </p:nvSpPr>
        <p:spPr>
          <a:xfrm>
            <a:off x="762000" y="1905000"/>
            <a:ext cx="7620000" cy="4114800"/>
          </a:xfrm>
          <a:prstGeom prst="foldedCorner">
            <a:avLst>
              <a:gd name="adj" fmla="val 583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bIns="0"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chemeClr val="hlink"/>
                </a:solidFill>
                <a:cs typeface="Arial" panose="020B0604020202020204" pitchFamily="34" charset="0"/>
              </a:rPr>
              <a:t>int</a:t>
            </a:r>
            <a:r>
              <a:rPr lang="en-US" altLang="zh-CN" sz="1800" b="1" dirty="0">
                <a:cs typeface="Arial" panose="020B0604020202020204" pitchFamily="34" charset="0"/>
              </a:rPr>
              <a:t>  MaxSubsequenceSum ( </a:t>
            </a:r>
            <a:r>
              <a:rPr lang="en-US" altLang="zh-CN" sz="1800" b="1" dirty="0">
                <a:solidFill>
                  <a:schemeClr val="hlink"/>
                </a:solidFill>
                <a:cs typeface="Arial" panose="020B0604020202020204" pitchFamily="34" charset="0"/>
              </a:rPr>
              <a:t>const int</a:t>
            </a:r>
            <a:r>
              <a:rPr lang="en-US" altLang="zh-CN" sz="1800" b="1" dirty="0">
                <a:cs typeface="Arial" panose="020B0604020202020204" pitchFamily="34" charset="0"/>
              </a:rPr>
              <a:t> A[ ],  </a:t>
            </a:r>
            <a:r>
              <a:rPr lang="en-US" altLang="zh-CN" sz="1800" b="1" dirty="0">
                <a:solidFill>
                  <a:schemeClr val="hlink"/>
                </a:solidFill>
                <a:cs typeface="Arial" panose="020B0604020202020204" pitchFamily="34" charset="0"/>
              </a:rPr>
              <a:t>int</a:t>
            </a:r>
            <a:r>
              <a:rPr lang="en-US" altLang="zh-CN" sz="1800" b="1" dirty="0">
                <a:cs typeface="Arial" panose="020B0604020202020204" pitchFamily="34" charset="0"/>
              </a:rPr>
              <a:t>  N ) </a:t>
            </a:r>
            <a:endParaRPr lang="en-US" altLang="zh-CN" sz="1800" b="1" dirty="0"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cs typeface="Arial" panose="020B0604020202020204" pitchFamily="34" charset="0"/>
              </a:rPr>
              <a:t>{ </a:t>
            </a:r>
            <a:endParaRPr lang="en-US" altLang="zh-CN" sz="1800" b="1" dirty="0"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chemeClr val="hlink"/>
                </a:solidFill>
                <a:cs typeface="Arial" panose="020B0604020202020204" pitchFamily="34" charset="0"/>
              </a:rPr>
              <a:t>	int</a:t>
            </a:r>
            <a:r>
              <a:rPr lang="en-US" altLang="zh-CN" sz="1800" b="1" dirty="0">
                <a:cs typeface="Arial" panose="020B0604020202020204" pitchFamily="34" charset="0"/>
              </a:rPr>
              <a:t>  ThisSum,  MaxSum,  i,  j,  k; </a:t>
            </a:r>
            <a:endParaRPr lang="en-US" altLang="zh-CN" sz="1800" b="1" dirty="0"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1*/</a:t>
            </a:r>
            <a:r>
              <a:rPr lang="en-US" altLang="zh-CN" sz="1800" b="1" dirty="0">
                <a:cs typeface="Arial" panose="020B0604020202020204" pitchFamily="34" charset="0"/>
              </a:rPr>
              <a:t> 	MaxSum = 0;   </a:t>
            </a: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initialize the maximum sum */</a:t>
            </a:r>
            <a:endParaRPr lang="en-US" altLang="zh-CN" sz="1800" b="1" dirty="0">
              <a:solidFill>
                <a:srgbClr val="008000"/>
              </a:solidFill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2*/</a:t>
            </a:r>
            <a:r>
              <a:rPr lang="en-US" altLang="zh-CN" sz="1800" b="1" dirty="0">
                <a:cs typeface="Arial" panose="020B0604020202020204" pitchFamily="34" charset="0"/>
              </a:rPr>
              <a:t> 	</a:t>
            </a:r>
            <a:r>
              <a:rPr lang="en-US" altLang="zh-CN" sz="1800" b="1" dirty="0">
                <a:solidFill>
                  <a:schemeClr val="hlink"/>
                </a:solidFill>
                <a:cs typeface="Arial" panose="020B0604020202020204" pitchFamily="34" charset="0"/>
              </a:rPr>
              <a:t>for</a:t>
            </a:r>
            <a:r>
              <a:rPr lang="en-US" altLang="zh-CN" sz="1800" b="1" dirty="0">
                <a:cs typeface="Arial" panose="020B0604020202020204" pitchFamily="34" charset="0"/>
              </a:rPr>
              <a:t>( i = 0; i &lt; N; i++ )  </a:t>
            </a: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start from A[ i ] */</a:t>
            </a:r>
            <a:endParaRPr lang="en-US" altLang="zh-CN" sz="1800" b="1" dirty="0">
              <a:solidFill>
                <a:srgbClr val="008000"/>
              </a:solidFill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3*/</a:t>
            </a:r>
            <a:r>
              <a:rPr lang="en-US" altLang="zh-CN" sz="1800" b="1" dirty="0">
                <a:cs typeface="Arial" panose="020B0604020202020204" pitchFamily="34" charset="0"/>
              </a:rPr>
              <a:t> 	      </a:t>
            </a:r>
            <a:r>
              <a:rPr lang="en-US" altLang="zh-CN" sz="1800" b="1" dirty="0">
                <a:solidFill>
                  <a:schemeClr val="hlink"/>
                </a:solidFill>
                <a:cs typeface="Arial" panose="020B0604020202020204" pitchFamily="34" charset="0"/>
              </a:rPr>
              <a:t>for</a:t>
            </a:r>
            <a:r>
              <a:rPr lang="en-US" altLang="zh-CN" sz="1800" b="1" dirty="0">
                <a:cs typeface="Arial" panose="020B0604020202020204" pitchFamily="34" charset="0"/>
              </a:rPr>
              <a:t>( j = i; j &lt; N; j++ ) {   </a:t>
            </a: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end at A[ j ] */</a:t>
            </a:r>
            <a:endParaRPr lang="en-US" altLang="zh-CN" sz="1800" b="1" dirty="0">
              <a:solidFill>
                <a:srgbClr val="008000"/>
              </a:solidFill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4*/</a:t>
            </a:r>
            <a:r>
              <a:rPr lang="en-US" altLang="zh-CN" sz="1800" b="1" dirty="0">
                <a:cs typeface="Arial" panose="020B0604020202020204" pitchFamily="34" charset="0"/>
              </a:rPr>
              <a:t> 		ThisSum = 0; </a:t>
            </a:r>
            <a:endParaRPr lang="en-US" altLang="zh-CN" sz="1800" b="1" dirty="0"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5*/</a:t>
            </a:r>
            <a:r>
              <a:rPr lang="en-US" altLang="zh-CN" sz="1800" b="1" dirty="0">
                <a:cs typeface="Arial" panose="020B0604020202020204" pitchFamily="34" charset="0"/>
              </a:rPr>
              <a:t> 		</a:t>
            </a:r>
            <a:r>
              <a:rPr lang="en-US" altLang="zh-CN" sz="1800" b="1" dirty="0">
                <a:solidFill>
                  <a:schemeClr val="hlink"/>
                </a:solidFill>
                <a:cs typeface="Arial" panose="020B0604020202020204" pitchFamily="34" charset="0"/>
              </a:rPr>
              <a:t>for</a:t>
            </a:r>
            <a:r>
              <a:rPr lang="en-US" altLang="zh-CN" sz="1800" b="1" dirty="0">
                <a:cs typeface="Arial" panose="020B0604020202020204" pitchFamily="34" charset="0"/>
              </a:rPr>
              <a:t>( k = i; k &lt;= j; k++ ) </a:t>
            </a:r>
            <a:endParaRPr lang="en-US" altLang="zh-CN" sz="1800" b="1" dirty="0"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6*/</a:t>
            </a:r>
            <a:r>
              <a:rPr lang="en-US" altLang="zh-CN" sz="1800" b="1" dirty="0">
                <a:cs typeface="Arial" panose="020B0604020202020204" pitchFamily="34" charset="0"/>
              </a:rPr>
              <a:t> 		      ThisSum += A[ k ];  </a:t>
            </a: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sum from A[ i ] to A[ j ] */</a:t>
            </a:r>
            <a:endParaRPr lang="en-US" altLang="zh-CN" sz="1800" b="1" dirty="0">
              <a:solidFill>
                <a:srgbClr val="008000"/>
              </a:solidFill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7*/</a:t>
            </a:r>
            <a:r>
              <a:rPr lang="en-US" altLang="zh-CN" sz="1800" b="1" dirty="0">
                <a:cs typeface="Arial" panose="020B0604020202020204" pitchFamily="34" charset="0"/>
              </a:rPr>
              <a:t> 		</a:t>
            </a:r>
            <a:r>
              <a:rPr lang="en-US" altLang="zh-CN" sz="1800" b="1" dirty="0">
                <a:solidFill>
                  <a:schemeClr val="hlink"/>
                </a:solidFill>
                <a:cs typeface="Arial" panose="020B0604020202020204" pitchFamily="34" charset="0"/>
              </a:rPr>
              <a:t>if </a:t>
            </a:r>
            <a:r>
              <a:rPr lang="en-US" altLang="zh-CN" sz="1800" b="1" dirty="0">
                <a:cs typeface="Arial" panose="020B0604020202020204" pitchFamily="34" charset="0"/>
              </a:rPr>
              <a:t>( ThisSum &gt; MaxSum ) </a:t>
            </a:r>
            <a:endParaRPr lang="en-US" altLang="zh-CN" sz="1800" b="1" dirty="0"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8*/</a:t>
            </a:r>
            <a:r>
              <a:rPr lang="en-US" altLang="zh-CN" sz="1800" b="1" dirty="0">
                <a:cs typeface="Arial" panose="020B0604020202020204" pitchFamily="34" charset="0"/>
              </a:rPr>
              <a:t> 		      MaxSum = ThisSum;  </a:t>
            </a: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update max sum */</a:t>
            </a:r>
            <a:endParaRPr lang="en-US" altLang="zh-CN" sz="1800" b="1" dirty="0">
              <a:solidFill>
                <a:srgbClr val="008000"/>
              </a:solidFill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cs typeface="Arial" panose="020B0604020202020204" pitchFamily="34" charset="0"/>
              </a:rPr>
              <a:t>	      }  </a:t>
            </a: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end for-j and for-i */</a:t>
            </a:r>
            <a:endParaRPr lang="en-US" altLang="zh-CN" sz="1800" b="1" dirty="0">
              <a:solidFill>
                <a:srgbClr val="008000"/>
              </a:solidFill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9*/</a:t>
            </a:r>
            <a:r>
              <a:rPr lang="en-US" altLang="zh-CN" sz="1800" b="1" dirty="0">
                <a:cs typeface="Arial" panose="020B0604020202020204" pitchFamily="34" charset="0"/>
              </a:rPr>
              <a:t> 	</a:t>
            </a:r>
            <a:r>
              <a:rPr lang="en-US" altLang="zh-CN" sz="1800" b="1" dirty="0">
                <a:solidFill>
                  <a:schemeClr val="hlink"/>
                </a:solidFill>
                <a:cs typeface="Arial" panose="020B0604020202020204" pitchFamily="34" charset="0"/>
              </a:rPr>
              <a:t>return</a:t>
            </a:r>
            <a:r>
              <a:rPr lang="en-US" altLang="zh-CN" sz="1800" b="1" dirty="0">
                <a:cs typeface="Arial" panose="020B0604020202020204" pitchFamily="34" charset="0"/>
              </a:rPr>
              <a:t>  MaxSum; </a:t>
            </a:r>
            <a:endParaRPr lang="en-US" altLang="zh-CN" sz="1800" b="1" dirty="0"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cs typeface="Arial" panose="020B0604020202020204" pitchFamily="34" charset="0"/>
              </a:rPr>
              <a:t>} </a:t>
            </a:r>
            <a:endParaRPr lang="en-US" altLang="zh-CN" sz="1800" b="1" dirty="0">
              <a:ea typeface="Arial" panose="020B0604020202020204" pitchFamily="34" charset="0"/>
            </a:endParaRPr>
          </a:p>
        </p:txBody>
      </p:sp>
      <p:sp>
        <p:nvSpPr>
          <p:cNvPr id="57353" name="Text Box 9"/>
          <p:cNvSpPr txBox="1"/>
          <p:nvPr/>
        </p:nvSpPr>
        <p:spPr>
          <a:xfrm>
            <a:off x="3352800" y="6248400"/>
            <a:ext cx="2667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None/>
            </a:pPr>
            <a:r>
              <a:rPr lang="en-US" altLang="zh-CN" sz="2000" b="1" i="1" dirty="0">
                <a:latin typeface="Arial Black" panose="020B0A040201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( </a:t>
            </a:r>
            <a:r>
              <a:rPr lang="en-US" altLang="zh-CN" sz="2000" b="1" i="1" dirty="0">
                <a:latin typeface="Arial Black" panose="020B0A040201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 ) = O( </a:t>
            </a:r>
            <a:r>
              <a:rPr lang="en-US" altLang="zh-CN" sz="2000" b="1" i="1" dirty="0">
                <a:latin typeface="Arial Black" panose="020B0A040201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b="1" baseline="30000" dirty="0">
                <a:latin typeface="Arial Black" panose="020B0A04020102020204" pitchFamily="34" charset="0"/>
                <a:cs typeface="Arial" panose="020B0604020202020204" pitchFamily="34" charset="0"/>
              </a:rPr>
              <a:t>3 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)</a:t>
            </a:r>
            <a:endParaRPr lang="en-US" altLang="zh-CN" sz="2000" b="1" i="1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57364" name="Rectangle 20"/>
          <p:cNvSpPr/>
          <p:nvPr/>
        </p:nvSpPr>
        <p:spPr>
          <a:xfrm>
            <a:off x="2057400" y="3352800"/>
            <a:ext cx="3124200" cy="1143000"/>
          </a:xfrm>
          <a:prstGeom prst="rect">
            <a:avLst/>
          </a:prstGeom>
          <a:solidFill>
            <a:srgbClr val="CCFFCC">
              <a:alpha val="50195"/>
            </a:srgbClr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3" grpId="0"/>
      <p:bldP spid="573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AutoShape 2" descr="棕色大理石"/>
          <p:cNvSpPr/>
          <p:nvPr/>
        </p:nvSpPr>
        <p:spPr>
          <a:xfrm>
            <a:off x="1677988" y="304800"/>
            <a:ext cx="1752600" cy="533400"/>
          </a:xfrm>
          <a:prstGeom prst="bevel">
            <a:avLst>
              <a:gd name="adj" fmla="val 12500"/>
            </a:avLst>
          </a:prstGeom>
          <a:blipFill rotWithShape="0">
            <a:blip r:embed="rId1"/>
          </a:blip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2000" b="1" dirty="0">
                <a:solidFill>
                  <a:schemeClr val="bg1"/>
                </a:solidFill>
                <a:cs typeface="Arial" panose="020B0604020202020204" pitchFamily="34" charset="0"/>
              </a:rPr>
              <a:t>Algorithm 2</a:t>
            </a:r>
            <a:endParaRPr lang="en-US" altLang="zh-CN" sz="2000" b="1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  <p:sp>
        <p:nvSpPr>
          <p:cNvPr id="8195" name="AutoShape 4"/>
          <p:cNvSpPr/>
          <p:nvPr/>
        </p:nvSpPr>
        <p:spPr>
          <a:xfrm>
            <a:off x="609600" y="1371600"/>
            <a:ext cx="7620000" cy="4343400"/>
          </a:xfrm>
          <a:prstGeom prst="foldedCorner">
            <a:avLst>
              <a:gd name="adj" fmla="val 583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bIns="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chemeClr val="hlink"/>
                </a:solidFill>
                <a:cs typeface="Arial" panose="020B0604020202020204" pitchFamily="34" charset="0"/>
              </a:rPr>
              <a:t>int</a:t>
            </a:r>
            <a:r>
              <a:rPr lang="en-US" altLang="zh-CN" sz="1800" b="1" dirty="0">
                <a:cs typeface="Arial" panose="020B0604020202020204" pitchFamily="34" charset="0"/>
              </a:rPr>
              <a:t>  MaxSubsequenceSum ( </a:t>
            </a:r>
            <a:r>
              <a:rPr lang="en-US" altLang="zh-CN" sz="1800" b="1" dirty="0">
                <a:solidFill>
                  <a:schemeClr val="hlink"/>
                </a:solidFill>
                <a:cs typeface="Arial" panose="020B0604020202020204" pitchFamily="34" charset="0"/>
              </a:rPr>
              <a:t>const int</a:t>
            </a:r>
            <a:r>
              <a:rPr lang="en-US" altLang="zh-CN" sz="1800" b="1" dirty="0">
                <a:cs typeface="Arial" panose="020B0604020202020204" pitchFamily="34" charset="0"/>
              </a:rPr>
              <a:t> A[ ],  </a:t>
            </a:r>
            <a:r>
              <a:rPr lang="en-US" altLang="zh-CN" sz="1800" b="1" dirty="0">
                <a:solidFill>
                  <a:schemeClr val="hlink"/>
                </a:solidFill>
                <a:cs typeface="Arial" panose="020B0604020202020204" pitchFamily="34" charset="0"/>
              </a:rPr>
              <a:t>int</a:t>
            </a:r>
            <a:r>
              <a:rPr lang="en-US" altLang="zh-CN" sz="1800" b="1" dirty="0">
                <a:cs typeface="Arial" panose="020B0604020202020204" pitchFamily="34" charset="0"/>
              </a:rPr>
              <a:t>  N ) </a:t>
            </a:r>
            <a:endParaRPr lang="en-US" altLang="zh-CN" sz="1800" b="1" dirty="0"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cs typeface="Arial" panose="020B0604020202020204" pitchFamily="34" charset="0"/>
              </a:rPr>
              <a:t>{ </a:t>
            </a:r>
            <a:endParaRPr lang="en-US" altLang="zh-CN" sz="1800" b="1" dirty="0"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chemeClr val="hlink"/>
                </a:solidFill>
                <a:cs typeface="Arial" panose="020B0604020202020204" pitchFamily="34" charset="0"/>
              </a:rPr>
              <a:t>	int</a:t>
            </a:r>
            <a:r>
              <a:rPr lang="en-US" altLang="zh-CN" sz="1800" b="1" dirty="0">
                <a:cs typeface="Arial" panose="020B0604020202020204" pitchFamily="34" charset="0"/>
              </a:rPr>
              <a:t>  ThisSum,  MaxSum,  i,  j; </a:t>
            </a:r>
            <a:endParaRPr lang="en-US" altLang="zh-CN" sz="1800" b="1" dirty="0"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1*/</a:t>
            </a:r>
            <a:r>
              <a:rPr lang="en-US" altLang="zh-CN" sz="1800" b="1" dirty="0">
                <a:cs typeface="Arial" panose="020B0604020202020204" pitchFamily="34" charset="0"/>
              </a:rPr>
              <a:t> 	MaxSum = 0;   </a:t>
            </a: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initialize the maximum sum */</a:t>
            </a:r>
            <a:endParaRPr lang="en-US" altLang="zh-CN" sz="1800" b="1" dirty="0">
              <a:solidFill>
                <a:srgbClr val="008000"/>
              </a:solidFill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2*/</a:t>
            </a:r>
            <a:r>
              <a:rPr lang="en-US" altLang="zh-CN" sz="1800" b="1" dirty="0">
                <a:cs typeface="Arial" panose="020B0604020202020204" pitchFamily="34" charset="0"/>
              </a:rPr>
              <a:t> 	</a:t>
            </a:r>
            <a:r>
              <a:rPr lang="en-US" altLang="zh-CN" sz="1800" b="1" dirty="0">
                <a:solidFill>
                  <a:schemeClr val="hlink"/>
                </a:solidFill>
                <a:cs typeface="Arial" panose="020B0604020202020204" pitchFamily="34" charset="0"/>
              </a:rPr>
              <a:t>for</a:t>
            </a:r>
            <a:r>
              <a:rPr lang="en-US" altLang="zh-CN" sz="1800" b="1" dirty="0">
                <a:cs typeface="Arial" panose="020B0604020202020204" pitchFamily="34" charset="0"/>
              </a:rPr>
              <a:t>( i = 0; i &lt; N; i++ )  {   </a:t>
            </a: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start from A[ i ] */</a:t>
            </a:r>
            <a:endParaRPr lang="en-US" altLang="zh-CN" sz="1800" b="1" dirty="0">
              <a:solidFill>
                <a:srgbClr val="008000"/>
              </a:solidFill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3*/</a:t>
            </a:r>
            <a:r>
              <a:rPr lang="en-US" altLang="zh-CN" sz="1800" b="1" dirty="0">
                <a:cs typeface="Arial" panose="020B0604020202020204" pitchFamily="34" charset="0"/>
              </a:rPr>
              <a:t> 	      ThisSum = 0; </a:t>
            </a:r>
            <a:endParaRPr lang="en-US" altLang="zh-CN" sz="1800" b="1" dirty="0"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4*/</a:t>
            </a:r>
            <a:r>
              <a:rPr lang="en-US" altLang="zh-CN" sz="1800" b="1" dirty="0"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solidFill>
                  <a:schemeClr val="hlink"/>
                </a:solidFill>
                <a:cs typeface="Arial" panose="020B0604020202020204" pitchFamily="34" charset="0"/>
              </a:rPr>
              <a:t>	      for</a:t>
            </a:r>
            <a:r>
              <a:rPr lang="en-US" altLang="zh-CN" sz="1800" b="1" dirty="0">
                <a:cs typeface="Arial" panose="020B0604020202020204" pitchFamily="34" charset="0"/>
              </a:rPr>
              <a:t>( j = i; j &lt; N; j++ ) {   </a:t>
            </a: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end at A[ j ] */</a:t>
            </a:r>
            <a:endParaRPr lang="en-US" altLang="zh-CN" sz="1800" b="1" dirty="0">
              <a:solidFill>
                <a:srgbClr val="008000"/>
              </a:solidFill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5*/</a:t>
            </a:r>
            <a:r>
              <a:rPr lang="en-US" altLang="zh-CN" sz="1800" b="1" dirty="0">
                <a:cs typeface="Arial" panose="020B0604020202020204" pitchFamily="34" charset="0"/>
              </a:rPr>
              <a:t> 		ThisSum += A[ j ];  </a:t>
            </a: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sum from A[ i ] to A[ j ] */</a:t>
            </a:r>
            <a:endParaRPr lang="en-US" altLang="zh-CN" sz="1800" b="1" dirty="0">
              <a:solidFill>
                <a:srgbClr val="008000"/>
              </a:solidFill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6*/</a:t>
            </a:r>
            <a:r>
              <a:rPr lang="en-US" altLang="zh-CN" sz="1800" b="1" dirty="0">
                <a:cs typeface="Arial" panose="020B0604020202020204" pitchFamily="34" charset="0"/>
              </a:rPr>
              <a:t> 		</a:t>
            </a:r>
            <a:r>
              <a:rPr lang="en-US" altLang="zh-CN" sz="1800" b="1" dirty="0">
                <a:solidFill>
                  <a:schemeClr val="hlink"/>
                </a:solidFill>
                <a:cs typeface="Arial" panose="020B0604020202020204" pitchFamily="34" charset="0"/>
              </a:rPr>
              <a:t>if </a:t>
            </a:r>
            <a:r>
              <a:rPr lang="en-US" altLang="zh-CN" sz="1800" b="1" dirty="0">
                <a:cs typeface="Arial" panose="020B0604020202020204" pitchFamily="34" charset="0"/>
              </a:rPr>
              <a:t>( ThisSum &gt; MaxSum ) </a:t>
            </a:r>
            <a:endParaRPr lang="en-US" altLang="zh-CN" sz="1800" b="1" dirty="0"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7*/</a:t>
            </a:r>
            <a:r>
              <a:rPr lang="en-US" altLang="zh-CN" sz="1800" b="1" dirty="0">
                <a:cs typeface="Arial" panose="020B0604020202020204" pitchFamily="34" charset="0"/>
              </a:rPr>
              <a:t> 		      MaxSum = ThisSum;  </a:t>
            </a: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update max sum */</a:t>
            </a:r>
            <a:endParaRPr lang="en-US" altLang="zh-CN" sz="1800" b="1" dirty="0">
              <a:solidFill>
                <a:srgbClr val="008000"/>
              </a:solidFill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	      </a:t>
            </a:r>
            <a:r>
              <a:rPr lang="en-US" altLang="zh-CN" sz="1800" b="1" dirty="0">
                <a:cs typeface="Arial" panose="020B0604020202020204" pitchFamily="34" charset="0"/>
              </a:rPr>
              <a:t>}</a:t>
            </a: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  /* end for-j */</a:t>
            </a:r>
            <a:endParaRPr lang="en-US" altLang="zh-CN" sz="1800" b="1" dirty="0">
              <a:solidFill>
                <a:srgbClr val="008000"/>
              </a:solidFill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cs typeface="Arial" panose="020B0604020202020204" pitchFamily="34" charset="0"/>
              </a:rPr>
              <a:t>	}  </a:t>
            </a: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end for-i */</a:t>
            </a:r>
            <a:endParaRPr lang="en-US" altLang="zh-CN" sz="1800" b="1" dirty="0">
              <a:solidFill>
                <a:srgbClr val="008000"/>
              </a:solidFill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8*/</a:t>
            </a:r>
            <a:r>
              <a:rPr lang="en-US" altLang="zh-CN" sz="1800" b="1" dirty="0">
                <a:cs typeface="Arial" panose="020B0604020202020204" pitchFamily="34" charset="0"/>
              </a:rPr>
              <a:t> 	</a:t>
            </a:r>
            <a:r>
              <a:rPr lang="en-US" altLang="zh-CN" sz="1800" b="1" dirty="0">
                <a:solidFill>
                  <a:schemeClr val="hlink"/>
                </a:solidFill>
                <a:cs typeface="Arial" panose="020B0604020202020204" pitchFamily="34" charset="0"/>
              </a:rPr>
              <a:t>return</a:t>
            </a:r>
            <a:r>
              <a:rPr lang="en-US" altLang="zh-CN" sz="1800" b="1" dirty="0">
                <a:cs typeface="Arial" panose="020B0604020202020204" pitchFamily="34" charset="0"/>
              </a:rPr>
              <a:t>  MaxSum; </a:t>
            </a:r>
            <a:endParaRPr lang="en-US" altLang="zh-CN" sz="1800" b="1" dirty="0"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cs typeface="Arial" panose="020B0604020202020204" pitchFamily="34" charset="0"/>
              </a:rPr>
              <a:t>} </a:t>
            </a:r>
            <a:endParaRPr lang="en-US" altLang="zh-CN" sz="1800" b="1" dirty="0">
              <a:ea typeface="Arial" panose="020B0604020202020204" pitchFamily="34" charset="0"/>
            </a:endParaRPr>
          </a:p>
        </p:txBody>
      </p:sp>
      <p:sp>
        <p:nvSpPr>
          <p:cNvPr id="58373" name="Text Box 5"/>
          <p:cNvSpPr txBox="1"/>
          <p:nvPr/>
        </p:nvSpPr>
        <p:spPr>
          <a:xfrm>
            <a:off x="3429000" y="5791200"/>
            <a:ext cx="2667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None/>
            </a:pPr>
            <a:r>
              <a:rPr lang="en-US" altLang="zh-CN" sz="2000" b="1" i="1" dirty="0">
                <a:latin typeface="Arial Black" panose="020B0A040201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( </a:t>
            </a:r>
            <a:r>
              <a:rPr lang="en-US" altLang="zh-CN" sz="2000" b="1" i="1" dirty="0">
                <a:latin typeface="Arial Black" panose="020B0A040201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 ) = O( </a:t>
            </a:r>
            <a:r>
              <a:rPr lang="en-US" altLang="zh-CN" sz="2000" b="1" i="1" dirty="0">
                <a:latin typeface="Arial Black" panose="020B0A040201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b="1" baseline="30000" dirty="0">
                <a:latin typeface="Arial Black" panose="020B0A04020102020204" pitchFamily="34" charset="0"/>
                <a:cs typeface="Arial" panose="020B0604020202020204" pitchFamily="34" charset="0"/>
              </a:rPr>
              <a:t>2 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)</a:t>
            </a:r>
            <a:endParaRPr lang="en-US" altLang="zh-CN" sz="2000" b="1" i="1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AutoShape 3" descr="棕色大理石"/>
          <p:cNvSpPr/>
          <p:nvPr/>
        </p:nvSpPr>
        <p:spPr>
          <a:xfrm>
            <a:off x="190500" y="1181100"/>
            <a:ext cx="1752600" cy="533400"/>
          </a:xfrm>
          <a:prstGeom prst="bevel">
            <a:avLst>
              <a:gd name="adj" fmla="val 12500"/>
            </a:avLst>
          </a:prstGeom>
          <a:blipFill rotWithShape="0">
            <a:blip r:embed="rId1"/>
          </a:blip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2000" b="1" dirty="0">
                <a:solidFill>
                  <a:schemeClr val="bg1"/>
                </a:solidFill>
                <a:cs typeface="Arial" panose="020B0604020202020204" pitchFamily="34" charset="0"/>
              </a:rPr>
              <a:t>Algorithm 3</a:t>
            </a:r>
            <a:endParaRPr lang="en-US" altLang="zh-CN" sz="2000" b="1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  <p:sp>
        <p:nvSpPr>
          <p:cNvPr id="9219" name="Text Box 4"/>
          <p:cNvSpPr txBox="1"/>
          <p:nvPr/>
        </p:nvSpPr>
        <p:spPr>
          <a:xfrm>
            <a:off x="1462088" y="381000"/>
            <a:ext cx="3429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None/>
            </a:pPr>
            <a:r>
              <a:rPr lang="en-US" altLang="zh-CN" b="1" dirty="0">
                <a:latin typeface="Arial Black" panose="020B0A04020102020204" pitchFamily="34" charset="0"/>
                <a:cs typeface="Arial" panose="020B0604020202020204" pitchFamily="34" charset="0"/>
              </a:rPr>
              <a:t>Divide and Conquer</a:t>
            </a:r>
            <a:endParaRPr lang="en-US" altLang="zh-CN" b="1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59397" name="Rectangle 5"/>
          <p:cNvSpPr/>
          <p:nvPr/>
        </p:nvSpPr>
        <p:spPr>
          <a:xfrm>
            <a:off x="5867400" y="685800"/>
            <a:ext cx="2133600" cy="152400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59399" name="Rectangle 7"/>
          <p:cNvSpPr/>
          <p:nvPr/>
        </p:nvSpPr>
        <p:spPr>
          <a:xfrm>
            <a:off x="6019800" y="914400"/>
            <a:ext cx="609600" cy="76200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59400" name="Rectangle 8"/>
          <p:cNvSpPr/>
          <p:nvPr/>
        </p:nvSpPr>
        <p:spPr>
          <a:xfrm>
            <a:off x="7315200" y="914400"/>
            <a:ext cx="457200" cy="76200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59401" name="Rectangle 9"/>
          <p:cNvSpPr/>
          <p:nvPr/>
        </p:nvSpPr>
        <p:spPr>
          <a:xfrm>
            <a:off x="6172200" y="1066800"/>
            <a:ext cx="1295400" cy="76200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59398" name="Line 6"/>
          <p:cNvSpPr/>
          <p:nvPr/>
        </p:nvSpPr>
        <p:spPr>
          <a:xfrm>
            <a:off x="6934200" y="533400"/>
            <a:ext cx="0" cy="685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9416" name="Group 24"/>
          <p:cNvGrpSpPr/>
          <p:nvPr/>
        </p:nvGrpSpPr>
        <p:grpSpPr>
          <a:xfrm>
            <a:off x="1524000" y="1828800"/>
            <a:ext cx="5486400" cy="533400"/>
            <a:chOff x="960" y="1680"/>
            <a:chExt cx="3456" cy="336"/>
          </a:xfrm>
        </p:grpSpPr>
        <p:sp>
          <p:nvSpPr>
            <p:cNvPr id="9256" name="Rectangle 11"/>
            <p:cNvSpPr/>
            <p:nvPr/>
          </p:nvSpPr>
          <p:spPr>
            <a:xfrm>
              <a:off x="960" y="1680"/>
              <a:ext cx="432" cy="3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800" b="1" dirty="0">
                  <a:latin typeface="Arial Black" panose="020B0A04020102020204" pitchFamily="34" charset="0"/>
                  <a:cs typeface="Arial" panose="020B0604020202020204" pitchFamily="34" charset="0"/>
                </a:rPr>
                <a:t>4</a:t>
              </a:r>
              <a:endParaRPr lang="en-US" altLang="zh-CN" sz="2800" b="1" dirty="0">
                <a:latin typeface="Arial Black" panose="020B0A040201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257" name="Rectangle 16"/>
            <p:cNvSpPr/>
            <p:nvPr/>
          </p:nvSpPr>
          <p:spPr>
            <a:xfrm>
              <a:off x="1392" y="1680"/>
              <a:ext cx="432" cy="3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800" b="1" dirty="0">
                  <a:latin typeface="Arial Black" panose="020B0A040201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zh-CN" sz="2800" b="1" dirty="0">
                  <a:latin typeface="Arial Black" panose="020B0A04020102020204" pitchFamily="34" charset="0"/>
                  <a:cs typeface="Arial" panose="020B0604020202020204" pitchFamily="34" charset="0"/>
                </a:rPr>
                <a:t>3</a:t>
              </a:r>
              <a:endParaRPr lang="en-US" altLang="zh-CN" sz="2800" b="1" dirty="0">
                <a:latin typeface="Arial Black" panose="020B0A040201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258" name="Rectangle 17"/>
            <p:cNvSpPr/>
            <p:nvPr/>
          </p:nvSpPr>
          <p:spPr>
            <a:xfrm>
              <a:off x="1824" y="1680"/>
              <a:ext cx="432" cy="3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800" b="1" dirty="0">
                  <a:latin typeface="Arial Black" panose="020B0A04020102020204" pitchFamily="34" charset="0"/>
                  <a:cs typeface="Arial" panose="020B0604020202020204" pitchFamily="34" charset="0"/>
                </a:rPr>
                <a:t>5</a:t>
              </a:r>
              <a:endParaRPr lang="en-US" altLang="zh-CN" sz="2800" b="1" dirty="0">
                <a:latin typeface="Arial Black" panose="020B0A040201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259" name="Rectangle 18"/>
            <p:cNvSpPr/>
            <p:nvPr/>
          </p:nvSpPr>
          <p:spPr>
            <a:xfrm>
              <a:off x="2256" y="1680"/>
              <a:ext cx="432" cy="3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800" b="1" dirty="0">
                  <a:latin typeface="Arial Black" panose="020B0A040201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zh-CN" sz="2800" b="1" dirty="0">
                  <a:latin typeface="Arial Black" panose="020B0A04020102020204" pitchFamily="34" charset="0"/>
                  <a:cs typeface="Arial" panose="020B0604020202020204" pitchFamily="34" charset="0"/>
                </a:rPr>
                <a:t>2</a:t>
              </a:r>
              <a:endParaRPr lang="en-US" altLang="zh-CN" sz="2800" b="1" dirty="0">
                <a:latin typeface="Arial Black" panose="020B0A040201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260" name="Rectangle 19"/>
            <p:cNvSpPr/>
            <p:nvPr/>
          </p:nvSpPr>
          <p:spPr>
            <a:xfrm>
              <a:off x="2688" y="1680"/>
              <a:ext cx="432" cy="3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800" b="1" dirty="0">
                  <a:latin typeface="Arial Black" panose="020B0A040201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zh-CN" sz="2800" b="1" dirty="0">
                  <a:latin typeface="Arial Black" panose="020B0A04020102020204" pitchFamily="34" charset="0"/>
                  <a:cs typeface="Arial" panose="020B0604020202020204" pitchFamily="34" charset="0"/>
                </a:rPr>
                <a:t>1</a:t>
              </a:r>
              <a:endParaRPr lang="en-US" altLang="zh-CN" sz="2800" b="1" dirty="0">
                <a:latin typeface="Arial Black" panose="020B0A040201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261" name="Rectangle 20"/>
            <p:cNvSpPr/>
            <p:nvPr/>
          </p:nvSpPr>
          <p:spPr>
            <a:xfrm>
              <a:off x="3120" y="1680"/>
              <a:ext cx="432" cy="3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800" b="1" dirty="0">
                  <a:latin typeface="Arial Black" panose="020B0A04020102020204" pitchFamily="34" charset="0"/>
                  <a:cs typeface="Arial" panose="020B0604020202020204" pitchFamily="34" charset="0"/>
                </a:rPr>
                <a:t>2</a:t>
              </a:r>
              <a:endParaRPr lang="en-US" altLang="zh-CN" sz="2800" b="1" dirty="0">
                <a:latin typeface="Arial Black" panose="020B0A040201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262" name="Rectangle 21"/>
            <p:cNvSpPr/>
            <p:nvPr/>
          </p:nvSpPr>
          <p:spPr>
            <a:xfrm>
              <a:off x="3552" y="1680"/>
              <a:ext cx="432" cy="3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800" b="1" dirty="0">
                  <a:latin typeface="Arial Black" panose="020B0A04020102020204" pitchFamily="34" charset="0"/>
                  <a:cs typeface="Arial" panose="020B0604020202020204" pitchFamily="34" charset="0"/>
                </a:rPr>
                <a:t>6</a:t>
              </a:r>
              <a:endParaRPr lang="en-US" altLang="zh-CN" sz="2800" b="1" dirty="0">
                <a:latin typeface="Arial Black" panose="020B0A040201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263" name="Rectangle 22"/>
            <p:cNvSpPr/>
            <p:nvPr/>
          </p:nvSpPr>
          <p:spPr>
            <a:xfrm>
              <a:off x="3984" y="1680"/>
              <a:ext cx="432" cy="3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800" b="1" dirty="0">
                  <a:latin typeface="Arial Black" panose="020B0A040201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zh-CN" sz="2800" b="1" dirty="0">
                  <a:latin typeface="Arial Black" panose="020B0A04020102020204" pitchFamily="34" charset="0"/>
                  <a:cs typeface="Arial" panose="020B0604020202020204" pitchFamily="34" charset="0"/>
                </a:rPr>
                <a:t>2</a:t>
              </a:r>
              <a:endParaRPr lang="en-US" altLang="zh-CN" sz="2800" b="1" dirty="0">
                <a:latin typeface="Arial Black" panose="020B0A040201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264" name="Rectangle 23"/>
            <p:cNvSpPr/>
            <p:nvPr/>
          </p:nvSpPr>
          <p:spPr>
            <a:xfrm>
              <a:off x="960" y="1680"/>
              <a:ext cx="3456" cy="336"/>
            </a:xfrm>
            <a:prstGeom prst="rect">
              <a:avLst/>
            </a:prstGeom>
            <a:noFill/>
            <a:ln w="381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endParaRPr lang="zh-CN" altLang="en-US" dirty="0">
                <a:latin typeface="Arial Black" panose="020B0A040201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59417" name="AutoShape 25"/>
          <p:cNvSpPr/>
          <p:nvPr/>
        </p:nvSpPr>
        <p:spPr>
          <a:xfrm>
            <a:off x="3505200" y="1143000"/>
            <a:ext cx="1981200" cy="457200"/>
          </a:xfrm>
          <a:prstGeom prst="wedgeRectCallout">
            <a:avLst>
              <a:gd name="adj1" fmla="val 95417"/>
              <a:gd name="adj2" fmla="val -61806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b="1" dirty="0">
                <a:latin typeface="Arial Black" panose="020B0A04020102020204" pitchFamily="34" charset="0"/>
                <a:cs typeface="Arial" panose="020B0604020202020204" pitchFamily="34" charset="0"/>
              </a:rPr>
              <a:t>conquer</a:t>
            </a:r>
            <a:endParaRPr lang="en-US" altLang="zh-CN" b="1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59418" name="AutoShape 26"/>
          <p:cNvSpPr/>
          <p:nvPr/>
        </p:nvSpPr>
        <p:spPr>
          <a:xfrm>
            <a:off x="7162800" y="1219200"/>
            <a:ext cx="1524000" cy="457200"/>
          </a:xfrm>
          <a:prstGeom prst="wedgeRectCallout">
            <a:avLst>
              <a:gd name="adj1" fmla="val -64583"/>
              <a:gd name="adj2" fmla="val -122917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b="1" dirty="0">
                <a:latin typeface="Arial Black" panose="020B0A04020102020204" pitchFamily="34" charset="0"/>
                <a:cs typeface="Arial" panose="020B0604020202020204" pitchFamily="34" charset="0"/>
              </a:rPr>
              <a:t>divide</a:t>
            </a:r>
            <a:endParaRPr lang="en-US" altLang="zh-CN" b="1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59419" name="Line 27"/>
          <p:cNvSpPr/>
          <p:nvPr/>
        </p:nvSpPr>
        <p:spPr>
          <a:xfrm>
            <a:off x="4267200" y="1828800"/>
            <a:ext cx="0" cy="533400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20" name="Line 28"/>
          <p:cNvSpPr/>
          <p:nvPr/>
        </p:nvSpPr>
        <p:spPr>
          <a:xfrm>
            <a:off x="2895600" y="1828800"/>
            <a:ext cx="0" cy="533400"/>
          </a:xfrm>
          <a:prstGeom prst="line">
            <a:avLst/>
          </a:prstGeom>
          <a:ln w="508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21" name="Line 29"/>
          <p:cNvSpPr/>
          <p:nvPr/>
        </p:nvSpPr>
        <p:spPr>
          <a:xfrm>
            <a:off x="2209800" y="1828800"/>
            <a:ext cx="0" cy="533400"/>
          </a:xfrm>
          <a:prstGeom prst="line">
            <a:avLst/>
          </a:prstGeom>
          <a:ln w="2540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22" name="Rectangle 30"/>
          <p:cNvSpPr/>
          <p:nvPr/>
        </p:nvSpPr>
        <p:spPr>
          <a:xfrm>
            <a:off x="1524000" y="2514600"/>
            <a:ext cx="685800" cy="304800"/>
          </a:xfrm>
          <a:prstGeom prst="rect">
            <a:avLst/>
          </a:prstGeom>
          <a:noFill/>
          <a:ln w="254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4</a:t>
            </a:r>
            <a:endParaRPr lang="en-US" altLang="zh-CN" sz="2000" b="1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59423" name="Rectangle 31"/>
          <p:cNvSpPr/>
          <p:nvPr/>
        </p:nvSpPr>
        <p:spPr>
          <a:xfrm>
            <a:off x="2895600" y="2514600"/>
            <a:ext cx="685800" cy="304800"/>
          </a:xfrm>
          <a:prstGeom prst="rect">
            <a:avLst/>
          </a:prstGeom>
          <a:noFill/>
          <a:ln w="254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5</a:t>
            </a:r>
            <a:endParaRPr lang="en-US" altLang="zh-CN" sz="2000" b="1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59424" name="Line 32"/>
          <p:cNvSpPr/>
          <p:nvPr/>
        </p:nvSpPr>
        <p:spPr>
          <a:xfrm>
            <a:off x="3581400" y="1828800"/>
            <a:ext cx="0" cy="533400"/>
          </a:xfrm>
          <a:prstGeom prst="line">
            <a:avLst/>
          </a:prstGeom>
          <a:ln w="2540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25" name="Rectangle 33"/>
          <p:cNvSpPr/>
          <p:nvPr/>
        </p:nvSpPr>
        <p:spPr>
          <a:xfrm>
            <a:off x="1524000" y="2971800"/>
            <a:ext cx="1371600" cy="304800"/>
          </a:xfrm>
          <a:prstGeom prst="rect">
            <a:avLst/>
          </a:prstGeom>
          <a:noFill/>
          <a:ln w="5080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59426" name="Rectangle 34"/>
          <p:cNvSpPr/>
          <p:nvPr/>
        </p:nvSpPr>
        <p:spPr>
          <a:xfrm>
            <a:off x="2895600" y="2971800"/>
            <a:ext cx="685800" cy="304800"/>
          </a:xfrm>
          <a:prstGeom prst="rect">
            <a:avLst/>
          </a:prstGeom>
          <a:noFill/>
          <a:ln w="5080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59427" name="Rectangle 35"/>
          <p:cNvSpPr/>
          <p:nvPr/>
        </p:nvSpPr>
        <p:spPr>
          <a:xfrm>
            <a:off x="1524000" y="2971800"/>
            <a:ext cx="2057400" cy="304800"/>
          </a:xfrm>
          <a:prstGeom prst="rect">
            <a:avLst/>
          </a:prstGeom>
          <a:solidFill>
            <a:srgbClr val="FF6600">
              <a:alpha val="50195"/>
            </a:srgbClr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6</a:t>
            </a:r>
            <a:endParaRPr lang="en-US" altLang="zh-CN" sz="2000" b="1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59428" name="Line 36"/>
          <p:cNvSpPr/>
          <p:nvPr/>
        </p:nvSpPr>
        <p:spPr>
          <a:xfrm>
            <a:off x="5638800" y="1828800"/>
            <a:ext cx="0" cy="533400"/>
          </a:xfrm>
          <a:prstGeom prst="line">
            <a:avLst/>
          </a:prstGeom>
          <a:ln w="508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29" name="Line 37"/>
          <p:cNvSpPr/>
          <p:nvPr/>
        </p:nvSpPr>
        <p:spPr>
          <a:xfrm>
            <a:off x="4953000" y="1828800"/>
            <a:ext cx="0" cy="533400"/>
          </a:xfrm>
          <a:prstGeom prst="line">
            <a:avLst/>
          </a:prstGeom>
          <a:ln w="2540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30" name="Rectangle 38"/>
          <p:cNvSpPr/>
          <p:nvPr/>
        </p:nvSpPr>
        <p:spPr>
          <a:xfrm>
            <a:off x="4953000" y="2514600"/>
            <a:ext cx="685800" cy="304800"/>
          </a:xfrm>
          <a:prstGeom prst="rect">
            <a:avLst/>
          </a:prstGeom>
          <a:noFill/>
          <a:ln w="254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2</a:t>
            </a:r>
            <a:endParaRPr lang="en-US" altLang="zh-CN" sz="2000" b="1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59431" name="Rectangle 39"/>
          <p:cNvSpPr/>
          <p:nvPr/>
        </p:nvSpPr>
        <p:spPr>
          <a:xfrm>
            <a:off x="5638800" y="2514600"/>
            <a:ext cx="685800" cy="304800"/>
          </a:xfrm>
          <a:prstGeom prst="rect">
            <a:avLst/>
          </a:prstGeom>
          <a:noFill/>
          <a:ln w="254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6</a:t>
            </a:r>
            <a:endParaRPr lang="en-US" altLang="zh-CN" sz="2000" b="1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59432" name="Rectangle 40"/>
          <p:cNvSpPr/>
          <p:nvPr/>
        </p:nvSpPr>
        <p:spPr>
          <a:xfrm>
            <a:off x="4953000" y="2971800"/>
            <a:ext cx="685800" cy="304800"/>
          </a:xfrm>
          <a:prstGeom prst="rect">
            <a:avLst/>
          </a:prstGeom>
          <a:noFill/>
          <a:ln w="5080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59434" name="Rectangle 42"/>
          <p:cNvSpPr/>
          <p:nvPr/>
        </p:nvSpPr>
        <p:spPr>
          <a:xfrm>
            <a:off x="5638800" y="2971800"/>
            <a:ext cx="685800" cy="304800"/>
          </a:xfrm>
          <a:prstGeom prst="rect">
            <a:avLst/>
          </a:prstGeom>
          <a:noFill/>
          <a:ln w="5080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59435" name="Rectangle 43"/>
          <p:cNvSpPr/>
          <p:nvPr/>
        </p:nvSpPr>
        <p:spPr>
          <a:xfrm>
            <a:off x="4953000" y="2971800"/>
            <a:ext cx="1371600" cy="304800"/>
          </a:xfrm>
          <a:prstGeom prst="rect">
            <a:avLst/>
          </a:prstGeom>
          <a:solidFill>
            <a:srgbClr val="FF6600">
              <a:alpha val="50195"/>
            </a:srgbClr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8</a:t>
            </a:r>
            <a:endParaRPr lang="en-US" altLang="zh-CN" sz="2000" b="1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59436" name="Rectangle 44"/>
          <p:cNvSpPr/>
          <p:nvPr/>
        </p:nvSpPr>
        <p:spPr>
          <a:xfrm>
            <a:off x="1524000" y="3429000"/>
            <a:ext cx="2743200" cy="3048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59437" name="Rectangle 45"/>
          <p:cNvSpPr/>
          <p:nvPr/>
        </p:nvSpPr>
        <p:spPr>
          <a:xfrm>
            <a:off x="4267200" y="3429000"/>
            <a:ext cx="2057400" cy="3048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59438" name="Rectangle 46"/>
          <p:cNvSpPr/>
          <p:nvPr/>
        </p:nvSpPr>
        <p:spPr>
          <a:xfrm>
            <a:off x="1524000" y="3429000"/>
            <a:ext cx="4800600" cy="304800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11</a:t>
            </a:r>
            <a:endParaRPr lang="en-US" altLang="zh-CN" sz="2000" b="1" dirty="0">
              <a:solidFill>
                <a:schemeClr val="bg1"/>
              </a:solidFill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59439" name="Line 47"/>
          <p:cNvSpPr/>
          <p:nvPr/>
        </p:nvSpPr>
        <p:spPr>
          <a:xfrm>
            <a:off x="6324600" y="1828800"/>
            <a:ext cx="0" cy="533400"/>
          </a:xfrm>
          <a:prstGeom prst="line">
            <a:avLst/>
          </a:prstGeom>
          <a:ln w="2540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40" name="AutoShape 48"/>
          <p:cNvSpPr/>
          <p:nvPr/>
        </p:nvSpPr>
        <p:spPr>
          <a:xfrm>
            <a:off x="1066800" y="3962400"/>
            <a:ext cx="1524000" cy="762000"/>
          </a:xfrm>
          <a:prstGeom prst="wedgeEllipseCallout">
            <a:avLst>
              <a:gd name="adj1" fmla="val 45417"/>
              <a:gd name="adj2" fmla="val -136042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2000" b="1" i="1" dirty="0">
                <a:latin typeface="Arial Black" panose="020B0A04020102020204" pitchFamily="34" charset="0"/>
                <a:cs typeface="Arial" panose="020B0604020202020204" pitchFamily="34" charset="0"/>
              </a:rPr>
              <a:t>T 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( </a:t>
            </a:r>
            <a:r>
              <a:rPr lang="en-US" altLang="zh-CN" sz="2000" b="1" i="1" dirty="0">
                <a:latin typeface="Arial Black" panose="020B0A040201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/2 )</a:t>
            </a:r>
            <a:endParaRPr lang="en-US" altLang="zh-CN" sz="2000" b="1" i="1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59441" name="AutoShape 49"/>
          <p:cNvSpPr/>
          <p:nvPr/>
        </p:nvSpPr>
        <p:spPr>
          <a:xfrm>
            <a:off x="6019800" y="3962400"/>
            <a:ext cx="1524000" cy="762000"/>
          </a:xfrm>
          <a:prstGeom prst="wedgeEllipseCallout">
            <a:avLst>
              <a:gd name="adj1" fmla="val -73750"/>
              <a:gd name="adj2" fmla="val -136042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2000" b="1" i="1" dirty="0">
                <a:latin typeface="Arial Black" panose="020B0A04020102020204" pitchFamily="34" charset="0"/>
                <a:cs typeface="Arial" panose="020B0604020202020204" pitchFamily="34" charset="0"/>
              </a:rPr>
              <a:t>T 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( </a:t>
            </a:r>
            <a:r>
              <a:rPr lang="en-US" altLang="zh-CN" sz="2000" b="1" i="1" dirty="0">
                <a:latin typeface="Arial Black" panose="020B0A040201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/2 )</a:t>
            </a:r>
            <a:endParaRPr lang="en-US" altLang="zh-CN" sz="2000" b="1" i="1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59442" name="AutoShape 50"/>
          <p:cNvSpPr/>
          <p:nvPr/>
        </p:nvSpPr>
        <p:spPr>
          <a:xfrm>
            <a:off x="3657600" y="3962400"/>
            <a:ext cx="1524000" cy="762000"/>
          </a:xfrm>
          <a:prstGeom prst="wedgeEllipseCallout">
            <a:avLst>
              <a:gd name="adj1" fmla="val -23750"/>
              <a:gd name="adj2" fmla="val -71042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O( </a:t>
            </a:r>
            <a:r>
              <a:rPr lang="en-US" altLang="zh-CN" sz="2000" b="1" i="1" dirty="0">
                <a:latin typeface="Arial Black" panose="020B0A04020102020204" pitchFamily="34" charset="0"/>
                <a:cs typeface="Arial" panose="020B0604020202020204" pitchFamily="34" charset="0"/>
              </a:rPr>
              <a:t>N 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)</a:t>
            </a:r>
            <a:endParaRPr lang="en-US" altLang="zh-CN" sz="2000" b="1" i="1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59443" name="Rectangle 51"/>
          <p:cNvSpPr/>
          <p:nvPr/>
        </p:nvSpPr>
        <p:spPr>
          <a:xfrm>
            <a:off x="609600" y="4953000"/>
            <a:ext cx="6019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2000" b="1" i="1" dirty="0">
                <a:latin typeface="Arial Black" panose="020B0A04020102020204" pitchFamily="34" charset="0"/>
                <a:cs typeface="Arial" panose="020B0604020202020204" pitchFamily="34" charset="0"/>
              </a:rPr>
              <a:t>T 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( </a:t>
            </a:r>
            <a:r>
              <a:rPr lang="en-US" altLang="zh-CN" sz="2000" b="1" i="1" dirty="0">
                <a:latin typeface="Arial Black" panose="020B0A04020102020204" pitchFamily="34" charset="0"/>
                <a:cs typeface="Arial" panose="020B0604020202020204" pitchFamily="34" charset="0"/>
              </a:rPr>
              <a:t>N 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) = 2 </a:t>
            </a:r>
            <a:r>
              <a:rPr lang="en-US" altLang="zh-CN" sz="2000" b="1" i="1" dirty="0">
                <a:latin typeface="Arial Black" panose="020B0A040201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( </a:t>
            </a:r>
            <a:r>
              <a:rPr lang="en-US" altLang="zh-CN" sz="2000" b="1" i="1" dirty="0">
                <a:latin typeface="Arial Black" panose="020B0A040201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/2 ) + </a:t>
            </a:r>
            <a:r>
              <a:rPr lang="en-US" altLang="zh-CN" sz="2000" b="1" i="1" dirty="0">
                <a:latin typeface="Arial Black" panose="020B0A04020102020204" pitchFamily="34" charset="0"/>
                <a:cs typeface="Arial" panose="020B0604020202020204" pitchFamily="34" charset="0"/>
              </a:rPr>
              <a:t>c N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 ,      </a:t>
            </a:r>
            <a:r>
              <a:rPr lang="en-US" altLang="zh-CN" sz="2000" b="1" i="1" dirty="0">
                <a:latin typeface="Arial Black" panose="020B0A040201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(1) = O(1)</a:t>
            </a:r>
            <a:endParaRPr lang="en-US" altLang="zh-CN" sz="2000" b="1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59444" name="Rectangle 52"/>
          <p:cNvSpPr/>
          <p:nvPr/>
        </p:nvSpPr>
        <p:spPr>
          <a:xfrm>
            <a:off x="1219200" y="5334000"/>
            <a:ext cx="5181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= 2 [2 </a:t>
            </a:r>
            <a:r>
              <a:rPr lang="en-US" altLang="zh-CN" sz="2000" b="1" i="1" dirty="0">
                <a:latin typeface="Arial Black" panose="020B0A040201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( </a:t>
            </a:r>
            <a:r>
              <a:rPr lang="en-US" altLang="zh-CN" sz="2000" b="1" i="1" dirty="0">
                <a:latin typeface="Arial Black" panose="020B0A040201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/2</a:t>
            </a:r>
            <a:r>
              <a:rPr lang="en-US" altLang="zh-CN" sz="2000" b="1" baseline="30000" dirty="0">
                <a:latin typeface="Arial Black" panose="020B0A040201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 ) + </a:t>
            </a:r>
            <a:r>
              <a:rPr lang="en-US" altLang="zh-CN" sz="2000" b="1" i="1" dirty="0">
                <a:latin typeface="Arial Black" panose="020B0A04020102020204" pitchFamily="34" charset="0"/>
                <a:cs typeface="Arial" panose="020B0604020202020204" pitchFamily="34" charset="0"/>
              </a:rPr>
              <a:t>c N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/2] + </a:t>
            </a:r>
            <a:r>
              <a:rPr lang="en-US" altLang="zh-CN" sz="2000" b="1" i="1" dirty="0">
                <a:latin typeface="Arial Black" panose="020B0A04020102020204" pitchFamily="34" charset="0"/>
                <a:cs typeface="Arial" panose="020B0604020202020204" pitchFamily="34" charset="0"/>
              </a:rPr>
              <a:t>c N</a:t>
            </a:r>
            <a:endParaRPr lang="en-US" altLang="zh-CN" sz="2000" b="1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59446" name="Rectangle 54"/>
          <p:cNvSpPr/>
          <p:nvPr/>
        </p:nvSpPr>
        <p:spPr>
          <a:xfrm>
            <a:off x="1524000" y="5715000"/>
            <a:ext cx="5638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= 2</a:t>
            </a:r>
            <a:r>
              <a:rPr lang="en-US" altLang="zh-CN" sz="2000" b="1" i="1" baseline="30000" dirty="0">
                <a:latin typeface="Arial Black" panose="020B0A04020102020204" pitchFamily="34" charset="0"/>
                <a:cs typeface="Arial" panose="020B0604020202020204" pitchFamily="34" charset="0"/>
              </a:rPr>
              <a:t>k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 O(1) + </a:t>
            </a:r>
            <a:r>
              <a:rPr lang="en-US" altLang="zh-CN" sz="2000" b="1" i="1" dirty="0">
                <a:latin typeface="Arial Black" panose="020B0A04020102020204" pitchFamily="34" charset="0"/>
                <a:cs typeface="Arial" panose="020B0604020202020204" pitchFamily="34" charset="0"/>
              </a:rPr>
              <a:t>c k N       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where  </a:t>
            </a:r>
            <a:r>
              <a:rPr lang="en-US" altLang="zh-CN" sz="2000" b="1" i="1" dirty="0">
                <a:latin typeface="Arial Black" panose="020B0A040201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/2</a:t>
            </a:r>
            <a:r>
              <a:rPr lang="en-US" altLang="zh-CN" sz="2000" b="1" i="1" baseline="30000" dirty="0">
                <a:latin typeface="Arial Black" panose="020B0A04020102020204" pitchFamily="34" charset="0"/>
                <a:cs typeface="Arial" panose="020B0604020202020204" pitchFamily="34" charset="0"/>
              </a:rPr>
              <a:t>k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 = 1 </a:t>
            </a:r>
            <a:endParaRPr lang="en-US" altLang="zh-CN" sz="2000" b="1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59447" name="Rectangle 55"/>
          <p:cNvSpPr/>
          <p:nvPr/>
        </p:nvSpPr>
        <p:spPr>
          <a:xfrm>
            <a:off x="1219200" y="6096000"/>
            <a:ext cx="3124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= O( </a:t>
            </a:r>
            <a:r>
              <a:rPr lang="en-US" altLang="zh-CN" sz="2000" b="1" i="1" dirty="0">
                <a:latin typeface="Arial Black" panose="020B0A04020102020204" pitchFamily="34" charset="0"/>
                <a:cs typeface="Arial" panose="020B0604020202020204" pitchFamily="34" charset="0"/>
              </a:rPr>
              <a:t>N 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log</a:t>
            </a:r>
            <a:r>
              <a:rPr lang="en-US" altLang="zh-CN" sz="2000" b="1" i="1" dirty="0">
                <a:latin typeface="Arial Black" panose="020B0A04020102020204" pitchFamily="34" charset="0"/>
                <a:cs typeface="Arial" panose="020B0604020202020204" pitchFamily="34" charset="0"/>
              </a:rPr>
              <a:t> N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 )</a:t>
            </a:r>
            <a:endParaRPr lang="en-US" altLang="zh-CN" sz="2000" b="1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59448" name="AutoShape 56"/>
          <p:cNvSpPr/>
          <p:nvPr/>
        </p:nvSpPr>
        <p:spPr>
          <a:xfrm>
            <a:off x="6832600" y="4876800"/>
            <a:ext cx="2286000" cy="1143000"/>
          </a:xfrm>
          <a:prstGeom prst="wedgeEllipseCallout">
            <a:avLst>
              <a:gd name="adj1" fmla="val -61843"/>
              <a:gd name="adj2" fmla="val 76306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Also true for</a:t>
            </a:r>
            <a:r>
              <a:rPr lang="en-US" altLang="zh-CN" sz="2000" b="1" i="1" dirty="0">
                <a:latin typeface="Arial Black" panose="020B0A04020102020204" pitchFamily="34" charset="0"/>
                <a:cs typeface="Arial" panose="020B0604020202020204" pitchFamily="34" charset="0"/>
              </a:rPr>
              <a:t> N 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en-US" altLang="zh-CN" sz="2000" b="1" i="1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b="1" i="1" baseline="30000" dirty="0">
                <a:latin typeface="Arial Black" panose="020B0A04020102020204" pitchFamily="34" charset="0"/>
                <a:cs typeface="Arial" panose="020B0604020202020204" pitchFamily="34" charset="0"/>
              </a:rPr>
              <a:t>k</a:t>
            </a:r>
            <a:endParaRPr lang="en-US" altLang="zh-CN" sz="2000" b="1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5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5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9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9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9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9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9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9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9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9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9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9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9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9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9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9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9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9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9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9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8" dur="500"/>
                                        <p:tgtEl>
                                          <p:spTgt spid="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3" dur="500"/>
                                        <p:tgtEl>
                                          <p:spTgt spid="5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5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5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5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5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3" dur="500"/>
                                        <p:tgtEl>
                                          <p:spTgt spid="594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animBg="1"/>
      <p:bldP spid="59399" grpId="0" animBg="1"/>
      <p:bldP spid="59400" grpId="0" animBg="1"/>
      <p:bldP spid="59401" grpId="0" animBg="1"/>
      <p:bldP spid="59417" grpId="0" animBg="1"/>
      <p:bldP spid="59418" grpId="0" animBg="1"/>
      <p:bldP spid="59422" grpId="0" animBg="1"/>
      <p:bldP spid="59423" grpId="0" animBg="1"/>
      <p:bldP spid="59425" grpId="0" animBg="1"/>
      <p:bldP spid="59426" grpId="0" animBg="1"/>
      <p:bldP spid="59427" grpId="0" animBg="1"/>
      <p:bldP spid="59430" grpId="0" animBg="1"/>
      <p:bldP spid="59431" grpId="0" animBg="1"/>
      <p:bldP spid="59432" grpId="0" animBg="1"/>
      <p:bldP spid="59434" grpId="0" animBg="1"/>
      <p:bldP spid="59435" grpId="0" animBg="1"/>
      <p:bldP spid="59436" grpId="0" animBg="1"/>
      <p:bldP spid="59437" grpId="0" animBg="1"/>
      <p:bldP spid="59438" grpId="0" animBg="1"/>
      <p:bldP spid="59440" grpId="0" animBg="1"/>
      <p:bldP spid="59441" grpId="0" animBg="1"/>
      <p:bldP spid="59442" grpId="0" animBg="1"/>
      <p:bldP spid="59443" grpId="0"/>
      <p:bldP spid="59444" grpId="0"/>
      <p:bldP spid="59446" grpId="0"/>
      <p:bldP spid="59447" grpId="0"/>
      <p:bldP spid="594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AutoShape 3" descr="棕色大理石"/>
          <p:cNvSpPr/>
          <p:nvPr/>
        </p:nvSpPr>
        <p:spPr>
          <a:xfrm>
            <a:off x="76200" y="1066800"/>
            <a:ext cx="1752600" cy="533400"/>
          </a:xfrm>
          <a:prstGeom prst="bevel">
            <a:avLst>
              <a:gd name="adj" fmla="val 12500"/>
            </a:avLst>
          </a:prstGeom>
          <a:blipFill rotWithShape="0">
            <a:blip r:embed="rId1"/>
          </a:blip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2000" b="1" dirty="0">
                <a:solidFill>
                  <a:schemeClr val="bg1"/>
                </a:solidFill>
                <a:cs typeface="Arial" panose="020B0604020202020204" pitchFamily="34" charset="0"/>
              </a:rPr>
              <a:t>Algorithm 4</a:t>
            </a:r>
            <a:endParaRPr lang="en-US" altLang="zh-CN" sz="2000" b="1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  <p:sp>
        <p:nvSpPr>
          <p:cNvPr id="10243" name="Text Box 4"/>
          <p:cNvSpPr txBox="1"/>
          <p:nvPr/>
        </p:nvSpPr>
        <p:spPr>
          <a:xfrm>
            <a:off x="1524000" y="298450"/>
            <a:ext cx="3429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None/>
            </a:pPr>
            <a:r>
              <a:rPr lang="en-US" altLang="zh-CN" b="1" dirty="0">
                <a:latin typeface="Arial Black" panose="020B0A04020102020204" pitchFamily="34" charset="0"/>
                <a:cs typeface="Arial" panose="020B0604020202020204" pitchFamily="34" charset="0"/>
              </a:rPr>
              <a:t>On-line Algorithm</a:t>
            </a:r>
            <a:endParaRPr lang="en-US" altLang="zh-CN" b="1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10244" name="AutoShape 5"/>
          <p:cNvSpPr/>
          <p:nvPr/>
        </p:nvSpPr>
        <p:spPr>
          <a:xfrm>
            <a:off x="0" y="1676400"/>
            <a:ext cx="8001000" cy="4038600"/>
          </a:xfrm>
          <a:prstGeom prst="foldedCorner">
            <a:avLst>
              <a:gd name="adj" fmla="val 783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bIns="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chemeClr val="hlink"/>
                </a:solidFill>
                <a:cs typeface="Arial" panose="020B0604020202020204" pitchFamily="34" charset="0"/>
              </a:rPr>
              <a:t>int</a:t>
            </a:r>
            <a:r>
              <a:rPr lang="en-US" altLang="zh-CN" sz="1800" b="1" dirty="0">
                <a:cs typeface="Arial" panose="020B0604020202020204" pitchFamily="34" charset="0"/>
              </a:rPr>
              <a:t> MaxSubsequenceSum( </a:t>
            </a:r>
            <a:r>
              <a:rPr lang="en-US" altLang="zh-CN" sz="1800" b="1" dirty="0">
                <a:solidFill>
                  <a:schemeClr val="hlink"/>
                </a:solidFill>
                <a:cs typeface="Arial" panose="020B0604020202020204" pitchFamily="34" charset="0"/>
              </a:rPr>
              <a:t>const int</a:t>
            </a:r>
            <a:r>
              <a:rPr lang="en-US" altLang="zh-CN" sz="1800" b="1" dirty="0">
                <a:cs typeface="Arial" panose="020B0604020202020204" pitchFamily="34" charset="0"/>
              </a:rPr>
              <a:t>  A[ ],  </a:t>
            </a:r>
            <a:r>
              <a:rPr lang="en-US" altLang="zh-CN" sz="1800" b="1" dirty="0">
                <a:solidFill>
                  <a:schemeClr val="hlink"/>
                </a:solidFill>
                <a:cs typeface="Arial" panose="020B0604020202020204" pitchFamily="34" charset="0"/>
              </a:rPr>
              <a:t>int</a:t>
            </a:r>
            <a:r>
              <a:rPr lang="en-US" altLang="zh-CN" sz="1800" b="1" dirty="0">
                <a:cs typeface="Arial" panose="020B0604020202020204" pitchFamily="34" charset="0"/>
              </a:rPr>
              <a:t>  N ) </a:t>
            </a:r>
            <a:endParaRPr lang="en-US" altLang="zh-CN" sz="1800" b="1" dirty="0"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cs typeface="Arial" panose="020B0604020202020204" pitchFamily="34" charset="0"/>
              </a:rPr>
              <a:t>{ </a:t>
            </a:r>
            <a:endParaRPr lang="en-US" altLang="zh-CN" sz="1800" b="1" dirty="0"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chemeClr val="hlink"/>
                </a:solidFill>
                <a:cs typeface="Arial" panose="020B0604020202020204" pitchFamily="34" charset="0"/>
              </a:rPr>
              <a:t>	int</a:t>
            </a:r>
            <a:r>
              <a:rPr lang="en-US" altLang="zh-CN" sz="1800" b="1" dirty="0">
                <a:cs typeface="Arial" panose="020B0604020202020204" pitchFamily="34" charset="0"/>
              </a:rPr>
              <a:t>  ThisSum, MaxSum, j; </a:t>
            </a:r>
            <a:endParaRPr lang="en-US" altLang="zh-CN" sz="1800" b="1" dirty="0"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1*/</a:t>
            </a:r>
            <a:r>
              <a:rPr lang="en-US" altLang="zh-CN" sz="1800" b="1" dirty="0">
                <a:cs typeface="Arial" panose="020B0604020202020204" pitchFamily="34" charset="0"/>
              </a:rPr>
              <a:t> 	ThisSum = MaxSum = 0; </a:t>
            </a:r>
            <a:endParaRPr lang="en-US" altLang="zh-CN" sz="1800" b="1" dirty="0"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2*/</a:t>
            </a:r>
            <a:r>
              <a:rPr lang="en-US" altLang="zh-CN" sz="1800" b="1" dirty="0">
                <a:cs typeface="Arial" panose="020B0604020202020204" pitchFamily="34" charset="0"/>
              </a:rPr>
              <a:t> 	</a:t>
            </a:r>
            <a:r>
              <a:rPr lang="en-US" altLang="zh-CN" sz="1800" b="1" dirty="0">
                <a:solidFill>
                  <a:schemeClr val="hlink"/>
                </a:solidFill>
                <a:cs typeface="Arial" panose="020B0604020202020204" pitchFamily="34" charset="0"/>
              </a:rPr>
              <a:t>for </a:t>
            </a:r>
            <a:r>
              <a:rPr lang="en-US" altLang="zh-CN" sz="1800" b="1" dirty="0">
                <a:cs typeface="Arial" panose="020B0604020202020204" pitchFamily="34" charset="0"/>
              </a:rPr>
              <a:t>( j = 0; j &lt; N; j++ ) { </a:t>
            </a:r>
            <a:endParaRPr lang="en-US" altLang="zh-CN" sz="1800" b="1" dirty="0"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3*/</a:t>
            </a:r>
            <a:r>
              <a:rPr lang="en-US" altLang="zh-CN" sz="1800" b="1" dirty="0">
                <a:cs typeface="Arial" panose="020B0604020202020204" pitchFamily="34" charset="0"/>
              </a:rPr>
              <a:t> 	      ThisSum += A[ j ]; </a:t>
            </a:r>
            <a:endParaRPr lang="en-US" altLang="zh-CN" sz="1800" b="1" dirty="0"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4*/</a:t>
            </a:r>
            <a:r>
              <a:rPr lang="en-US" altLang="zh-CN" sz="1800" b="1" dirty="0">
                <a:cs typeface="Arial" panose="020B0604020202020204" pitchFamily="34" charset="0"/>
              </a:rPr>
              <a:t> 	      </a:t>
            </a:r>
            <a:r>
              <a:rPr lang="en-US" altLang="zh-CN" sz="1800" b="1" dirty="0">
                <a:solidFill>
                  <a:schemeClr val="hlink"/>
                </a:solidFill>
                <a:cs typeface="Arial" panose="020B0604020202020204" pitchFamily="34" charset="0"/>
              </a:rPr>
              <a:t>if  </a:t>
            </a:r>
            <a:r>
              <a:rPr lang="en-US" altLang="zh-CN" sz="1800" b="1" dirty="0">
                <a:cs typeface="Arial" panose="020B0604020202020204" pitchFamily="34" charset="0"/>
              </a:rPr>
              <a:t>( ThisSum &gt; MaxSum ) </a:t>
            </a:r>
            <a:endParaRPr lang="en-US" altLang="zh-CN" sz="1800" b="1" dirty="0"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5*/</a:t>
            </a:r>
            <a:r>
              <a:rPr lang="en-US" altLang="zh-CN" sz="1800" b="1" dirty="0">
                <a:cs typeface="Arial" panose="020B0604020202020204" pitchFamily="34" charset="0"/>
              </a:rPr>
              <a:t> 		MaxSum = ThisSum; </a:t>
            </a:r>
            <a:endParaRPr lang="en-US" altLang="zh-CN" sz="1800" b="1" dirty="0"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6*/</a:t>
            </a:r>
            <a:r>
              <a:rPr lang="en-US" altLang="zh-CN" sz="1800" b="1" dirty="0">
                <a:cs typeface="Arial" panose="020B0604020202020204" pitchFamily="34" charset="0"/>
              </a:rPr>
              <a:t> 	      </a:t>
            </a:r>
            <a:r>
              <a:rPr lang="en-US" altLang="zh-CN" sz="1800" b="1" dirty="0">
                <a:solidFill>
                  <a:schemeClr val="hlink"/>
                </a:solidFill>
                <a:cs typeface="Arial" panose="020B0604020202020204" pitchFamily="34" charset="0"/>
              </a:rPr>
              <a:t>else</a:t>
            </a:r>
            <a:r>
              <a:rPr lang="en-US" altLang="zh-CN" sz="1800" b="1" dirty="0"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solidFill>
                  <a:schemeClr val="hlink"/>
                </a:solidFill>
                <a:cs typeface="Arial" panose="020B0604020202020204" pitchFamily="34" charset="0"/>
              </a:rPr>
              <a:t>if </a:t>
            </a:r>
            <a:r>
              <a:rPr lang="en-US" altLang="zh-CN" sz="1800" b="1" dirty="0">
                <a:cs typeface="Arial" panose="020B0604020202020204" pitchFamily="34" charset="0"/>
              </a:rPr>
              <a:t>( ThisSum &lt; 0 ) </a:t>
            </a:r>
            <a:endParaRPr lang="en-US" altLang="zh-CN" sz="1800" b="1" dirty="0"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7*/</a:t>
            </a:r>
            <a:r>
              <a:rPr lang="en-US" altLang="zh-CN" sz="1800" b="1" dirty="0">
                <a:cs typeface="Arial" panose="020B0604020202020204" pitchFamily="34" charset="0"/>
              </a:rPr>
              <a:t> 		ThisSum = 0;</a:t>
            </a:r>
            <a:endParaRPr lang="en-US" altLang="zh-CN" sz="1800" b="1" dirty="0"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cs typeface="Arial" panose="020B0604020202020204" pitchFamily="34" charset="0"/>
              </a:rPr>
              <a:t>	}  </a:t>
            </a: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end for-j */</a:t>
            </a:r>
            <a:endParaRPr lang="en-US" altLang="zh-CN" sz="1800" b="1" dirty="0"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rgbClr val="008000"/>
                </a:solidFill>
                <a:cs typeface="Arial" panose="020B0604020202020204" pitchFamily="34" charset="0"/>
              </a:rPr>
              <a:t>/* 8*/</a:t>
            </a:r>
            <a:r>
              <a:rPr lang="en-US" altLang="zh-CN" sz="1800" b="1" dirty="0">
                <a:cs typeface="Arial" panose="020B0604020202020204" pitchFamily="34" charset="0"/>
              </a:rPr>
              <a:t> 	</a:t>
            </a:r>
            <a:r>
              <a:rPr lang="en-US" altLang="zh-CN" sz="1800" b="1" dirty="0">
                <a:solidFill>
                  <a:schemeClr val="hlink"/>
                </a:solidFill>
                <a:cs typeface="Arial" panose="020B0604020202020204" pitchFamily="34" charset="0"/>
              </a:rPr>
              <a:t>return</a:t>
            </a:r>
            <a:r>
              <a:rPr lang="en-US" altLang="zh-CN" sz="1800" b="1" dirty="0">
                <a:cs typeface="Arial" panose="020B0604020202020204" pitchFamily="34" charset="0"/>
              </a:rPr>
              <a:t> MaxSum; </a:t>
            </a:r>
            <a:endParaRPr lang="en-US" altLang="zh-CN" sz="1800" b="1" dirty="0">
              <a:cs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cs typeface="Arial" panose="020B0604020202020204" pitchFamily="34" charset="0"/>
              </a:rPr>
              <a:t>} </a:t>
            </a:r>
            <a:endParaRPr lang="en-US" altLang="zh-CN" sz="1800" b="1" dirty="0">
              <a:ea typeface="Arial" panose="020B0604020202020204" pitchFamily="34" charset="0"/>
            </a:endParaRPr>
          </a:p>
        </p:txBody>
      </p:sp>
      <p:sp>
        <p:nvSpPr>
          <p:cNvPr id="60422" name="Text Box 6"/>
          <p:cNvSpPr txBox="1"/>
          <p:nvPr/>
        </p:nvSpPr>
        <p:spPr>
          <a:xfrm>
            <a:off x="304800" y="5775325"/>
            <a:ext cx="2057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None/>
            </a:pPr>
            <a:r>
              <a:rPr lang="en-US" altLang="zh-CN" sz="2000" b="1" i="1" dirty="0">
                <a:latin typeface="Arial Black" panose="020B0A040201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( </a:t>
            </a:r>
            <a:r>
              <a:rPr lang="en-US" altLang="zh-CN" sz="2000" b="1" i="1" dirty="0">
                <a:latin typeface="Arial Black" panose="020B0A040201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 ) = O( </a:t>
            </a:r>
            <a:r>
              <a:rPr lang="en-US" altLang="zh-CN" sz="2000" b="1" i="1" dirty="0">
                <a:latin typeface="Arial Black" panose="020B0A040201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b="1" baseline="30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)</a:t>
            </a:r>
            <a:endParaRPr lang="en-US" altLang="zh-CN" sz="2000" b="1" i="1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60423" name="Text Box 7"/>
          <p:cNvSpPr txBox="1"/>
          <p:nvPr/>
        </p:nvSpPr>
        <p:spPr>
          <a:xfrm>
            <a:off x="228600" y="6232525"/>
            <a:ext cx="4038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None/>
            </a:pP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A[ ] is scanned </a:t>
            </a:r>
            <a:r>
              <a:rPr lang="en-US" altLang="zh-CN" sz="2000" b="1" dirty="0">
                <a:solidFill>
                  <a:schemeClr val="hlink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once</a:t>
            </a: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 only.</a:t>
            </a:r>
            <a:endParaRPr lang="en-US" altLang="zh-CN" sz="2000" b="1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grpSp>
        <p:nvGrpSpPr>
          <p:cNvPr id="60440" name="Group 24"/>
          <p:cNvGrpSpPr/>
          <p:nvPr/>
        </p:nvGrpSpPr>
        <p:grpSpPr>
          <a:xfrm>
            <a:off x="5105400" y="1143000"/>
            <a:ext cx="3657600" cy="381000"/>
            <a:chOff x="2928" y="3600"/>
            <a:chExt cx="2304" cy="240"/>
          </a:xfrm>
        </p:grpSpPr>
        <p:sp>
          <p:nvSpPr>
            <p:cNvPr id="10263" name="Rectangle 8"/>
            <p:cNvSpPr/>
            <p:nvPr/>
          </p:nvSpPr>
          <p:spPr>
            <a:xfrm>
              <a:off x="2928" y="3600"/>
              <a:ext cx="288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1800" b="1" dirty="0">
                  <a:latin typeface="Arial Black" panose="020B0A040201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zh-CN" sz="1800" b="1" dirty="0">
                  <a:latin typeface="Arial Black" panose="020B0A04020102020204" pitchFamily="34" charset="0"/>
                  <a:cs typeface="Arial" panose="020B0604020202020204" pitchFamily="34" charset="0"/>
                </a:rPr>
                <a:t>1</a:t>
              </a:r>
              <a:endParaRPr lang="en-US" altLang="zh-CN" sz="1800" b="1" dirty="0">
                <a:latin typeface="Arial Black" panose="020B0A040201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264" name="Rectangle 16"/>
            <p:cNvSpPr/>
            <p:nvPr/>
          </p:nvSpPr>
          <p:spPr>
            <a:xfrm>
              <a:off x="3216" y="3600"/>
              <a:ext cx="288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1800" b="1" dirty="0">
                  <a:latin typeface="Arial Black" panose="020B0A040201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3</a:t>
              </a:r>
              <a:endParaRPr lang="en-US" altLang="zh-CN" sz="1800" b="1" dirty="0">
                <a:latin typeface="Arial Black" panose="020B0A040201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265" name="Rectangle 17"/>
            <p:cNvSpPr/>
            <p:nvPr/>
          </p:nvSpPr>
          <p:spPr>
            <a:xfrm>
              <a:off x="3504" y="3600"/>
              <a:ext cx="288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1800" b="1" dirty="0">
                  <a:latin typeface="Arial Black" panose="020B0A040201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zh-CN" sz="1800" b="1" dirty="0">
                  <a:latin typeface="Arial Black" panose="020B0A04020102020204" pitchFamily="34" charset="0"/>
                  <a:cs typeface="Arial" panose="020B0604020202020204" pitchFamily="34" charset="0"/>
                </a:rPr>
                <a:t>2</a:t>
              </a:r>
              <a:endParaRPr lang="en-US" altLang="zh-CN" sz="1800" b="1" dirty="0">
                <a:latin typeface="Arial Black" panose="020B0A040201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266" name="Rectangle 18"/>
            <p:cNvSpPr/>
            <p:nvPr/>
          </p:nvSpPr>
          <p:spPr>
            <a:xfrm>
              <a:off x="3792" y="3600"/>
              <a:ext cx="288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1800" b="1" dirty="0">
                  <a:latin typeface="Arial Black" panose="020B0A040201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4</a:t>
              </a:r>
              <a:endParaRPr lang="en-US" altLang="zh-CN" sz="1800" b="1" dirty="0">
                <a:latin typeface="Arial Black" panose="020B0A040201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267" name="Rectangle 19"/>
            <p:cNvSpPr/>
            <p:nvPr/>
          </p:nvSpPr>
          <p:spPr>
            <a:xfrm>
              <a:off x="4080" y="3600"/>
              <a:ext cx="288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1800" b="1" dirty="0">
                  <a:latin typeface="Arial Black" panose="020B0A040201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zh-CN" sz="1800" b="1" dirty="0">
                  <a:latin typeface="Arial Black" panose="020B0A04020102020204" pitchFamily="34" charset="0"/>
                  <a:cs typeface="Arial" panose="020B0604020202020204" pitchFamily="34" charset="0"/>
                </a:rPr>
                <a:t>6</a:t>
              </a:r>
              <a:endParaRPr lang="en-US" altLang="zh-CN" sz="1800" b="1" dirty="0">
                <a:latin typeface="Arial Black" panose="020B0A040201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268" name="Rectangle 20"/>
            <p:cNvSpPr/>
            <p:nvPr/>
          </p:nvSpPr>
          <p:spPr>
            <a:xfrm>
              <a:off x="4368" y="3600"/>
              <a:ext cx="288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1800" b="1" dirty="0">
                  <a:latin typeface="Arial Black" panose="020B0A04020102020204" pitchFamily="34" charset="0"/>
                  <a:cs typeface="Arial" panose="020B0604020202020204" pitchFamily="34" charset="0"/>
                </a:rPr>
                <a:t>1</a:t>
              </a:r>
              <a:endParaRPr lang="en-US" altLang="zh-CN" sz="1800" b="1" dirty="0">
                <a:latin typeface="Arial Black" panose="020B0A040201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269" name="Rectangle 21"/>
            <p:cNvSpPr/>
            <p:nvPr/>
          </p:nvSpPr>
          <p:spPr>
            <a:xfrm>
              <a:off x="4656" y="3600"/>
              <a:ext cx="288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1800" b="1" dirty="0">
                  <a:latin typeface="Arial Black" panose="020B0A040201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6</a:t>
              </a:r>
              <a:endParaRPr lang="en-US" altLang="zh-CN" sz="1800" b="1" dirty="0">
                <a:latin typeface="Arial Black" panose="020B0A040201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270" name="Rectangle 22"/>
            <p:cNvSpPr/>
            <p:nvPr/>
          </p:nvSpPr>
          <p:spPr>
            <a:xfrm>
              <a:off x="4944" y="3600"/>
              <a:ext cx="288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1800" b="1" dirty="0">
                  <a:latin typeface="Arial Black" panose="020B0A040201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zh-CN" sz="1800" b="1" dirty="0">
                  <a:latin typeface="Arial Black" panose="020B0A04020102020204" pitchFamily="34" charset="0"/>
                  <a:cs typeface="Arial" panose="020B0604020202020204" pitchFamily="34" charset="0"/>
                </a:rPr>
                <a:t>1</a:t>
              </a:r>
              <a:endParaRPr lang="en-US" altLang="zh-CN" sz="1800" b="1" dirty="0">
                <a:latin typeface="Arial Black" panose="020B0A040201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271" name="Rectangle 23"/>
            <p:cNvSpPr/>
            <p:nvPr/>
          </p:nvSpPr>
          <p:spPr>
            <a:xfrm>
              <a:off x="2928" y="3600"/>
              <a:ext cx="2304" cy="240"/>
            </a:xfrm>
            <a:prstGeom prst="rect">
              <a:avLst/>
            </a:prstGeom>
            <a:noFill/>
            <a:ln w="381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endParaRPr lang="zh-CN" altLang="en-US" dirty="0">
                <a:latin typeface="Arial Black" panose="020B0A040201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60441" name="Rectangle 25"/>
          <p:cNvSpPr/>
          <p:nvPr/>
        </p:nvSpPr>
        <p:spPr>
          <a:xfrm>
            <a:off x="5105400" y="11430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60442" name="Rectangle 26"/>
          <p:cNvSpPr/>
          <p:nvPr/>
        </p:nvSpPr>
        <p:spPr>
          <a:xfrm>
            <a:off x="5562600" y="11430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60443" name="Rectangle 27"/>
          <p:cNvSpPr/>
          <p:nvPr/>
        </p:nvSpPr>
        <p:spPr>
          <a:xfrm>
            <a:off x="5562600" y="1524000"/>
            <a:ext cx="457200" cy="152400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60444" name="Rectangle 28"/>
          <p:cNvSpPr/>
          <p:nvPr/>
        </p:nvSpPr>
        <p:spPr>
          <a:xfrm>
            <a:off x="6019800" y="11430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60445" name="Rectangle 29"/>
          <p:cNvSpPr/>
          <p:nvPr/>
        </p:nvSpPr>
        <p:spPr>
          <a:xfrm>
            <a:off x="6477000" y="11430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60446" name="Rectangle 30"/>
          <p:cNvSpPr/>
          <p:nvPr/>
        </p:nvSpPr>
        <p:spPr>
          <a:xfrm>
            <a:off x="6019800" y="1524000"/>
            <a:ext cx="914400" cy="152400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60447" name="Rectangle 31"/>
          <p:cNvSpPr/>
          <p:nvPr/>
        </p:nvSpPr>
        <p:spPr>
          <a:xfrm>
            <a:off x="5105400" y="1143000"/>
            <a:ext cx="457200" cy="381000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1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</a:t>
            </a:r>
            <a:endParaRPr lang="en-US" altLang="zh-CN" sz="1800" b="1" dirty="0">
              <a:solidFill>
                <a:schemeClr val="bg1"/>
              </a:solidFill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60448" name="Rectangle 32"/>
          <p:cNvSpPr/>
          <p:nvPr/>
        </p:nvSpPr>
        <p:spPr>
          <a:xfrm>
            <a:off x="6934200" y="11430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60449" name="Rectangle 33"/>
          <p:cNvSpPr/>
          <p:nvPr/>
        </p:nvSpPr>
        <p:spPr>
          <a:xfrm>
            <a:off x="5562600" y="1143000"/>
            <a:ext cx="1828800" cy="381000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     </a:t>
            </a:r>
            <a:r>
              <a:rPr lang="en-US" altLang="zh-CN" sz="1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2     4     </a:t>
            </a:r>
            <a:r>
              <a:rPr lang="en-US" altLang="zh-CN" sz="1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1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6</a:t>
            </a:r>
            <a:endParaRPr lang="en-US" altLang="zh-CN" sz="1800" b="1" dirty="0">
              <a:solidFill>
                <a:schemeClr val="bg1"/>
              </a:solidFill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60450" name="Rectangle 34"/>
          <p:cNvSpPr/>
          <p:nvPr/>
        </p:nvSpPr>
        <p:spPr>
          <a:xfrm>
            <a:off x="7391400" y="11430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60451" name="Rectangle 35"/>
          <p:cNvSpPr/>
          <p:nvPr/>
        </p:nvSpPr>
        <p:spPr>
          <a:xfrm>
            <a:off x="7848600" y="11430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60452" name="Rectangle 36"/>
          <p:cNvSpPr/>
          <p:nvPr/>
        </p:nvSpPr>
        <p:spPr>
          <a:xfrm>
            <a:off x="5562600" y="1524000"/>
            <a:ext cx="1371600" cy="1524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60453" name="Rectangle 37"/>
          <p:cNvSpPr/>
          <p:nvPr/>
        </p:nvSpPr>
        <p:spPr>
          <a:xfrm>
            <a:off x="7391400" y="1524000"/>
            <a:ext cx="914400" cy="152400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60454" name="Rectangle 38"/>
          <p:cNvSpPr/>
          <p:nvPr/>
        </p:nvSpPr>
        <p:spPr>
          <a:xfrm>
            <a:off x="8305800" y="11430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60455" name="AutoShape 39"/>
          <p:cNvSpPr/>
          <p:nvPr/>
        </p:nvSpPr>
        <p:spPr>
          <a:xfrm>
            <a:off x="3657600" y="5089525"/>
            <a:ext cx="5410200" cy="1616075"/>
          </a:xfrm>
          <a:prstGeom prst="wedgeEllipseCallout">
            <a:avLst>
              <a:gd name="adj1" fmla="val 12667"/>
              <a:gd name="adj2" fmla="val -143991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1600" b="1" dirty="0">
                <a:latin typeface="Arial Black" panose="020B0A04020102020204" pitchFamily="34" charset="0"/>
                <a:cs typeface="Arial" panose="020B0604020202020204" pitchFamily="34" charset="0"/>
              </a:rPr>
              <a:t>At any point in time, the algorithm can correctly give an answer to the </a:t>
            </a:r>
            <a:r>
              <a:rPr lang="en-US" altLang="zh-CN" sz="1600" b="1" dirty="0">
                <a:solidFill>
                  <a:schemeClr val="hlink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subsequence</a:t>
            </a:r>
            <a:r>
              <a:rPr lang="en-US" altLang="zh-CN" sz="1600" b="1" dirty="0">
                <a:latin typeface="Arial Black" panose="020B0A04020102020204" pitchFamily="34" charset="0"/>
                <a:cs typeface="Arial" panose="020B0604020202020204" pitchFamily="34" charset="0"/>
              </a:rPr>
              <a:t> problem for the data it has already read.</a:t>
            </a:r>
            <a:endParaRPr lang="en-US" altLang="zh-CN" sz="1600" b="1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/>
      <p:bldP spid="60423" grpId="0"/>
      <p:bldP spid="60441" grpId="0" animBg="1"/>
      <p:bldP spid="60442" grpId="0" animBg="1"/>
      <p:bldP spid="60443" grpId="0" animBg="1"/>
      <p:bldP spid="60444" grpId="0" animBg="1"/>
      <p:bldP spid="60445" grpId="0" animBg="1"/>
      <p:bldP spid="60446" grpId="0" animBg="1"/>
      <p:bldP spid="60447" grpId="0" animBg="1"/>
      <p:bldP spid="60448" grpId="0" animBg="1"/>
      <p:bldP spid="60449" grpId="0" animBg="1"/>
      <p:bldP spid="60450" grpId="0" animBg="1"/>
      <p:bldP spid="60451" grpId="0" animBg="1"/>
      <p:bldP spid="60452" grpId="0" animBg="1"/>
      <p:bldP spid="60453" grpId="0" animBg="1"/>
      <p:bldP spid="60454" grpId="0" animBg="1"/>
      <p:bldP spid="604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887" name="Group 447"/>
          <p:cNvGrpSpPr/>
          <p:nvPr/>
        </p:nvGrpSpPr>
        <p:grpSpPr>
          <a:xfrm>
            <a:off x="533400" y="381000"/>
            <a:ext cx="8153400" cy="4343400"/>
            <a:chOff x="336" y="240"/>
            <a:chExt cx="5136" cy="2736"/>
          </a:xfrm>
        </p:grpSpPr>
        <p:sp>
          <p:nvSpPr>
            <p:cNvPr id="11268" name="AutoShape 89" descr="深色木质"/>
            <p:cNvSpPr/>
            <p:nvPr/>
          </p:nvSpPr>
          <p:spPr>
            <a:xfrm>
              <a:off x="336" y="1056"/>
              <a:ext cx="5136" cy="1920"/>
            </a:xfrm>
            <a:prstGeom prst="bevel">
              <a:avLst>
                <a:gd name="adj" fmla="val 4583"/>
              </a:avLst>
            </a:prstGeom>
            <a:blipFill rotWithShape="0">
              <a:blip r:embed="rId1"/>
            </a:blip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endParaRPr lang="zh-CN" altLang="en-US" dirty="0">
                <a:solidFill>
                  <a:schemeClr val="bg1"/>
                </a:solidFill>
                <a:latin typeface="Arial Black" panose="020B0A040201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1269" name="Rectangle 18"/>
            <p:cNvSpPr/>
            <p:nvPr/>
          </p:nvSpPr>
          <p:spPr>
            <a:xfrm>
              <a:off x="4464" y="1633"/>
              <a:ext cx="864" cy="119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buClr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 0.00034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lvl="0" indent="0" algn="ctr" eaLnBrk="1" hangingPunct="1">
                <a:buClr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 0.00063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lvl="0" indent="0" algn="ctr" eaLnBrk="1" hangingPunct="1">
                <a:buClr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 0.00333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lvl="0" indent="0" algn="ctr" eaLnBrk="1" hangingPunct="1">
                <a:buClr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 0.03042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lvl="0" indent="0" algn="ctr" eaLnBrk="1" hangingPunct="1">
                <a:buClr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 0.29832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11270" name="Rectangle 17"/>
            <p:cNvSpPr/>
            <p:nvPr/>
          </p:nvSpPr>
          <p:spPr>
            <a:xfrm>
              <a:off x="3552" y="1633"/>
              <a:ext cx="912" cy="119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buClrTx/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 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0.00066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lvl="0" indent="0" algn="ctr" eaLnBrk="1" hangingPunct="1">
                <a:buClr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 0.00486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lvl="0" indent="0" algn="ctr" eaLnBrk="1" hangingPunct="1">
                <a:buClr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 0.05843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lvl="0" indent="0" algn="ctr" eaLnBrk="1" hangingPunct="1">
                <a:buClr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 0.68631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lvl="0" indent="0" algn="ctr" eaLnBrk="1" hangingPunct="1">
                <a:buClr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 8.0113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11271" name="Rectangle 16"/>
            <p:cNvSpPr/>
            <p:nvPr/>
          </p:nvSpPr>
          <p:spPr>
            <a:xfrm>
              <a:off x="2688" y="1633"/>
              <a:ext cx="864" cy="119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buClrTx/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   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0.00045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lvl="0" indent="0" algn="ctr" eaLnBrk="1" hangingPunct="1">
                <a:buClr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   0.01112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lvl="0" indent="0" algn="ctr" eaLnBrk="1" hangingPunct="1">
                <a:buClr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   1.1233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lvl="0" indent="0" algn="ctr" eaLnBrk="1" hangingPunct="1">
                <a:buClr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111.13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lvl="0" indent="0" algn="ctr" eaLnBrk="1" hangingPunct="1">
                <a:buClr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    NA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11272" name="Rectangle 15"/>
            <p:cNvSpPr/>
            <p:nvPr/>
          </p:nvSpPr>
          <p:spPr>
            <a:xfrm>
              <a:off x="1824" y="1633"/>
              <a:ext cx="864" cy="119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buClrTx/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   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0.00103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lvl="0" indent="0" algn="ctr" eaLnBrk="1" hangingPunct="1">
                <a:buClr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   0.47015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lvl="0" indent="0" algn="ctr" eaLnBrk="1" hangingPunct="1">
                <a:buClr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448.77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lvl="0" indent="0" algn="ctr" eaLnBrk="1" hangingPunct="1">
                <a:buClr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    NA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lvl="0" indent="0" algn="ctr" eaLnBrk="1" hangingPunct="1">
                <a:buClr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    NA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11273" name="Rectangle 14"/>
            <p:cNvSpPr/>
            <p:nvPr/>
          </p:nvSpPr>
          <p:spPr>
            <a:xfrm>
              <a:off x="384" y="1633"/>
              <a:ext cx="1440" cy="119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buClrTx/>
                <a:buNone/>
              </a:pPr>
              <a:endParaRPr lang="zh-CN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11274" name="Rectangle 13"/>
            <p:cNvSpPr/>
            <p:nvPr/>
          </p:nvSpPr>
          <p:spPr>
            <a:xfrm>
              <a:off x="4464" y="1376"/>
              <a:ext cx="864" cy="25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buClr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O( </a:t>
              </a:r>
              <a:r>
                <a:rPr lang="en-US" altLang="zh-CN" sz="18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N</a:t>
              </a:r>
              <a:r>
                <a:rPr lang="en-US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)</a:t>
              </a:r>
              <a:endParaRPr lang="en-US" altLang="zh-CN" sz="1800" b="1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11275" name="Rectangle 12"/>
            <p:cNvSpPr/>
            <p:nvPr/>
          </p:nvSpPr>
          <p:spPr>
            <a:xfrm>
              <a:off x="3552" y="1376"/>
              <a:ext cx="912" cy="25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buClr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O(</a:t>
              </a:r>
              <a:r>
                <a:rPr lang="en-US" altLang="zh-CN" sz="18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N</a:t>
              </a:r>
              <a:r>
                <a:rPr lang="en-US" altLang="zh-CN" sz="1800" b="1" baseline="30000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log </a:t>
              </a:r>
              <a:r>
                <a:rPr lang="en-US" altLang="zh-CN" sz="18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N</a:t>
              </a:r>
              <a:r>
                <a:rPr lang="en-US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lang="en-US" altLang="zh-CN" sz="1800" b="1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11276" name="Rectangle 11"/>
            <p:cNvSpPr/>
            <p:nvPr/>
          </p:nvSpPr>
          <p:spPr>
            <a:xfrm>
              <a:off x="2688" y="1376"/>
              <a:ext cx="864" cy="25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buClr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O( </a:t>
              </a:r>
              <a:r>
                <a:rPr lang="en-US" altLang="zh-CN" sz="18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N</a:t>
              </a:r>
              <a:r>
                <a:rPr lang="en-US" altLang="zh-CN" sz="1800" b="1" baseline="30000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r>
                <a:rPr lang="en-US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)</a:t>
              </a:r>
              <a:endParaRPr lang="en-US" altLang="zh-CN" sz="1800" b="1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11277" name="Rectangle 10"/>
            <p:cNvSpPr/>
            <p:nvPr/>
          </p:nvSpPr>
          <p:spPr>
            <a:xfrm>
              <a:off x="1824" y="1376"/>
              <a:ext cx="864" cy="25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buClr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O( </a:t>
              </a:r>
              <a:r>
                <a:rPr lang="en-US" altLang="zh-CN" sz="18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N</a:t>
              </a:r>
              <a:r>
                <a:rPr lang="en-US" altLang="zh-CN" sz="1800" b="1" baseline="30000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r>
                <a:rPr lang="en-US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)</a:t>
              </a:r>
              <a:endParaRPr lang="en-US" altLang="zh-CN" sz="1800" b="1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11278" name="Rectangle 9"/>
            <p:cNvSpPr/>
            <p:nvPr/>
          </p:nvSpPr>
          <p:spPr>
            <a:xfrm>
              <a:off x="384" y="1376"/>
              <a:ext cx="1440" cy="25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buClr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Time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11279" name="Rectangle 8"/>
            <p:cNvSpPr/>
            <p:nvPr/>
          </p:nvSpPr>
          <p:spPr>
            <a:xfrm>
              <a:off x="4464" y="1120"/>
              <a:ext cx="864" cy="25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buClr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11280" name="Rectangle 7"/>
            <p:cNvSpPr/>
            <p:nvPr/>
          </p:nvSpPr>
          <p:spPr>
            <a:xfrm>
              <a:off x="3552" y="1120"/>
              <a:ext cx="912" cy="25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buClr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11281" name="Rectangle 6"/>
            <p:cNvSpPr/>
            <p:nvPr/>
          </p:nvSpPr>
          <p:spPr>
            <a:xfrm>
              <a:off x="2688" y="1120"/>
              <a:ext cx="864" cy="25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buClr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11282" name="Rectangle 5"/>
            <p:cNvSpPr/>
            <p:nvPr/>
          </p:nvSpPr>
          <p:spPr>
            <a:xfrm>
              <a:off x="1824" y="1120"/>
              <a:ext cx="864" cy="25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buClr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11283" name="Rectangle 4"/>
            <p:cNvSpPr/>
            <p:nvPr/>
          </p:nvSpPr>
          <p:spPr>
            <a:xfrm>
              <a:off x="384" y="1120"/>
              <a:ext cx="1440" cy="2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buClr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Algorithm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11284" name="Line 20"/>
            <p:cNvSpPr/>
            <p:nvPr/>
          </p:nvSpPr>
          <p:spPr>
            <a:xfrm>
              <a:off x="384" y="1376"/>
              <a:ext cx="4944" cy="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5" name="Line 21"/>
            <p:cNvSpPr/>
            <p:nvPr/>
          </p:nvSpPr>
          <p:spPr>
            <a:xfrm>
              <a:off x="384" y="1633"/>
              <a:ext cx="4944" cy="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6" name="Line 24"/>
            <p:cNvSpPr/>
            <p:nvPr/>
          </p:nvSpPr>
          <p:spPr>
            <a:xfrm>
              <a:off x="1824" y="1120"/>
              <a:ext cx="0" cy="1712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7" name="Line 25"/>
            <p:cNvSpPr/>
            <p:nvPr/>
          </p:nvSpPr>
          <p:spPr>
            <a:xfrm>
              <a:off x="2688" y="1120"/>
              <a:ext cx="0" cy="1712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8" name="Line 26"/>
            <p:cNvSpPr/>
            <p:nvPr/>
          </p:nvSpPr>
          <p:spPr>
            <a:xfrm>
              <a:off x="3552" y="1120"/>
              <a:ext cx="0" cy="1712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9" name="Line 27"/>
            <p:cNvSpPr/>
            <p:nvPr/>
          </p:nvSpPr>
          <p:spPr>
            <a:xfrm>
              <a:off x="4464" y="1120"/>
              <a:ext cx="0" cy="1712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0" name="Line 19"/>
            <p:cNvSpPr/>
            <p:nvPr/>
          </p:nvSpPr>
          <p:spPr>
            <a:xfrm>
              <a:off x="384" y="1120"/>
              <a:ext cx="4944" cy="0"/>
            </a:xfrm>
            <a:prstGeom prst="line">
              <a:avLst/>
            </a:prstGeom>
            <a:ln w="28575" cap="sq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1" name="Line 23"/>
            <p:cNvSpPr/>
            <p:nvPr/>
          </p:nvSpPr>
          <p:spPr>
            <a:xfrm>
              <a:off x="384" y="1120"/>
              <a:ext cx="0" cy="1712"/>
            </a:xfrm>
            <a:prstGeom prst="line">
              <a:avLst/>
            </a:prstGeom>
            <a:ln w="28575" cap="sq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2" name="Line 28"/>
            <p:cNvSpPr/>
            <p:nvPr/>
          </p:nvSpPr>
          <p:spPr>
            <a:xfrm>
              <a:off x="5328" y="1120"/>
              <a:ext cx="0" cy="1712"/>
            </a:xfrm>
            <a:prstGeom prst="line">
              <a:avLst/>
            </a:prstGeom>
            <a:ln w="28575" cap="sq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3" name="Line 22"/>
            <p:cNvSpPr/>
            <p:nvPr/>
          </p:nvSpPr>
          <p:spPr>
            <a:xfrm>
              <a:off x="384" y="2832"/>
              <a:ext cx="4944" cy="0"/>
            </a:xfrm>
            <a:prstGeom prst="line">
              <a:avLst/>
            </a:prstGeom>
            <a:ln w="28575" cap="sq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4" name="Rectangle 53"/>
            <p:cNvSpPr/>
            <p:nvPr/>
          </p:nvSpPr>
          <p:spPr>
            <a:xfrm>
              <a:off x="912" y="1632"/>
              <a:ext cx="912" cy="120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buClrTx/>
                <a:buNone/>
              </a:pPr>
              <a:r>
                <a:rPr lang="en-US" altLang="zh-CN" sz="20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N 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=10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lvl="0" indent="0" algn="ctr" eaLnBrk="1" hangingPunct="1">
                <a:buClrTx/>
                <a:buNone/>
              </a:pPr>
              <a:r>
                <a:rPr lang="en-US" altLang="zh-CN" sz="20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N 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=100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lvl="0" indent="0" algn="ctr" eaLnBrk="1" hangingPunct="1">
                <a:buClrTx/>
                <a:buNone/>
              </a:pPr>
              <a:r>
                <a:rPr lang="en-US" altLang="zh-CN" sz="20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N 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=1,000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lvl="0" indent="0" algn="ctr" eaLnBrk="1" hangingPunct="1">
                <a:buClrTx/>
                <a:buNone/>
              </a:pPr>
              <a:r>
                <a:rPr lang="en-US" altLang="zh-CN" sz="20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N 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=10,000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lvl="0" indent="0" algn="ctr" eaLnBrk="1" hangingPunct="1">
                <a:buClrTx/>
                <a:buNone/>
              </a:pPr>
              <a:r>
                <a:rPr lang="en-US" altLang="zh-CN" sz="20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N 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=100,000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11295" name="Rectangle 52"/>
            <p:cNvSpPr/>
            <p:nvPr/>
          </p:nvSpPr>
          <p:spPr>
            <a:xfrm>
              <a:off x="384" y="1632"/>
              <a:ext cx="528" cy="1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50000"/>
                </a:lnSpc>
                <a:buClr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Input Size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11296" name="Line 54"/>
            <p:cNvSpPr/>
            <p:nvPr/>
          </p:nvSpPr>
          <p:spPr>
            <a:xfrm>
              <a:off x="384" y="1632"/>
              <a:ext cx="528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11297" name="Line 55"/>
            <p:cNvSpPr/>
            <p:nvPr/>
          </p:nvSpPr>
          <p:spPr>
            <a:xfrm>
              <a:off x="384" y="2832"/>
              <a:ext cx="528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11298" name="Line 56"/>
            <p:cNvSpPr/>
            <p:nvPr/>
          </p:nvSpPr>
          <p:spPr>
            <a:xfrm>
              <a:off x="384" y="1632"/>
              <a:ext cx="0" cy="120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11299" name="Line 57"/>
            <p:cNvSpPr/>
            <p:nvPr/>
          </p:nvSpPr>
          <p:spPr>
            <a:xfrm>
              <a:off x="912" y="1632"/>
              <a:ext cx="0" cy="120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0" name="Line 58"/>
            <p:cNvSpPr/>
            <p:nvPr/>
          </p:nvSpPr>
          <p:spPr>
            <a:xfrm>
              <a:off x="1824" y="1632"/>
              <a:ext cx="0" cy="120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11301" name="Line 328"/>
            <p:cNvSpPr/>
            <p:nvPr/>
          </p:nvSpPr>
          <p:spPr>
            <a:xfrm>
              <a:off x="912" y="1632"/>
              <a:ext cx="912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11302" name="Line 329"/>
            <p:cNvSpPr/>
            <p:nvPr/>
          </p:nvSpPr>
          <p:spPr>
            <a:xfrm>
              <a:off x="912" y="2832"/>
              <a:ext cx="912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11303" name="Text Box 446"/>
            <p:cNvSpPr txBox="1"/>
            <p:nvPr/>
          </p:nvSpPr>
          <p:spPr>
            <a:xfrm>
              <a:off x="432" y="240"/>
              <a:ext cx="489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5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v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None/>
              </a:pPr>
              <a:r>
                <a:rPr lang="en-US" altLang="zh-CN" b="1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Running times (in seconds)</a:t>
              </a:r>
              <a:endParaRPr lang="en-US" altLang="zh-CN" b="1" dirty="0">
                <a:solidFill>
                  <a:schemeClr val="accent2"/>
                </a:solidFill>
                <a:latin typeface="Arial Black" panose="020B0A040201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61888" name="AutoShape 448" descr="再生纸"/>
          <p:cNvSpPr/>
          <p:nvPr/>
        </p:nvSpPr>
        <p:spPr>
          <a:xfrm>
            <a:off x="1066800" y="5105400"/>
            <a:ext cx="6781800" cy="914400"/>
          </a:xfrm>
          <a:prstGeom prst="roundRect">
            <a:avLst>
              <a:gd name="adj" fmla="val 16667"/>
            </a:avLst>
          </a:prstGeom>
          <a:blipFill rotWithShape="0">
            <a:blip r:embed="rId2"/>
          </a:blip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Note: The time required to read the input is not included.</a:t>
            </a:r>
            <a:endParaRPr lang="en-US" altLang="zh-CN" sz="2000" b="1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88" grpId="0" animBg="1"/>
    </p:bldLst>
  </p:timing>
</p:sld>
</file>

<file path=ppt/theme/theme1.xml><?xml version="1.0" encoding="utf-8"?>
<a:theme xmlns:a="http://schemas.openxmlformats.org/drawingml/2006/main" name="eti">
  <a:themeElements>
    <a:clrScheme name="lscm-0701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lscm-0701">
      <a:majorFont>
        <a:latin typeface="SimSun"/>
        <a:ea typeface="SimSun"/>
        <a:cs typeface="Arial Unicode MS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lscm-07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cm-07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cm-07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cm-07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cm-07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cm-07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cm-07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cm-07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cm-07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cm-07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cm-07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cm-07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cm-070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9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cm-0701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cm-0701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eti</Template>
  <TotalTime>0</TotalTime>
  <Words>2575</Words>
  <Application>WPS 演示</Application>
  <PresentationFormat>On-screen Show (4:3)</PresentationFormat>
  <Paragraphs>208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Arial Black</vt:lpstr>
      <vt:lpstr>Arial Unicode MS</vt:lpstr>
      <vt:lpstr>Calibri</vt:lpstr>
      <vt:lpstr>PMingLiU</vt:lpstr>
      <vt:lpstr>Times</vt:lpstr>
      <vt:lpstr>Comic Sans MS</vt:lpstr>
      <vt:lpstr>Times New Roman</vt:lpstr>
      <vt:lpstr>MS Hei</vt:lpstr>
      <vt:lpstr>Symbol</vt:lpstr>
      <vt:lpstr>AMGDT</vt:lpstr>
      <vt:lpstr>微软雅黑</vt:lpstr>
      <vt:lpstr>eti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Briefing</dc:title>
  <dc:creator>eti</dc:creator>
  <cp:lastModifiedBy>teacher402</cp:lastModifiedBy>
  <cp:revision>976</cp:revision>
  <dcterms:created xsi:type="dcterms:W3CDTF">2006-08-16T00:00:00Z</dcterms:created>
  <dcterms:modified xsi:type="dcterms:W3CDTF">2018-09-10T06:06:29Z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