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439" r:id="rId4"/>
    <p:sldId id="459" r:id="rId5"/>
    <p:sldId id="440" r:id="rId6"/>
    <p:sldId id="461" r:id="rId7"/>
    <p:sldId id="462" r:id="rId8"/>
  </p:sldIdLst>
  <p:sldSz cx="9144000" cy="6858000" type="screen4x3"/>
  <p:notesSz cx="6797675" cy="9928225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757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291"/>
  </p:normalViewPr>
  <p:slideViewPr>
    <p:cSldViewPr showGuides="1">
      <p:cViewPr>
        <p:scale>
          <a:sx n="64" d="100"/>
          <a:sy n="64" d="100"/>
        </p:scale>
        <p:origin x="-299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TW" altLang="en-US" sz="1200" dirty="0">
                <a:latin typeface="Calibri" panose="020F050202020403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44450"/>
            <a:ext cx="2108200" cy="64087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75375" cy="64087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4450"/>
            <a:ext cx="8435975" cy="64087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268413"/>
            <a:ext cx="8435975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table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picture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ctr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4359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24625"/>
            <a:ext cx="6408738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2"/>
                </a:solidFill>
                <a:latin typeface="+mn-lt"/>
                <a:ea typeface="Arial Unicode MS" panose="020B0604020202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553200"/>
            <a:ext cx="2160588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r">
              <a:defRPr sz="1000" i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30" name="Rectangle 1030"/>
          <p:cNvSpPr/>
          <p:nvPr/>
        </p:nvSpPr>
        <p:spPr>
          <a:xfrm flipV="1">
            <a:off x="1412875" y="914400"/>
            <a:ext cx="6283325" cy="746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C9C9DF"/>
              </a:gs>
            </a:gsLst>
            <a:lin ang="0" scaled="1"/>
            <a:tileRect/>
          </a:gradFill>
          <a:ln w="0">
            <a:noFill/>
          </a:ln>
        </p:spPr>
        <p:txBody>
          <a:bodyPr rot="10800000" wrap="none" anchor="ctr"/>
          <a:p>
            <a:pPr lvl="0" eaLnBrk="0" hangingPunct="0"/>
            <a:endParaRPr lang="en-GB" altLang="zh-CN" dirty="0">
              <a:latin typeface="Times"/>
              <a:ea typeface="Arial" panose="020B0604020202020204" pitchFamily="34" charset="0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8600" y="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5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0" rIns="91440" bIns="0" anchor="ctr"/>
          <a:p>
            <a:pPr algn="ctr" eaLnBrk="1" hangingPunct="1"/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Data Structures and Algorithm Analysis – Week 4</a:t>
            </a:r>
            <a:b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</a:br>
            <a:b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</a:br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Homework and lab</a:t>
            </a:r>
            <a:endParaRPr lang="zh-TW" altLang="en-US" sz="3200" dirty="0">
              <a:latin typeface="Arial Black" panose="020B0A040201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TW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20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18.9.25</a:t>
            </a:r>
            <a:endParaRPr lang="zh-TW" altLang="en-US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0" rIns="91440" bIns="0" anchor="ctr"/>
          <a:p>
            <a:r>
              <a:rPr lang="en-US" altLang="zh-CN" dirty="0"/>
              <a:t>Homework 1</a:t>
            </a:r>
            <a:endParaRPr lang="zh-CN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In coffee can, there are n black beans and m white beans, each time two beans will be taken out: if they are with same color, throw away both, then put in one black bean; if they are with different color, throw away the black bean, put back the white bean. </a:t>
            </a:r>
            <a:endParaRPr lang="en-US" altLang="zh-CN" dirty="0"/>
          </a:p>
          <a:p>
            <a:r>
              <a:rPr lang="zh-CN" altLang="en-US" dirty="0"/>
              <a:t>自己设计采用</a:t>
            </a:r>
            <a:r>
              <a:rPr lang="en-US" altLang="zh-CN" dirty="0"/>
              <a:t>list</a:t>
            </a:r>
            <a:r>
              <a:rPr lang="zh-CN" altLang="en-US" dirty="0"/>
              <a:t>结构表示每个</a:t>
            </a:r>
            <a:r>
              <a:rPr lang="en-US" altLang="zh-CN" dirty="0"/>
              <a:t>bean</a:t>
            </a:r>
            <a:r>
              <a:rPr lang="zh-CN" altLang="en-US" dirty="0"/>
              <a:t>，存储其颜色</a:t>
            </a:r>
            <a:r>
              <a:rPr lang="en-US" altLang="zh-CN" dirty="0"/>
              <a:t>(black/ white)</a:t>
            </a:r>
            <a:r>
              <a:rPr lang="zh-CN" altLang="en-US" dirty="0"/>
              <a:t>，实现下表中</a:t>
            </a:r>
            <a:r>
              <a:rPr lang="en-US" altLang="zh-CN" dirty="0"/>
              <a:t>list</a:t>
            </a:r>
            <a:r>
              <a:rPr lang="zh-CN" altLang="en-US" dirty="0"/>
              <a:t>的接口</a:t>
            </a:r>
            <a:endParaRPr lang="zh-CN" altLang="en-US" b="1" dirty="0"/>
          </a:p>
          <a:p>
            <a:r>
              <a:rPr lang="zh-CN" altLang="en-US" dirty="0"/>
              <a:t>每次取法：产生两个随机数，取出对应</a:t>
            </a:r>
            <a:r>
              <a:rPr lang="en-US" altLang="zh-CN" dirty="0"/>
              <a:t>bean</a:t>
            </a:r>
            <a:r>
              <a:rPr lang="zh-CN" altLang="en-US" dirty="0"/>
              <a:t>，删除相应节点</a:t>
            </a:r>
            <a:endParaRPr lang="zh-CN" altLang="en-US" dirty="0"/>
          </a:p>
          <a:p>
            <a:r>
              <a:rPr lang="zh-CN" altLang="en-US" dirty="0"/>
              <a:t>每次放回：加入到最后</a:t>
            </a:r>
            <a:endParaRPr lang="zh-CN" altLang="en-US" dirty="0"/>
          </a:p>
          <a:p>
            <a:r>
              <a:rPr lang="zh-CN" altLang="en-US" dirty="0"/>
              <a:t>取不同的</a:t>
            </a:r>
            <a:r>
              <a:rPr lang="en-US" altLang="zh-CN" dirty="0"/>
              <a:t>(n,m)</a:t>
            </a:r>
            <a:r>
              <a:rPr lang="zh-CN" altLang="en-US" dirty="0"/>
              <a:t>且每组值运行</a:t>
            </a:r>
            <a:r>
              <a:rPr lang="en-US" altLang="zh-CN" dirty="0"/>
              <a:t>10</a:t>
            </a:r>
            <a:r>
              <a:rPr lang="zh-CN" altLang="en-US" dirty="0"/>
              <a:t>次，输出实验过程和结果</a:t>
            </a:r>
            <a:endParaRPr lang="zh-CN" altLang="en-US" dirty="0"/>
          </a:p>
          <a:p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分别取</a:t>
            </a:r>
            <a:r>
              <a:rPr lang="en-US" altLang="zh-CN" dirty="0"/>
              <a:t>50-100</a:t>
            </a:r>
            <a:r>
              <a:rPr lang="zh-CN" altLang="en-US" dirty="0"/>
              <a:t>（</a:t>
            </a:r>
            <a:r>
              <a:rPr lang="en-US" altLang="zh-CN" dirty="0"/>
              <a:t>51*51</a:t>
            </a:r>
            <a:r>
              <a:rPr lang="zh-CN" altLang="en-US" dirty="0"/>
              <a:t>种组合）</a:t>
            </a:r>
            <a:endParaRPr lang="zh-CN" altLang="en-US" dirty="0"/>
          </a:p>
          <a:p>
            <a:r>
              <a:rPr lang="zh-CN" altLang="en-US" dirty="0"/>
              <a:t>采用</a:t>
            </a:r>
            <a:r>
              <a:rPr lang="en-US" altLang="zh-CN" dirty="0"/>
              <a:t>int</a:t>
            </a:r>
            <a:r>
              <a:rPr lang="zh-CN" altLang="en-US" dirty="0"/>
              <a:t>表示节点数据类型（不要直接采用网上的</a:t>
            </a:r>
            <a:r>
              <a:rPr lang="en-US" altLang="zh-CN" dirty="0"/>
              <a:t>template)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70418205045639"/>
          <p:cNvPicPr>
            <a:picLocks noChangeAspect="1"/>
          </p:cNvPicPr>
          <p:nvPr/>
        </p:nvPicPr>
        <p:blipFill>
          <a:blip r:embed="rId1"/>
          <a:srcRect b="28826"/>
          <a:stretch>
            <a:fillRect/>
          </a:stretch>
        </p:blipFill>
        <p:spPr>
          <a:xfrm>
            <a:off x="-294640" y="1116965"/>
            <a:ext cx="9733280" cy="3856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0" rIns="91440" bIns="0" anchor="ctr"/>
          <a:p>
            <a:r>
              <a:rPr lang="en-US" altLang="zh-CN" dirty="0"/>
              <a:t>Homework 2</a:t>
            </a:r>
            <a:endParaRPr lang="zh-CN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构造一组输入数据，存入</a:t>
            </a:r>
            <a:r>
              <a:rPr lang="en-US" altLang="zh-CN" dirty="0"/>
              <a:t>list</a:t>
            </a:r>
            <a:r>
              <a:rPr lang="zh-CN" altLang="en-US" dirty="0"/>
              <a:t>结构，调用</a:t>
            </a:r>
            <a:r>
              <a:rPr lang="en-US" altLang="zh-CN" dirty="0"/>
              <a:t>list</a:t>
            </a:r>
            <a:r>
              <a:rPr lang="zh-CN" altLang="en-US" dirty="0"/>
              <a:t>接口，依次调用测试上述接口</a:t>
            </a:r>
            <a:endParaRPr lang="zh-CN" altLang="en-US" dirty="0"/>
          </a:p>
          <a:p>
            <a:r>
              <a:rPr lang="zh-CN" altLang="en-US" dirty="0"/>
              <a:t>测试程序稍后给出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常见排序算法时间复杂度分析测试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参考https://blog.csdn.net/yuxin6866/article/details/52771739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学会分析算法的时间复杂度。代码实现</a:t>
            </a:r>
            <a:r>
              <a:rPr lang="en-US">
                <a:sym typeface="+mn-ea"/>
              </a:rPr>
              <a:t>7</a:t>
            </a:r>
            <a:r>
              <a:rPr lang="zh-CN" altLang="en-US">
                <a:sym typeface="+mn-ea"/>
              </a:rPr>
              <a:t>种排序算法（可参考网上资料），并给出不同规模（</a:t>
            </a:r>
            <a:r>
              <a:rPr lang="en-US" altLang="zh-CN">
                <a:sym typeface="+mn-ea"/>
              </a:rPr>
              <a:t>1000,10000,10000</a:t>
            </a:r>
            <a:r>
              <a:rPr lang="zh-CN" altLang="en-US">
                <a:sym typeface="+mn-ea"/>
              </a:rPr>
              <a:t>）下数字排序的运行时间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20161009171515225"/>
          <p:cNvPicPr>
            <a:picLocks noChangeAspect="1"/>
          </p:cNvPicPr>
          <p:nvPr/>
        </p:nvPicPr>
        <p:blipFill>
          <a:blip r:embed="rId1"/>
          <a:srcRect t="9259" r="14178" b="17312"/>
          <a:stretch>
            <a:fillRect/>
          </a:stretch>
        </p:blipFill>
        <p:spPr>
          <a:xfrm>
            <a:off x="1494790" y="2584450"/>
            <a:ext cx="5150485" cy="2553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报告提交</a:t>
            </a:r>
            <a:r>
              <a:rPr lang="en-US" altLang="zh-CN"/>
              <a:t>homework1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的主要思路和代码，以及</a:t>
            </a:r>
            <a:r>
              <a:rPr lang="en-US" altLang="zh-CN"/>
              <a:t>Homework3</a:t>
            </a:r>
            <a:r>
              <a:rPr lang="zh-CN" altLang="en-US"/>
              <a:t>的运行统计结果</a:t>
            </a:r>
            <a:endParaRPr lang="zh-CN" altLang="en-US"/>
          </a:p>
          <a:p>
            <a:r>
              <a:rPr lang="zh-CN" altLang="en-US"/>
              <a:t>上课现场检查全部</a:t>
            </a:r>
            <a:r>
              <a:rPr lang="en-US" altLang="zh-CN"/>
              <a:t>3</a:t>
            </a:r>
            <a:r>
              <a:rPr lang="zh-CN" altLang="en-US"/>
              <a:t>题的运行情况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i">
  <a:themeElements>
    <a:clrScheme name="lscm-0701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scm-0701">
      <a:majorFont>
        <a:latin typeface="SimSun"/>
        <a:ea typeface="SimSun"/>
        <a:cs typeface="Arial Unicode MS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scm-07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</Template>
  <TotalTime>0</TotalTime>
  <Words>782</Words>
  <Application>WPS 演示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Arial Unicode MS</vt:lpstr>
      <vt:lpstr>PMingLiU</vt:lpstr>
      <vt:lpstr>Times</vt:lpstr>
      <vt:lpstr>Calibri</vt:lpstr>
      <vt:lpstr>Comic Sans MS</vt:lpstr>
      <vt:lpstr>Times New Roman</vt:lpstr>
      <vt:lpstr>微软雅黑</vt:lpstr>
      <vt:lpstr>eti</vt:lpstr>
      <vt:lpstr>Data Structures and Algorithm Analysis – Week 4  Homework and lab</vt:lpstr>
      <vt:lpstr>Homework 1</vt:lpstr>
      <vt:lpstr>PowerPoint 演示文稿</vt:lpstr>
      <vt:lpstr>Homework 2</vt:lpstr>
      <vt:lpstr>Homework3</vt:lpstr>
      <vt:lpstr>要求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Briefing</dc:title>
  <dc:creator>eti</dc:creator>
  <cp:lastModifiedBy>phenger</cp:lastModifiedBy>
  <cp:revision>998</cp:revision>
  <dcterms:created xsi:type="dcterms:W3CDTF">2006-08-16T00:00:00Z</dcterms:created>
  <dcterms:modified xsi:type="dcterms:W3CDTF">2018-09-25T07:48:42Z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