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</p:sldIdLst>
  <p:sldSz cx="9001125" cy="4679950"/>
  <p:notesSz cx="6858000" cy="9144000"/>
  <p:defaultTextStyle>
    <a:defPPr>
      <a:defRPr lang="zh-CN"/>
    </a:defPPr>
    <a:lvl1pPr marL="0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8266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6532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4798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3064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1330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69596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97862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26128" algn="l" defTabSz="6565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94" y="67"/>
      </p:cViewPr>
      <p:guideLst>
        <p:guide orient="horz" pos="1474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5141" y="765909"/>
            <a:ext cx="6750844" cy="1629316"/>
          </a:xfrm>
        </p:spPr>
        <p:txBody>
          <a:bodyPr anchor="b"/>
          <a:lstStyle>
            <a:lvl1pPr algn="ctr"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5141" y="2458057"/>
            <a:ext cx="6750844" cy="1129904"/>
          </a:xfrm>
        </p:spPr>
        <p:txBody>
          <a:bodyPr/>
          <a:lstStyle>
            <a:lvl1pPr marL="0" indent="0" algn="ctr">
              <a:buNone/>
              <a:defRPr sz="1700"/>
            </a:lvl1pPr>
            <a:lvl2pPr marL="328266" indent="0" algn="ctr">
              <a:buNone/>
              <a:defRPr sz="1400"/>
            </a:lvl2pPr>
            <a:lvl3pPr marL="656532" indent="0" algn="ctr">
              <a:buNone/>
              <a:defRPr sz="1300"/>
            </a:lvl3pPr>
            <a:lvl4pPr marL="984798" indent="0" algn="ctr">
              <a:buNone/>
              <a:defRPr sz="1200"/>
            </a:lvl4pPr>
            <a:lvl5pPr marL="1313064" indent="0" algn="ctr">
              <a:buNone/>
              <a:defRPr sz="1200"/>
            </a:lvl5pPr>
            <a:lvl6pPr marL="1641330" indent="0" algn="ctr">
              <a:buNone/>
              <a:defRPr sz="1200"/>
            </a:lvl6pPr>
            <a:lvl7pPr marL="1969596" indent="0" algn="ctr">
              <a:buNone/>
              <a:defRPr sz="1200"/>
            </a:lvl7pPr>
            <a:lvl8pPr marL="2297862" indent="0" algn="ctr">
              <a:buNone/>
              <a:defRPr sz="1200"/>
            </a:lvl8pPr>
            <a:lvl9pPr marL="2626128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1430" y="249164"/>
            <a:ext cx="1940868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828" y="249164"/>
            <a:ext cx="5710088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40" y="1166738"/>
            <a:ext cx="7763470" cy="1946729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140" y="3131884"/>
            <a:ext cx="7763470" cy="1023739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8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5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9847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1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641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19695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2978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6261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8828" y="1245820"/>
            <a:ext cx="3825478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820" y="1245820"/>
            <a:ext cx="3825478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2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000" y="249165"/>
            <a:ext cx="7763470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0000" y="1147238"/>
            <a:ext cx="3807898" cy="56224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8266" indent="0">
              <a:buNone/>
              <a:defRPr sz="1400" b="1"/>
            </a:lvl2pPr>
            <a:lvl3pPr marL="656532" indent="0">
              <a:buNone/>
              <a:defRPr sz="1300" b="1"/>
            </a:lvl3pPr>
            <a:lvl4pPr marL="984798" indent="0">
              <a:buNone/>
              <a:defRPr sz="1200" b="1"/>
            </a:lvl4pPr>
            <a:lvl5pPr marL="1313064" indent="0">
              <a:buNone/>
              <a:defRPr sz="1200" b="1"/>
            </a:lvl5pPr>
            <a:lvl6pPr marL="1641330" indent="0">
              <a:buNone/>
              <a:defRPr sz="1200" b="1"/>
            </a:lvl6pPr>
            <a:lvl7pPr marL="1969596" indent="0">
              <a:buNone/>
              <a:defRPr sz="1200" b="1"/>
            </a:lvl7pPr>
            <a:lvl8pPr marL="2297862" indent="0">
              <a:buNone/>
              <a:defRPr sz="1200" b="1"/>
            </a:lvl8pPr>
            <a:lvl9pPr marL="26261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00" y="1709482"/>
            <a:ext cx="380789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6820" y="1147238"/>
            <a:ext cx="3826650" cy="562244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8266" indent="0">
              <a:buNone/>
              <a:defRPr sz="1400" b="1"/>
            </a:lvl2pPr>
            <a:lvl3pPr marL="656532" indent="0">
              <a:buNone/>
              <a:defRPr sz="1300" b="1"/>
            </a:lvl3pPr>
            <a:lvl4pPr marL="984798" indent="0">
              <a:buNone/>
              <a:defRPr sz="1200" b="1"/>
            </a:lvl4pPr>
            <a:lvl5pPr marL="1313064" indent="0">
              <a:buNone/>
              <a:defRPr sz="1200" b="1"/>
            </a:lvl5pPr>
            <a:lvl6pPr marL="1641330" indent="0">
              <a:buNone/>
              <a:defRPr sz="1200" b="1"/>
            </a:lvl6pPr>
            <a:lvl7pPr marL="1969596" indent="0">
              <a:buNone/>
              <a:defRPr sz="1200" b="1"/>
            </a:lvl7pPr>
            <a:lvl8pPr marL="2297862" indent="0">
              <a:buNone/>
              <a:defRPr sz="1200" b="1"/>
            </a:lvl8pPr>
            <a:lvl9pPr marL="262612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6820" y="1709482"/>
            <a:ext cx="3826650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4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8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6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000" y="311997"/>
            <a:ext cx="2903097" cy="1091988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6650" y="673826"/>
            <a:ext cx="4556820" cy="332579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0000" y="1403985"/>
            <a:ext cx="2903097" cy="2601056"/>
          </a:xfrm>
        </p:spPr>
        <p:txBody>
          <a:bodyPr/>
          <a:lstStyle>
            <a:lvl1pPr marL="0" indent="0">
              <a:buNone/>
              <a:defRPr sz="1200"/>
            </a:lvl1pPr>
            <a:lvl2pPr marL="328266" indent="0">
              <a:buNone/>
              <a:defRPr sz="1000"/>
            </a:lvl2pPr>
            <a:lvl3pPr marL="656532" indent="0">
              <a:buNone/>
              <a:defRPr sz="900"/>
            </a:lvl3pPr>
            <a:lvl4pPr marL="984798" indent="0">
              <a:buNone/>
              <a:defRPr sz="700"/>
            </a:lvl4pPr>
            <a:lvl5pPr marL="1313064" indent="0">
              <a:buNone/>
              <a:defRPr sz="700"/>
            </a:lvl5pPr>
            <a:lvl6pPr marL="1641330" indent="0">
              <a:buNone/>
              <a:defRPr sz="700"/>
            </a:lvl6pPr>
            <a:lvl7pPr marL="1969596" indent="0">
              <a:buNone/>
              <a:defRPr sz="700"/>
            </a:lvl7pPr>
            <a:lvl8pPr marL="2297862" indent="0">
              <a:buNone/>
              <a:defRPr sz="700"/>
            </a:lvl8pPr>
            <a:lvl9pPr marL="26261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2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000" y="311997"/>
            <a:ext cx="2903097" cy="1091988"/>
          </a:xfrm>
        </p:spPr>
        <p:txBody>
          <a:bodyPr anchor="b"/>
          <a:lstStyle>
            <a:lvl1pPr>
              <a:defRPr sz="2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26650" y="673826"/>
            <a:ext cx="4556820" cy="3325798"/>
          </a:xfrm>
        </p:spPr>
        <p:txBody>
          <a:bodyPr/>
          <a:lstStyle>
            <a:lvl1pPr marL="0" indent="0">
              <a:buNone/>
              <a:defRPr sz="2300"/>
            </a:lvl1pPr>
            <a:lvl2pPr marL="328266" indent="0">
              <a:buNone/>
              <a:defRPr sz="2000"/>
            </a:lvl2pPr>
            <a:lvl3pPr marL="656532" indent="0">
              <a:buNone/>
              <a:defRPr sz="1700"/>
            </a:lvl3pPr>
            <a:lvl4pPr marL="984798" indent="0">
              <a:buNone/>
              <a:defRPr sz="1400"/>
            </a:lvl4pPr>
            <a:lvl5pPr marL="1313064" indent="0">
              <a:buNone/>
              <a:defRPr sz="1400"/>
            </a:lvl5pPr>
            <a:lvl6pPr marL="1641330" indent="0">
              <a:buNone/>
              <a:defRPr sz="1400"/>
            </a:lvl6pPr>
            <a:lvl7pPr marL="1969596" indent="0">
              <a:buNone/>
              <a:defRPr sz="1400"/>
            </a:lvl7pPr>
            <a:lvl8pPr marL="2297862" indent="0">
              <a:buNone/>
              <a:defRPr sz="1400"/>
            </a:lvl8pPr>
            <a:lvl9pPr marL="2626128" indent="0">
              <a:buNone/>
              <a:defRPr sz="1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0000" y="1403985"/>
            <a:ext cx="2903097" cy="2601056"/>
          </a:xfrm>
        </p:spPr>
        <p:txBody>
          <a:bodyPr/>
          <a:lstStyle>
            <a:lvl1pPr marL="0" indent="0">
              <a:buNone/>
              <a:defRPr sz="1200"/>
            </a:lvl1pPr>
            <a:lvl2pPr marL="328266" indent="0">
              <a:buNone/>
              <a:defRPr sz="1000"/>
            </a:lvl2pPr>
            <a:lvl3pPr marL="656532" indent="0">
              <a:buNone/>
              <a:defRPr sz="900"/>
            </a:lvl3pPr>
            <a:lvl4pPr marL="984798" indent="0">
              <a:buNone/>
              <a:defRPr sz="700"/>
            </a:lvl4pPr>
            <a:lvl5pPr marL="1313064" indent="0">
              <a:buNone/>
              <a:defRPr sz="700"/>
            </a:lvl5pPr>
            <a:lvl6pPr marL="1641330" indent="0">
              <a:buNone/>
              <a:defRPr sz="700"/>
            </a:lvl6pPr>
            <a:lvl7pPr marL="1969596" indent="0">
              <a:buNone/>
              <a:defRPr sz="700"/>
            </a:lvl7pPr>
            <a:lvl8pPr marL="2297862" indent="0">
              <a:buNone/>
              <a:defRPr sz="700"/>
            </a:lvl8pPr>
            <a:lvl9pPr marL="262612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0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828" y="249165"/>
            <a:ext cx="7763470" cy="904574"/>
          </a:xfrm>
          <a:prstGeom prst="rect">
            <a:avLst/>
          </a:prstGeom>
        </p:spPr>
        <p:txBody>
          <a:bodyPr vert="horz" lIns="65653" tIns="32826" rIns="65653" bIns="3282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828" y="1245820"/>
            <a:ext cx="7763470" cy="2969385"/>
          </a:xfrm>
          <a:prstGeom prst="rect">
            <a:avLst/>
          </a:prstGeom>
        </p:spPr>
        <p:txBody>
          <a:bodyPr vert="horz" lIns="65653" tIns="32826" rIns="65653" bIns="3282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828" y="4337621"/>
            <a:ext cx="2025253" cy="249164"/>
          </a:xfrm>
          <a:prstGeom prst="rect">
            <a:avLst/>
          </a:prstGeom>
        </p:spPr>
        <p:txBody>
          <a:bodyPr vert="horz" lIns="65653" tIns="32826" rIns="65653" bIns="3282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217D5-AF7D-49DD-8118-1FB4551F70FE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623" y="4337621"/>
            <a:ext cx="3037880" cy="249164"/>
          </a:xfrm>
          <a:prstGeom prst="rect">
            <a:avLst/>
          </a:prstGeom>
        </p:spPr>
        <p:txBody>
          <a:bodyPr vert="horz" lIns="65653" tIns="32826" rIns="65653" bIns="3282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7045" y="4337621"/>
            <a:ext cx="2025253" cy="249164"/>
          </a:xfrm>
          <a:prstGeom prst="rect">
            <a:avLst/>
          </a:prstGeom>
        </p:spPr>
        <p:txBody>
          <a:bodyPr vert="horz" lIns="65653" tIns="32826" rIns="65653" bIns="3282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0268-2342-4B5D-8F8B-1F18ADDB35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56532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133" indent="-164133" algn="l" defTabSz="656532" rtl="0" eaLnBrk="1" latinLnBrk="0" hangingPunct="1">
        <a:lnSpc>
          <a:spcPct val="90000"/>
        </a:lnSpc>
        <a:spcBef>
          <a:spcPts val="718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2399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0665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8931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7197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5463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729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61995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90261" indent="-164133" algn="l" defTabSz="656532" rtl="0" eaLnBrk="1" latinLnBrk="0" hangingPunct="1">
        <a:lnSpc>
          <a:spcPct val="90000"/>
        </a:lnSpc>
        <a:spcBef>
          <a:spcPts val="359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8266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6532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4798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3064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330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9596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7862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6128" algn="l" defTabSz="6565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3010" y="2716890"/>
            <a:ext cx="8949981" cy="2035100"/>
            <a:chOff x="43010" y="916665"/>
            <a:chExt cx="8949981" cy="203510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8489" y="940869"/>
              <a:ext cx="2374502" cy="1789423"/>
            </a:xfrm>
            <a:prstGeom prst="rect">
              <a:avLst/>
            </a:prstGeom>
          </p:spPr>
        </p:pic>
        <p:grpSp>
          <p:nvGrpSpPr>
            <p:cNvPr id="40" name="组合 39"/>
            <p:cNvGrpSpPr/>
            <p:nvPr/>
          </p:nvGrpSpPr>
          <p:grpSpPr>
            <a:xfrm>
              <a:off x="43010" y="916665"/>
              <a:ext cx="6861070" cy="2035100"/>
              <a:chOff x="43010" y="916665"/>
              <a:chExt cx="6861070" cy="203510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20659" y="916665"/>
                <a:ext cx="6683421" cy="327903"/>
              </a:xfrm>
              <a:prstGeom prst="rect">
                <a:avLst/>
              </a:prstGeom>
              <a:noFill/>
            </p:spPr>
            <p:txBody>
              <a:bodyPr wrap="none" lIns="65653" tIns="32826" rIns="65653" bIns="32826" rtlCol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FF0000"/>
                    </a:solidFill>
                  </a:rPr>
                  <a:t>A						     B                                          C</a:t>
                </a:r>
              </a:p>
            </p:txBody>
          </p: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24349" y="1441978"/>
                <a:ext cx="2655562" cy="898628"/>
              </a:xfrm>
              <a:prstGeom prst="rect">
                <a:avLst/>
              </a:prstGeom>
            </p:spPr>
          </p:pic>
          <p:sp>
            <p:nvSpPr>
              <p:cNvPr id="29" name="文本框 12"/>
              <p:cNvSpPr txBox="1"/>
              <p:nvPr/>
            </p:nvSpPr>
            <p:spPr>
              <a:xfrm>
                <a:off x="2568043" y="1012990"/>
                <a:ext cx="977361" cy="266348"/>
              </a:xfrm>
              <a:prstGeom prst="rect">
                <a:avLst/>
              </a:prstGeom>
              <a:noFill/>
            </p:spPr>
            <p:txBody>
              <a:bodyPr wrap="square" lIns="65653" tIns="32826" rIns="65653" bIns="32826" rtlCol="0">
                <a:spAutoFit/>
              </a:bodyPr>
              <a:lstStyle/>
              <a:p>
                <a:r>
                  <a:rPr lang="en-US" altLang="zh-CN" dirty="0"/>
                  <a:t>Dox</a:t>
                </a:r>
                <a:endParaRPr lang="zh-CN" altLang="en-US" dirty="0"/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789712" y="1218458"/>
                <a:ext cx="0" cy="1559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29255" y="1376730"/>
                <a:ext cx="1350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1505359" y="1873648"/>
                <a:ext cx="433262" cy="33528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653" tIns="32826" rIns="65653" bIns="32826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27"/>
              <p:cNvGrpSpPr/>
              <p:nvPr/>
            </p:nvGrpSpPr>
            <p:grpSpPr>
              <a:xfrm>
                <a:off x="699288" y="1957468"/>
                <a:ext cx="574326" cy="176954"/>
                <a:chOff x="3125337" y="1869743"/>
                <a:chExt cx="777923" cy="259308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3125337" y="1992573"/>
                  <a:ext cx="777923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903260" y="1869743"/>
                  <a:ext cx="0" cy="25930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84659" y="1873648"/>
                <a:ext cx="392960" cy="344594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653" tIns="32826" rIns="65653" bIns="32826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010" y="2395025"/>
                <a:ext cx="1847481" cy="327903"/>
              </a:xfrm>
              <a:prstGeom prst="rect">
                <a:avLst/>
              </a:prstGeom>
              <a:noFill/>
            </p:spPr>
            <p:txBody>
              <a:bodyPr wrap="none" lIns="65653" tIns="32826" rIns="65653" bIns="32826" rtlCol="0">
                <a:spAutoFit/>
              </a:bodyPr>
              <a:lstStyle/>
              <a:p>
                <a:r>
                  <a:rPr lang="en-US" altLang="zh-CN" sz="1700" dirty="0" err="1"/>
                  <a:t>tetR</a:t>
                </a:r>
                <a:r>
                  <a:rPr lang="en-US" altLang="zh-CN" sz="1700" dirty="0"/>
                  <a:t>                    GFP</a:t>
                </a:r>
                <a:endParaRPr lang="zh-CN" altLang="en-US" sz="1700" dirty="0"/>
              </a:p>
            </p:txBody>
          </p:sp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38140" y="996131"/>
                <a:ext cx="2083095" cy="1955634"/>
              </a:xfrm>
              <a:prstGeom prst="rect">
                <a:avLst/>
              </a:prstGeom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188550" y="-238"/>
            <a:ext cx="8688750" cy="3111171"/>
          </a:xfrm>
          <a:prstGeom prst="rect">
            <a:avLst/>
          </a:prstGeom>
          <a:noFill/>
        </p:spPr>
        <p:txBody>
          <a:bodyPr wrap="square" lIns="33083" tIns="16541" rIns="33083" bIns="16541" rtlCol="0">
            <a:spAutoFit/>
          </a:bodyPr>
          <a:lstStyle/>
          <a:p>
            <a:r>
              <a:rPr lang="en-US" altLang="zh-CN" sz="1800" dirty="0"/>
              <a:t>Part 1: Modeling doxycycline-induced GFP expression systems, without feedback</a:t>
            </a:r>
          </a:p>
          <a:p>
            <a:pPr marL="342900" indent="-342900">
              <a:buAutoNum type="arabicPeriod"/>
            </a:pPr>
            <a:r>
              <a:rPr lang="en-US" altLang="zh-CN" sz="1400" dirty="0" err="1"/>
              <a:t>pCMV</a:t>
            </a:r>
            <a:r>
              <a:rPr lang="en-US" altLang="zh-CN" sz="1400" dirty="0"/>
              <a:t> is a constitutive promoter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Black triangle is a </a:t>
            </a:r>
            <a:r>
              <a:rPr lang="en-US" altLang="zh-CN" sz="1400" dirty="0" err="1"/>
              <a:t>tetR-dimer</a:t>
            </a:r>
            <a:r>
              <a:rPr lang="en-US" altLang="zh-CN" sz="1400" dirty="0"/>
              <a:t> binding site (</a:t>
            </a:r>
            <a:r>
              <a:rPr lang="en-US" altLang="zh-CN" sz="1400" dirty="0" err="1"/>
              <a:t>tetO</a:t>
            </a:r>
            <a:r>
              <a:rPr lang="en-US" altLang="zh-CN" sz="1400" dirty="0"/>
              <a:t>), there are two of them near TATA box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NLS is nuclear localization sequence, facilitate the translocation of </a:t>
            </a:r>
            <a:r>
              <a:rPr lang="en-US" altLang="zh-CN" sz="1400" dirty="0" err="1"/>
              <a:t>tetR</a:t>
            </a:r>
            <a:r>
              <a:rPr lang="en-US" altLang="zh-CN" sz="1400" dirty="0"/>
              <a:t> to nucleus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In the absence of </a:t>
            </a:r>
            <a:r>
              <a:rPr lang="en-US" altLang="zh-CN" sz="1400" dirty="0" err="1"/>
              <a:t>Doxcycline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tetR-dimer</a:t>
            </a:r>
            <a:r>
              <a:rPr lang="en-US" altLang="zh-CN" sz="1400" dirty="0"/>
              <a:t> preferably binds to </a:t>
            </a:r>
            <a:r>
              <a:rPr lang="en-US" altLang="zh-CN" sz="1400" dirty="0" err="1"/>
              <a:t>tetO</a:t>
            </a:r>
            <a:r>
              <a:rPr lang="en-US" altLang="zh-CN" sz="1400" dirty="0"/>
              <a:t>, block the RNA polymerase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In the presence of </a:t>
            </a:r>
            <a:r>
              <a:rPr lang="en-US" altLang="zh-CN" sz="1400" dirty="0" err="1"/>
              <a:t>Doxcycline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tetR-dimer</a:t>
            </a:r>
            <a:r>
              <a:rPr lang="en-US" altLang="zh-CN" sz="1400" dirty="0"/>
              <a:t> preferably disassociate from </a:t>
            </a:r>
            <a:r>
              <a:rPr lang="en-US" altLang="zh-CN" sz="1400" dirty="0" err="1"/>
              <a:t>tetO</a:t>
            </a:r>
            <a:r>
              <a:rPr lang="en-US" altLang="zh-CN" sz="1400" dirty="0"/>
              <a:t>, remove the interference to RNA polymerase</a:t>
            </a:r>
          </a:p>
          <a:p>
            <a:pPr marL="342900" indent="-342900"/>
            <a:r>
              <a:rPr lang="en-US" altLang="zh-CN" sz="1600" dirty="0"/>
              <a:t>Please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write step-by-step reactions;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write ODE equations from reactions;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simplified the model with quasi-steady state assumption, please justified the assumptions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play with the parameters to </a:t>
            </a:r>
            <a:r>
              <a:rPr lang="en-US" altLang="zh-CN" sz="1600" dirty="0" err="1"/>
              <a:t>minic</a:t>
            </a:r>
            <a:r>
              <a:rPr lang="en-US" altLang="zh-CN" sz="1600" dirty="0"/>
              <a:t> data from fig C</a:t>
            </a:r>
          </a:p>
          <a:p>
            <a:pPr marL="342900" indent="-342900"/>
            <a:endParaRPr lang="zh-CN" alt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5524500" y="4454237"/>
            <a:ext cx="2045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Two days after adding </a:t>
            </a:r>
            <a:r>
              <a:rPr lang="en-US" altLang="zh-CN" b="1" dirty="0" err="1">
                <a:solidFill>
                  <a:srgbClr val="FF0000"/>
                </a:solidFill>
              </a:rPr>
              <a:t>Dox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0" y="2495102"/>
            <a:ext cx="8887254" cy="2089404"/>
            <a:chOff x="0" y="2095052"/>
            <a:chExt cx="8887254" cy="2089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2334" y="2403475"/>
              <a:ext cx="2172928" cy="1780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02203" y="2503973"/>
              <a:ext cx="1842418" cy="1351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组合 31"/>
            <p:cNvGrpSpPr/>
            <p:nvPr/>
          </p:nvGrpSpPr>
          <p:grpSpPr>
            <a:xfrm>
              <a:off x="145305" y="3049677"/>
              <a:ext cx="1884190" cy="690740"/>
              <a:chOff x="68239" y="4776716"/>
              <a:chExt cx="2552131" cy="101221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033517" y="5283959"/>
                <a:ext cx="586853" cy="4913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" name="组合 26"/>
              <p:cNvGrpSpPr/>
              <p:nvPr/>
            </p:nvGrpSpPr>
            <p:grpSpPr>
              <a:xfrm>
                <a:off x="805216" y="5406789"/>
                <a:ext cx="777923" cy="259308"/>
                <a:chOff x="3125337" y="1869743"/>
                <a:chExt cx="777923" cy="259308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>
                  <a:off x="3125337" y="1992573"/>
                  <a:ext cx="777923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3903260" y="1869743"/>
                  <a:ext cx="0" cy="25930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/>
              <p:cNvSpPr/>
              <p:nvPr/>
            </p:nvSpPr>
            <p:spPr>
              <a:xfrm>
                <a:off x="68239" y="5283959"/>
                <a:ext cx="532263" cy="504968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9214" y="4776716"/>
                <a:ext cx="791570" cy="6300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41446" y="5079242"/>
                <a:ext cx="184247" cy="3002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50629" y="5297606"/>
                <a:ext cx="351430" cy="177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>
                <a:endCxn id="37" idx="0"/>
              </p:cNvCxnSpPr>
              <p:nvPr/>
            </p:nvCxnSpPr>
            <p:spPr>
              <a:xfrm>
                <a:off x="568090" y="5079242"/>
                <a:ext cx="2286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155525" y="3799903"/>
              <a:ext cx="2064977" cy="327903"/>
            </a:xfrm>
            <a:prstGeom prst="rect">
              <a:avLst/>
            </a:prstGeom>
            <a:noFill/>
          </p:spPr>
          <p:txBody>
            <a:bodyPr wrap="none" lIns="65653" tIns="32826" rIns="65653" bIns="32826" rtlCol="0">
              <a:spAutoFit/>
            </a:bodyPr>
            <a:lstStyle/>
            <a:p>
              <a:r>
                <a:rPr lang="en-US" altLang="zh-CN" sz="1700" dirty="0" err="1"/>
                <a:t>tetR</a:t>
              </a:r>
              <a:r>
                <a:rPr lang="en-US" altLang="zh-CN" sz="1700" dirty="0"/>
                <a:t>                </a:t>
              </a:r>
              <a:r>
                <a:rPr lang="en-US" altLang="zh-CN" sz="1700" dirty="0" err="1"/>
                <a:t>mCherry</a:t>
              </a:r>
              <a:endParaRPr lang="zh-CN" altLang="en-US" sz="17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9853" y="2615972"/>
              <a:ext cx="1765215" cy="327903"/>
            </a:xfrm>
            <a:prstGeom prst="rect">
              <a:avLst/>
            </a:prstGeom>
            <a:noFill/>
          </p:spPr>
          <p:txBody>
            <a:bodyPr wrap="none" lIns="65653" tIns="32826" rIns="65653" bIns="32826" rtlCol="0">
              <a:spAutoFit/>
            </a:bodyPr>
            <a:lstStyle/>
            <a:p>
              <a:r>
                <a:rPr lang="en-US" altLang="zh-CN" sz="1700" dirty="0"/>
                <a:t>Negative feedback</a:t>
              </a:r>
              <a:endParaRPr lang="zh-CN" altLang="en-US" sz="1700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10175" y="2387041"/>
              <a:ext cx="2177079" cy="1684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TextBox 44"/>
            <p:cNvSpPr txBox="1"/>
            <p:nvPr/>
          </p:nvSpPr>
          <p:spPr>
            <a:xfrm>
              <a:off x="0" y="2095052"/>
              <a:ext cx="6651361" cy="466403"/>
            </a:xfrm>
            <a:prstGeom prst="rect">
              <a:avLst/>
            </a:prstGeom>
            <a:noFill/>
          </p:spPr>
          <p:txBody>
            <a:bodyPr wrap="none" lIns="65653" tIns="32826" rIns="65653" bIns="32826" rtlCol="0">
              <a:spAutoFit/>
            </a:bodyPr>
            <a:lstStyle/>
            <a:p>
              <a:endParaRPr lang="en-US" altLang="zh-CN" sz="900" b="1" dirty="0">
                <a:solidFill>
                  <a:srgbClr val="FF0000"/>
                </a:solidFill>
              </a:endParaRPr>
            </a:p>
            <a:p>
              <a:r>
                <a:rPr lang="en-US" altLang="zh-CN" sz="1700" b="1" dirty="0">
                  <a:solidFill>
                    <a:srgbClr val="FF0000"/>
                  </a:solidFill>
                </a:rPr>
                <a:t>D						     E                                          F</a:t>
              </a:r>
              <a:endParaRPr lang="zh-CN" altLang="en-US" sz="17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53075" y="4435187"/>
            <a:ext cx="20458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Two days after adding </a:t>
            </a:r>
            <a:r>
              <a:rPr lang="en-US" altLang="zh-CN" b="1" dirty="0" err="1">
                <a:solidFill>
                  <a:srgbClr val="FF0000"/>
                </a:solidFill>
              </a:rPr>
              <a:t>Dox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8550" y="114062"/>
            <a:ext cx="8688750" cy="2064730"/>
          </a:xfrm>
          <a:prstGeom prst="rect">
            <a:avLst/>
          </a:prstGeom>
          <a:noFill/>
        </p:spPr>
        <p:txBody>
          <a:bodyPr wrap="square" lIns="33083" tIns="16541" rIns="33083" bIns="16541" rtlCol="0">
            <a:spAutoFit/>
          </a:bodyPr>
          <a:lstStyle/>
          <a:p>
            <a:r>
              <a:rPr lang="en-US" altLang="zh-CN" sz="1800" dirty="0"/>
              <a:t>Part 2: Modeling doxycycline-induced mCherry expression systems, with feedback</a:t>
            </a:r>
          </a:p>
          <a:p>
            <a:pPr marL="342900" indent="-342900"/>
            <a:r>
              <a:rPr lang="en-US" altLang="zh-CN" sz="1600" dirty="0"/>
              <a:t>Please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write step-by-step reactions;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write ODE equations from reactions;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simplified the model with quasi-steady state assumption, please justified the assumptions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play with the parameters to </a:t>
            </a:r>
            <a:r>
              <a:rPr lang="en-US" altLang="zh-CN" sz="1600" dirty="0" err="1"/>
              <a:t>minic</a:t>
            </a:r>
            <a:r>
              <a:rPr lang="en-US" altLang="zh-CN" sz="1600" dirty="0"/>
              <a:t> data from fig F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Discuss the differences between </a:t>
            </a:r>
            <a:r>
              <a:rPr lang="en-US" altLang="zh-CN" sz="1600" b="1" dirty="0">
                <a:solidFill>
                  <a:srgbClr val="FF0000"/>
                </a:solidFill>
              </a:rPr>
              <a:t>F</a:t>
            </a:r>
            <a:r>
              <a:rPr lang="en-US" altLang="zh-CN" sz="1600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altLang="zh-CN" sz="1600" dirty="0"/>
              <a:t>, and explain them using the model</a:t>
            </a:r>
          </a:p>
          <a:p>
            <a:pPr marL="342900" indent="-342900"/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50" y="114062"/>
            <a:ext cx="8688750" cy="2803394"/>
          </a:xfrm>
          <a:prstGeom prst="rect">
            <a:avLst/>
          </a:prstGeom>
          <a:noFill/>
        </p:spPr>
        <p:txBody>
          <a:bodyPr wrap="square" lIns="33083" tIns="16541" rIns="33083" bIns="16541" rtlCol="0">
            <a:spAutoFit/>
          </a:bodyPr>
          <a:lstStyle/>
          <a:p>
            <a:r>
              <a:rPr lang="en-US" altLang="zh-CN" sz="1800" dirty="0"/>
              <a:t>Part 3: Modeling  the heterogeneity of the Dox-induced GFP (or mCherry) expressions</a:t>
            </a:r>
          </a:p>
          <a:p>
            <a:pPr marL="342900" indent="-342900"/>
            <a:r>
              <a:rPr lang="en-US" altLang="zh-CN" sz="1600" dirty="0"/>
              <a:t>Please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Please pay attention to Figures 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E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Simulate the gene expressions in single cells using the ODE model, because you cannot assume quasi-steady state anymore.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Introducing the sources of fluctuations/noises into the model 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Simulate the flow </a:t>
            </a:r>
            <a:r>
              <a:rPr lang="en-US" altLang="zh-CN" sz="1600" dirty="0" err="1"/>
              <a:t>cytometry</a:t>
            </a:r>
            <a:r>
              <a:rPr lang="en-US" altLang="zh-CN" sz="1600" dirty="0"/>
              <a:t> data with simulations of 1000-10000 cells</a:t>
            </a:r>
          </a:p>
          <a:p>
            <a:pPr marL="342900" indent="-342900">
              <a:buAutoNum type="arabicParenBoth"/>
            </a:pPr>
            <a:r>
              <a:rPr lang="en-US" altLang="zh-CN" sz="1600" dirty="0"/>
              <a:t>Trying to adjust sources of fluctuations/noises and parameters to mimic the data in Figures 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r>
              <a:rPr lang="en-US" altLang="zh-CN" sz="1600" dirty="0"/>
              <a:t> and </a:t>
            </a:r>
            <a:r>
              <a:rPr lang="en-US" altLang="zh-CN" sz="1600" b="1" dirty="0">
                <a:solidFill>
                  <a:srgbClr val="FF0000"/>
                </a:solidFill>
              </a:rPr>
              <a:t>E</a:t>
            </a:r>
            <a:endParaRPr lang="en-US" altLang="zh-CN" sz="1600" dirty="0"/>
          </a:p>
          <a:p>
            <a:pPr marL="342900" indent="-342900">
              <a:buAutoNum type="arabicParenBoth"/>
            </a:pPr>
            <a:r>
              <a:rPr lang="en-US" altLang="zh-CN" sz="1600" dirty="0"/>
              <a:t>Discuss your results, and discuss the similarity and discrepancy between the data and your simulations.</a:t>
            </a:r>
          </a:p>
          <a:p>
            <a:pPr marL="342900" indent="-342900"/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291</Words>
  <Application>Microsoft Office PowerPoint</Application>
  <PresentationFormat>自定义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</dc:creator>
  <cp:lastModifiedBy>黄巍</cp:lastModifiedBy>
  <cp:revision>142</cp:revision>
  <dcterms:created xsi:type="dcterms:W3CDTF">2016-01-22T03:28:04Z</dcterms:created>
  <dcterms:modified xsi:type="dcterms:W3CDTF">2018-03-26T14:21:45Z</dcterms:modified>
</cp:coreProperties>
</file>